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60" r:id="rId2"/>
    <p:sldId id="273" r:id="rId3"/>
    <p:sldId id="285" r:id="rId4"/>
    <p:sldId id="289" r:id="rId5"/>
    <p:sldId id="282" r:id="rId6"/>
    <p:sldId id="290" r:id="rId7"/>
    <p:sldId id="292" r:id="rId8"/>
    <p:sldId id="291" r:id="rId9"/>
    <p:sldId id="284" r:id="rId10"/>
    <p:sldId id="286" r:id="rId11"/>
    <p:sldId id="288" r:id="rId1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5" autoAdjust="0"/>
    <p:restoredTop sz="90049" autoAdjust="0"/>
  </p:normalViewPr>
  <p:slideViewPr>
    <p:cSldViewPr snapToGrid="0">
      <p:cViewPr varScale="1">
        <p:scale>
          <a:sx n="110" d="100"/>
          <a:sy n="110" d="100"/>
        </p:scale>
        <p:origin x="76"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551B73A-00A5-41F0-AD1E-E8BC06CD57C4}" type="datetimeFigureOut">
              <a:rPr lang="zh-CN" altLang="en-US" smtClean="0"/>
              <a:t>2023/6/26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2FEB02-C32A-4B09-A89E-62F9C04ECFB0}" type="slidenum">
              <a:rPr lang="zh-CN" altLang="en-US" smtClean="0"/>
              <a:t>‹#›</a:t>
            </a:fld>
            <a:endParaRPr lang="zh-CN" altLang="en-US"/>
          </a:p>
        </p:txBody>
      </p:sp>
    </p:spTree>
    <p:extLst>
      <p:ext uri="{BB962C8B-B14F-4D97-AF65-F5344CB8AC3E}">
        <p14:creationId xmlns:p14="http://schemas.microsoft.com/office/powerpoint/2010/main" val="29967833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9E3725-A207-C402-34F0-93D879E47F8E}"/>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CE698609-A443-D11C-986D-30A0D8483BA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436E1572-6E5B-804A-3F03-320F14021FC5}"/>
              </a:ext>
            </a:extLst>
          </p:cNvPr>
          <p:cNvSpPr>
            <a:spLocks noGrp="1"/>
          </p:cNvSpPr>
          <p:nvPr>
            <p:ph type="dt" sz="half" idx="10"/>
          </p:nvPr>
        </p:nvSpPr>
        <p:spPr/>
        <p:txBody>
          <a:bodyPr/>
          <a:lstStyle/>
          <a:p>
            <a:endParaRPr lang="zh-CN" altLang="en-US"/>
          </a:p>
        </p:txBody>
      </p:sp>
      <p:sp>
        <p:nvSpPr>
          <p:cNvPr id="5" name="页脚占位符 4">
            <a:extLst>
              <a:ext uri="{FF2B5EF4-FFF2-40B4-BE49-F238E27FC236}">
                <a16:creationId xmlns:a16="http://schemas.microsoft.com/office/drawing/2014/main" id="{0FA3585F-E528-BF5E-5AFD-7BFA4A730BF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02A86B5-279C-77A5-F5FE-724E28793270}"/>
              </a:ext>
            </a:extLst>
          </p:cNvPr>
          <p:cNvSpPr>
            <a:spLocks noGrp="1"/>
          </p:cNvSpPr>
          <p:nvPr>
            <p:ph type="sldNum" sz="quarter" idx="12"/>
          </p:nvPr>
        </p:nvSpPr>
        <p:spPr/>
        <p:txBody>
          <a:bodyPr/>
          <a:lstStyle/>
          <a:p>
            <a:fld id="{3BD98F43-D49A-43FE-A057-D99D9865626E}" type="slidenum">
              <a:rPr lang="zh-CN" altLang="en-US" smtClean="0"/>
              <a:t>‹#›</a:t>
            </a:fld>
            <a:endParaRPr lang="zh-CN" altLang="en-US"/>
          </a:p>
        </p:txBody>
      </p:sp>
    </p:spTree>
    <p:extLst>
      <p:ext uri="{BB962C8B-B14F-4D97-AF65-F5344CB8AC3E}">
        <p14:creationId xmlns:p14="http://schemas.microsoft.com/office/powerpoint/2010/main" val="19389824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286089F-C0DA-FC89-FB6C-0F74A08AB0CB}"/>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FFC08853-DFC8-0D07-A769-614E2C48AEE0}"/>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B1925EC-48EB-00C0-49A5-516EA66CF5A1}"/>
              </a:ext>
            </a:extLst>
          </p:cNvPr>
          <p:cNvSpPr>
            <a:spLocks noGrp="1"/>
          </p:cNvSpPr>
          <p:nvPr>
            <p:ph type="dt" sz="half" idx="10"/>
          </p:nvPr>
        </p:nvSpPr>
        <p:spPr/>
        <p:txBody>
          <a:bodyPr/>
          <a:lstStyle/>
          <a:p>
            <a:endParaRPr lang="zh-CN" altLang="en-US"/>
          </a:p>
        </p:txBody>
      </p:sp>
      <p:sp>
        <p:nvSpPr>
          <p:cNvPr id="5" name="页脚占位符 4">
            <a:extLst>
              <a:ext uri="{FF2B5EF4-FFF2-40B4-BE49-F238E27FC236}">
                <a16:creationId xmlns:a16="http://schemas.microsoft.com/office/drawing/2014/main" id="{66D58BDD-6708-439D-63DF-84428187CB6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B425A1F-234A-99B3-F02B-E3198B8770A0}"/>
              </a:ext>
            </a:extLst>
          </p:cNvPr>
          <p:cNvSpPr>
            <a:spLocks noGrp="1"/>
          </p:cNvSpPr>
          <p:nvPr>
            <p:ph type="sldNum" sz="quarter" idx="12"/>
          </p:nvPr>
        </p:nvSpPr>
        <p:spPr/>
        <p:txBody>
          <a:bodyPr/>
          <a:lstStyle/>
          <a:p>
            <a:fld id="{3BD98F43-D49A-43FE-A057-D99D9865626E}" type="slidenum">
              <a:rPr lang="zh-CN" altLang="en-US" smtClean="0"/>
              <a:t>‹#›</a:t>
            </a:fld>
            <a:endParaRPr lang="zh-CN" altLang="en-US"/>
          </a:p>
        </p:txBody>
      </p:sp>
    </p:spTree>
    <p:extLst>
      <p:ext uri="{BB962C8B-B14F-4D97-AF65-F5344CB8AC3E}">
        <p14:creationId xmlns:p14="http://schemas.microsoft.com/office/powerpoint/2010/main" val="27843893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E56E8E7B-87A1-9F33-99A4-772D0DF14B07}"/>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A4F53F1D-1DEF-37CC-64CC-0EEABDB6EE13}"/>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D358262-268F-FE41-055F-B3813A431968}"/>
              </a:ext>
            </a:extLst>
          </p:cNvPr>
          <p:cNvSpPr>
            <a:spLocks noGrp="1"/>
          </p:cNvSpPr>
          <p:nvPr>
            <p:ph type="dt" sz="half" idx="10"/>
          </p:nvPr>
        </p:nvSpPr>
        <p:spPr/>
        <p:txBody>
          <a:bodyPr/>
          <a:lstStyle/>
          <a:p>
            <a:endParaRPr lang="zh-CN" altLang="en-US"/>
          </a:p>
        </p:txBody>
      </p:sp>
      <p:sp>
        <p:nvSpPr>
          <p:cNvPr id="5" name="页脚占位符 4">
            <a:extLst>
              <a:ext uri="{FF2B5EF4-FFF2-40B4-BE49-F238E27FC236}">
                <a16:creationId xmlns:a16="http://schemas.microsoft.com/office/drawing/2014/main" id="{2EB64219-8084-9906-DF5F-E17CBF38E90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04CF0F8-B9B1-8F98-08EB-3141413F78C4}"/>
              </a:ext>
            </a:extLst>
          </p:cNvPr>
          <p:cNvSpPr>
            <a:spLocks noGrp="1"/>
          </p:cNvSpPr>
          <p:nvPr>
            <p:ph type="sldNum" sz="quarter" idx="12"/>
          </p:nvPr>
        </p:nvSpPr>
        <p:spPr/>
        <p:txBody>
          <a:bodyPr/>
          <a:lstStyle/>
          <a:p>
            <a:fld id="{3BD98F43-D49A-43FE-A057-D99D9865626E}" type="slidenum">
              <a:rPr lang="zh-CN" altLang="en-US" smtClean="0"/>
              <a:t>‹#›</a:t>
            </a:fld>
            <a:endParaRPr lang="zh-CN" altLang="en-US"/>
          </a:p>
        </p:txBody>
      </p:sp>
    </p:spTree>
    <p:extLst>
      <p:ext uri="{BB962C8B-B14F-4D97-AF65-F5344CB8AC3E}">
        <p14:creationId xmlns:p14="http://schemas.microsoft.com/office/powerpoint/2010/main" val="42469095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标题">
    <p:spTree>
      <p:nvGrpSpPr>
        <p:cNvPr id="1" name=""/>
        <p:cNvGrpSpPr/>
        <p:nvPr/>
      </p:nvGrpSpPr>
      <p:grpSpPr>
        <a:xfrm>
          <a:off x="0" y="0"/>
          <a:ext cx="0" cy="0"/>
          <a:chOff x="0" y="0"/>
          <a:chExt cx="0" cy="0"/>
        </a:xfrm>
      </p:grpSpPr>
      <p:sp>
        <p:nvSpPr>
          <p:cNvPr id="11" name="作者和日期"/>
          <p:cNvSpPr txBox="1">
            <a:spLocks noGrp="1"/>
          </p:cNvSpPr>
          <p:nvPr>
            <p:ph type="body" sz="quarter" idx="21" hasCustomPrompt="1"/>
          </p:nvPr>
        </p:nvSpPr>
        <p:spPr>
          <a:xfrm>
            <a:off x="600670" y="5929931"/>
            <a:ext cx="10985502" cy="318490"/>
          </a:xfrm>
          <a:prstGeom prst="rect">
            <a:avLst/>
          </a:prstGeom>
        </p:spPr>
        <p:txBody>
          <a:bodyPr lIns="45719" tIns="45719" rIns="45719" bIns="45719"/>
          <a:lstStyle>
            <a:lvl1pPr marL="0" indent="0" defTabSz="350838">
              <a:lnSpc>
                <a:spcPct val="100000"/>
              </a:lnSpc>
              <a:spcBef>
                <a:spcPts val="0"/>
              </a:spcBef>
              <a:buSzTx/>
              <a:buNone/>
              <a:defRPr sz="1530" b="1"/>
            </a:lvl1pPr>
          </a:lstStyle>
          <a:p>
            <a:r>
              <a:t>作者和日期</a:t>
            </a:r>
          </a:p>
        </p:txBody>
      </p:sp>
      <p:sp>
        <p:nvSpPr>
          <p:cNvPr id="12" name="演示文稿标题"/>
          <p:cNvSpPr txBox="1">
            <a:spLocks noGrp="1"/>
          </p:cNvSpPr>
          <p:nvPr>
            <p:ph type="title" hasCustomPrompt="1"/>
          </p:nvPr>
        </p:nvSpPr>
        <p:spPr>
          <a:xfrm>
            <a:off x="603248" y="1287496"/>
            <a:ext cx="10985502" cy="2324101"/>
          </a:xfrm>
          <a:prstGeom prst="rect">
            <a:avLst/>
          </a:prstGeom>
        </p:spPr>
        <p:txBody>
          <a:bodyPr anchor="b"/>
          <a:lstStyle>
            <a:lvl1pPr>
              <a:defRPr sz="5800" spc="-116"/>
            </a:lvl1pPr>
          </a:lstStyle>
          <a:p>
            <a:r>
              <a:t>演示文稿标题</a:t>
            </a:r>
          </a:p>
        </p:txBody>
      </p:sp>
      <p:sp>
        <p:nvSpPr>
          <p:cNvPr id="13" name="正文级别 1…"/>
          <p:cNvSpPr txBox="1">
            <a:spLocks noGrp="1"/>
          </p:cNvSpPr>
          <p:nvPr>
            <p:ph type="body" sz="quarter" idx="1" hasCustomPrompt="1"/>
          </p:nvPr>
        </p:nvSpPr>
        <p:spPr>
          <a:xfrm>
            <a:off x="600671" y="3611595"/>
            <a:ext cx="10985501" cy="952501"/>
          </a:xfrm>
          <a:prstGeom prst="rect">
            <a:avLst/>
          </a:prstGeom>
        </p:spPr>
        <p:txBody>
          <a:bodyPr/>
          <a:lstStyle>
            <a:lvl1pPr marL="0" indent="0" defTabSz="412750">
              <a:lnSpc>
                <a:spcPct val="100000"/>
              </a:lnSpc>
              <a:spcBef>
                <a:spcPts val="0"/>
              </a:spcBef>
              <a:buSzTx/>
              <a:buNone/>
              <a:defRPr sz="2750" b="1"/>
            </a:lvl1pPr>
            <a:lvl2pPr marL="0" indent="228600" defTabSz="412750">
              <a:lnSpc>
                <a:spcPct val="100000"/>
              </a:lnSpc>
              <a:spcBef>
                <a:spcPts val="0"/>
              </a:spcBef>
              <a:buSzTx/>
              <a:buNone/>
              <a:defRPr sz="2750" b="1"/>
            </a:lvl2pPr>
            <a:lvl3pPr marL="0" indent="457200" defTabSz="412750">
              <a:lnSpc>
                <a:spcPct val="100000"/>
              </a:lnSpc>
              <a:spcBef>
                <a:spcPts val="0"/>
              </a:spcBef>
              <a:buSzTx/>
              <a:buNone/>
              <a:defRPr sz="2750" b="1"/>
            </a:lvl3pPr>
            <a:lvl4pPr marL="0" indent="685800" defTabSz="412750">
              <a:lnSpc>
                <a:spcPct val="100000"/>
              </a:lnSpc>
              <a:spcBef>
                <a:spcPts val="0"/>
              </a:spcBef>
              <a:buSzTx/>
              <a:buNone/>
              <a:defRPr sz="2750" b="1"/>
            </a:lvl4pPr>
            <a:lvl5pPr marL="0" indent="914400" defTabSz="412750">
              <a:lnSpc>
                <a:spcPct val="100000"/>
              </a:lnSpc>
              <a:spcBef>
                <a:spcPts val="0"/>
              </a:spcBef>
              <a:buSzTx/>
              <a:buNone/>
              <a:defRPr sz="2750" b="1"/>
            </a:lvl5pPr>
          </a:lstStyle>
          <a:p>
            <a:r>
              <a:t>演示文稿副标题</a:t>
            </a:r>
          </a:p>
          <a:p>
            <a:pPr lvl="1"/>
            <a:endParaRPr/>
          </a:p>
          <a:p>
            <a:pPr lvl="2"/>
            <a:endParaRPr/>
          </a:p>
          <a:p>
            <a:pPr lvl="3"/>
            <a:endParaRPr/>
          </a:p>
          <a:p>
            <a:pPr lvl="4"/>
            <a:endParaRPr/>
          </a:p>
        </p:txBody>
      </p:sp>
      <p:sp>
        <p:nvSpPr>
          <p:cNvPr id="14"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3954685413"/>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标题与项目符号">
    <p:spTree>
      <p:nvGrpSpPr>
        <p:cNvPr id="1" name=""/>
        <p:cNvGrpSpPr/>
        <p:nvPr/>
      </p:nvGrpSpPr>
      <p:grpSpPr>
        <a:xfrm>
          <a:off x="0" y="0"/>
          <a:ext cx="0" cy="0"/>
          <a:chOff x="0" y="0"/>
          <a:chExt cx="0" cy="0"/>
        </a:xfrm>
      </p:grpSpPr>
      <p:sp>
        <p:nvSpPr>
          <p:cNvPr id="42" name="幻灯片标题"/>
          <p:cNvSpPr txBox="1">
            <a:spLocks noGrp="1"/>
          </p:cNvSpPr>
          <p:nvPr>
            <p:ph type="title" hasCustomPrompt="1"/>
          </p:nvPr>
        </p:nvSpPr>
        <p:spPr>
          <a:prstGeom prst="rect">
            <a:avLst/>
          </a:prstGeom>
        </p:spPr>
        <p:txBody>
          <a:bodyPr/>
          <a:lstStyle/>
          <a:p>
            <a:r>
              <a:t>幻灯片标题</a:t>
            </a:r>
          </a:p>
        </p:txBody>
      </p:sp>
      <p:sp>
        <p:nvSpPr>
          <p:cNvPr id="43" name="幻灯片副标题"/>
          <p:cNvSpPr txBox="1">
            <a:spLocks noGrp="1"/>
          </p:cNvSpPr>
          <p:nvPr>
            <p:ph type="body" sz="quarter" idx="21" hasCustomPrompt="1"/>
          </p:nvPr>
        </p:nvSpPr>
        <p:spPr>
          <a:xfrm>
            <a:off x="603250" y="1186481"/>
            <a:ext cx="10985500" cy="467390"/>
          </a:xfrm>
          <a:prstGeom prst="rect">
            <a:avLst/>
          </a:prstGeom>
        </p:spPr>
        <p:txBody>
          <a:bodyPr lIns="45719" tIns="45719" rIns="45719" bIns="45719"/>
          <a:lstStyle>
            <a:lvl1pPr marL="0" indent="0" defTabSz="363220">
              <a:lnSpc>
                <a:spcPct val="100000"/>
              </a:lnSpc>
              <a:spcBef>
                <a:spcPts val="0"/>
              </a:spcBef>
              <a:buSzTx/>
              <a:buNone/>
              <a:defRPr sz="2420" b="1"/>
            </a:lvl1pPr>
          </a:lstStyle>
          <a:p>
            <a:r>
              <a:t>幻灯片副标题</a:t>
            </a:r>
          </a:p>
        </p:txBody>
      </p:sp>
      <p:sp>
        <p:nvSpPr>
          <p:cNvPr id="44" name="正文级别 1…"/>
          <p:cNvSpPr txBox="1">
            <a:spLocks noGrp="1"/>
          </p:cNvSpPr>
          <p:nvPr>
            <p:ph type="body" idx="1" hasCustomPrompt="1"/>
          </p:nvPr>
        </p:nvSpPr>
        <p:spPr>
          <a:prstGeom prst="rect">
            <a:avLst/>
          </a:prstGeom>
        </p:spPr>
        <p:txBody>
          <a:bodyPr/>
          <a:lstStyle/>
          <a:p>
            <a:r>
              <a:t>幻灯片项目符号文本</a:t>
            </a:r>
          </a:p>
          <a:p>
            <a:pPr lvl="1"/>
            <a:endParaRPr/>
          </a:p>
          <a:p>
            <a:pPr lvl="2"/>
            <a:endParaRPr/>
          </a:p>
          <a:p>
            <a:pPr lvl="3"/>
            <a:endParaRPr/>
          </a:p>
          <a:p>
            <a:pPr lvl="4"/>
            <a:endParaRPr/>
          </a:p>
        </p:txBody>
      </p:sp>
      <p:sp>
        <p:nvSpPr>
          <p:cNvPr id="45"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3409087789"/>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A3282E-58BC-5B0E-4BF8-877E63CFE49E}"/>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2102F7FA-397E-AE61-41BD-214CDBA71A7E}"/>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88E2118-3984-EE6C-A317-31674DE8024C}"/>
              </a:ext>
            </a:extLst>
          </p:cNvPr>
          <p:cNvSpPr>
            <a:spLocks noGrp="1"/>
          </p:cNvSpPr>
          <p:nvPr>
            <p:ph type="dt" sz="half" idx="10"/>
          </p:nvPr>
        </p:nvSpPr>
        <p:spPr/>
        <p:txBody>
          <a:bodyPr/>
          <a:lstStyle/>
          <a:p>
            <a:endParaRPr lang="zh-CN" altLang="en-US"/>
          </a:p>
        </p:txBody>
      </p:sp>
      <p:sp>
        <p:nvSpPr>
          <p:cNvPr id="5" name="页脚占位符 4">
            <a:extLst>
              <a:ext uri="{FF2B5EF4-FFF2-40B4-BE49-F238E27FC236}">
                <a16:creationId xmlns:a16="http://schemas.microsoft.com/office/drawing/2014/main" id="{98244BF3-865A-D47A-7B82-CAAB91763DC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7E5B640-1C98-0639-4C69-EFAA47D81C2F}"/>
              </a:ext>
            </a:extLst>
          </p:cNvPr>
          <p:cNvSpPr>
            <a:spLocks noGrp="1"/>
          </p:cNvSpPr>
          <p:nvPr>
            <p:ph type="sldNum" sz="quarter" idx="12"/>
          </p:nvPr>
        </p:nvSpPr>
        <p:spPr/>
        <p:txBody>
          <a:bodyPr/>
          <a:lstStyle/>
          <a:p>
            <a:fld id="{3BD98F43-D49A-43FE-A057-D99D9865626E}" type="slidenum">
              <a:rPr lang="zh-CN" altLang="en-US" smtClean="0"/>
              <a:t>‹#›</a:t>
            </a:fld>
            <a:endParaRPr lang="zh-CN" altLang="en-US"/>
          </a:p>
        </p:txBody>
      </p:sp>
    </p:spTree>
    <p:extLst>
      <p:ext uri="{BB962C8B-B14F-4D97-AF65-F5344CB8AC3E}">
        <p14:creationId xmlns:p14="http://schemas.microsoft.com/office/powerpoint/2010/main" val="14661376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B56DDC-CBFF-DD0F-B610-0229313F5C5E}"/>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1413C2EF-123E-38C1-E9C6-850F9960E20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33FD691D-EAF6-B91D-F2D2-B8F12751C2DF}"/>
              </a:ext>
            </a:extLst>
          </p:cNvPr>
          <p:cNvSpPr>
            <a:spLocks noGrp="1"/>
          </p:cNvSpPr>
          <p:nvPr>
            <p:ph type="dt" sz="half" idx="10"/>
          </p:nvPr>
        </p:nvSpPr>
        <p:spPr/>
        <p:txBody>
          <a:bodyPr/>
          <a:lstStyle/>
          <a:p>
            <a:endParaRPr lang="zh-CN" altLang="en-US"/>
          </a:p>
        </p:txBody>
      </p:sp>
      <p:sp>
        <p:nvSpPr>
          <p:cNvPr id="5" name="页脚占位符 4">
            <a:extLst>
              <a:ext uri="{FF2B5EF4-FFF2-40B4-BE49-F238E27FC236}">
                <a16:creationId xmlns:a16="http://schemas.microsoft.com/office/drawing/2014/main" id="{517FC9CE-12CB-3B47-A02C-75283A0BB22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C5CB4A4-CC38-4B83-AB20-E06B6D4DE6E3}"/>
              </a:ext>
            </a:extLst>
          </p:cNvPr>
          <p:cNvSpPr>
            <a:spLocks noGrp="1"/>
          </p:cNvSpPr>
          <p:nvPr>
            <p:ph type="sldNum" sz="quarter" idx="12"/>
          </p:nvPr>
        </p:nvSpPr>
        <p:spPr/>
        <p:txBody>
          <a:bodyPr/>
          <a:lstStyle/>
          <a:p>
            <a:fld id="{3BD98F43-D49A-43FE-A057-D99D9865626E}" type="slidenum">
              <a:rPr lang="zh-CN" altLang="en-US" smtClean="0"/>
              <a:t>‹#›</a:t>
            </a:fld>
            <a:endParaRPr lang="zh-CN" altLang="en-US"/>
          </a:p>
        </p:txBody>
      </p:sp>
    </p:spTree>
    <p:extLst>
      <p:ext uri="{BB962C8B-B14F-4D97-AF65-F5344CB8AC3E}">
        <p14:creationId xmlns:p14="http://schemas.microsoft.com/office/powerpoint/2010/main" val="10927028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0FAF33-C230-5472-BCF2-0911E623FE8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BA291ED-CEAF-32D6-4878-F29EAFFA4611}"/>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71CC5CA4-8598-C4AE-0583-DB448F52997D}"/>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3AACBE83-4103-3E4B-C260-6B42F2F28E90}"/>
              </a:ext>
            </a:extLst>
          </p:cNvPr>
          <p:cNvSpPr>
            <a:spLocks noGrp="1"/>
          </p:cNvSpPr>
          <p:nvPr>
            <p:ph type="dt" sz="half" idx="10"/>
          </p:nvPr>
        </p:nvSpPr>
        <p:spPr/>
        <p:txBody>
          <a:bodyPr/>
          <a:lstStyle/>
          <a:p>
            <a:endParaRPr lang="zh-CN" altLang="en-US"/>
          </a:p>
        </p:txBody>
      </p:sp>
      <p:sp>
        <p:nvSpPr>
          <p:cNvPr id="6" name="页脚占位符 5">
            <a:extLst>
              <a:ext uri="{FF2B5EF4-FFF2-40B4-BE49-F238E27FC236}">
                <a16:creationId xmlns:a16="http://schemas.microsoft.com/office/drawing/2014/main" id="{E0D25F28-8741-E4D2-4C17-582DEF47C86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3C09C4A-B7CF-868C-BD8E-14E835D8B1E0}"/>
              </a:ext>
            </a:extLst>
          </p:cNvPr>
          <p:cNvSpPr>
            <a:spLocks noGrp="1"/>
          </p:cNvSpPr>
          <p:nvPr>
            <p:ph type="sldNum" sz="quarter" idx="12"/>
          </p:nvPr>
        </p:nvSpPr>
        <p:spPr/>
        <p:txBody>
          <a:bodyPr/>
          <a:lstStyle/>
          <a:p>
            <a:fld id="{3BD98F43-D49A-43FE-A057-D99D9865626E}" type="slidenum">
              <a:rPr lang="zh-CN" altLang="en-US" smtClean="0"/>
              <a:t>‹#›</a:t>
            </a:fld>
            <a:endParaRPr lang="zh-CN" altLang="en-US"/>
          </a:p>
        </p:txBody>
      </p:sp>
    </p:spTree>
    <p:extLst>
      <p:ext uri="{BB962C8B-B14F-4D97-AF65-F5344CB8AC3E}">
        <p14:creationId xmlns:p14="http://schemas.microsoft.com/office/powerpoint/2010/main" val="32092781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8115CE-A331-EF8A-1381-4FB0BC7B89A3}"/>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989DA6C7-5E15-76CC-1EF4-5778B49CB62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863779FD-A583-F5BC-690B-C4953AF46D96}"/>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88256079-3EAF-EF2B-DAF6-D5063D10160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7017E74A-560D-73A5-6D0F-D8E65FDB7FA1}"/>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C973AE20-D959-DB58-E7FF-FDF698A1785B}"/>
              </a:ext>
            </a:extLst>
          </p:cNvPr>
          <p:cNvSpPr>
            <a:spLocks noGrp="1"/>
          </p:cNvSpPr>
          <p:nvPr>
            <p:ph type="dt" sz="half" idx="10"/>
          </p:nvPr>
        </p:nvSpPr>
        <p:spPr/>
        <p:txBody>
          <a:bodyPr/>
          <a:lstStyle/>
          <a:p>
            <a:endParaRPr lang="zh-CN" altLang="en-US"/>
          </a:p>
        </p:txBody>
      </p:sp>
      <p:sp>
        <p:nvSpPr>
          <p:cNvPr id="8" name="页脚占位符 7">
            <a:extLst>
              <a:ext uri="{FF2B5EF4-FFF2-40B4-BE49-F238E27FC236}">
                <a16:creationId xmlns:a16="http://schemas.microsoft.com/office/drawing/2014/main" id="{861D0E26-5B0F-19DF-5F03-6A8E2F3AC530}"/>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A87EAF4F-FD28-DE48-6EDB-919AEEF91925}"/>
              </a:ext>
            </a:extLst>
          </p:cNvPr>
          <p:cNvSpPr>
            <a:spLocks noGrp="1"/>
          </p:cNvSpPr>
          <p:nvPr>
            <p:ph type="sldNum" sz="quarter" idx="12"/>
          </p:nvPr>
        </p:nvSpPr>
        <p:spPr/>
        <p:txBody>
          <a:bodyPr/>
          <a:lstStyle/>
          <a:p>
            <a:fld id="{3BD98F43-D49A-43FE-A057-D99D9865626E}" type="slidenum">
              <a:rPr lang="zh-CN" altLang="en-US" smtClean="0"/>
              <a:t>‹#›</a:t>
            </a:fld>
            <a:endParaRPr lang="zh-CN" altLang="en-US"/>
          </a:p>
        </p:txBody>
      </p:sp>
    </p:spTree>
    <p:extLst>
      <p:ext uri="{BB962C8B-B14F-4D97-AF65-F5344CB8AC3E}">
        <p14:creationId xmlns:p14="http://schemas.microsoft.com/office/powerpoint/2010/main" val="38259574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785DBF-DC67-135A-D6EB-C8B6F2956F95}"/>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851FB354-3DDC-FC3B-8E0E-C2966D514D6B}"/>
              </a:ext>
            </a:extLst>
          </p:cNvPr>
          <p:cNvSpPr>
            <a:spLocks noGrp="1"/>
          </p:cNvSpPr>
          <p:nvPr>
            <p:ph type="dt" sz="half" idx="10"/>
          </p:nvPr>
        </p:nvSpPr>
        <p:spPr/>
        <p:txBody>
          <a:bodyPr/>
          <a:lstStyle/>
          <a:p>
            <a:endParaRPr lang="zh-CN" altLang="en-US"/>
          </a:p>
        </p:txBody>
      </p:sp>
      <p:sp>
        <p:nvSpPr>
          <p:cNvPr id="4" name="页脚占位符 3">
            <a:extLst>
              <a:ext uri="{FF2B5EF4-FFF2-40B4-BE49-F238E27FC236}">
                <a16:creationId xmlns:a16="http://schemas.microsoft.com/office/drawing/2014/main" id="{3C5D5A50-23A1-5365-0C29-47ECDC52B4A9}"/>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F350B0B5-5DB7-470F-6A61-8C76212CDECF}"/>
              </a:ext>
            </a:extLst>
          </p:cNvPr>
          <p:cNvSpPr>
            <a:spLocks noGrp="1"/>
          </p:cNvSpPr>
          <p:nvPr>
            <p:ph type="sldNum" sz="quarter" idx="12"/>
          </p:nvPr>
        </p:nvSpPr>
        <p:spPr/>
        <p:txBody>
          <a:bodyPr/>
          <a:lstStyle/>
          <a:p>
            <a:fld id="{3BD98F43-D49A-43FE-A057-D99D9865626E}" type="slidenum">
              <a:rPr lang="zh-CN" altLang="en-US" smtClean="0"/>
              <a:t>‹#›</a:t>
            </a:fld>
            <a:endParaRPr lang="zh-CN" altLang="en-US"/>
          </a:p>
        </p:txBody>
      </p:sp>
    </p:spTree>
    <p:extLst>
      <p:ext uri="{BB962C8B-B14F-4D97-AF65-F5344CB8AC3E}">
        <p14:creationId xmlns:p14="http://schemas.microsoft.com/office/powerpoint/2010/main" val="4695184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465800E-A510-5D50-F438-39EA56E1E4A4}"/>
              </a:ext>
            </a:extLst>
          </p:cNvPr>
          <p:cNvSpPr>
            <a:spLocks noGrp="1"/>
          </p:cNvSpPr>
          <p:nvPr>
            <p:ph type="dt" sz="half" idx="10"/>
          </p:nvPr>
        </p:nvSpPr>
        <p:spPr/>
        <p:txBody>
          <a:bodyPr/>
          <a:lstStyle/>
          <a:p>
            <a:endParaRPr lang="zh-CN" altLang="en-US"/>
          </a:p>
        </p:txBody>
      </p:sp>
      <p:sp>
        <p:nvSpPr>
          <p:cNvPr id="3" name="页脚占位符 2">
            <a:extLst>
              <a:ext uri="{FF2B5EF4-FFF2-40B4-BE49-F238E27FC236}">
                <a16:creationId xmlns:a16="http://schemas.microsoft.com/office/drawing/2014/main" id="{20BC05BF-E3DA-1FD4-69F8-3A73A4E97127}"/>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2AF0EDB8-2781-394F-3617-11B3E310BD87}"/>
              </a:ext>
            </a:extLst>
          </p:cNvPr>
          <p:cNvSpPr>
            <a:spLocks noGrp="1"/>
          </p:cNvSpPr>
          <p:nvPr>
            <p:ph type="sldNum" sz="quarter" idx="12"/>
          </p:nvPr>
        </p:nvSpPr>
        <p:spPr/>
        <p:txBody>
          <a:bodyPr/>
          <a:lstStyle/>
          <a:p>
            <a:fld id="{3BD98F43-D49A-43FE-A057-D99D9865626E}" type="slidenum">
              <a:rPr lang="zh-CN" altLang="en-US" smtClean="0"/>
              <a:t>‹#›</a:t>
            </a:fld>
            <a:endParaRPr lang="zh-CN" altLang="en-US"/>
          </a:p>
        </p:txBody>
      </p:sp>
    </p:spTree>
    <p:extLst>
      <p:ext uri="{BB962C8B-B14F-4D97-AF65-F5344CB8AC3E}">
        <p14:creationId xmlns:p14="http://schemas.microsoft.com/office/powerpoint/2010/main" val="6289336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AD9DB1-B30A-418B-CBCA-A350CA17CF57}"/>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A480C527-A930-BC7D-F346-38DD300108C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77BC85C4-0CD9-89FE-0161-64DE6BB224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BD4783C6-1598-B945-04E3-D923862CCBBB}"/>
              </a:ext>
            </a:extLst>
          </p:cNvPr>
          <p:cNvSpPr>
            <a:spLocks noGrp="1"/>
          </p:cNvSpPr>
          <p:nvPr>
            <p:ph type="dt" sz="half" idx="10"/>
          </p:nvPr>
        </p:nvSpPr>
        <p:spPr/>
        <p:txBody>
          <a:bodyPr/>
          <a:lstStyle/>
          <a:p>
            <a:endParaRPr lang="zh-CN" altLang="en-US"/>
          </a:p>
        </p:txBody>
      </p:sp>
      <p:sp>
        <p:nvSpPr>
          <p:cNvPr id="6" name="页脚占位符 5">
            <a:extLst>
              <a:ext uri="{FF2B5EF4-FFF2-40B4-BE49-F238E27FC236}">
                <a16:creationId xmlns:a16="http://schemas.microsoft.com/office/drawing/2014/main" id="{B8833EB3-91E1-4086-96F8-B134635132D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4100591-1A3A-EB44-3982-3704EE78E669}"/>
              </a:ext>
            </a:extLst>
          </p:cNvPr>
          <p:cNvSpPr>
            <a:spLocks noGrp="1"/>
          </p:cNvSpPr>
          <p:nvPr>
            <p:ph type="sldNum" sz="quarter" idx="12"/>
          </p:nvPr>
        </p:nvSpPr>
        <p:spPr/>
        <p:txBody>
          <a:bodyPr/>
          <a:lstStyle/>
          <a:p>
            <a:fld id="{3BD98F43-D49A-43FE-A057-D99D9865626E}" type="slidenum">
              <a:rPr lang="zh-CN" altLang="en-US" smtClean="0"/>
              <a:t>‹#›</a:t>
            </a:fld>
            <a:endParaRPr lang="zh-CN" altLang="en-US"/>
          </a:p>
        </p:txBody>
      </p:sp>
    </p:spTree>
    <p:extLst>
      <p:ext uri="{BB962C8B-B14F-4D97-AF65-F5344CB8AC3E}">
        <p14:creationId xmlns:p14="http://schemas.microsoft.com/office/powerpoint/2010/main" val="18916046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F04ED7-0412-E175-AC59-0E808E6FD014}"/>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937A5A0B-10A5-4C8B-8D91-462C6FDF8E8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FC7A1B10-9D47-025F-5742-1257E253CBC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72D85810-17D1-0E8C-3832-7A729E774EB5}"/>
              </a:ext>
            </a:extLst>
          </p:cNvPr>
          <p:cNvSpPr>
            <a:spLocks noGrp="1"/>
          </p:cNvSpPr>
          <p:nvPr>
            <p:ph type="dt" sz="half" idx="10"/>
          </p:nvPr>
        </p:nvSpPr>
        <p:spPr/>
        <p:txBody>
          <a:bodyPr/>
          <a:lstStyle/>
          <a:p>
            <a:endParaRPr lang="zh-CN" altLang="en-US"/>
          </a:p>
        </p:txBody>
      </p:sp>
      <p:sp>
        <p:nvSpPr>
          <p:cNvPr id="6" name="页脚占位符 5">
            <a:extLst>
              <a:ext uri="{FF2B5EF4-FFF2-40B4-BE49-F238E27FC236}">
                <a16:creationId xmlns:a16="http://schemas.microsoft.com/office/drawing/2014/main" id="{6A0271A7-E7FD-EB3C-E5F8-B9D6D5E1F0D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AF6CF03-7870-C349-9AA2-B59FEF68A0CC}"/>
              </a:ext>
            </a:extLst>
          </p:cNvPr>
          <p:cNvSpPr>
            <a:spLocks noGrp="1"/>
          </p:cNvSpPr>
          <p:nvPr>
            <p:ph type="sldNum" sz="quarter" idx="12"/>
          </p:nvPr>
        </p:nvSpPr>
        <p:spPr/>
        <p:txBody>
          <a:bodyPr/>
          <a:lstStyle/>
          <a:p>
            <a:fld id="{3BD98F43-D49A-43FE-A057-D99D9865626E}" type="slidenum">
              <a:rPr lang="zh-CN" altLang="en-US" smtClean="0"/>
              <a:t>‹#›</a:t>
            </a:fld>
            <a:endParaRPr lang="zh-CN" altLang="en-US"/>
          </a:p>
        </p:txBody>
      </p:sp>
    </p:spTree>
    <p:extLst>
      <p:ext uri="{BB962C8B-B14F-4D97-AF65-F5344CB8AC3E}">
        <p14:creationId xmlns:p14="http://schemas.microsoft.com/office/powerpoint/2010/main" val="38200075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74F44D0E-35F3-D71D-6DD7-61DA3EB8E53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CC69E1E3-85BC-11E5-DBAC-CB2D9E82360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0D400A3-3A5B-A360-ED4E-854B67D7C54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zh-CN" altLang="en-US"/>
          </a:p>
        </p:txBody>
      </p:sp>
      <p:sp>
        <p:nvSpPr>
          <p:cNvPr id="5" name="页脚占位符 4">
            <a:extLst>
              <a:ext uri="{FF2B5EF4-FFF2-40B4-BE49-F238E27FC236}">
                <a16:creationId xmlns:a16="http://schemas.microsoft.com/office/drawing/2014/main" id="{435B24BB-67E5-667B-9EF6-9E6F395F49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54182F7B-80BA-CD07-8C54-53B02A94900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D98F43-D49A-43FE-A057-D99D9865626E}" type="slidenum">
              <a:rPr lang="zh-CN" altLang="en-US" smtClean="0"/>
              <a:t>‹#›</a:t>
            </a:fld>
            <a:endParaRPr lang="zh-CN" altLang="en-US"/>
          </a:p>
        </p:txBody>
      </p:sp>
    </p:spTree>
    <p:extLst>
      <p:ext uri="{BB962C8B-B14F-4D97-AF65-F5344CB8AC3E}">
        <p14:creationId xmlns:p14="http://schemas.microsoft.com/office/powerpoint/2010/main" val="11260151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3.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3.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4.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Sequential Recommendation"/>
          <p:cNvSpPr txBox="1">
            <a:spLocks noGrp="1"/>
          </p:cNvSpPr>
          <p:nvPr>
            <p:ph type="ctrTitle"/>
          </p:nvPr>
        </p:nvSpPr>
        <p:spPr>
          <a:xfrm>
            <a:off x="160986" y="1287496"/>
            <a:ext cx="11427764" cy="2324101"/>
          </a:xfrm>
          <a:prstGeom prst="rect">
            <a:avLst/>
          </a:prstGeom>
        </p:spPr>
        <p:txBody>
          <a:bodyPr/>
          <a:lstStyle/>
          <a:p>
            <a:r>
              <a:rPr lang="en-US" dirty="0"/>
              <a:t>Week4. </a:t>
            </a:r>
            <a:br>
              <a:rPr lang="en-US" dirty="0"/>
            </a:br>
            <a:endParaRPr lang="en-US" dirty="0"/>
          </a:p>
        </p:txBody>
      </p:sp>
      <p:sp>
        <p:nvSpPr>
          <p:cNvPr id="153" name="演示文稿副标题"/>
          <p:cNvSpPr txBox="1">
            <a:spLocks noGrp="1"/>
          </p:cNvSpPr>
          <p:nvPr>
            <p:ph type="subTitle" sz="quarter" idx="1"/>
          </p:nvPr>
        </p:nvSpPr>
        <p:spPr>
          <a:xfrm>
            <a:off x="768096" y="2922574"/>
            <a:ext cx="10985501" cy="2227275"/>
          </a:xfrm>
          <a:prstGeom prst="rect">
            <a:avLst/>
          </a:prstGeom>
        </p:spPr>
        <p:txBody>
          <a:bodyPr>
            <a:normAutofit fontScale="92500" lnSpcReduction="20000"/>
          </a:bodyPr>
          <a:lstStyle/>
          <a:p>
            <a:pPr marL="514350" indent="-514350">
              <a:buFont typeface="+mj-lt"/>
              <a:buAutoNum type="arabicPeriod"/>
            </a:pPr>
            <a:endParaRPr lang="en-US" sz="3600" dirty="0"/>
          </a:p>
          <a:p>
            <a:pPr marL="457200" indent="-457200">
              <a:buFont typeface="Arial" panose="020B0604020202020204" pitchFamily="34" charset="0"/>
              <a:buChar char="•"/>
            </a:pPr>
            <a:r>
              <a:rPr lang="en-US" altLang="zh-CN" sz="3600" dirty="0"/>
              <a:t>Loss Function</a:t>
            </a:r>
          </a:p>
          <a:p>
            <a:pPr marL="457200" indent="-457200">
              <a:buFont typeface="Arial" panose="020B0604020202020204" pitchFamily="34" charset="0"/>
              <a:buChar char="•"/>
            </a:pPr>
            <a:r>
              <a:rPr lang="en-US" altLang="zh-CN" sz="3600" dirty="0"/>
              <a:t>Hyperparameters (LR)</a:t>
            </a:r>
          </a:p>
          <a:p>
            <a:pPr marL="457200" indent="-457200">
              <a:buFont typeface="Arial" panose="020B0604020202020204" pitchFamily="34" charset="0"/>
              <a:buChar char="•"/>
            </a:pPr>
            <a:r>
              <a:rPr lang="en-US" sz="3600" dirty="0"/>
              <a:t>New models</a:t>
            </a:r>
          </a:p>
          <a:p>
            <a:pPr marL="457200" indent="-457200">
              <a:buFont typeface="Arial" panose="020B0604020202020204" pitchFamily="34" charset="0"/>
              <a:buChar char="•"/>
            </a:pPr>
            <a:r>
              <a:rPr lang="en-US" sz="3600" dirty="0"/>
              <a:t>Datasets</a:t>
            </a:r>
          </a:p>
        </p:txBody>
      </p:sp>
      <p:sp>
        <p:nvSpPr>
          <p:cNvPr id="4" name="灯片编号占位符 3">
            <a:extLst>
              <a:ext uri="{FF2B5EF4-FFF2-40B4-BE49-F238E27FC236}">
                <a16:creationId xmlns:a16="http://schemas.microsoft.com/office/drawing/2014/main" id="{14452F69-CC9B-6FE7-CA30-296062065160}"/>
              </a:ext>
            </a:extLst>
          </p:cNvPr>
          <p:cNvSpPr>
            <a:spLocks noGrp="1"/>
          </p:cNvSpPr>
          <p:nvPr>
            <p:ph type="sldNum" sz="quarter" idx="2"/>
          </p:nvPr>
        </p:nvSpPr>
        <p:spPr/>
        <p:txBody>
          <a:bodyPr/>
          <a:lstStyle/>
          <a:p>
            <a:fld id="{86CB4B4D-7CA3-9044-876B-883B54F8677D}" type="slidenum">
              <a:rPr lang="en-US" altLang="zh-CN" smtClean="0"/>
              <a:t>1</a:t>
            </a:fld>
            <a:endParaRPr lang="zh-CN" altLang="en-US"/>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B0BEDD-BACE-C402-E5B3-E7DBD84C11B8}"/>
              </a:ext>
            </a:extLst>
          </p:cNvPr>
          <p:cNvSpPr>
            <a:spLocks noGrp="1"/>
          </p:cNvSpPr>
          <p:nvPr>
            <p:ph type="title"/>
          </p:nvPr>
        </p:nvSpPr>
        <p:spPr>
          <a:xfrm>
            <a:off x="13149" y="723900"/>
            <a:ext cx="10515600" cy="1325563"/>
          </a:xfrm>
        </p:spPr>
        <p:txBody>
          <a:bodyPr/>
          <a:lstStyle/>
          <a:p>
            <a:r>
              <a:rPr lang="en-US" altLang="zh-CN" dirty="0"/>
              <a:t>Experiments results – ML-1M</a:t>
            </a:r>
            <a:endParaRPr lang="zh-CN" altLang="en-US" dirty="0"/>
          </a:p>
        </p:txBody>
      </p:sp>
      <p:sp>
        <p:nvSpPr>
          <p:cNvPr id="9" name="文本占位符 3">
            <a:extLst>
              <a:ext uri="{FF2B5EF4-FFF2-40B4-BE49-F238E27FC236}">
                <a16:creationId xmlns:a16="http://schemas.microsoft.com/office/drawing/2014/main" id="{77618B53-20FA-46A1-85E1-E8ABF98844D0}"/>
              </a:ext>
            </a:extLst>
          </p:cNvPr>
          <p:cNvSpPr txBox="1">
            <a:spLocks/>
          </p:cNvSpPr>
          <p:nvPr/>
        </p:nvSpPr>
        <p:spPr>
          <a:xfrm>
            <a:off x="357917" y="1124692"/>
            <a:ext cx="4913032" cy="553243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altLang="zh-CN" dirty="0">
              <a:solidFill>
                <a:schemeClr val="accent1"/>
              </a:solidFill>
              <a:latin typeface="-apple-system"/>
            </a:endParaRPr>
          </a:p>
        </p:txBody>
      </p:sp>
      <p:pic>
        <p:nvPicPr>
          <p:cNvPr id="4" name="图片 3">
            <a:extLst>
              <a:ext uri="{FF2B5EF4-FFF2-40B4-BE49-F238E27FC236}">
                <a16:creationId xmlns:a16="http://schemas.microsoft.com/office/drawing/2014/main" id="{19397403-96FC-799D-8A16-710A31B94C3B}"/>
              </a:ext>
            </a:extLst>
          </p:cNvPr>
          <p:cNvPicPr>
            <a:picLocks noChangeAspect="1"/>
          </p:cNvPicPr>
          <p:nvPr/>
        </p:nvPicPr>
        <p:blipFill>
          <a:blip r:embed="rId2"/>
          <a:stretch>
            <a:fillRect/>
          </a:stretch>
        </p:blipFill>
        <p:spPr>
          <a:xfrm>
            <a:off x="1325490" y="2235883"/>
            <a:ext cx="9004763" cy="3695890"/>
          </a:xfrm>
          <a:prstGeom prst="rect">
            <a:avLst/>
          </a:prstGeom>
        </p:spPr>
      </p:pic>
      <p:sp>
        <p:nvSpPr>
          <p:cNvPr id="7" name="灯片编号占位符 6">
            <a:extLst>
              <a:ext uri="{FF2B5EF4-FFF2-40B4-BE49-F238E27FC236}">
                <a16:creationId xmlns:a16="http://schemas.microsoft.com/office/drawing/2014/main" id="{350CCB26-346C-0112-23D5-E83AC3F78A8B}"/>
              </a:ext>
            </a:extLst>
          </p:cNvPr>
          <p:cNvSpPr>
            <a:spLocks noGrp="1"/>
          </p:cNvSpPr>
          <p:nvPr>
            <p:ph type="sldNum" sz="quarter" idx="2"/>
          </p:nvPr>
        </p:nvSpPr>
        <p:spPr/>
        <p:txBody>
          <a:bodyPr/>
          <a:lstStyle/>
          <a:p>
            <a:fld id="{86CB4B4D-7CA3-9044-876B-883B54F8677D}" type="slidenum">
              <a:rPr lang="en-US" altLang="zh-CN" smtClean="0"/>
              <a:t>10</a:t>
            </a:fld>
            <a:endParaRPr lang="zh-CN" altLang="en-US"/>
          </a:p>
        </p:txBody>
      </p:sp>
    </p:spTree>
    <p:extLst>
      <p:ext uri="{BB962C8B-B14F-4D97-AF65-F5344CB8AC3E}">
        <p14:creationId xmlns:p14="http://schemas.microsoft.com/office/powerpoint/2010/main" val="4212224579"/>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B0BEDD-BACE-C402-E5B3-E7DBD84C11B8}"/>
              </a:ext>
            </a:extLst>
          </p:cNvPr>
          <p:cNvSpPr>
            <a:spLocks noGrp="1"/>
          </p:cNvSpPr>
          <p:nvPr>
            <p:ph type="title"/>
          </p:nvPr>
        </p:nvSpPr>
        <p:spPr>
          <a:xfrm>
            <a:off x="239333" y="0"/>
            <a:ext cx="10515600" cy="1325563"/>
          </a:xfrm>
        </p:spPr>
        <p:txBody>
          <a:bodyPr/>
          <a:lstStyle/>
          <a:p>
            <a:r>
              <a:rPr lang="en-US" altLang="zh-CN" dirty="0"/>
              <a:t>Result Explain</a:t>
            </a:r>
            <a:endParaRPr lang="zh-CN" altLang="en-US" dirty="0"/>
          </a:p>
        </p:txBody>
      </p:sp>
      <p:sp>
        <p:nvSpPr>
          <p:cNvPr id="9" name="文本占位符 3">
            <a:extLst>
              <a:ext uri="{FF2B5EF4-FFF2-40B4-BE49-F238E27FC236}">
                <a16:creationId xmlns:a16="http://schemas.microsoft.com/office/drawing/2014/main" id="{77618B53-20FA-46A1-85E1-E8ABF98844D0}"/>
              </a:ext>
            </a:extLst>
          </p:cNvPr>
          <p:cNvSpPr txBox="1">
            <a:spLocks/>
          </p:cNvSpPr>
          <p:nvPr/>
        </p:nvSpPr>
        <p:spPr>
          <a:xfrm>
            <a:off x="357917" y="1124692"/>
            <a:ext cx="4913032" cy="553243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altLang="zh-CN" dirty="0">
              <a:solidFill>
                <a:schemeClr val="accent1"/>
              </a:solidFill>
              <a:latin typeface="-apple-system"/>
            </a:endParaRPr>
          </a:p>
        </p:txBody>
      </p:sp>
      <p:sp>
        <p:nvSpPr>
          <p:cNvPr id="3" name="文本占位符 3">
            <a:extLst>
              <a:ext uri="{FF2B5EF4-FFF2-40B4-BE49-F238E27FC236}">
                <a16:creationId xmlns:a16="http://schemas.microsoft.com/office/drawing/2014/main" id="{C2D7A5B1-6FB5-26A9-7703-B56E07F8604A}"/>
              </a:ext>
            </a:extLst>
          </p:cNvPr>
          <p:cNvSpPr txBox="1">
            <a:spLocks/>
          </p:cNvSpPr>
          <p:nvPr/>
        </p:nvSpPr>
        <p:spPr>
          <a:xfrm>
            <a:off x="510316" y="1124691"/>
            <a:ext cx="9179783" cy="553243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indent="-514350">
              <a:buAutoNum type="arabicPeriod"/>
            </a:pPr>
            <a:r>
              <a:rPr lang="en-US" altLang="zh-CN" dirty="0">
                <a:latin typeface="-apple-system"/>
              </a:rPr>
              <a:t>Next item of each time step is very relevant to the current user embedding. This training objective also increase the model performance for the future items prediction.</a:t>
            </a:r>
          </a:p>
          <a:p>
            <a:pPr marL="514350" indent="-514350">
              <a:buAutoNum type="arabicPeriod"/>
            </a:pPr>
            <a:endParaRPr lang="en-US" altLang="zh-CN" dirty="0">
              <a:latin typeface="-apple-system"/>
            </a:endParaRPr>
          </a:p>
          <a:p>
            <a:pPr marL="514350" indent="-514350">
              <a:buAutoNum type="arabicPeriod"/>
            </a:pPr>
            <a:r>
              <a:rPr lang="en-US" altLang="zh-CN" dirty="0">
                <a:latin typeface="-apple-system"/>
              </a:rPr>
              <a:t>train the model to predict the item in the target window make the model perform worse: The item in the target window has weaker relationship between the items in the input sequence.  (Larger distance) In this case, dense all action prediction method can sometimes make wrong  connection making the model perform worse. At least in ML-1M dataset.</a:t>
            </a:r>
          </a:p>
          <a:p>
            <a:pPr marL="514350" indent="-514350">
              <a:buAutoNum type="arabicPeriod"/>
            </a:pPr>
            <a:endParaRPr lang="en-US" altLang="zh-CN" dirty="0">
              <a:latin typeface="-apple-system"/>
            </a:endParaRPr>
          </a:p>
          <a:p>
            <a:pPr marL="514350" indent="-514350">
              <a:buAutoNum type="arabicPeriod"/>
            </a:pPr>
            <a:endParaRPr lang="en-US" altLang="zh-CN" dirty="0">
              <a:latin typeface="-apple-system"/>
            </a:endParaRPr>
          </a:p>
          <a:p>
            <a:pPr marL="514350" indent="-514350">
              <a:buAutoNum type="arabicPeriod"/>
            </a:pPr>
            <a:endParaRPr lang="en-US" altLang="zh-CN" dirty="0">
              <a:latin typeface="-apple-system"/>
            </a:endParaRPr>
          </a:p>
          <a:p>
            <a:pPr marL="0" indent="0">
              <a:buNone/>
            </a:pPr>
            <a:endParaRPr lang="en-US" altLang="zh-CN" dirty="0">
              <a:latin typeface="-apple-system"/>
            </a:endParaRPr>
          </a:p>
          <a:p>
            <a:pPr marL="0" indent="0">
              <a:buNone/>
            </a:pPr>
            <a:endParaRPr lang="en-US" altLang="zh-CN" dirty="0">
              <a:latin typeface="-apple-system"/>
            </a:endParaRPr>
          </a:p>
        </p:txBody>
      </p:sp>
      <p:sp>
        <p:nvSpPr>
          <p:cNvPr id="6" name="灯片编号占位符 5">
            <a:extLst>
              <a:ext uri="{FF2B5EF4-FFF2-40B4-BE49-F238E27FC236}">
                <a16:creationId xmlns:a16="http://schemas.microsoft.com/office/drawing/2014/main" id="{8CCACC1B-2685-2C64-1FB4-9E8DEA521979}"/>
              </a:ext>
            </a:extLst>
          </p:cNvPr>
          <p:cNvSpPr>
            <a:spLocks noGrp="1"/>
          </p:cNvSpPr>
          <p:nvPr>
            <p:ph type="sldNum" sz="quarter" idx="2"/>
          </p:nvPr>
        </p:nvSpPr>
        <p:spPr/>
        <p:txBody>
          <a:bodyPr/>
          <a:lstStyle/>
          <a:p>
            <a:fld id="{86CB4B4D-7CA3-9044-876B-883B54F8677D}" type="slidenum">
              <a:rPr lang="en-US" altLang="zh-CN" smtClean="0"/>
              <a:t>11</a:t>
            </a:fld>
            <a:endParaRPr lang="zh-CN" altLang="en-US"/>
          </a:p>
        </p:txBody>
      </p:sp>
    </p:spTree>
    <p:extLst>
      <p:ext uri="{BB962C8B-B14F-4D97-AF65-F5344CB8AC3E}">
        <p14:creationId xmlns:p14="http://schemas.microsoft.com/office/powerpoint/2010/main" val="1145704887"/>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B0BEDD-BACE-C402-E5B3-E7DBD84C11B8}"/>
              </a:ext>
            </a:extLst>
          </p:cNvPr>
          <p:cNvSpPr>
            <a:spLocks noGrp="1"/>
          </p:cNvSpPr>
          <p:nvPr>
            <p:ph type="title"/>
          </p:nvPr>
        </p:nvSpPr>
        <p:spPr>
          <a:xfrm>
            <a:off x="239333" y="0"/>
            <a:ext cx="10515600" cy="1325563"/>
          </a:xfrm>
        </p:spPr>
        <p:txBody>
          <a:bodyPr/>
          <a:lstStyle/>
          <a:p>
            <a:r>
              <a:rPr lang="en-US" altLang="zh-CN" dirty="0"/>
              <a:t>Sampled </a:t>
            </a:r>
            <a:r>
              <a:rPr lang="en-US" altLang="zh-CN" dirty="0" err="1"/>
              <a:t>Softmax</a:t>
            </a:r>
            <a:r>
              <a:rPr lang="en-US" altLang="zh-CN" dirty="0"/>
              <a:t> Loss</a:t>
            </a:r>
            <a:endParaRPr lang="zh-CN" altLang="en-US" dirty="0"/>
          </a:p>
        </p:txBody>
      </p:sp>
      <p:sp>
        <p:nvSpPr>
          <p:cNvPr id="4" name="文本占位符 3">
            <a:extLst>
              <a:ext uri="{FF2B5EF4-FFF2-40B4-BE49-F238E27FC236}">
                <a16:creationId xmlns:a16="http://schemas.microsoft.com/office/drawing/2014/main" id="{E6059D6D-BCD7-AC7A-7937-3C64DE94BD35}"/>
              </a:ext>
            </a:extLst>
          </p:cNvPr>
          <p:cNvSpPr>
            <a:spLocks noGrp="1"/>
          </p:cNvSpPr>
          <p:nvPr>
            <p:ph type="body" idx="1"/>
          </p:nvPr>
        </p:nvSpPr>
        <p:spPr>
          <a:xfrm>
            <a:off x="239333" y="1206376"/>
            <a:ext cx="10515600" cy="5561472"/>
          </a:xfrm>
        </p:spPr>
        <p:txBody>
          <a:bodyPr>
            <a:normAutofit/>
          </a:bodyPr>
          <a:lstStyle/>
          <a:p>
            <a:pPr marL="0" indent="0">
              <a:buNone/>
            </a:pPr>
            <a:endParaRPr lang="en-US" altLang="zh-CN" sz="1800" b="0" i="0" u="none" strike="noStrike" baseline="0" dirty="0">
              <a:latin typeface="LinLibertineT"/>
            </a:endParaRPr>
          </a:p>
          <a:p>
            <a:pPr marL="0" indent="0" algn="l">
              <a:buNone/>
            </a:pPr>
            <a:r>
              <a:rPr lang="en-US" altLang="zh-CN" sz="1800" b="0" i="0" u="none" strike="noStrike" baseline="0" dirty="0">
                <a:latin typeface="LinLibertineT"/>
              </a:rPr>
              <a:t>	</a:t>
            </a:r>
            <a:r>
              <a:rPr lang="en-GB" altLang="zh-CN" sz="1800" b="0" i="0" u="none" strike="noStrike" baseline="0" dirty="0">
                <a:latin typeface="LinLibertineT"/>
              </a:rPr>
              <a:t>produce a set of negative embeddings </a:t>
            </a:r>
            <a:r>
              <a:rPr lang="en-GB" altLang="zh-CN" sz="1800" b="0" i="0" u="none" strike="noStrike" baseline="0" dirty="0">
                <a:latin typeface="txsys"/>
              </a:rPr>
              <a:t>{</a:t>
            </a:r>
            <a:r>
              <a:rPr lang="zh-CN" altLang="en-GB" sz="1800" b="0" i="0" u="none" strike="noStrike" baseline="0" dirty="0">
                <a:latin typeface="LibertineMathMI"/>
              </a:rPr>
              <a:t>𝑛</a:t>
            </a:r>
            <a:r>
              <a:rPr lang="en-GB" altLang="zh-CN" sz="1800" b="0" i="0" u="none" strike="noStrike" baseline="0" dirty="0">
                <a:latin typeface="LinLibertineT"/>
              </a:rPr>
              <a:t>1</a:t>
            </a:r>
            <a:r>
              <a:rPr lang="en-GB" altLang="zh-CN" sz="1800" b="0" i="0" u="none" strike="noStrike" baseline="0" dirty="0">
                <a:latin typeface="LibertineMathMI"/>
              </a:rPr>
              <a:t>, . . . , </a:t>
            </a:r>
            <a:r>
              <a:rPr lang="zh-CN" altLang="en-GB" sz="1800" b="0" i="0" u="none" strike="noStrike" baseline="0" dirty="0">
                <a:latin typeface="LibertineMathMI"/>
              </a:rPr>
              <a:t>𝑛</a:t>
            </a:r>
            <a:r>
              <a:rPr lang="zh-CN" altLang="en-GB" sz="1800" b="0" i="0" u="none" strike="noStrike" baseline="0" dirty="0">
                <a:latin typeface="LibertineMathMI7"/>
              </a:rPr>
              <a:t>𝑁 </a:t>
            </a:r>
            <a:r>
              <a:rPr lang="en-GB" altLang="zh-CN" sz="1800" b="0" i="0" u="none" strike="noStrike" baseline="0" dirty="0">
                <a:latin typeface="txsys"/>
              </a:rPr>
              <a:t>} </a:t>
            </a:r>
          </a:p>
          <a:p>
            <a:pPr marL="0" indent="0" algn="l">
              <a:buNone/>
            </a:pPr>
            <a:r>
              <a:rPr lang="en-GB" altLang="zh-CN" sz="1800" dirty="0">
                <a:latin typeface="txsys"/>
              </a:rPr>
              <a:t>	</a:t>
            </a:r>
            <a:r>
              <a:rPr lang="en-GB" altLang="zh-CN" sz="1800" b="0" i="0" u="none" strike="noStrike" baseline="0" dirty="0">
                <a:latin typeface="LinLibertineT"/>
              </a:rPr>
              <a:t>for a given pair of user and positive embeddings </a:t>
            </a:r>
            <a:r>
              <a:rPr lang="en-GB" altLang="zh-CN" sz="1800" b="0" i="0" u="none" strike="noStrike" baseline="0" dirty="0">
                <a:latin typeface="txsys"/>
              </a:rPr>
              <a:t>(</a:t>
            </a:r>
            <a:r>
              <a:rPr lang="zh-CN" altLang="en-GB" sz="1800" b="0" i="0" u="none" strike="noStrike" baseline="0" dirty="0">
                <a:latin typeface="LibertineMathMI"/>
              </a:rPr>
              <a:t>𝑢</a:t>
            </a:r>
            <a:r>
              <a:rPr lang="zh-CN" altLang="en-GB" sz="1800" b="0" i="0" u="none" strike="noStrike" baseline="0" dirty="0">
                <a:latin typeface="LibertineMathMI7"/>
              </a:rPr>
              <a:t>𝑖 </a:t>
            </a:r>
            <a:r>
              <a:rPr lang="en-GB" altLang="zh-CN" sz="1800" b="0" i="0" u="none" strike="noStrike" baseline="0" dirty="0">
                <a:latin typeface="LibertineMathMI"/>
              </a:rPr>
              <a:t>, </a:t>
            </a:r>
            <a:r>
              <a:rPr lang="zh-CN" altLang="en-GB" sz="1800" b="0" i="0" u="none" strike="noStrike" baseline="0" dirty="0">
                <a:latin typeface="LibertineMathMI"/>
              </a:rPr>
              <a:t>𝑝</a:t>
            </a:r>
            <a:r>
              <a:rPr lang="zh-CN" altLang="en-GB" sz="1800" b="0" i="0" u="none" strike="noStrike" baseline="0" dirty="0">
                <a:latin typeface="LibertineMathMI7"/>
              </a:rPr>
              <a:t>𝑖 </a:t>
            </a:r>
            <a:r>
              <a:rPr lang="en-GB" altLang="zh-CN" sz="1800" b="0" i="0" u="none" strike="noStrike" baseline="0" dirty="0">
                <a:latin typeface="txsys"/>
              </a:rPr>
              <a:t>)</a:t>
            </a:r>
            <a:r>
              <a:rPr lang="en-GB" altLang="zh-CN" sz="1800" b="0" i="0" u="none" strike="noStrike" baseline="0" dirty="0">
                <a:latin typeface="LinLibertineT"/>
              </a:rPr>
              <a:t>.</a:t>
            </a:r>
            <a:r>
              <a:rPr lang="en-US" altLang="zh-CN" sz="1800" b="0" i="0" u="none" strike="noStrike" baseline="0" dirty="0">
                <a:latin typeface="LinLibertineT"/>
              </a:rPr>
              <a:t>	</a:t>
            </a:r>
          </a:p>
          <a:p>
            <a:pPr marL="0" indent="0" algn="l">
              <a:buNone/>
            </a:pPr>
            <a:r>
              <a:rPr lang="en-US" altLang="zh-CN" sz="1800" dirty="0">
                <a:latin typeface="LinLibertineT"/>
              </a:rPr>
              <a:t>	</a:t>
            </a:r>
            <a:r>
              <a:rPr lang="en-US" altLang="zh-CN" sz="1800" b="0" i="0" u="none" strike="noStrike" baseline="0" dirty="0">
                <a:latin typeface="LinLibertineT"/>
              </a:rPr>
              <a:t>a temperature </a:t>
            </a:r>
            <a:r>
              <a:rPr lang="zh-CN" altLang="en-US" sz="1800" b="0" i="0" u="none" strike="noStrike" baseline="0" dirty="0">
                <a:latin typeface="LibertineMathMI"/>
              </a:rPr>
              <a:t>𝜏 </a:t>
            </a:r>
            <a:r>
              <a:rPr lang="en-US" altLang="zh-CN" sz="1800" b="0" i="0" u="none" strike="noStrike" baseline="0" dirty="0">
                <a:latin typeface="txsys"/>
              </a:rPr>
              <a:t>∈ [</a:t>
            </a:r>
            <a:r>
              <a:rPr lang="en-US" altLang="zh-CN" sz="1800" b="0" i="0" u="none" strike="noStrike" baseline="0" dirty="0">
                <a:latin typeface="LinLibertineT"/>
              </a:rPr>
              <a:t>0</a:t>
            </a:r>
            <a:r>
              <a:rPr lang="en-US" altLang="zh-CN" sz="1800" b="0" i="0" u="none" strike="noStrike" baseline="0" dirty="0">
                <a:latin typeface="LibertineMathMI"/>
              </a:rPr>
              <a:t>.</a:t>
            </a:r>
            <a:r>
              <a:rPr lang="en-US" altLang="zh-CN" sz="1800" b="0" i="0" u="none" strike="noStrike" baseline="0" dirty="0">
                <a:latin typeface="LinLibertineT"/>
              </a:rPr>
              <a:t>01</a:t>
            </a:r>
            <a:r>
              <a:rPr lang="en-US" altLang="zh-CN" sz="1800" b="0" i="0" u="none" strike="noStrike" baseline="0" dirty="0">
                <a:latin typeface="LibertineMathMI"/>
              </a:rPr>
              <a:t>, </a:t>
            </a:r>
            <a:r>
              <a:rPr lang="en-US" altLang="zh-CN" sz="1800" b="0" i="0" u="none" strike="noStrike" baseline="0" dirty="0">
                <a:latin typeface="txsys"/>
              </a:rPr>
              <a:t>∞)</a:t>
            </a:r>
            <a:r>
              <a:rPr lang="en-US" altLang="zh-CN" sz="1800" b="0" i="0" u="none" strike="noStrike" baseline="0" dirty="0">
                <a:latin typeface="LinLibertineT"/>
              </a:rPr>
              <a:t>,</a:t>
            </a:r>
          </a:p>
          <a:p>
            <a:pPr marL="0" indent="0">
              <a:buNone/>
            </a:pPr>
            <a:r>
              <a:rPr lang="en-US" altLang="zh-CN" sz="1800" dirty="0">
                <a:latin typeface="LibertineMathMI"/>
              </a:rPr>
              <a:t>	</a:t>
            </a:r>
            <a:r>
              <a:rPr lang="zh-CN" altLang="en-US" sz="1800" b="0" i="0" u="none" strike="noStrike" baseline="0" dirty="0">
                <a:latin typeface="LibertineMathMI"/>
              </a:rPr>
              <a:t>𝑠 </a:t>
            </a:r>
            <a:r>
              <a:rPr lang="en-US" altLang="zh-CN" sz="1800" b="0" i="0" u="none" strike="noStrike" baseline="0" dirty="0">
                <a:latin typeface="txsys"/>
              </a:rPr>
              <a:t>(</a:t>
            </a:r>
            <a:r>
              <a:rPr lang="zh-CN" altLang="en-US" sz="1800" b="0" i="0" u="none" strike="noStrike" baseline="0" dirty="0">
                <a:latin typeface="LibertineMathMI"/>
              </a:rPr>
              <a:t>𝑢</a:t>
            </a:r>
            <a:r>
              <a:rPr lang="en-US" altLang="zh-CN" sz="1800" b="0" i="0" u="none" strike="noStrike" baseline="0" dirty="0">
                <a:latin typeface="LibertineMathMI"/>
              </a:rPr>
              <a:t>, </a:t>
            </a:r>
            <a:r>
              <a:rPr lang="zh-CN" altLang="en-US" sz="1800" b="0" i="0" u="none" strike="noStrike" baseline="0" dirty="0">
                <a:latin typeface="LibertineMathMI"/>
              </a:rPr>
              <a:t>𝑝</a:t>
            </a:r>
            <a:r>
              <a:rPr lang="en-US" altLang="zh-CN" sz="1800" b="0" i="0" u="none" strike="noStrike" baseline="0" dirty="0">
                <a:latin typeface="txsys"/>
              </a:rPr>
              <a:t>) </a:t>
            </a:r>
            <a:r>
              <a:rPr lang="en-US" altLang="zh-CN" sz="1800" b="0" i="0" u="none" strike="noStrike" baseline="0" dirty="0">
                <a:latin typeface="txmiaX"/>
              </a:rPr>
              <a:t>= </a:t>
            </a:r>
            <a:r>
              <a:rPr lang="en-US" altLang="zh-CN" sz="1800" b="0" i="0" u="none" strike="noStrike" baseline="0" dirty="0">
                <a:latin typeface="txsys"/>
              </a:rPr>
              <a:t>⟨</a:t>
            </a:r>
            <a:r>
              <a:rPr lang="zh-CN" altLang="en-US" sz="1800" b="0" i="0" u="none" strike="noStrike" baseline="0" dirty="0">
                <a:latin typeface="LibertineMathMI"/>
              </a:rPr>
              <a:t>𝑢</a:t>
            </a:r>
            <a:r>
              <a:rPr lang="en-US" altLang="zh-CN" sz="1800" b="0" i="0" u="none" strike="noStrike" baseline="0" dirty="0">
                <a:latin typeface="LibertineMathMI"/>
              </a:rPr>
              <a:t>, </a:t>
            </a:r>
            <a:r>
              <a:rPr lang="zh-CN" altLang="en-US" sz="1800" b="0" i="0" u="none" strike="noStrike" baseline="0" dirty="0">
                <a:latin typeface="LibertineMathMI"/>
              </a:rPr>
              <a:t>𝑝</a:t>
            </a:r>
            <a:r>
              <a:rPr lang="en-US" altLang="zh-CN" sz="1800" b="0" i="0" u="none" strike="noStrike" baseline="0" dirty="0">
                <a:latin typeface="txsys"/>
              </a:rPr>
              <a:t>⟩/</a:t>
            </a:r>
            <a:r>
              <a:rPr lang="zh-CN" altLang="en-US" sz="1800" b="0" i="0" u="none" strike="noStrike" baseline="0" dirty="0">
                <a:latin typeface="LibertineMathMI"/>
              </a:rPr>
              <a:t>𝜏</a:t>
            </a:r>
            <a:r>
              <a:rPr lang="en-US" altLang="zh-CN" sz="1800" b="0" i="0" u="none" strike="noStrike" baseline="0" dirty="0">
                <a:latin typeface="LibertineMathMI"/>
              </a:rPr>
              <a:t>.</a:t>
            </a:r>
          </a:p>
          <a:p>
            <a:pPr marL="0" indent="0">
              <a:buNone/>
            </a:pPr>
            <a:r>
              <a:rPr lang="en-US" altLang="zh-CN" sz="1800" b="0" i="0" dirty="0">
                <a:solidFill>
                  <a:srgbClr val="1F2328"/>
                </a:solidFill>
                <a:latin typeface="LibertineMathMI"/>
              </a:rPr>
              <a:t>	Negatives are randoml</a:t>
            </a:r>
            <a:r>
              <a:rPr lang="en-US" altLang="zh-CN" sz="1800" dirty="0">
                <a:solidFill>
                  <a:srgbClr val="1F2328"/>
                </a:solidFill>
                <a:latin typeface="LibertineMathMI"/>
              </a:rPr>
              <a:t>y selected currently</a:t>
            </a:r>
          </a:p>
          <a:p>
            <a:pPr marL="0" indent="0">
              <a:buNone/>
            </a:pPr>
            <a:r>
              <a:rPr lang="en-US" altLang="zh-CN" sz="1800" b="0" i="0" dirty="0">
                <a:solidFill>
                  <a:srgbClr val="1F2328"/>
                </a:solidFill>
                <a:effectLst/>
                <a:latin typeface="LibertineMathMI"/>
              </a:rPr>
              <a:t>							</a:t>
            </a:r>
            <a:r>
              <a:rPr lang="en-US" altLang="zh-CN" sz="1800" b="0" i="0" dirty="0" err="1">
                <a:solidFill>
                  <a:srgbClr val="1F2328"/>
                </a:solidFill>
                <a:effectLst/>
                <a:latin typeface="LibertineMathMI"/>
              </a:rPr>
              <a:t>Pinner</a:t>
            </a:r>
            <a:r>
              <a:rPr lang="en-US" altLang="zh-CN" sz="1800" dirty="0" err="1">
                <a:solidFill>
                  <a:srgbClr val="1F2328"/>
                </a:solidFill>
                <a:latin typeface="LibertineMathMI"/>
              </a:rPr>
              <a:t>Former</a:t>
            </a:r>
            <a:r>
              <a:rPr lang="en-US" altLang="zh-CN" sz="1800" dirty="0">
                <a:solidFill>
                  <a:srgbClr val="1F2328"/>
                </a:solidFill>
                <a:latin typeface="LibertineMathMI"/>
              </a:rPr>
              <a:t> Result:</a:t>
            </a:r>
            <a:endParaRPr lang="en-GB" altLang="zh-CN" b="0" i="0" dirty="0">
              <a:solidFill>
                <a:srgbClr val="1F2328"/>
              </a:solidFill>
              <a:effectLst/>
              <a:latin typeface="-apple-system"/>
            </a:endParaRPr>
          </a:p>
        </p:txBody>
      </p:sp>
      <p:pic>
        <p:nvPicPr>
          <p:cNvPr id="5" name="图片 4">
            <a:extLst>
              <a:ext uri="{FF2B5EF4-FFF2-40B4-BE49-F238E27FC236}">
                <a16:creationId xmlns:a16="http://schemas.microsoft.com/office/drawing/2014/main" id="{8C00D3E5-E29C-A504-0828-3F071F665411}"/>
              </a:ext>
            </a:extLst>
          </p:cNvPr>
          <p:cNvPicPr>
            <a:picLocks noChangeAspect="1"/>
          </p:cNvPicPr>
          <p:nvPr/>
        </p:nvPicPr>
        <p:blipFill>
          <a:blip r:embed="rId2"/>
          <a:stretch>
            <a:fillRect/>
          </a:stretch>
        </p:blipFill>
        <p:spPr>
          <a:xfrm>
            <a:off x="697369" y="3584257"/>
            <a:ext cx="5807298" cy="1259747"/>
          </a:xfrm>
          <a:prstGeom prst="rect">
            <a:avLst/>
          </a:prstGeom>
        </p:spPr>
      </p:pic>
      <p:pic>
        <p:nvPicPr>
          <p:cNvPr id="11" name="图片 10">
            <a:extLst>
              <a:ext uri="{FF2B5EF4-FFF2-40B4-BE49-F238E27FC236}">
                <a16:creationId xmlns:a16="http://schemas.microsoft.com/office/drawing/2014/main" id="{4351EB8B-D1B7-6C10-D452-8FB58E6A3805}"/>
              </a:ext>
            </a:extLst>
          </p:cNvPr>
          <p:cNvPicPr>
            <a:picLocks noChangeAspect="1"/>
          </p:cNvPicPr>
          <p:nvPr/>
        </p:nvPicPr>
        <p:blipFill>
          <a:blip r:embed="rId3"/>
          <a:stretch>
            <a:fillRect/>
          </a:stretch>
        </p:blipFill>
        <p:spPr>
          <a:xfrm>
            <a:off x="6504667" y="4007831"/>
            <a:ext cx="5343740" cy="1815834"/>
          </a:xfrm>
          <a:prstGeom prst="rect">
            <a:avLst/>
          </a:prstGeom>
        </p:spPr>
      </p:pic>
      <p:sp>
        <p:nvSpPr>
          <p:cNvPr id="6" name="灯片编号占位符 5">
            <a:extLst>
              <a:ext uri="{FF2B5EF4-FFF2-40B4-BE49-F238E27FC236}">
                <a16:creationId xmlns:a16="http://schemas.microsoft.com/office/drawing/2014/main" id="{064315A4-3CF4-4926-C9FA-2AFFC911ABCF}"/>
              </a:ext>
            </a:extLst>
          </p:cNvPr>
          <p:cNvSpPr>
            <a:spLocks noGrp="1"/>
          </p:cNvSpPr>
          <p:nvPr>
            <p:ph type="sldNum" sz="quarter" idx="2"/>
          </p:nvPr>
        </p:nvSpPr>
        <p:spPr/>
        <p:txBody>
          <a:bodyPr/>
          <a:lstStyle/>
          <a:p>
            <a:fld id="{86CB4B4D-7CA3-9044-876B-883B54F8677D}" type="slidenum">
              <a:rPr lang="en-US" altLang="zh-CN" smtClean="0"/>
              <a:t>2</a:t>
            </a:fld>
            <a:endParaRPr lang="zh-CN" altLang="en-US"/>
          </a:p>
        </p:txBody>
      </p:sp>
    </p:spTree>
    <p:extLst>
      <p:ext uri="{BB962C8B-B14F-4D97-AF65-F5344CB8AC3E}">
        <p14:creationId xmlns:p14="http://schemas.microsoft.com/office/powerpoint/2010/main" val="2505623517"/>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B0BEDD-BACE-C402-E5B3-E7DBD84C11B8}"/>
              </a:ext>
            </a:extLst>
          </p:cNvPr>
          <p:cNvSpPr>
            <a:spLocks noGrp="1"/>
          </p:cNvSpPr>
          <p:nvPr>
            <p:ph type="title"/>
          </p:nvPr>
        </p:nvSpPr>
        <p:spPr>
          <a:xfrm>
            <a:off x="239333" y="0"/>
            <a:ext cx="10515600" cy="1325563"/>
          </a:xfrm>
        </p:spPr>
        <p:txBody>
          <a:bodyPr/>
          <a:lstStyle/>
          <a:p>
            <a:r>
              <a:rPr lang="en-US" altLang="zh-CN" dirty="0"/>
              <a:t>BCE </a:t>
            </a:r>
            <a:r>
              <a:rPr lang="en-US" altLang="zh-CN" dirty="0" err="1"/>
              <a:t>v.s</a:t>
            </a:r>
            <a:r>
              <a:rPr lang="en-US" altLang="zh-CN" dirty="0"/>
              <a:t>. Sampled </a:t>
            </a:r>
            <a:r>
              <a:rPr lang="en-US" altLang="zh-CN" dirty="0" err="1"/>
              <a:t>Softmax</a:t>
            </a:r>
            <a:r>
              <a:rPr lang="en-US" altLang="zh-CN" dirty="0"/>
              <a:t> Loss</a:t>
            </a:r>
            <a:endParaRPr lang="zh-CN" altLang="en-US" dirty="0"/>
          </a:p>
        </p:txBody>
      </p:sp>
      <p:sp>
        <p:nvSpPr>
          <p:cNvPr id="5" name="文本占位符 4">
            <a:extLst>
              <a:ext uri="{FF2B5EF4-FFF2-40B4-BE49-F238E27FC236}">
                <a16:creationId xmlns:a16="http://schemas.microsoft.com/office/drawing/2014/main" id="{101BA4FB-3632-1CA8-3AB1-AFC319602071}"/>
              </a:ext>
            </a:extLst>
          </p:cNvPr>
          <p:cNvSpPr>
            <a:spLocks noGrp="1"/>
          </p:cNvSpPr>
          <p:nvPr>
            <p:ph type="body" idx="1"/>
          </p:nvPr>
        </p:nvSpPr>
        <p:spPr>
          <a:xfrm>
            <a:off x="239333" y="1546225"/>
            <a:ext cx="10515600" cy="4351338"/>
          </a:xfrm>
        </p:spPr>
        <p:txBody>
          <a:bodyPr/>
          <a:lstStyle/>
          <a:p>
            <a:pPr marL="0" indent="0">
              <a:buNone/>
            </a:pPr>
            <a:r>
              <a:rPr lang="en-US" altLang="zh-CN" b="1" i="1" dirty="0"/>
              <a:t>10 negative samples</a:t>
            </a:r>
            <a:endParaRPr lang="zh-CN" altLang="en-US" b="1" i="1" dirty="0"/>
          </a:p>
        </p:txBody>
      </p:sp>
      <p:pic>
        <p:nvPicPr>
          <p:cNvPr id="10" name="图片 9">
            <a:extLst>
              <a:ext uri="{FF2B5EF4-FFF2-40B4-BE49-F238E27FC236}">
                <a16:creationId xmlns:a16="http://schemas.microsoft.com/office/drawing/2014/main" id="{F0C18B0F-BBFD-9084-B64E-93F8A64D9AF5}"/>
              </a:ext>
            </a:extLst>
          </p:cNvPr>
          <p:cNvPicPr>
            <a:picLocks noChangeAspect="1"/>
          </p:cNvPicPr>
          <p:nvPr/>
        </p:nvPicPr>
        <p:blipFill>
          <a:blip r:embed="rId2"/>
          <a:stretch>
            <a:fillRect/>
          </a:stretch>
        </p:blipFill>
        <p:spPr>
          <a:xfrm>
            <a:off x="128609" y="2421467"/>
            <a:ext cx="11824058" cy="2197755"/>
          </a:xfrm>
          <a:prstGeom prst="rect">
            <a:avLst/>
          </a:prstGeom>
        </p:spPr>
      </p:pic>
      <p:sp>
        <p:nvSpPr>
          <p:cNvPr id="14" name="灯片编号占位符 13">
            <a:extLst>
              <a:ext uri="{FF2B5EF4-FFF2-40B4-BE49-F238E27FC236}">
                <a16:creationId xmlns:a16="http://schemas.microsoft.com/office/drawing/2014/main" id="{FEB07A95-FA0F-A557-AC60-88242EFB17A7}"/>
              </a:ext>
            </a:extLst>
          </p:cNvPr>
          <p:cNvSpPr>
            <a:spLocks noGrp="1"/>
          </p:cNvSpPr>
          <p:nvPr>
            <p:ph type="sldNum" sz="quarter" idx="2"/>
          </p:nvPr>
        </p:nvSpPr>
        <p:spPr/>
        <p:txBody>
          <a:bodyPr/>
          <a:lstStyle/>
          <a:p>
            <a:fld id="{86CB4B4D-7CA3-9044-876B-883B54F8677D}" type="slidenum">
              <a:rPr lang="en-US" altLang="zh-CN" smtClean="0"/>
              <a:t>3</a:t>
            </a:fld>
            <a:endParaRPr lang="zh-CN" altLang="en-US"/>
          </a:p>
        </p:txBody>
      </p:sp>
    </p:spTree>
    <p:extLst>
      <p:ext uri="{BB962C8B-B14F-4D97-AF65-F5344CB8AC3E}">
        <p14:creationId xmlns:p14="http://schemas.microsoft.com/office/powerpoint/2010/main" val="3197219265"/>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B0BEDD-BACE-C402-E5B3-E7DBD84C11B8}"/>
              </a:ext>
            </a:extLst>
          </p:cNvPr>
          <p:cNvSpPr>
            <a:spLocks noGrp="1"/>
          </p:cNvSpPr>
          <p:nvPr>
            <p:ph type="title"/>
          </p:nvPr>
        </p:nvSpPr>
        <p:spPr>
          <a:xfrm>
            <a:off x="239333" y="0"/>
            <a:ext cx="10515600" cy="1325563"/>
          </a:xfrm>
        </p:spPr>
        <p:txBody>
          <a:bodyPr/>
          <a:lstStyle/>
          <a:p>
            <a:r>
              <a:rPr lang="en-US" altLang="zh-CN" dirty="0"/>
              <a:t>Learning rate influence (All Action)</a:t>
            </a:r>
            <a:endParaRPr lang="zh-CN" altLang="en-US" dirty="0"/>
          </a:p>
        </p:txBody>
      </p:sp>
      <p:sp>
        <p:nvSpPr>
          <p:cNvPr id="4" name="文本占位符 3">
            <a:extLst>
              <a:ext uri="{FF2B5EF4-FFF2-40B4-BE49-F238E27FC236}">
                <a16:creationId xmlns:a16="http://schemas.microsoft.com/office/drawing/2014/main" id="{E6059D6D-BCD7-AC7A-7937-3C64DE94BD35}"/>
              </a:ext>
            </a:extLst>
          </p:cNvPr>
          <p:cNvSpPr>
            <a:spLocks noGrp="1"/>
          </p:cNvSpPr>
          <p:nvPr>
            <p:ph type="body" idx="1"/>
          </p:nvPr>
        </p:nvSpPr>
        <p:spPr>
          <a:xfrm>
            <a:off x="239333" y="1206376"/>
            <a:ext cx="10515600" cy="5561472"/>
          </a:xfrm>
        </p:spPr>
        <p:txBody>
          <a:bodyPr>
            <a:normAutofit/>
          </a:bodyPr>
          <a:lstStyle/>
          <a:p>
            <a:pPr marL="0" indent="0">
              <a:buNone/>
            </a:pPr>
            <a:endParaRPr lang="en-US" altLang="zh-CN" sz="1800" b="0" i="0" u="none" strike="noStrike" baseline="0" dirty="0">
              <a:latin typeface="LinLibertineT"/>
            </a:endParaRPr>
          </a:p>
          <a:p>
            <a:pPr marL="0" indent="0" algn="l">
              <a:buNone/>
            </a:pPr>
            <a:r>
              <a:rPr lang="en-US" altLang="zh-CN" sz="1800" b="0" i="0" u="none" strike="noStrike" baseline="0" dirty="0">
                <a:latin typeface="LinLibertineT"/>
              </a:rPr>
              <a:t>	</a:t>
            </a:r>
            <a:r>
              <a:rPr lang="en-GB" altLang="zh-CN" sz="1800" b="0" i="0" u="none" strike="noStrike" baseline="0" dirty="0">
                <a:latin typeface="LinLibertineT"/>
              </a:rPr>
              <a:t>produce a set of negative embeddings </a:t>
            </a:r>
            <a:r>
              <a:rPr lang="en-GB" altLang="zh-CN" sz="1800" b="0" i="0" u="none" strike="noStrike" baseline="0" dirty="0">
                <a:latin typeface="txsys"/>
              </a:rPr>
              <a:t>{</a:t>
            </a:r>
            <a:r>
              <a:rPr lang="zh-CN" altLang="en-GB" sz="1800" b="0" i="0" u="none" strike="noStrike" baseline="0" dirty="0">
                <a:latin typeface="LibertineMathMI"/>
              </a:rPr>
              <a:t>𝑛</a:t>
            </a:r>
            <a:r>
              <a:rPr lang="en-GB" altLang="zh-CN" sz="1800" b="0" i="0" u="none" strike="noStrike" baseline="0" dirty="0">
                <a:latin typeface="LinLibertineT"/>
              </a:rPr>
              <a:t>1</a:t>
            </a:r>
            <a:r>
              <a:rPr lang="en-GB" altLang="zh-CN" sz="1800" b="0" i="0" u="none" strike="noStrike" baseline="0" dirty="0">
                <a:latin typeface="LibertineMathMI"/>
              </a:rPr>
              <a:t>, . . . , </a:t>
            </a:r>
            <a:r>
              <a:rPr lang="zh-CN" altLang="en-GB" sz="1800" b="0" i="0" u="none" strike="noStrike" baseline="0" dirty="0">
                <a:latin typeface="LibertineMathMI"/>
              </a:rPr>
              <a:t>𝑛</a:t>
            </a:r>
            <a:r>
              <a:rPr lang="zh-CN" altLang="en-GB" sz="1800" b="0" i="0" u="none" strike="noStrike" baseline="0" dirty="0">
                <a:latin typeface="LibertineMathMI7"/>
              </a:rPr>
              <a:t>𝑁 </a:t>
            </a:r>
            <a:r>
              <a:rPr lang="en-GB" altLang="zh-CN" sz="1800" b="0" i="0" u="none" strike="noStrike" baseline="0" dirty="0">
                <a:latin typeface="txsys"/>
              </a:rPr>
              <a:t>} </a:t>
            </a:r>
          </a:p>
          <a:p>
            <a:pPr marL="0" indent="0" algn="l">
              <a:buNone/>
            </a:pPr>
            <a:r>
              <a:rPr lang="en-GB" altLang="zh-CN" sz="1800" dirty="0">
                <a:latin typeface="txsys"/>
              </a:rPr>
              <a:t>	</a:t>
            </a:r>
            <a:r>
              <a:rPr lang="en-GB" altLang="zh-CN" sz="1800" b="0" i="0" u="none" strike="noStrike" baseline="0" dirty="0">
                <a:latin typeface="LinLibertineT"/>
              </a:rPr>
              <a:t>for a given pair of user and positive embeddings </a:t>
            </a:r>
            <a:r>
              <a:rPr lang="en-GB" altLang="zh-CN" sz="1800" b="0" i="0" u="none" strike="noStrike" baseline="0" dirty="0">
                <a:latin typeface="txsys"/>
              </a:rPr>
              <a:t>(</a:t>
            </a:r>
            <a:r>
              <a:rPr lang="zh-CN" altLang="en-GB" sz="1800" b="0" i="0" u="none" strike="noStrike" baseline="0" dirty="0">
                <a:latin typeface="LibertineMathMI"/>
              </a:rPr>
              <a:t>𝑢</a:t>
            </a:r>
            <a:r>
              <a:rPr lang="zh-CN" altLang="en-GB" sz="1800" b="0" i="0" u="none" strike="noStrike" baseline="0" dirty="0">
                <a:latin typeface="LibertineMathMI7"/>
              </a:rPr>
              <a:t>𝑖 </a:t>
            </a:r>
            <a:r>
              <a:rPr lang="en-GB" altLang="zh-CN" sz="1800" b="0" i="0" u="none" strike="noStrike" baseline="0" dirty="0">
                <a:latin typeface="LibertineMathMI"/>
              </a:rPr>
              <a:t>, </a:t>
            </a:r>
            <a:r>
              <a:rPr lang="zh-CN" altLang="en-GB" sz="1800" b="0" i="0" u="none" strike="noStrike" baseline="0" dirty="0">
                <a:latin typeface="LibertineMathMI"/>
              </a:rPr>
              <a:t>𝑝</a:t>
            </a:r>
            <a:r>
              <a:rPr lang="zh-CN" altLang="en-GB" sz="1800" b="0" i="0" u="none" strike="noStrike" baseline="0" dirty="0">
                <a:latin typeface="LibertineMathMI7"/>
              </a:rPr>
              <a:t>𝑖 </a:t>
            </a:r>
            <a:r>
              <a:rPr lang="en-GB" altLang="zh-CN" sz="1800" b="0" i="0" u="none" strike="noStrike" baseline="0" dirty="0">
                <a:latin typeface="txsys"/>
              </a:rPr>
              <a:t>)</a:t>
            </a:r>
            <a:r>
              <a:rPr lang="en-GB" altLang="zh-CN" sz="1800" b="0" i="0" u="none" strike="noStrike" baseline="0" dirty="0">
                <a:latin typeface="LinLibertineT"/>
              </a:rPr>
              <a:t>.</a:t>
            </a:r>
            <a:r>
              <a:rPr lang="en-US" altLang="zh-CN" sz="1800" b="0" i="0" u="none" strike="noStrike" baseline="0" dirty="0">
                <a:latin typeface="LinLibertineT"/>
              </a:rPr>
              <a:t>	</a:t>
            </a:r>
          </a:p>
          <a:p>
            <a:pPr marL="0" indent="0" algn="l">
              <a:buNone/>
            </a:pPr>
            <a:r>
              <a:rPr lang="en-US" altLang="zh-CN" sz="1800" dirty="0">
                <a:latin typeface="LinLibertineT"/>
              </a:rPr>
              <a:t>	</a:t>
            </a:r>
            <a:r>
              <a:rPr lang="en-US" altLang="zh-CN" sz="1800" b="0" i="0" u="none" strike="noStrike" baseline="0" dirty="0">
                <a:latin typeface="LinLibertineT"/>
              </a:rPr>
              <a:t>a temperature </a:t>
            </a:r>
            <a:r>
              <a:rPr lang="zh-CN" altLang="en-US" sz="1800" b="0" i="0" u="none" strike="noStrike" baseline="0" dirty="0">
                <a:latin typeface="LibertineMathMI"/>
              </a:rPr>
              <a:t>𝜏 </a:t>
            </a:r>
            <a:r>
              <a:rPr lang="en-US" altLang="zh-CN" sz="1800" b="0" i="0" u="none" strike="noStrike" baseline="0" dirty="0">
                <a:latin typeface="txsys"/>
              </a:rPr>
              <a:t>∈ [</a:t>
            </a:r>
            <a:r>
              <a:rPr lang="en-US" altLang="zh-CN" sz="1800" b="0" i="0" u="none" strike="noStrike" baseline="0" dirty="0">
                <a:latin typeface="LinLibertineT"/>
              </a:rPr>
              <a:t>0</a:t>
            </a:r>
            <a:r>
              <a:rPr lang="en-US" altLang="zh-CN" sz="1800" b="0" i="0" u="none" strike="noStrike" baseline="0" dirty="0">
                <a:latin typeface="LibertineMathMI"/>
              </a:rPr>
              <a:t>.</a:t>
            </a:r>
            <a:r>
              <a:rPr lang="en-US" altLang="zh-CN" sz="1800" b="0" i="0" u="none" strike="noStrike" baseline="0" dirty="0">
                <a:latin typeface="LinLibertineT"/>
              </a:rPr>
              <a:t>01</a:t>
            </a:r>
            <a:r>
              <a:rPr lang="en-US" altLang="zh-CN" sz="1800" b="0" i="0" u="none" strike="noStrike" baseline="0" dirty="0">
                <a:latin typeface="LibertineMathMI"/>
              </a:rPr>
              <a:t>, </a:t>
            </a:r>
            <a:r>
              <a:rPr lang="en-US" altLang="zh-CN" sz="1800" b="0" i="0" u="none" strike="noStrike" baseline="0" dirty="0">
                <a:latin typeface="txsys"/>
              </a:rPr>
              <a:t>∞)</a:t>
            </a:r>
            <a:r>
              <a:rPr lang="en-US" altLang="zh-CN" sz="1800" b="0" i="0" u="none" strike="noStrike" baseline="0" dirty="0">
                <a:latin typeface="LinLibertineT"/>
              </a:rPr>
              <a:t>,</a:t>
            </a:r>
          </a:p>
          <a:p>
            <a:pPr marL="0" indent="0">
              <a:buNone/>
            </a:pPr>
            <a:r>
              <a:rPr lang="en-US" altLang="zh-CN" sz="1800" dirty="0">
                <a:latin typeface="LibertineMathMI"/>
              </a:rPr>
              <a:t>	</a:t>
            </a:r>
            <a:r>
              <a:rPr lang="zh-CN" altLang="en-US" sz="1800" b="0" i="0" u="none" strike="noStrike" baseline="0" dirty="0">
                <a:latin typeface="LibertineMathMI"/>
              </a:rPr>
              <a:t>𝑠 </a:t>
            </a:r>
            <a:r>
              <a:rPr lang="en-US" altLang="zh-CN" sz="1800" b="0" i="0" u="none" strike="noStrike" baseline="0" dirty="0">
                <a:latin typeface="txsys"/>
              </a:rPr>
              <a:t>(</a:t>
            </a:r>
            <a:r>
              <a:rPr lang="zh-CN" altLang="en-US" sz="1800" b="0" i="0" u="none" strike="noStrike" baseline="0" dirty="0">
                <a:latin typeface="LibertineMathMI"/>
              </a:rPr>
              <a:t>𝑢</a:t>
            </a:r>
            <a:r>
              <a:rPr lang="en-US" altLang="zh-CN" sz="1800" b="0" i="0" u="none" strike="noStrike" baseline="0" dirty="0">
                <a:latin typeface="LibertineMathMI"/>
              </a:rPr>
              <a:t>, </a:t>
            </a:r>
            <a:r>
              <a:rPr lang="zh-CN" altLang="en-US" sz="1800" b="0" i="0" u="none" strike="noStrike" baseline="0" dirty="0">
                <a:latin typeface="LibertineMathMI"/>
              </a:rPr>
              <a:t>𝑝</a:t>
            </a:r>
            <a:r>
              <a:rPr lang="en-US" altLang="zh-CN" sz="1800" b="0" i="0" u="none" strike="noStrike" baseline="0" dirty="0">
                <a:latin typeface="txsys"/>
              </a:rPr>
              <a:t>) </a:t>
            </a:r>
            <a:r>
              <a:rPr lang="en-US" altLang="zh-CN" sz="1800" b="0" i="0" u="none" strike="noStrike" baseline="0" dirty="0">
                <a:latin typeface="txmiaX"/>
              </a:rPr>
              <a:t>= </a:t>
            </a:r>
            <a:r>
              <a:rPr lang="en-US" altLang="zh-CN" sz="1800" b="0" i="0" u="none" strike="noStrike" baseline="0" dirty="0">
                <a:latin typeface="txsys"/>
              </a:rPr>
              <a:t>⟨</a:t>
            </a:r>
            <a:r>
              <a:rPr lang="zh-CN" altLang="en-US" sz="1800" b="0" i="0" u="none" strike="noStrike" baseline="0" dirty="0">
                <a:latin typeface="LibertineMathMI"/>
              </a:rPr>
              <a:t>𝑢</a:t>
            </a:r>
            <a:r>
              <a:rPr lang="en-US" altLang="zh-CN" sz="1800" b="0" i="0" u="none" strike="noStrike" baseline="0" dirty="0">
                <a:latin typeface="LibertineMathMI"/>
              </a:rPr>
              <a:t>, </a:t>
            </a:r>
            <a:r>
              <a:rPr lang="zh-CN" altLang="en-US" sz="1800" b="0" i="0" u="none" strike="noStrike" baseline="0" dirty="0">
                <a:latin typeface="LibertineMathMI"/>
              </a:rPr>
              <a:t>𝑝</a:t>
            </a:r>
            <a:r>
              <a:rPr lang="en-US" altLang="zh-CN" sz="1800" b="0" i="0" u="none" strike="noStrike" baseline="0" dirty="0">
                <a:latin typeface="txsys"/>
              </a:rPr>
              <a:t>⟩/</a:t>
            </a:r>
            <a:r>
              <a:rPr lang="zh-CN" altLang="en-US" sz="1800" b="0" i="0" u="none" strike="noStrike" baseline="0" dirty="0">
                <a:latin typeface="LibertineMathMI"/>
              </a:rPr>
              <a:t>𝜏</a:t>
            </a:r>
            <a:r>
              <a:rPr lang="en-US" altLang="zh-CN" sz="1800" b="0" i="0" u="none" strike="noStrike" baseline="0" dirty="0">
                <a:latin typeface="LibertineMathMI"/>
              </a:rPr>
              <a:t>.</a:t>
            </a:r>
          </a:p>
          <a:p>
            <a:pPr marL="0" indent="0">
              <a:buNone/>
            </a:pPr>
            <a:r>
              <a:rPr lang="en-US" altLang="zh-CN" sz="1800" b="0" i="0" dirty="0">
                <a:solidFill>
                  <a:srgbClr val="1F2328"/>
                </a:solidFill>
                <a:latin typeface="LibertineMathMI"/>
              </a:rPr>
              <a:t>	Negatives are randoml</a:t>
            </a:r>
            <a:r>
              <a:rPr lang="en-US" altLang="zh-CN" sz="1800" dirty="0">
                <a:solidFill>
                  <a:srgbClr val="1F2328"/>
                </a:solidFill>
                <a:latin typeface="LibertineMathMI"/>
              </a:rPr>
              <a:t>y selected currently</a:t>
            </a:r>
          </a:p>
          <a:p>
            <a:pPr marL="0" indent="0">
              <a:buNone/>
            </a:pPr>
            <a:r>
              <a:rPr lang="en-US" altLang="zh-CN" sz="1800" b="0" i="0" dirty="0">
                <a:solidFill>
                  <a:srgbClr val="1F2328"/>
                </a:solidFill>
                <a:effectLst/>
                <a:latin typeface="LibertineMathMI"/>
              </a:rPr>
              <a:t>							</a:t>
            </a:r>
            <a:r>
              <a:rPr lang="en-US" altLang="zh-CN" sz="1800" b="0" i="0" dirty="0" err="1">
                <a:solidFill>
                  <a:srgbClr val="1F2328"/>
                </a:solidFill>
                <a:effectLst/>
                <a:latin typeface="LibertineMathMI"/>
              </a:rPr>
              <a:t>Pinner</a:t>
            </a:r>
            <a:r>
              <a:rPr lang="en-US" altLang="zh-CN" sz="1800" dirty="0" err="1">
                <a:solidFill>
                  <a:srgbClr val="1F2328"/>
                </a:solidFill>
                <a:latin typeface="LibertineMathMI"/>
              </a:rPr>
              <a:t>Former</a:t>
            </a:r>
            <a:r>
              <a:rPr lang="en-US" altLang="zh-CN" sz="1800" dirty="0">
                <a:solidFill>
                  <a:srgbClr val="1F2328"/>
                </a:solidFill>
                <a:latin typeface="LibertineMathMI"/>
              </a:rPr>
              <a:t> Result:</a:t>
            </a:r>
            <a:endParaRPr lang="en-GB" altLang="zh-CN" b="0" i="0" dirty="0">
              <a:solidFill>
                <a:srgbClr val="1F2328"/>
              </a:solidFill>
              <a:effectLst/>
              <a:latin typeface="-apple-system"/>
            </a:endParaRPr>
          </a:p>
        </p:txBody>
      </p:sp>
      <p:pic>
        <p:nvPicPr>
          <p:cNvPr id="5" name="图片 4">
            <a:extLst>
              <a:ext uri="{FF2B5EF4-FFF2-40B4-BE49-F238E27FC236}">
                <a16:creationId xmlns:a16="http://schemas.microsoft.com/office/drawing/2014/main" id="{8C00D3E5-E29C-A504-0828-3F071F665411}"/>
              </a:ext>
            </a:extLst>
          </p:cNvPr>
          <p:cNvPicPr>
            <a:picLocks noChangeAspect="1"/>
          </p:cNvPicPr>
          <p:nvPr/>
        </p:nvPicPr>
        <p:blipFill>
          <a:blip r:embed="rId2"/>
          <a:stretch>
            <a:fillRect/>
          </a:stretch>
        </p:blipFill>
        <p:spPr>
          <a:xfrm>
            <a:off x="697369" y="3584257"/>
            <a:ext cx="5807298" cy="1259747"/>
          </a:xfrm>
          <a:prstGeom prst="rect">
            <a:avLst/>
          </a:prstGeom>
        </p:spPr>
      </p:pic>
      <p:pic>
        <p:nvPicPr>
          <p:cNvPr id="11" name="图片 10">
            <a:extLst>
              <a:ext uri="{FF2B5EF4-FFF2-40B4-BE49-F238E27FC236}">
                <a16:creationId xmlns:a16="http://schemas.microsoft.com/office/drawing/2014/main" id="{4351EB8B-D1B7-6C10-D452-8FB58E6A3805}"/>
              </a:ext>
            </a:extLst>
          </p:cNvPr>
          <p:cNvPicPr>
            <a:picLocks noChangeAspect="1"/>
          </p:cNvPicPr>
          <p:nvPr/>
        </p:nvPicPr>
        <p:blipFill>
          <a:blip r:embed="rId3"/>
          <a:stretch>
            <a:fillRect/>
          </a:stretch>
        </p:blipFill>
        <p:spPr>
          <a:xfrm>
            <a:off x="6504667" y="4007831"/>
            <a:ext cx="5343740" cy="1815834"/>
          </a:xfrm>
          <a:prstGeom prst="rect">
            <a:avLst/>
          </a:prstGeom>
        </p:spPr>
      </p:pic>
      <p:sp>
        <p:nvSpPr>
          <p:cNvPr id="7" name="灯片编号占位符 6">
            <a:extLst>
              <a:ext uri="{FF2B5EF4-FFF2-40B4-BE49-F238E27FC236}">
                <a16:creationId xmlns:a16="http://schemas.microsoft.com/office/drawing/2014/main" id="{DFD5EB25-60C8-A8E2-BCA9-C2B97CD90CBF}"/>
              </a:ext>
            </a:extLst>
          </p:cNvPr>
          <p:cNvSpPr>
            <a:spLocks noGrp="1"/>
          </p:cNvSpPr>
          <p:nvPr>
            <p:ph type="sldNum" sz="quarter" idx="2"/>
          </p:nvPr>
        </p:nvSpPr>
        <p:spPr/>
        <p:txBody>
          <a:bodyPr/>
          <a:lstStyle/>
          <a:p>
            <a:fld id="{86CB4B4D-7CA3-9044-876B-883B54F8677D}" type="slidenum">
              <a:rPr lang="en-US" altLang="zh-CN" smtClean="0"/>
              <a:t>4</a:t>
            </a:fld>
            <a:endParaRPr lang="zh-CN" altLang="en-US"/>
          </a:p>
        </p:txBody>
      </p:sp>
    </p:spTree>
    <p:extLst>
      <p:ext uri="{BB962C8B-B14F-4D97-AF65-F5344CB8AC3E}">
        <p14:creationId xmlns:p14="http://schemas.microsoft.com/office/powerpoint/2010/main" val="1115106717"/>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B0BEDD-BACE-C402-E5B3-E7DBD84C11B8}"/>
              </a:ext>
            </a:extLst>
          </p:cNvPr>
          <p:cNvSpPr>
            <a:spLocks noGrp="1"/>
          </p:cNvSpPr>
          <p:nvPr>
            <p:ph type="title"/>
          </p:nvPr>
        </p:nvSpPr>
        <p:spPr>
          <a:xfrm>
            <a:off x="239333" y="0"/>
            <a:ext cx="10515600" cy="1325563"/>
          </a:xfrm>
        </p:spPr>
        <p:txBody>
          <a:bodyPr/>
          <a:lstStyle/>
          <a:p>
            <a:r>
              <a:rPr lang="en-US" altLang="zh-CN" dirty="0"/>
              <a:t>Learning Rate (All action prediction)</a:t>
            </a:r>
            <a:endParaRPr lang="zh-CN" altLang="en-US" dirty="0"/>
          </a:p>
        </p:txBody>
      </p:sp>
      <p:pic>
        <p:nvPicPr>
          <p:cNvPr id="7" name="图片 6">
            <a:extLst>
              <a:ext uri="{FF2B5EF4-FFF2-40B4-BE49-F238E27FC236}">
                <a16:creationId xmlns:a16="http://schemas.microsoft.com/office/drawing/2014/main" id="{08988F1B-EA1D-0B70-DE97-966EAB8075A6}"/>
              </a:ext>
            </a:extLst>
          </p:cNvPr>
          <p:cNvPicPr>
            <a:picLocks noChangeAspect="1"/>
          </p:cNvPicPr>
          <p:nvPr/>
        </p:nvPicPr>
        <p:blipFill>
          <a:blip r:embed="rId2"/>
          <a:stretch>
            <a:fillRect/>
          </a:stretch>
        </p:blipFill>
        <p:spPr>
          <a:xfrm>
            <a:off x="168096" y="2380918"/>
            <a:ext cx="6953607" cy="1073205"/>
          </a:xfrm>
          <a:prstGeom prst="rect">
            <a:avLst/>
          </a:prstGeom>
        </p:spPr>
      </p:pic>
      <p:sp>
        <p:nvSpPr>
          <p:cNvPr id="9" name="文本占位符 3">
            <a:extLst>
              <a:ext uri="{FF2B5EF4-FFF2-40B4-BE49-F238E27FC236}">
                <a16:creationId xmlns:a16="http://schemas.microsoft.com/office/drawing/2014/main" id="{77618B53-20FA-46A1-85E1-E8ABF98844D0}"/>
              </a:ext>
            </a:extLst>
          </p:cNvPr>
          <p:cNvSpPr txBox="1">
            <a:spLocks/>
          </p:cNvSpPr>
          <p:nvPr/>
        </p:nvSpPr>
        <p:spPr>
          <a:xfrm>
            <a:off x="213225" y="1600942"/>
            <a:ext cx="4913032" cy="553243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dirty="0">
                <a:solidFill>
                  <a:schemeClr val="accent1"/>
                </a:solidFill>
                <a:latin typeface="-apple-system"/>
              </a:rPr>
              <a:t>Train Sequence</a:t>
            </a:r>
          </a:p>
        </p:txBody>
      </p:sp>
      <p:sp>
        <p:nvSpPr>
          <p:cNvPr id="10" name="文本占位符 3">
            <a:extLst>
              <a:ext uri="{FF2B5EF4-FFF2-40B4-BE49-F238E27FC236}">
                <a16:creationId xmlns:a16="http://schemas.microsoft.com/office/drawing/2014/main" id="{7C847874-2C49-477B-756E-27D2E16D8EF5}"/>
              </a:ext>
            </a:extLst>
          </p:cNvPr>
          <p:cNvSpPr txBox="1">
            <a:spLocks/>
          </p:cNvSpPr>
          <p:nvPr/>
        </p:nvSpPr>
        <p:spPr>
          <a:xfrm>
            <a:off x="168096" y="3498436"/>
            <a:ext cx="4913032" cy="553243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dirty="0">
                <a:solidFill>
                  <a:schemeClr val="accent1"/>
                </a:solidFill>
                <a:latin typeface="-apple-system"/>
              </a:rPr>
              <a:t>Training objective</a:t>
            </a:r>
          </a:p>
        </p:txBody>
      </p:sp>
      <p:pic>
        <p:nvPicPr>
          <p:cNvPr id="4" name="图片 3">
            <a:extLst>
              <a:ext uri="{FF2B5EF4-FFF2-40B4-BE49-F238E27FC236}">
                <a16:creationId xmlns:a16="http://schemas.microsoft.com/office/drawing/2014/main" id="{BD562089-9EC4-1A06-5C15-48E09469E291}"/>
              </a:ext>
            </a:extLst>
          </p:cNvPr>
          <p:cNvPicPr>
            <a:picLocks noChangeAspect="1"/>
          </p:cNvPicPr>
          <p:nvPr/>
        </p:nvPicPr>
        <p:blipFill>
          <a:blip r:embed="rId3"/>
          <a:stretch>
            <a:fillRect/>
          </a:stretch>
        </p:blipFill>
        <p:spPr>
          <a:xfrm>
            <a:off x="168096" y="4121016"/>
            <a:ext cx="5518287" cy="776924"/>
          </a:xfrm>
          <a:prstGeom prst="rect">
            <a:avLst/>
          </a:prstGeom>
        </p:spPr>
      </p:pic>
      <p:pic>
        <p:nvPicPr>
          <p:cNvPr id="5" name="图片 4">
            <a:extLst>
              <a:ext uri="{FF2B5EF4-FFF2-40B4-BE49-F238E27FC236}">
                <a16:creationId xmlns:a16="http://schemas.microsoft.com/office/drawing/2014/main" id="{73617E78-336B-638F-1807-50DBD715A720}"/>
              </a:ext>
            </a:extLst>
          </p:cNvPr>
          <p:cNvPicPr>
            <a:picLocks noChangeAspect="1"/>
          </p:cNvPicPr>
          <p:nvPr/>
        </p:nvPicPr>
        <p:blipFill>
          <a:blip r:embed="rId4"/>
          <a:stretch>
            <a:fillRect/>
          </a:stretch>
        </p:blipFill>
        <p:spPr>
          <a:xfrm>
            <a:off x="213225" y="4980544"/>
            <a:ext cx="5686383" cy="1192984"/>
          </a:xfrm>
          <a:prstGeom prst="rect">
            <a:avLst/>
          </a:prstGeom>
        </p:spPr>
      </p:pic>
      <p:sp>
        <p:nvSpPr>
          <p:cNvPr id="6" name="文本占位符 3">
            <a:extLst>
              <a:ext uri="{FF2B5EF4-FFF2-40B4-BE49-F238E27FC236}">
                <a16:creationId xmlns:a16="http://schemas.microsoft.com/office/drawing/2014/main" id="{4F3E08EC-4F97-16FB-7681-06CCA5C63D94}"/>
              </a:ext>
            </a:extLst>
          </p:cNvPr>
          <p:cNvSpPr txBox="1">
            <a:spLocks/>
          </p:cNvSpPr>
          <p:nvPr/>
        </p:nvSpPr>
        <p:spPr>
          <a:xfrm>
            <a:off x="6292394" y="3454123"/>
            <a:ext cx="4913032" cy="553243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dirty="0">
                <a:solidFill>
                  <a:schemeClr val="accent1"/>
                </a:solidFill>
                <a:latin typeface="-apple-system"/>
              </a:rPr>
              <a:t>Experiment Results (All action)</a:t>
            </a:r>
          </a:p>
        </p:txBody>
      </p:sp>
      <p:sp>
        <p:nvSpPr>
          <p:cNvPr id="13" name="灯片编号占位符 12">
            <a:extLst>
              <a:ext uri="{FF2B5EF4-FFF2-40B4-BE49-F238E27FC236}">
                <a16:creationId xmlns:a16="http://schemas.microsoft.com/office/drawing/2014/main" id="{237FFF84-6A5A-47F3-38B5-274BB362600D}"/>
              </a:ext>
            </a:extLst>
          </p:cNvPr>
          <p:cNvSpPr>
            <a:spLocks noGrp="1"/>
          </p:cNvSpPr>
          <p:nvPr>
            <p:ph type="sldNum" sz="quarter" idx="2"/>
          </p:nvPr>
        </p:nvSpPr>
        <p:spPr/>
        <p:txBody>
          <a:bodyPr/>
          <a:lstStyle/>
          <a:p>
            <a:fld id="{86CB4B4D-7CA3-9044-876B-883B54F8677D}" type="slidenum">
              <a:rPr lang="en-US" altLang="zh-CN" smtClean="0"/>
              <a:t>5</a:t>
            </a:fld>
            <a:endParaRPr lang="zh-CN" altLang="en-US"/>
          </a:p>
        </p:txBody>
      </p:sp>
      <p:pic>
        <p:nvPicPr>
          <p:cNvPr id="15" name="图片 14">
            <a:extLst>
              <a:ext uri="{FF2B5EF4-FFF2-40B4-BE49-F238E27FC236}">
                <a16:creationId xmlns:a16="http://schemas.microsoft.com/office/drawing/2014/main" id="{4F9E5137-C9C2-EC9F-722C-DE79894AA59A}"/>
              </a:ext>
            </a:extLst>
          </p:cNvPr>
          <p:cNvPicPr>
            <a:picLocks noChangeAspect="1"/>
          </p:cNvPicPr>
          <p:nvPr/>
        </p:nvPicPr>
        <p:blipFill>
          <a:blip r:embed="rId5"/>
          <a:stretch>
            <a:fillRect/>
          </a:stretch>
        </p:blipFill>
        <p:spPr>
          <a:xfrm>
            <a:off x="5997444" y="4269307"/>
            <a:ext cx="6026460" cy="1422473"/>
          </a:xfrm>
          <a:prstGeom prst="rect">
            <a:avLst/>
          </a:prstGeom>
        </p:spPr>
      </p:pic>
    </p:spTree>
    <p:extLst>
      <p:ext uri="{BB962C8B-B14F-4D97-AF65-F5344CB8AC3E}">
        <p14:creationId xmlns:p14="http://schemas.microsoft.com/office/powerpoint/2010/main" val="1924248763"/>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B0BEDD-BACE-C402-E5B3-E7DBD84C11B8}"/>
              </a:ext>
            </a:extLst>
          </p:cNvPr>
          <p:cNvSpPr>
            <a:spLocks noGrp="1"/>
          </p:cNvSpPr>
          <p:nvPr>
            <p:ph type="title"/>
          </p:nvPr>
        </p:nvSpPr>
        <p:spPr>
          <a:xfrm>
            <a:off x="239333" y="0"/>
            <a:ext cx="10515600" cy="1325563"/>
          </a:xfrm>
        </p:spPr>
        <p:txBody>
          <a:bodyPr/>
          <a:lstStyle/>
          <a:p>
            <a:r>
              <a:rPr lang="en-US" altLang="zh-CN" dirty="0"/>
              <a:t>Whether it could be the signal problem (intensity)</a:t>
            </a:r>
            <a:endParaRPr lang="zh-CN" altLang="en-US" dirty="0"/>
          </a:p>
        </p:txBody>
      </p:sp>
      <p:sp>
        <p:nvSpPr>
          <p:cNvPr id="10" name="文本占位符 3">
            <a:extLst>
              <a:ext uri="{FF2B5EF4-FFF2-40B4-BE49-F238E27FC236}">
                <a16:creationId xmlns:a16="http://schemas.microsoft.com/office/drawing/2014/main" id="{7C847874-2C49-477B-756E-27D2E16D8EF5}"/>
              </a:ext>
            </a:extLst>
          </p:cNvPr>
          <p:cNvSpPr txBox="1">
            <a:spLocks/>
          </p:cNvSpPr>
          <p:nvPr/>
        </p:nvSpPr>
        <p:spPr>
          <a:xfrm>
            <a:off x="213225" y="1277069"/>
            <a:ext cx="4913032" cy="553243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dirty="0">
                <a:solidFill>
                  <a:schemeClr val="accent1"/>
                </a:solidFill>
                <a:latin typeface="-apple-system"/>
              </a:rPr>
              <a:t>Training objective</a:t>
            </a:r>
          </a:p>
        </p:txBody>
      </p:sp>
      <p:pic>
        <p:nvPicPr>
          <p:cNvPr id="4" name="图片 3">
            <a:extLst>
              <a:ext uri="{FF2B5EF4-FFF2-40B4-BE49-F238E27FC236}">
                <a16:creationId xmlns:a16="http://schemas.microsoft.com/office/drawing/2014/main" id="{BD562089-9EC4-1A06-5C15-48E09469E291}"/>
              </a:ext>
            </a:extLst>
          </p:cNvPr>
          <p:cNvPicPr>
            <a:picLocks noChangeAspect="1"/>
          </p:cNvPicPr>
          <p:nvPr/>
        </p:nvPicPr>
        <p:blipFill>
          <a:blip r:embed="rId2"/>
          <a:stretch>
            <a:fillRect/>
          </a:stretch>
        </p:blipFill>
        <p:spPr>
          <a:xfrm>
            <a:off x="1965375" y="1763221"/>
            <a:ext cx="7063516" cy="994478"/>
          </a:xfrm>
          <a:prstGeom prst="rect">
            <a:avLst/>
          </a:prstGeom>
        </p:spPr>
      </p:pic>
      <p:pic>
        <p:nvPicPr>
          <p:cNvPr id="5" name="图片 4">
            <a:extLst>
              <a:ext uri="{FF2B5EF4-FFF2-40B4-BE49-F238E27FC236}">
                <a16:creationId xmlns:a16="http://schemas.microsoft.com/office/drawing/2014/main" id="{73617E78-336B-638F-1807-50DBD715A720}"/>
              </a:ext>
            </a:extLst>
          </p:cNvPr>
          <p:cNvPicPr>
            <a:picLocks noChangeAspect="1"/>
          </p:cNvPicPr>
          <p:nvPr/>
        </p:nvPicPr>
        <p:blipFill>
          <a:blip r:embed="rId3"/>
          <a:stretch>
            <a:fillRect/>
          </a:stretch>
        </p:blipFill>
        <p:spPr>
          <a:xfrm>
            <a:off x="1925960" y="3429000"/>
            <a:ext cx="7102931" cy="1490171"/>
          </a:xfrm>
          <a:prstGeom prst="rect">
            <a:avLst/>
          </a:prstGeom>
        </p:spPr>
      </p:pic>
      <p:pic>
        <p:nvPicPr>
          <p:cNvPr id="8" name="图片 7">
            <a:extLst>
              <a:ext uri="{FF2B5EF4-FFF2-40B4-BE49-F238E27FC236}">
                <a16:creationId xmlns:a16="http://schemas.microsoft.com/office/drawing/2014/main" id="{F6C666A9-FEF8-4F56-BB26-C6BBFCA8F4DD}"/>
              </a:ext>
            </a:extLst>
          </p:cNvPr>
          <p:cNvPicPr>
            <a:picLocks noChangeAspect="1"/>
          </p:cNvPicPr>
          <p:nvPr/>
        </p:nvPicPr>
        <p:blipFill>
          <a:blip r:embed="rId4"/>
          <a:stretch>
            <a:fillRect/>
          </a:stretch>
        </p:blipFill>
        <p:spPr>
          <a:xfrm>
            <a:off x="1469829" y="5275663"/>
            <a:ext cx="8054608" cy="1568714"/>
          </a:xfrm>
          <a:prstGeom prst="rect">
            <a:avLst/>
          </a:prstGeom>
        </p:spPr>
      </p:pic>
      <p:sp>
        <p:nvSpPr>
          <p:cNvPr id="3" name="箭头: 下 2">
            <a:extLst>
              <a:ext uri="{FF2B5EF4-FFF2-40B4-BE49-F238E27FC236}">
                <a16:creationId xmlns:a16="http://schemas.microsoft.com/office/drawing/2014/main" id="{D713732D-B1A0-DBA1-1DBF-2E367D69EDE7}"/>
              </a:ext>
            </a:extLst>
          </p:cNvPr>
          <p:cNvSpPr/>
          <p:nvPr/>
        </p:nvSpPr>
        <p:spPr>
          <a:xfrm>
            <a:off x="5664629" y="2979030"/>
            <a:ext cx="650929" cy="578319"/>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箭头: 下 10">
            <a:extLst>
              <a:ext uri="{FF2B5EF4-FFF2-40B4-BE49-F238E27FC236}">
                <a16:creationId xmlns:a16="http://schemas.microsoft.com/office/drawing/2014/main" id="{12022ED1-D12C-EBBF-0A13-78EAEB559DE9}"/>
              </a:ext>
            </a:extLst>
          </p:cNvPr>
          <p:cNvSpPr/>
          <p:nvPr/>
        </p:nvSpPr>
        <p:spPr>
          <a:xfrm>
            <a:off x="5664628" y="4697344"/>
            <a:ext cx="650929" cy="578319"/>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a:extLst>
              <a:ext uri="{FF2B5EF4-FFF2-40B4-BE49-F238E27FC236}">
                <a16:creationId xmlns:a16="http://schemas.microsoft.com/office/drawing/2014/main" id="{37BD818E-C645-B707-788C-D4A10DB33031}"/>
              </a:ext>
            </a:extLst>
          </p:cNvPr>
          <p:cNvSpPr txBox="1"/>
          <p:nvPr/>
        </p:nvSpPr>
        <p:spPr>
          <a:xfrm>
            <a:off x="6449642" y="2765129"/>
            <a:ext cx="3074795" cy="369332"/>
          </a:xfrm>
          <a:prstGeom prst="rect">
            <a:avLst/>
          </a:prstGeom>
          <a:noFill/>
        </p:spPr>
        <p:txBody>
          <a:bodyPr wrap="square" rtlCol="0">
            <a:spAutoFit/>
          </a:bodyPr>
          <a:lstStyle/>
          <a:p>
            <a:r>
              <a:rPr lang="en-US" altLang="zh-CN" dirty="0" err="1"/>
              <a:t>Num_connects</a:t>
            </a:r>
            <a:r>
              <a:rPr lang="en-US" altLang="zh-CN" dirty="0"/>
              <a:t> = </a:t>
            </a:r>
            <a:r>
              <a:rPr lang="en-US" altLang="zh-CN" dirty="0" err="1"/>
              <a:t>len</a:t>
            </a:r>
            <a:r>
              <a:rPr lang="en-US" altLang="zh-CN" dirty="0"/>
              <a:t>(seq)</a:t>
            </a:r>
            <a:endParaRPr lang="zh-CN" altLang="en-US" dirty="0"/>
          </a:p>
        </p:txBody>
      </p:sp>
      <p:sp>
        <p:nvSpPr>
          <p:cNvPr id="14" name="文本框 13">
            <a:extLst>
              <a:ext uri="{FF2B5EF4-FFF2-40B4-BE49-F238E27FC236}">
                <a16:creationId xmlns:a16="http://schemas.microsoft.com/office/drawing/2014/main" id="{6EACB153-9390-3274-5149-C539512564A0}"/>
              </a:ext>
            </a:extLst>
          </p:cNvPr>
          <p:cNvSpPr txBox="1"/>
          <p:nvPr/>
        </p:nvSpPr>
        <p:spPr>
          <a:xfrm>
            <a:off x="6653376" y="4549839"/>
            <a:ext cx="6098582" cy="369332"/>
          </a:xfrm>
          <a:prstGeom prst="rect">
            <a:avLst/>
          </a:prstGeom>
          <a:noFill/>
        </p:spPr>
        <p:txBody>
          <a:bodyPr wrap="square">
            <a:spAutoFit/>
          </a:bodyPr>
          <a:lstStyle/>
          <a:p>
            <a:r>
              <a:rPr lang="en-US" altLang="zh-CN" dirty="0" err="1"/>
              <a:t>Num_connects</a:t>
            </a:r>
            <a:r>
              <a:rPr lang="en-US" altLang="zh-CN" dirty="0"/>
              <a:t> = </a:t>
            </a:r>
            <a:r>
              <a:rPr lang="en-US" altLang="zh-CN" dirty="0" err="1"/>
              <a:t>len</a:t>
            </a:r>
            <a:r>
              <a:rPr lang="en-US" altLang="zh-CN" dirty="0"/>
              <a:t>(target _seq)</a:t>
            </a:r>
            <a:endParaRPr lang="zh-CN" altLang="en-US" dirty="0"/>
          </a:p>
        </p:txBody>
      </p:sp>
      <p:sp>
        <p:nvSpPr>
          <p:cNvPr id="16" name="文本框 15">
            <a:extLst>
              <a:ext uri="{FF2B5EF4-FFF2-40B4-BE49-F238E27FC236}">
                <a16:creationId xmlns:a16="http://schemas.microsoft.com/office/drawing/2014/main" id="{A4221509-5232-FBDE-7F8B-813BA2A3257C}"/>
              </a:ext>
            </a:extLst>
          </p:cNvPr>
          <p:cNvSpPr txBox="1"/>
          <p:nvPr/>
        </p:nvSpPr>
        <p:spPr>
          <a:xfrm>
            <a:off x="2696703" y="2839921"/>
            <a:ext cx="6586778" cy="646331"/>
          </a:xfrm>
          <a:prstGeom prst="rect">
            <a:avLst/>
          </a:prstGeom>
          <a:noFill/>
        </p:spPr>
        <p:txBody>
          <a:bodyPr wrap="square">
            <a:spAutoFit/>
          </a:bodyPr>
          <a:lstStyle/>
          <a:p>
            <a:r>
              <a:rPr lang="en-US" altLang="zh-CN" dirty="0"/>
              <a:t>Has more connections</a:t>
            </a:r>
          </a:p>
          <a:p>
            <a:r>
              <a:rPr lang="en-US" altLang="zh-CN" dirty="0"/>
              <a:t>Training each time step</a:t>
            </a:r>
          </a:p>
        </p:txBody>
      </p:sp>
      <p:sp>
        <p:nvSpPr>
          <p:cNvPr id="17" name="文本框 16">
            <a:extLst>
              <a:ext uri="{FF2B5EF4-FFF2-40B4-BE49-F238E27FC236}">
                <a16:creationId xmlns:a16="http://schemas.microsoft.com/office/drawing/2014/main" id="{DAEA0640-E42A-653A-DAC6-3DD1BB50C4E8}"/>
              </a:ext>
            </a:extLst>
          </p:cNvPr>
          <p:cNvSpPr txBox="1"/>
          <p:nvPr/>
        </p:nvSpPr>
        <p:spPr>
          <a:xfrm>
            <a:off x="6780508" y="6456061"/>
            <a:ext cx="3261903" cy="369332"/>
          </a:xfrm>
          <a:prstGeom prst="rect">
            <a:avLst/>
          </a:prstGeom>
          <a:noFill/>
        </p:spPr>
        <p:txBody>
          <a:bodyPr wrap="square" rtlCol="0">
            <a:spAutoFit/>
          </a:bodyPr>
          <a:lstStyle/>
          <a:p>
            <a:r>
              <a:rPr lang="en-US" altLang="zh-CN" dirty="0" err="1"/>
              <a:t>Num_connects</a:t>
            </a:r>
            <a:r>
              <a:rPr lang="en-US" altLang="zh-CN" dirty="0"/>
              <a:t> = </a:t>
            </a:r>
            <a:r>
              <a:rPr lang="en-US" altLang="zh-CN" dirty="0" err="1"/>
              <a:t>len</a:t>
            </a:r>
            <a:r>
              <a:rPr lang="en-US" altLang="zh-CN" dirty="0"/>
              <a:t>(</a:t>
            </a:r>
            <a:r>
              <a:rPr lang="en-US" altLang="zh-CN" dirty="0" err="1"/>
              <a:t>input_seq</a:t>
            </a:r>
            <a:r>
              <a:rPr lang="en-US" altLang="zh-CN" dirty="0"/>
              <a:t>)</a:t>
            </a:r>
            <a:endParaRPr lang="zh-CN" altLang="en-US" dirty="0"/>
          </a:p>
        </p:txBody>
      </p:sp>
      <p:sp>
        <p:nvSpPr>
          <p:cNvPr id="20" name="灯片编号占位符 19">
            <a:extLst>
              <a:ext uri="{FF2B5EF4-FFF2-40B4-BE49-F238E27FC236}">
                <a16:creationId xmlns:a16="http://schemas.microsoft.com/office/drawing/2014/main" id="{2A2D53A0-8BDE-2E8F-80F3-972365D04366}"/>
              </a:ext>
            </a:extLst>
          </p:cNvPr>
          <p:cNvSpPr>
            <a:spLocks noGrp="1"/>
          </p:cNvSpPr>
          <p:nvPr>
            <p:ph type="sldNum" sz="quarter" idx="2"/>
          </p:nvPr>
        </p:nvSpPr>
        <p:spPr/>
        <p:txBody>
          <a:bodyPr/>
          <a:lstStyle/>
          <a:p>
            <a:fld id="{86CB4B4D-7CA3-9044-876B-883B54F8677D}" type="slidenum">
              <a:rPr lang="en-US" altLang="zh-CN" smtClean="0"/>
              <a:t>6</a:t>
            </a:fld>
            <a:endParaRPr lang="zh-CN" altLang="en-US"/>
          </a:p>
        </p:txBody>
      </p:sp>
    </p:spTree>
    <p:extLst>
      <p:ext uri="{BB962C8B-B14F-4D97-AF65-F5344CB8AC3E}">
        <p14:creationId xmlns:p14="http://schemas.microsoft.com/office/powerpoint/2010/main" val="3722898602"/>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B0BEDD-BACE-C402-E5B3-E7DBD84C11B8}"/>
              </a:ext>
            </a:extLst>
          </p:cNvPr>
          <p:cNvSpPr>
            <a:spLocks noGrp="1"/>
          </p:cNvSpPr>
          <p:nvPr>
            <p:ph type="title"/>
          </p:nvPr>
        </p:nvSpPr>
        <p:spPr>
          <a:xfrm>
            <a:off x="239333" y="0"/>
            <a:ext cx="10515600" cy="1325563"/>
          </a:xfrm>
        </p:spPr>
        <p:txBody>
          <a:bodyPr/>
          <a:lstStyle/>
          <a:p>
            <a:r>
              <a:rPr lang="en-US" altLang="zh-CN" dirty="0"/>
              <a:t>Model 1. Combined model</a:t>
            </a:r>
            <a:endParaRPr lang="zh-CN" altLang="en-US" dirty="0"/>
          </a:p>
        </p:txBody>
      </p:sp>
      <p:sp>
        <p:nvSpPr>
          <p:cNvPr id="9" name="文本占位符 3">
            <a:extLst>
              <a:ext uri="{FF2B5EF4-FFF2-40B4-BE49-F238E27FC236}">
                <a16:creationId xmlns:a16="http://schemas.microsoft.com/office/drawing/2014/main" id="{77618B53-20FA-46A1-85E1-E8ABF98844D0}"/>
              </a:ext>
            </a:extLst>
          </p:cNvPr>
          <p:cNvSpPr txBox="1">
            <a:spLocks/>
          </p:cNvSpPr>
          <p:nvPr/>
        </p:nvSpPr>
        <p:spPr>
          <a:xfrm>
            <a:off x="357917" y="1124692"/>
            <a:ext cx="4913032" cy="553243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dirty="0">
                <a:solidFill>
                  <a:schemeClr val="accent1"/>
                </a:solidFill>
                <a:latin typeface="-apple-system"/>
              </a:rPr>
              <a:t>Train Sequence</a:t>
            </a:r>
          </a:p>
        </p:txBody>
      </p:sp>
      <p:sp>
        <p:nvSpPr>
          <p:cNvPr id="10" name="文本占位符 3">
            <a:extLst>
              <a:ext uri="{FF2B5EF4-FFF2-40B4-BE49-F238E27FC236}">
                <a16:creationId xmlns:a16="http://schemas.microsoft.com/office/drawing/2014/main" id="{7C847874-2C49-477B-756E-27D2E16D8EF5}"/>
              </a:ext>
            </a:extLst>
          </p:cNvPr>
          <p:cNvSpPr txBox="1">
            <a:spLocks/>
          </p:cNvSpPr>
          <p:nvPr/>
        </p:nvSpPr>
        <p:spPr>
          <a:xfrm>
            <a:off x="357917" y="3417783"/>
            <a:ext cx="4913032" cy="553243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dirty="0">
                <a:solidFill>
                  <a:schemeClr val="accent1"/>
                </a:solidFill>
                <a:latin typeface="-apple-system"/>
              </a:rPr>
              <a:t>Training objective</a:t>
            </a:r>
          </a:p>
          <a:p>
            <a:pPr marL="0" indent="0">
              <a:buNone/>
            </a:pPr>
            <a:endParaRPr lang="en-US" altLang="zh-CN" dirty="0">
              <a:solidFill>
                <a:schemeClr val="accent1"/>
              </a:solidFill>
              <a:latin typeface="-apple-system"/>
            </a:endParaRPr>
          </a:p>
          <a:p>
            <a:pPr marL="0" indent="0">
              <a:buNone/>
            </a:pPr>
            <a:endParaRPr lang="en-US" altLang="zh-CN" dirty="0">
              <a:solidFill>
                <a:schemeClr val="accent1"/>
              </a:solidFill>
              <a:latin typeface="-apple-system"/>
            </a:endParaRPr>
          </a:p>
          <a:p>
            <a:pPr marL="0" indent="0">
              <a:buNone/>
            </a:pPr>
            <a:endParaRPr lang="en-US" altLang="zh-CN" dirty="0">
              <a:solidFill>
                <a:schemeClr val="accent1"/>
              </a:solidFill>
              <a:latin typeface="-apple-system"/>
            </a:endParaRPr>
          </a:p>
        </p:txBody>
      </p:sp>
      <p:sp>
        <p:nvSpPr>
          <p:cNvPr id="6" name="灯片编号占位符 5">
            <a:extLst>
              <a:ext uri="{FF2B5EF4-FFF2-40B4-BE49-F238E27FC236}">
                <a16:creationId xmlns:a16="http://schemas.microsoft.com/office/drawing/2014/main" id="{119DA623-8351-F11A-1975-C5FAD936E45C}"/>
              </a:ext>
            </a:extLst>
          </p:cNvPr>
          <p:cNvSpPr>
            <a:spLocks noGrp="1"/>
          </p:cNvSpPr>
          <p:nvPr>
            <p:ph type="sldNum" sz="quarter" idx="2"/>
          </p:nvPr>
        </p:nvSpPr>
        <p:spPr/>
        <p:txBody>
          <a:bodyPr/>
          <a:lstStyle/>
          <a:p>
            <a:fld id="{86CB4B4D-7CA3-9044-876B-883B54F8677D}" type="slidenum">
              <a:rPr lang="en-US" altLang="zh-CN" smtClean="0"/>
              <a:t>7</a:t>
            </a:fld>
            <a:endParaRPr lang="zh-CN" altLang="en-US"/>
          </a:p>
        </p:txBody>
      </p:sp>
      <p:pic>
        <p:nvPicPr>
          <p:cNvPr id="3" name="图片 2">
            <a:extLst>
              <a:ext uri="{FF2B5EF4-FFF2-40B4-BE49-F238E27FC236}">
                <a16:creationId xmlns:a16="http://schemas.microsoft.com/office/drawing/2014/main" id="{E392886E-6E9C-7488-F52E-97CCBD625387}"/>
              </a:ext>
            </a:extLst>
          </p:cNvPr>
          <p:cNvPicPr>
            <a:picLocks noChangeAspect="1"/>
          </p:cNvPicPr>
          <p:nvPr/>
        </p:nvPicPr>
        <p:blipFill>
          <a:blip r:embed="rId2"/>
          <a:stretch>
            <a:fillRect/>
          </a:stretch>
        </p:blipFill>
        <p:spPr>
          <a:xfrm>
            <a:off x="1578730" y="1867551"/>
            <a:ext cx="8158491" cy="1259164"/>
          </a:xfrm>
          <a:prstGeom prst="rect">
            <a:avLst/>
          </a:prstGeom>
        </p:spPr>
      </p:pic>
      <p:pic>
        <p:nvPicPr>
          <p:cNvPr id="4" name="图片 3">
            <a:extLst>
              <a:ext uri="{FF2B5EF4-FFF2-40B4-BE49-F238E27FC236}">
                <a16:creationId xmlns:a16="http://schemas.microsoft.com/office/drawing/2014/main" id="{BFAB4277-D6A9-7751-22CF-49C35472B1D4}"/>
              </a:ext>
            </a:extLst>
          </p:cNvPr>
          <p:cNvPicPr>
            <a:picLocks noChangeAspect="1"/>
          </p:cNvPicPr>
          <p:nvPr/>
        </p:nvPicPr>
        <p:blipFill>
          <a:blip r:embed="rId3"/>
          <a:stretch>
            <a:fillRect/>
          </a:stretch>
        </p:blipFill>
        <p:spPr>
          <a:xfrm>
            <a:off x="1138892" y="4318643"/>
            <a:ext cx="9165024" cy="1808727"/>
          </a:xfrm>
          <a:prstGeom prst="rect">
            <a:avLst/>
          </a:prstGeom>
        </p:spPr>
      </p:pic>
    </p:spTree>
    <p:extLst>
      <p:ext uri="{BB962C8B-B14F-4D97-AF65-F5344CB8AC3E}">
        <p14:creationId xmlns:p14="http://schemas.microsoft.com/office/powerpoint/2010/main" val="1015666435"/>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B0BEDD-BACE-C402-E5B3-E7DBD84C11B8}"/>
              </a:ext>
            </a:extLst>
          </p:cNvPr>
          <p:cNvSpPr>
            <a:spLocks noGrp="1"/>
          </p:cNvSpPr>
          <p:nvPr>
            <p:ph type="title"/>
          </p:nvPr>
        </p:nvSpPr>
        <p:spPr>
          <a:xfrm>
            <a:off x="239333" y="0"/>
            <a:ext cx="10515600" cy="1325563"/>
          </a:xfrm>
        </p:spPr>
        <p:txBody>
          <a:bodyPr/>
          <a:lstStyle/>
          <a:p>
            <a:r>
              <a:rPr lang="en-US" altLang="zh-CN" dirty="0"/>
              <a:t>Model 2. Dense all prediction plus</a:t>
            </a:r>
            <a:endParaRPr lang="zh-CN" altLang="en-US" dirty="0"/>
          </a:p>
        </p:txBody>
      </p:sp>
      <p:sp>
        <p:nvSpPr>
          <p:cNvPr id="9" name="文本占位符 3">
            <a:extLst>
              <a:ext uri="{FF2B5EF4-FFF2-40B4-BE49-F238E27FC236}">
                <a16:creationId xmlns:a16="http://schemas.microsoft.com/office/drawing/2014/main" id="{77618B53-20FA-46A1-85E1-E8ABF98844D0}"/>
              </a:ext>
            </a:extLst>
          </p:cNvPr>
          <p:cNvSpPr txBox="1">
            <a:spLocks/>
          </p:cNvSpPr>
          <p:nvPr/>
        </p:nvSpPr>
        <p:spPr>
          <a:xfrm>
            <a:off x="357917" y="1124692"/>
            <a:ext cx="4913032" cy="553243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dirty="0">
                <a:solidFill>
                  <a:schemeClr val="accent1"/>
                </a:solidFill>
                <a:latin typeface="-apple-system"/>
              </a:rPr>
              <a:t>Train Sequence</a:t>
            </a:r>
          </a:p>
        </p:txBody>
      </p:sp>
      <p:sp>
        <p:nvSpPr>
          <p:cNvPr id="10" name="文本占位符 3">
            <a:extLst>
              <a:ext uri="{FF2B5EF4-FFF2-40B4-BE49-F238E27FC236}">
                <a16:creationId xmlns:a16="http://schemas.microsoft.com/office/drawing/2014/main" id="{7C847874-2C49-477B-756E-27D2E16D8EF5}"/>
              </a:ext>
            </a:extLst>
          </p:cNvPr>
          <p:cNvSpPr txBox="1">
            <a:spLocks/>
          </p:cNvSpPr>
          <p:nvPr/>
        </p:nvSpPr>
        <p:spPr>
          <a:xfrm>
            <a:off x="357917" y="3417783"/>
            <a:ext cx="4913032" cy="553243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dirty="0">
                <a:solidFill>
                  <a:schemeClr val="accent1"/>
                </a:solidFill>
                <a:latin typeface="-apple-system"/>
              </a:rPr>
              <a:t>Training objective</a:t>
            </a:r>
          </a:p>
          <a:p>
            <a:pPr marL="0" indent="0">
              <a:buNone/>
            </a:pPr>
            <a:endParaRPr lang="en-US" altLang="zh-CN" dirty="0">
              <a:solidFill>
                <a:schemeClr val="accent1"/>
              </a:solidFill>
              <a:latin typeface="-apple-system"/>
            </a:endParaRPr>
          </a:p>
          <a:p>
            <a:pPr marL="0" indent="0">
              <a:buNone/>
            </a:pPr>
            <a:endParaRPr lang="en-US" altLang="zh-CN" dirty="0">
              <a:solidFill>
                <a:schemeClr val="accent1"/>
              </a:solidFill>
              <a:latin typeface="-apple-system"/>
            </a:endParaRPr>
          </a:p>
          <a:p>
            <a:pPr marL="0" indent="0">
              <a:buNone/>
            </a:pPr>
            <a:endParaRPr lang="en-US" altLang="zh-CN" dirty="0">
              <a:solidFill>
                <a:schemeClr val="accent1"/>
              </a:solidFill>
              <a:latin typeface="-apple-system"/>
            </a:endParaRPr>
          </a:p>
        </p:txBody>
      </p:sp>
      <p:sp>
        <p:nvSpPr>
          <p:cNvPr id="6" name="灯片编号占位符 5">
            <a:extLst>
              <a:ext uri="{FF2B5EF4-FFF2-40B4-BE49-F238E27FC236}">
                <a16:creationId xmlns:a16="http://schemas.microsoft.com/office/drawing/2014/main" id="{119DA623-8351-F11A-1975-C5FAD936E45C}"/>
              </a:ext>
            </a:extLst>
          </p:cNvPr>
          <p:cNvSpPr>
            <a:spLocks noGrp="1"/>
          </p:cNvSpPr>
          <p:nvPr>
            <p:ph type="sldNum" sz="quarter" idx="2"/>
          </p:nvPr>
        </p:nvSpPr>
        <p:spPr/>
        <p:txBody>
          <a:bodyPr/>
          <a:lstStyle/>
          <a:p>
            <a:fld id="{86CB4B4D-7CA3-9044-876B-883B54F8677D}" type="slidenum">
              <a:rPr lang="en-US" altLang="zh-CN" smtClean="0"/>
              <a:t>8</a:t>
            </a:fld>
            <a:endParaRPr lang="zh-CN" altLang="en-US"/>
          </a:p>
        </p:txBody>
      </p:sp>
      <p:pic>
        <p:nvPicPr>
          <p:cNvPr id="3" name="图片 2">
            <a:extLst>
              <a:ext uri="{FF2B5EF4-FFF2-40B4-BE49-F238E27FC236}">
                <a16:creationId xmlns:a16="http://schemas.microsoft.com/office/drawing/2014/main" id="{E392886E-6E9C-7488-F52E-97CCBD625387}"/>
              </a:ext>
            </a:extLst>
          </p:cNvPr>
          <p:cNvPicPr>
            <a:picLocks noChangeAspect="1"/>
          </p:cNvPicPr>
          <p:nvPr/>
        </p:nvPicPr>
        <p:blipFill>
          <a:blip r:embed="rId2"/>
          <a:stretch>
            <a:fillRect/>
          </a:stretch>
        </p:blipFill>
        <p:spPr>
          <a:xfrm>
            <a:off x="1138892" y="1980138"/>
            <a:ext cx="8158491" cy="1259164"/>
          </a:xfrm>
          <a:prstGeom prst="rect">
            <a:avLst/>
          </a:prstGeom>
        </p:spPr>
      </p:pic>
      <p:pic>
        <p:nvPicPr>
          <p:cNvPr id="5" name="图片 4">
            <a:extLst>
              <a:ext uri="{FF2B5EF4-FFF2-40B4-BE49-F238E27FC236}">
                <a16:creationId xmlns:a16="http://schemas.microsoft.com/office/drawing/2014/main" id="{F9DFD0E7-A22C-6F2E-8641-8D87E0F2599B}"/>
              </a:ext>
            </a:extLst>
          </p:cNvPr>
          <p:cNvPicPr>
            <a:picLocks noChangeAspect="1"/>
          </p:cNvPicPr>
          <p:nvPr/>
        </p:nvPicPr>
        <p:blipFill>
          <a:blip r:embed="rId3"/>
          <a:stretch>
            <a:fillRect/>
          </a:stretch>
        </p:blipFill>
        <p:spPr>
          <a:xfrm>
            <a:off x="795615" y="4363994"/>
            <a:ext cx="9187836" cy="1867540"/>
          </a:xfrm>
          <a:prstGeom prst="rect">
            <a:avLst/>
          </a:prstGeom>
        </p:spPr>
      </p:pic>
    </p:spTree>
    <p:extLst>
      <p:ext uri="{BB962C8B-B14F-4D97-AF65-F5344CB8AC3E}">
        <p14:creationId xmlns:p14="http://schemas.microsoft.com/office/powerpoint/2010/main" val="3750581454"/>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B0BEDD-BACE-C402-E5B3-E7DBD84C11B8}"/>
              </a:ext>
            </a:extLst>
          </p:cNvPr>
          <p:cNvSpPr>
            <a:spLocks noGrp="1"/>
          </p:cNvSpPr>
          <p:nvPr>
            <p:ph type="title"/>
          </p:nvPr>
        </p:nvSpPr>
        <p:spPr>
          <a:xfrm>
            <a:off x="239333" y="0"/>
            <a:ext cx="10515600" cy="1325563"/>
          </a:xfrm>
        </p:spPr>
        <p:txBody>
          <a:bodyPr/>
          <a:lstStyle/>
          <a:p>
            <a:r>
              <a:rPr lang="en-US" altLang="zh-CN" dirty="0"/>
              <a:t>Model 3. Dense all prediction plus </a:t>
            </a:r>
            <a:r>
              <a:rPr lang="en-US" altLang="zh-CN" dirty="0" err="1"/>
              <a:t>plus</a:t>
            </a:r>
            <a:endParaRPr lang="zh-CN" altLang="en-US" dirty="0"/>
          </a:p>
        </p:txBody>
      </p:sp>
      <p:pic>
        <p:nvPicPr>
          <p:cNvPr id="7" name="图片 6">
            <a:extLst>
              <a:ext uri="{FF2B5EF4-FFF2-40B4-BE49-F238E27FC236}">
                <a16:creationId xmlns:a16="http://schemas.microsoft.com/office/drawing/2014/main" id="{08988F1B-EA1D-0B70-DE97-966EAB8075A6}"/>
              </a:ext>
            </a:extLst>
          </p:cNvPr>
          <p:cNvPicPr>
            <a:picLocks noChangeAspect="1"/>
          </p:cNvPicPr>
          <p:nvPr/>
        </p:nvPicPr>
        <p:blipFill>
          <a:blip r:embed="rId2"/>
          <a:stretch>
            <a:fillRect/>
          </a:stretch>
        </p:blipFill>
        <p:spPr>
          <a:xfrm>
            <a:off x="239333" y="1684426"/>
            <a:ext cx="9924057" cy="1531658"/>
          </a:xfrm>
          <a:prstGeom prst="rect">
            <a:avLst/>
          </a:prstGeom>
        </p:spPr>
      </p:pic>
      <p:sp>
        <p:nvSpPr>
          <p:cNvPr id="9" name="文本占位符 3">
            <a:extLst>
              <a:ext uri="{FF2B5EF4-FFF2-40B4-BE49-F238E27FC236}">
                <a16:creationId xmlns:a16="http://schemas.microsoft.com/office/drawing/2014/main" id="{77618B53-20FA-46A1-85E1-E8ABF98844D0}"/>
              </a:ext>
            </a:extLst>
          </p:cNvPr>
          <p:cNvSpPr txBox="1">
            <a:spLocks/>
          </p:cNvSpPr>
          <p:nvPr/>
        </p:nvSpPr>
        <p:spPr>
          <a:xfrm>
            <a:off x="357917" y="1124692"/>
            <a:ext cx="4913032" cy="553243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dirty="0">
                <a:solidFill>
                  <a:schemeClr val="accent1"/>
                </a:solidFill>
                <a:latin typeface="-apple-system"/>
              </a:rPr>
              <a:t>Train Sequence</a:t>
            </a:r>
          </a:p>
        </p:txBody>
      </p:sp>
      <p:sp>
        <p:nvSpPr>
          <p:cNvPr id="10" name="文本占位符 3">
            <a:extLst>
              <a:ext uri="{FF2B5EF4-FFF2-40B4-BE49-F238E27FC236}">
                <a16:creationId xmlns:a16="http://schemas.microsoft.com/office/drawing/2014/main" id="{7C847874-2C49-477B-756E-27D2E16D8EF5}"/>
              </a:ext>
            </a:extLst>
          </p:cNvPr>
          <p:cNvSpPr txBox="1">
            <a:spLocks/>
          </p:cNvSpPr>
          <p:nvPr/>
        </p:nvSpPr>
        <p:spPr>
          <a:xfrm>
            <a:off x="357917" y="3417783"/>
            <a:ext cx="4913032" cy="553243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dirty="0">
                <a:solidFill>
                  <a:schemeClr val="accent1"/>
                </a:solidFill>
                <a:latin typeface="-apple-system"/>
              </a:rPr>
              <a:t>Training objective</a:t>
            </a:r>
          </a:p>
          <a:p>
            <a:pPr marL="0" indent="0">
              <a:buNone/>
            </a:pPr>
            <a:endParaRPr lang="en-US" altLang="zh-CN" dirty="0">
              <a:solidFill>
                <a:schemeClr val="accent1"/>
              </a:solidFill>
              <a:latin typeface="-apple-system"/>
            </a:endParaRPr>
          </a:p>
          <a:p>
            <a:pPr marL="0" indent="0">
              <a:buNone/>
            </a:pPr>
            <a:endParaRPr lang="en-US" altLang="zh-CN" dirty="0">
              <a:solidFill>
                <a:schemeClr val="accent1"/>
              </a:solidFill>
              <a:latin typeface="-apple-system"/>
            </a:endParaRPr>
          </a:p>
          <a:p>
            <a:pPr marL="0" indent="0">
              <a:buNone/>
            </a:pPr>
            <a:endParaRPr lang="en-US" altLang="zh-CN" dirty="0">
              <a:solidFill>
                <a:schemeClr val="accent1"/>
              </a:solidFill>
              <a:latin typeface="-apple-system"/>
            </a:endParaRPr>
          </a:p>
        </p:txBody>
      </p:sp>
      <p:sp>
        <p:nvSpPr>
          <p:cNvPr id="6" name="灯片编号占位符 5">
            <a:extLst>
              <a:ext uri="{FF2B5EF4-FFF2-40B4-BE49-F238E27FC236}">
                <a16:creationId xmlns:a16="http://schemas.microsoft.com/office/drawing/2014/main" id="{119DA623-8351-F11A-1975-C5FAD936E45C}"/>
              </a:ext>
            </a:extLst>
          </p:cNvPr>
          <p:cNvSpPr>
            <a:spLocks noGrp="1"/>
          </p:cNvSpPr>
          <p:nvPr>
            <p:ph type="sldNum" sz="quarter" idx="2"/>
          </p:nvPr>
        </p:nvSpPr>
        <p:spPr/>
        <p:txBody>
          <a:bodyPr/>
          <a:lstStyle/>
          <a:p>
            <a:fld id="{86CB4B4D-7CA3-9044-876B-883B54F8677D}" type="slidenum">
              <a:rPr lang="en-US" altLang="zh-CN" smtClean="0"/>
              <a:t>9</a:t>
            </a:fld>
            <a:endParaRPr lang="zh-CN" altLang="en-US"/>
          </a:p>
        </p:txBody>
      </p:sp>
      <p:pic>
        <p:nvPicPr>
          <p:cNvPr id="13" name="图片 12">
            <a:extLst>
              <a:ext uri="{FF2B5EF4-FFF2-40B4-BE49-F238E27FC236}">
                <a16:creationId xmlns:a16="http://schemas.microsoft.com/office/drawing/2014/main" id="{542C48A4-6824-A4DF-52BF-75A638485080}"/>
              </a:ext>
            </a:extLst>
          </p:cNvPr>
          <p:cNvPicPr>
            <a:picLocks noChangeAspect="1"/>
          </p:cNvPicPr>
          <p:nvPr/>
        </p:nvPicPr>
        <p:blipFill>
          <a:blip r:embed="rId3"/>
          <a:stretch>
            <a:fillRect/>
          </a:stretch>
        </p:blipFill>
        <p:spPr>
          <a:xfrm>
            <a:off x="602792" y="4129418"/>
            <a:ext cx="8899188" cy="1626999"/>
          </a:xfrm>
          <a:prstGeom prst="rect">
            <a:avLst/>
          </a:prstGeom>
        </p:spPr>
      </p:pic>
    </p:spTree>
    <p:extLst>
      <p:ext uri="{BB962C8B-B14F-4D97-AF65-F5344CB8AC3E}">
        <p14:creationId xmlns:p14="http://schemas.microsoft.com/office/powerpoint/2010/main" val="582121818"/>
      </p:ext>
    </p:extLst>
  </p:cSld>
  <p:clrMapOvr>
    <a:masterClrMapping/>
  </p:clrMapOvr>
  <p:transition spd="med"/>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3698</TotalTime>
  <Words>387</Words>
  <Application>Microsoft Office PowerPoint</Application>
  <PresentationFormat>宽屏</PresentationFormat>
  <Paragraphs>66</Paragraphs>
  <Slides>11</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11</vt:i4>
      </vt:variant>
    </vt:vector>
  </HeadingPairs>
  <TitlesOfParts>
    <vt:vector size="21" baseType="lpstr">
      <vt:lpstr>-apple-system</vt:lpstr>
      <vt:lpstr>等线</vt:lpstr>
      <vt:lpstr>等线 Light</vt:lpstr>
      <vt:lpstr>LibertineMathMI</vt:lpstr>
      <vt:lpstr>LibertineMathMI7</vt:lpstr>
      <vt:lpstr>LinLibertineT</vt:lpstr>
      <vt:lpstr>txmiaX</vt:lpstr>
      <vt:lpstr>txsys</vt:lpstr>
      <vt:lpstr>Arial</vt:lpstr>
      <vt:lpstr>Office 主题​​</vt:lpstr>
      <vt:lpstr>Week4.  </vt:lpstr>
      <vt:lpstr>Sampled Softmax Loss</vt:lpstr>
      <vt:lpstr>BCE v.s. Sampled Softmax Loss</vt:lpstr>
      <vt:lpstr>Learning rate influence (All Action)</vt:lpstr>
      <vt:lpstr>Learning Rate (All action prediction)</vt:lpstr>
      <vt:lpstr>Whether it could be the signal problem (intensity)</vt:lpstr>
      <vt:lpstr>Model 1. Combined model</vt:lpstr>
      <vt:lpstr>Model 2. Dense all prediction plus</vt:lpstr>
      <vt:lpstr>Model 3. Dense all prediction plus plus</vt:lpstr>
      <vt:lpstr>Experiments results – ML-1M</vt:lpstr>
      <vt:lpstr>Result Explain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Yunlong Lin</dc:creator>
  <cp:lastModifiedBy>Yunlong Lin</cp:lastModifiedBy>
  <cp:revision>1300</cp:revision>
  <dcterms:created xsi:type="dcterms:W3CDTF">2023-03-20T23:45:49Z</dcterms:created>
  <dcterms:modified xsi:type="dcterms:W3CDTF">2023-06-26T21:52:30Z</dcterms:modified>
</cp:coreProperties>
</file>