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0" r:id="rId2"/>
    <p:sldId id="273" r:id="rId3"/>
    <p:sldId id="293" r:id="rId4"/>
    <p:sldId id="282" r:id="rId5"/>
    <p:sldId id="294" r:id="rId6"/>
    <p:sldId id="290" r:id="rId7"/>
    <p:sldId id="292" r:id="rId8"/>
    <p:sldId id="291" r:id="rId9"/>
    <p:sldId id="284" r:id="rId10"/>
    <p:sldId id="286" r:id="rId11"/>
    <p:sldId id="28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0049" autoAdjust="0"/>
  </p:normalViewPr>
  <p:slideViewPr>
    <p:cSldViewPr snapToGrid="0">
      <p:cViewPr varScale="1">
        <p:scale>
          <a:sx n="104" d="100"/>
          <a:sy n="104" d="100"/>
        </p:scale>
        <p:origin x="120"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1B73A-00A5-41F0-AD1E-E8BC06CD57C4}" type="datetimeFigureOut">
              <a:rPr lang="zh-CN" altLang="en-US" smtClean="0"/>
              <a:t>2023/7/3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FEB02-C32A-4B09-A89E-62F9C04ECFB0}" type="slidenum">
              <a:rPr lang="zh-CN" altLang="en-US" smtClean="0"/>
              <a:t>‹#›</a:t>
            </a:fld>
            <a:endParaRPr lang="zh-CN" altLang="en-US"/>
          </a:p>
        </p:txBody>
      </p:sp>
    </p:spTree>
    <p:extLst>
      <p:ext uri="{BB962C8B-B14F-4D97-AF65-F5344CB8AC3E}">
        <p14:creationId xmlns:p14="http://schemas.microsoft.com/office/powerpoint/2010/main" val="299678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E3725-A207-C402-34F0-93D879E47F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698609-A443-D11C-986D-30A0D8483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36E1572-6E5B-804A-3F03-320F14021FC5}"/>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0FA3585F-E528-BF5E-5AFD-7BFA4A730B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2A86B5-279C-77A5-F5FE-724E28793270}"/>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93898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6089F-C0DA-FC89-FB6C-0F74A08AB0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C08853-DFC8-0D07-A769-614E2C48AE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1925EC-48EB-00C0-49A5-516EA66CF5A1}"/>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66D58BDD-6708-439D-63DF-84428187CB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425A1F-234A-99B3-F02B-E3198B8770A0}"/>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278438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6E8E7B-87A1-9F33-99A4-772D0DF14B0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F53F1D-1DEF-37CC-64CC-0EEABDB6EE1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58262-268F-FE41-055F-B3813A431968}"/>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2EB64219-8084-9906-DF5F-E17CBF38E9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4CF0F8-B9B1-8F98-08EB-3141413F78C4}"/>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4246909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350838">
              <a:lnSpc>
                <a:spcPct val="100000"/>
              </a:lnSpc>
              <a:spcBef>
                <a:spcPts val="0"/>
              </a:spcBef>
              <a:buSzTx/>
              <a:buNone/>
              <a:defRPr sz="1530" b="1"/>
            </a:lvl1pPr>
          </a:lstStyle>
          <a:p>
            <a:r>
              <a:t>作者和日期</a:t>
            </a:r>
          </a:p>
        </p:txBody>
      </p:sp>
      <p:sp>
        <p:nvSpPr>
          <p:cNvPr id="12" name="演示文稿标题"/>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演示文稿标题</a:t>
            </a:r>
          </a:p>
        </p:txBody>
      </p:sp>
      <p:sp>
        <p:nvSpPr>
          <p:cNvPr id="13" name="正文级别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5468541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幻灯片副标题"/>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363220">
              <a:lnSpc>
                <a:spcPct val="100000"/>
              </a:lnSpc>
              <a:spcBef>
                <a:spcPts val="0"/>
              </a:spcBef>
              <a:buSzTx/>
              <a:buNone/>
              <a:defRPr sz="2420" b="1"/>
            </a:lvl1pPr>
          </a:lstStyle>
          <a:p>
            <a:r>
              <a:t>幻灯片副标题</a:t>
            </a:r>
          </a:p>
        </p:txBody>
      </p:sp>
      <p:sp>
        <p:nvSpPr>
          <p:cNvPr id="44"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90877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3282E-58BC-5B0E-4BF8-877E63CFE4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02F7FA-397E-AE61-41BD-214CDBA71A7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8E2118-3984-EE6C-A317-31674DE8024C}"/>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98244BF3-865A-D47A-7B82-CAAB91763D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5B640-1C98-0639-4C69-EFAA47D81C2F}"/>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46613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56DDC-CBFF-DD0F-B610-0229313F5C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413C2EF-123E-38C1-E9C6-850F9960E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3FD691D-EAF6-B91D-F2D2-B8F12751C2D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517FC9CE-12CB-3B47-A02C-75283A0BB2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5CB4A4-CC38-4B83-AB20-E06B6D4DE6E3}"/>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09270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FAF33-C230-5472-BCF2-0911E623FE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A291ED-CEAF-32D6-4878-F29EAFFA461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CC5CA4-8598-C4AE-0583-DB448F52997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AACBE83-4103-3E4B-C260-6B42F2F28E90}"/>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E0D25F28-8741-E4D2-4C17-582DEF47C8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C09C4A-B7CF-868C-BD8E-14E835D8B1E0}"/>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320927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115CE-A331-EF8A-1381-4FB0BC7B89A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89DA6C7-5E15-76CC-1EF4-5778B49CB6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63779FD-A583-F5BC-690B-C4953AF46D9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8256079-3EAF-EF2B-DAF6-D5063D101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017E74A-560D-73A5-6D0F-D8E65FDB7F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73AE20-D959-DB58-E7FF-FDF698A1785B}"/>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861D0E26-5B0F-19DF-5F03-6A8E2F3AC53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7EAF4F-FD28-DE48-6EDB-919AEEF91925}"/>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382595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85DBF-DC67-135A-D6EB-C8B6F2956F9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51FB354-3DDC-FC3B-8E0E-C2966D514D6B}"/>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3C5D5A50-23A1-5365-0C29-47ECDC52B4A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50B0B5-5DB7-470F-6A61-8C76212CDECF}"/>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46951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65800E-A510-5D50-F438-39EA56E1E4A4}"/>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20BC05BF-E3DA-1FD4-69F8-3A73A4E971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AF0EDB8-2781-394F-3617-11B3E310BD87}"/>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62893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D9DB1-B30A-418B-CBCA-A350CA17CF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480C527-A930-BC7D-F346-38DD30010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BC85C4-0CD9-89FE-0161-64DE6BB22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4783C6-1598-B945-04E3-D923862CCBBB}"/>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B8833EB3-91E1-4086-96F8-B134635132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100591-1A3A-EB44-3982-3704EE78E669}"/>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8916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04ED7-0412-E175-AC59-0E808E6FD0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7A5A0B-10A5-4C8B-8D91-462C6FDF8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C7A1B10-9D47-025F-5742-1257E253C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D85810-17D1-0E8C-3832-7A729E774EB5}"/>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6A0271A7-E7FD-EB3C-E5F8-B9D6D5E1F0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F6CF03-7870-C349-9AA2-B59FEF68A0CC}"/>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382000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F44D0E-35F3-D71D-6DD7-61DA3EB8E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69E1E3-85BC-11E5-DBAC-CB2D9E823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D400A3-3A5B-A360-ED4E-854B67D7C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435B24BB-67E5-667B-9EF6-9E6F395F4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182F7B-80BA-CD07-8C54-53B02A949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12601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equential Recommendation"/>
          <p:cNvSpPr txBox="1">
            <a:spLocks noGrp="1"/>
          </p:cNvSpPr>
          <p:nvPr>
            <p:ph type="ctrTitle"/>
          </p:nvPr>
        </p:nvSpPr>
        <p:spPr>
          <a:xfrm>
            <a:off x="160986" y="1287496"/>
            <a:ext cx="11427764" cy="2324101"/>
          </a:xfrm>
          <a:prstGeom prst="rect">
            <a:avLst/>
          </a:prstGeom>
        </p:spPr>
        <p:txBody>
          <a:bodyPr/>
          <a:lstStyle/>
          <a:p>
            <a:r>
              <a:rPr lang="en-US" dirty="0"/>
              <a:t>Week5. </a:t>
            </a:r>
            <a:br>
              <a:rPr lang="en-US" dirty="0"/>
            </a:br>
            <a:endParaRPr lang="en-US" dirty="0"/>
          </a:p>
        </p:txBody>
      </p:sp>
      <p:sp>
        <p:nvSpPr>
          <p:cNvPr id="153" name="演示文稿副标题"/>
          <p:cNvSpPr txBox="1">
            <a:spLocks noGrp="1"/>
          </p:cNvSpPr>
          <p:nvPr>
            <p:ph type="subTitle" sz="quarter" idx="1"/>
          </p:nvPr>
        </p:nvSpPr>
        <p:spPr>
          <a:xfrm>
            <a:off x="768096" y="2922574"/>
            <a:ext cx="10985501" cy="2227275"/>
          </a:xfrm>
          <a:prstGeom prst="rect">
            <a:avLst/>
          </a:prstGeom>
        </p:spPr>
        <p:txBody>
          <a:bodyPr>
            <a:normAutofit/>
          </a:bodyPr>
          <a:lstStyle/>
          <a:p>
            <a:pPr marL="514350" indent="-514350">
              <a:buFont typeface="+mj-lt"/>
              <a:buAutoNum type="arabicPeriod"/>
            </a:pPr>
            <a:endParaRPr lang="en-US" sz="3600" dirty="0"/>
          </a:p>
          <a:p>
            <a:pPr marL="457200" indent="-457200">
              <a:buFont typeface="Arial" panose="020B0604020202020204" pitchFamily="34" charset="0"/>
              <a:buChar char="•"/>
            </a:pPr>
            <a:r>
              <a:rPr lang="en-US" altLang="zh-CN" sz="3600" dirty="0"/>
              <a:t>Transfer Learning</a:t>
            </a:r>
          </a:p>
        </p:txBody>
      </p:sp>
      <p:sp>
        <p:nvSpPr>
          <p:cNvPr id="4" name="灯片编号占位符 3">
            <a:extLst>
              <a:ext uri="{FF2B5EF4-FFF2-40B4-BE49-F238E27FC236}">
                <a16:creationId xmlns:a16="http://schemas.microsoft.com/office/drawing/2014/main" id="{14452F69-CC9B-6FE7-CA30-296062065160}"/>
              </a:ext>
            </a:extLst>
          </p:cNvPr>
          <p:cNvSpPr>
            <a:spLocks noGrp="1"/>
          </p:cNvSpPr>
          <p:nvPr>
            <p:ph type="sldNum" sz="quarter" idx="2"/>
          </p:nvPr>
        </p:nvSpPr>
        <p:spPr/>
        <p:txBody>
          <a:bodyPr/>
          <a:lstStyle/>
          <a:p>
            <a:fld id="{86CB4B4D-7CA3-9044-876B-883B54F8677D}" type="slidenum">
              <a:rPr lang="en-US" altLang="zh-CN" smtClean="0"/>
              <a:t>1</a:t>
            </a:fld>
            <a:endParaRPr lang="zh-CN" alt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13149" y="723900"/>
            <a:ext cx="10515600" cy="1325563"/>
          </a:xfrm>
        </p:spPr>
        <p:txBody>
          <a:bodyPr/>
          <a:lstStyle/>
          <a:p>
            <a:r>
              <a:rPr lang="en-US" altLang="zh-CN" dirty="0"/>
              <a:t>Experiments results – ML-1M</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solidFill>
                <a:schemeClr val="accent1"/>
              </a:solidFill>
              <a:latin typeface="-apple-system"/>
            </a:endParaRPr>
          </a:p>
        </p:txBody>
      </p:sp>
      <p:pic>
        <p:nvPicPr>
          <p:cNvPr id="4" name="图片 3">
            <a:extLst>
              <a:ext uri="{FF2B5EF4-FFF2-40B4-BE49-F238E27FC236}">
                <a16:creationId xmlns:a16="http://schemas.microsoft.com/office/drawing/2014/main" id="{19397403-96FC-799D-8A16-710A31B94C3B}"/>
              </a:ext>
            </a:extLst>
          </p:cNvPr>
          <p:cNvPicPr>
            <a:picLocks noChangeAspect="1"/>
          </p:cNvPicPr>
          <p:nvPr/>
        </p:nvPicPr>
        <p:blipFill>
          <a:blip r:embed="rId2"/>
          <a:stretch>
            <a:fillRect/>
          </a:stretch>
        </p:blipFill>
        <p:spPr>
          <a:xfrm>
            <a:off x="1325490" y="2235883"/>
            <a:ext cx="9004763" cy="3695890"/>
          </a:xfrm>
          <a:prstGeom prst="rect">
            <a:avLst/>
          </a:prstGeom>
        </p:spPr>
      </p:pic>
      <p:sp>
        <p:nvSpPr>
          <p:cNvPr id="7" name="灯片编号占位符 6">
            <a:extLst>
              <a:ext uri="{FF2B5EF4-FFF2-40B4-BE49-F238E27FC236}">
                <a16:creationId xmlns:a16="http://schemas.microsoft.com/office/drawing/2014/main" id="{350CCB26-346C-0112-23D5-E83AC3F78A8B}"/>
              </a:ext>
            </a:extLst>
          </p:cNvPr>
          <p:cNvSpPr>
            <a:spLocks noGrp="1"/>
          </p:cNvSpPr>
          <p:nvPr>
            <p:ph type="sldNum" sz="quarter" idx="2"/>
          </p:nvPr>
        </p:nvSpPr>
        <p:spPr/>
        <p:txBody>
          <a:bodyPr/>
          <a:lstStyle/>
          <a:p>
            <a:fld id="{86CB4B4D-7CA3-9044-876B-883B54F8677D}" type="slidenum">
              <a:rPr lang="en-US" altLang="zh-CN" smtClean="0"/>
              <a:t>10</a:t>
            </a:fld>
            <a:endParaRPr lang="zh-CN" altLang="en-US"/>
          </a:p>
        </p:txBody>
      </p:sp>
    </p:spTree>
    <p:extLst>
      <p:ext uri="{BB962C8B-B14F-4D97-AF65-F5344CB8AC3E}">
        <p14:creationId xmlns:p14="http://schemas.microsoft.com/office/powerpoint/2010/main" val="421222457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Result Explain</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solidFill>
                <a:schemeClr val="accent1"/>
              </a:solidFill>
              <a:latin typeface="-apple-system"/>
            </a:endParaRPr>
          </a:p>
        </p:txBody>
      </p:sp>
      <p:sp>
        <p:nvSpPr>
          <p:cNvPr id="3" name="文本占位符 3">
            <a:extLst>
              <a:ext uri="{FF2B5EF4-FFF2-40B4-BE49-F238E27FC236}">
                <a16:creationId xmlns:a16="http://schemas.microsoft.com/office/drawing/2014/main" id="{C2D7A5B1-6FB5-26A9-7703-B56E07F8604A}"/>
              </a:ext>
            </a:extLst>
          </p:cNvPr>
          <p:cNvSpPr txBox="1">
            <a:spLocks/>
          </p:cNvSpPr>
          <p:nvPr/>
        </p:nvSpPr>
        <p:spPr>
          <a:xfrm>
            <a:off x="510316" y="1124691"/>
            <a:ext cx="9179783"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altLang="zh-CN" dirty="0">
                <a:latin typeface="-apple-system"/>
              </a:rPr>
              <a:t>Next item of each time step is very relevant to the current user embedding. This training objective also increase the model performance for the future items prediction.</a:t>
            </a:r>
          </a:p>
          <a:p>
            <a:pPr marL="514350" indent="-514350">
              <a:buAutoNum type="arabicPeriod"/>
            </a:pPr>
            <a:endParaRPr lang="en-US" altLang="zh-CN" dirty="0">
              <a:latin typeface="-apple-system"/>
            </a:endParaRPr>
          </a:p>
          <a:p>
            <a:pPr marL="514350" indent="-514350">
              <a:buAutoNum type="arabicPeriod"/>
            </a:pPr>
            <a:r>
              <a:rPr lang="en-US" altLang="zh-CN" dirty="0">
                <a:latin typeface="-apple-system"/>
              </a:rPr>
              <a:t>train the model to predict the item in the target window make the model perform worse: The item in the target window has weaker relationship between the items in the input sequence.  (Larger distance) In this case, dense all action prediction method can sometimes make wrong  connection making the model perform worse. At least in ML-1M dataset.</a:t>
            </a:r>
          </a:p>
          <a:p>
            <a:pPr marL="514350" indent="-514350">
              <a:buAutoNum type="arabicPeriod"/>
            </a:pPr>
            <a:endParaRPr lang="en-US" altLang="zh-CN" dirty="0">
              <a:latin typeface="-apple-system"/>
            </a:endParaRPr>
          </a:p>
          <a:p>
            <a:pPr marL="514350" indent="-514350">
              <a:buAutoNum type="arabicPeriod"/>
            </a:pPr>
            <a:endParaRPr lang="en-US" altLang="zh-CN" dirty="0">
              <a:latin typeface="-apple-system"/>
            </a:endParaRPr>
          </a:p>
          <a:p>
            <a:pPr marL="514350" indent="-514350">
              <a:buAutoNum type="arabicPeriod"/>
            </a:pPr>
            <a:endParaRPr lang="en-US" altLang="zh-CN" dirty="0">
              <a:latin typeface="-apple-system"/>
            </a:endParaRPr>
          </a:p>
          <a:p>
            <a:pPr marL="0" indent="0">
              <a:buNone/>
            </a:pPr>
            <a:endParaRPr lang="en-US" altLang="zh-CN" dirty="0">
              <a:latin typeface="-apple-system"/>
            </a:endParaRPr>
          </a:p>
          <a:p>
            <a:pPr marL="0" indent="0">
              <a:buNone/>
            </a:pPr>
            <a:endParaRPr lang="en-US" altLang="zh-CN" dirty="0">
              <a:latin typeface="-apple-system"/>
            </a:endParaRPr>
          </a:p>
        </p:txBody>
      </p:sp>
      <p:sp>
        <p:nvSpPr>
          <p:cNvPr id="6" name="灯片编号占位符 5">
            <a:extLst>
              <a:ext uri="{FF2B5EF4-FFF2-40B4-BE49-F238E27FC236}">
                <a16:creationId xmlns:a16="http://schemas.microsoft.com/office/drawing/2014/main" id="{8CCACC1B-2685-2C64-1FB4-9E8DEA521979}"/>
              </a:ext>
            </a:extLst>
          </p:cNvPr>
          <p:cNvSpPr>
            <a:spLocks noGrp="1"/>
          </p:cNvSpPr>
          <p:nvPr>
            <p:ph type="sldNum" sz="quarter" idx="2"/>
          </p:nvPr>
        </p:nvSpPr>
        <p:spPr/>
        <p:txBody>
          <a:bodyPr/>
          <a:lstStyle/>
          <a:p>
            <a:fld id="{86CB4B4D-7CA3-9044-876B-883B54F8677D}" type="slidenum">
              <a:rPr lang="en-US" altLang="zh-CN" smtClean="0"/>
              <a:t>11</a:t>
            </a:fld>
            <a:endParaRPr lang="zh-CN" altLang="en-US"/>
          </a:p>
        </p:txBody>
      </p:sp>
    </p:spTree>
    <p:extLst>
      <p:ext uri="{BB962C8B-B14F-4D97-AF65-F5344CB8AC3E}">
        <p14:creationId xmlns:p14="http://schemas.microsoft.com/office/powerpoint/2010/main" val="114570488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Why transfer learning</a:t>
            </a:r>
            <a:endParaRPr lang="zh-CN" altLang="en-US" dirty="0"/>
          </a:p>
        </p:txBody>
      </p:sp>
      <p:sp>
        <p:nvSpPr>
          <p:cNvPr id="6" name="灯片编号占位符 5">
            <a:extLst>
              <a:ext uri="{FF2B5EF4-FFF2-40B4-BE49-F238E27FC236}">
                <a16:creationId xmlns:a16="http://schemas.microsoft.com/office/drawing/2014/main" id="{064315A4-3CF4-4926-C9FA-2AFFC911ABCF}"/>
              </a:ext>
            </a:extLst>
          </p:cNvPr>
          <p:cNvSpPr>
            <a:spLocks noGrp="1"/>
          </p:cNvSpPr>
          <p:nvPr>
            <p:ph type="sldNum" sz="quarter" idx="2"/>
          </p:nvPr>
        </p:nvSpPr>
        <p:spPr/>
        <p:txBody>
          <a:bodyPr/>
          <a:lstStyle/>
          <a:p>
            <a:fld id="{86CB4B4D-7CA3-9044-876B-883B54F8677D}" type="slidenum">
              <a:rPr lang="en-US" altLang="zh-CN" smtClean="0"/>
              <a:t>2</a:t>
            </a:fld>
            <a:endParaRPr lang="zh-CN" altLang="en-US"/>
          </a:p>
        </p:txBody>
      </p:sp>
      <p:sp>
        <p:nvSpPr>
          <p:cNvPr id="5" name="文本框 4">
            <a:extLst>
              <a:ext uri="{FF2B5EF4-FFF2-40B4-BE49-F238E27FC236}">
                <a16:creationId xmlns:a16="http://schemas.microsoft.com/office/drawing/2014/main" id="{845637AD-D55C-9023-2235-DDE9EB1FBEE5}"/>
              </a:ext>
            </a:extLst>
          </p:cNvPr>
          <p:cNvSpPr txBox="1"/>
          <p:nvPr/>
        </p:nvSpPr>
        <p:spPr>
          <a:xfrm>
            <a:off x="527684" y="1198364"/>
            <a:ext cx="9241156" cy="4524315"/>
          </a:xfrm>
          <a:prstGeom prst="rect">
            <a:avLst/>
          </a:prstGeom>
          <a:noFill/>
        </p:spPr>
        <p:txBody>
          <a:bodyPr wrap="square">
            <a:spAutoFit/>
          </a:bodyPr>
          <a:lstStyle/>
          <a:p>
            <a:pPr algn="l"/>
            <a:r>
              <a:rPr lang="en-GB" altLang="zh-CN" sz="3600" b="0"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The Reason</a:t>
            </a:r>
          </a:p>
          <a:p>
            <a:pPr marL="342900" indent="-342900" algn="l">
              <a:buAutoNum type="arabicPeriod"/>
            </a:pPr>
            <a:r>
              <a:rPr lang="en-GB"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rPr>
              <a:t>Training from scratch harms the item embedding in some extent shown from the experiments. The </a:t>
            </a:r>
            <a:r>
              <a:rPr lang="en-US"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rPr>
              <a:t>next item could be the most relational item to the current time step.</a:t>
            </a:r>
          </a:p>
          <a:p>
            <a:pPr marL="342900" indent="-342900" algn="l">
              <a:buAutoNum type="arabicPeriod"/>
            </a:pPr>
            <a:endParaRPr lang="en-US"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AutoNum type="arabicPeriod"/>
            </a:pPr>
            <a:endParaRPr lang="en-US"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AutoNum type="arabicPeriod"/>
            </a:pPr>
            <a:endParaRPr lang="en-US"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AutoNum type="arabicPeriod"/>
            </a:pPr>
            <a:endParaRPr lang="en-US"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AutoNum type="arabicPeriod"/>
            </a:pPr>
            <a:r>
              <a:rPr lang="en-US" altLang="zh-CN" sz="2400" dirty="0" err="1">
                <a:solidFill>
                  <a:srgbClr val="1F2328"/>
                </a:solidFill>
                <a:latin typeface="Calibri" panose="020F0502020204030204" pitchFamily="34" charset="0"/>
                <a:ea typeface="Calibri" panose="020F0502020204030204" pitchFamily="34" charset="0"/>
                <a:cs typeface="Calibri" panose="020F0502020204030204" pitchFamily="34" charset="0"/>
              </a:rPr>
              <a:t>PinnerFormer</a:t>
            </a:r>
            <a:r>
              <a:rPr lang="en-US"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rPr>
              <a:t> did not train the item embedding from scratch, They use </a:t>
            </a:r>
            <a:r>
              <a:rPr lang="en-US" altLang="zh-CN" sz="2400" dirty="0" err="1">
                <a:solidFill>
                  <a:srgbClr val="1F2328"/>
                </a:solidFill>
                <a:latin typeface="Calibri" panose="020F0502020204030204" pitchFamily="34" charset="0"/>
                <a:ea typeface="Calibri" panose="020F0502020204030204" pitchFamily="34" charset="0"/>
                <a:cs typeface="Calibri" panose="020F0502020204030204" pitchFamily="34" charset="0"/>
              </a:rPr>
              <a:t>PinnerSage</a:t>
            </a:r>
            <a:r>
              <a:rPr lang="en-US"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rPr>
              <a:t> static embedding for each pin (action).</a:t>
            </a:r>
            <a:endParaRPr lang="en-GB"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algn="l"/>
            <a:endParaRPr lang="en-GB" altLang="zh-CN"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algn="l"/>
            <a:endParaRPr lang="en-GB" altLang="zh-CN" dirty="0">
              <a:solidFill>
                <a:srgbClr val="1F2328"/>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图片 8">
            <a:extLst>
              <a:ext uri="{FF2B5EF4-FFF2-40B4-BE49-F238E27FC236}">
                <a16:creationId xmlns:a16="http://schemas.microsoft.com/office/drawing/2014/main" id="{95C29131-89FB-DA2A-C1D6-B64505233E45}"/>
              </a:ext>
            </a:extLst>
          </p:cNvPr>
          <p:cNvPicPr>
            <a:picLocks noChangeAspect="1"/>
          </p:cNvPicPr>
          <p:nvPr/>
        </p:nvPicPr>
        <p:blipFill>
          <a:blip r:embed="rId2"/>
          <a:stretch>
            <a:fillRect/>
          </a:stretch>
        </p:blipFill>
        <p:spPr>
          <a:xfrm>
            <a:off x="6155522" y="2566992"/>
            <a:ext cx="4200437" cy="1724016"/>
          </a:xfrm>
          <a:prstGeom prst="rect">
            <a:avLst/>
          </a:prstGeom>
        </p:spPr>
      </p:pic>
    </p:spTree>
    <p:extLst>
      <p:ext uri="{BB962C8B-B14F-4D97-AF65-F5344CB8AC3E}">
        <p14:creationId xmlns:p14="http://schemas.microsoft.com/office/powerpoint/2010/main" val="250562351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Current Method</a:t>
            </a:r>
            <a:endParaRPr lang="zh-CN" altLang="en-US" dirty="0"/>
          </a:p>
        </p:txBody>
      </p:sp>
      <p:sp>
        <p:nvSpPr>
          <p:cNvPr id="6" name="灯片编号占位符 5">
            <a:extLst>
              <a:ext uri="{FF2B5EF4-FFF2-40B4-BE49-F238E27FC236}">
                <a16:creationId xmlns:a16="http://schemas.microsoft.com/office/drawing/2014/main" id="{064315A4-3CF4-4926-C9FA-2AFFC911ABCF}"/>
              </a:ext>
            </a:extLst>
          </p:cNvPr>
          <p:cNvSpPr>
            <a:spLocks noGrp="1"/>
          </p:cNvSpPr>
          <p:nvPr>
            <p:ph type="sldNum" sz="quarter" idx="2"/>
          </p:nvPr>
        </p:nvSpPr>
        <p:spPr/>
        <p:txBody>
          <a:bodyPr/>
          <a:lstStyle/>
          <a:p>
            <a:fld id="{86CB4B4D-7CA3-9044-876B-883B54F8677D}" type="slidenum">
              <a:rPr lang="en-US" altLang="zh-CN" smtClean="0"/>
              <a:t>3</a:t>
            </a:fld>
            <a:endParaRPr lang="zh-CN" altLang="en-US"/>
          </a:p>
        </p:txBody>
      </p:sp>
      <p:sp>
        <p:nvSpPr>
          <p:cNvPr id="5" name="文本框 4">
            <a:extLst>
              <a:ext uri="{FF2B5EF4-FFF2-40B4-BE49-F238E27FC236}">
                <a16:creationId xmlns:a16="http://schemas.microsoft.com/office/drawing/2014/main" id="{845637AD-D55C-9023-2235-DDE9EB1FBEE5}"/>
              </a:ext>
            </a:extLst>
          </p:cNvPr>
          <p:cNvSpPr txBox="1"/>
          <p:nvPr/>
        </p:nvSpPr>
        <p:spPr>
          <a:xfrm>
            <a:off x="527684" y="1198364"/>
            <a:ext cx="9241156" cy="4985980"/>
          </a:xfrm>
          <a:prstGeom prst="rect">
            <a:avLst/>
          </a:prstGeom>
          <a:noFill/>
        </p:spPr>
        <p:txBody>
          <a:bodyPr wrap="square">
            <a:spAutoFit/>
          </a:bodyPr>
          <a:lstStyle/>
          <a:p>
            <a:pPr algn="l"/>
            <a:r>
              <a:rPr lang="en-GB" altLang="zh-CN" sz="3600" b="0"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Item embedding</a:t>
            </a:r>
          </a:p>
          <a:p>
            <a:pPr algn="l"/>
            <a:r>
              <a:rPr lang="en-US"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rPr>
              <a:t>Trained on the normal </a:t>
            </a:r>
            <a:r>
              <a:rPr lang="en-US" altLang="zh-CN" sz="2400" dirty="0" err="1">
                <a:solidFill>
                  <a:srgbClr val="1F2328"/>
                </a:solidFill>
                <a:latin typeface="Calibri" panose="020F0502020204030204" pitchFamily="34" charset="0"/>
                <a:ea typeface="Calibri" panose="020F0502020204030204" pitchFamily="34" charset="0"/>
                <a:cs typeface="Calibri" panose="020F0502020204030204" pitchFamily="34" charset="0"/>
              </a:rPr>
              <a:t>sasrec</a:t>
            </a:r>
            <a:endParaRPr lang="en-US"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AutoNum type="arabicPeriod"/>
            </a:pPr>
            <a:endParaRPr lang="en-US"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AutoNum type="arabicPeriod"/>
            </a:pPr>
            <a:endParaRPr lang="en-US"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AutoNum type="arabicPeriod"/>
            </a:pPr>
            <a:endParaRPr lang="en-US"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algn="l"/>
            <a:endParaRPr lang="en-GB" altLang="zh-CN"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algn="l"/>
            <a:r>
              <a:rPr lang="en-GB" altLang="zh-CN" sz="3600" dirty="0">
                <a:solidFill>
                  <a:schemeClr val="accent1"/>
                </a:solidFill>
                <a:latin typeface="Calibri" panose="020F0502020204030204" pitchFamily="34" charset="0"/>
                <a:ea typeface="Calibri" panose="020F0502020204030204" pitchFamily="34" charset="0"/>
                <a:cs typeface="Calibri" panose="020F0502020204030204" pitchFamily="34" charset="0"/>
              </a:rPr>
              <a:t>Other parameters</a:t>
            </a:r>
            <a:endParaRPr lang="en-GB" altLang="zh-CN" sz="3600" b="0"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altLang="zh-CN" sz="2400" dirty="0">
                <a:solidFill>
                  <a:srgbClr val="1F2328"/>
                </a:solidFill>
                <a:latin typeface="Calibri" panose="020F0502020204030204" pitchFamily="34" charset="0"/>
                <a:ea typeface="Calibri" panose="020F0502020204030204" pitchFamily="34" charset="0"/>
                <a:cs typeface="Calibri" panose="020F0502020204030204" pitchFamily="34" charset="0"/>
              </a:rPr>
              <a:t>Train from different training objectives</a:t>
            </a:r>
          </a:p>
          <a:p>
            <a:pPr marL="342900" indent="-342900" algn="l">
              <a:buAutoNum type="arabicPeriod"/>
            </a:pPr>
            <a:endParaRPr lang="en-US" altLang="zh-CN" sz="18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AutoNum type="arabicPeriod"/>
            </a:pPr>
            <a:endParaRPr lang="en-US" altLang="zh-CN" sz="18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AutoNum type="arabicPeriod"/>
            </a:pPr>
            <a:endParaRPr lang="en-US" altLang="zh-CN" sz="18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algn="l"/>
            <a:endParaRPr lang="en-GB" altLang="zh-CN"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algn="l"/>
            <a:endParaRPr lang="en-GB" altLang="zh-CN"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algn="l"/>
            <a:endParaRPr lang="en-GB" altLang="zh-CN" dirty="0">
              <a:solidFill>
                <a:srgbClr val="1F2328"/>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BEC68CF4-A281-10C8-9E40-3542A3B115F5}"/>
              </a:ext>
            </a:extLst>
          </p:cNvPr>
          <p:cNvPicPr>
            <a:picLocks noChangeAspect="1"/>
          </p:cNvPicPr>
          <p:nvPr/>
        </p:nvPicPr>
        <p:blipFill>
          <a:blip r:embed="rId2"/>
          <a:stretch>
            <a:fillRect/>
          </a:stretch>
        </p:blipFill>
        <p:spPr>
          <a:xfrm>
            <a:off x="527684" y="2345556"/>
            <a:ext cx="5518287" cy="776924"/>
          </a:xfrm>
          <a:prstGeom prst="rect">
            <a:avLst/>
          </a:prstGeom>
        </p:spPr>
      </p:pic>
      <p:pic>
        <p:nvPicPr>
          <p:cNvPr id="4" name="图片 3">
            <a:extLst>
              <a:ext uri="{FF2B5EF4-FFF2-40B4-BE49-F238E27FC236}">
                <a16:creationId xmlns:a16="http://schemas.microsoft.com/office/drawing/2014/main" id="{6116FA72-3F70-AD75-84D1-0D6BE2EA3651}"/>
              </a:ext>
            </a:extLst>
          </p:cNvPr>
          <p:cNvPicPr>
            <a:picLocks noChangeAspect="1"/>
          </p:cNvPicPr>
          <p:nvPr/>
        </p:nvPicPr>
        <p:blipFill>
          <a:blip r:embed="rId3"/>
          <a:stretch>
            <a:fillRect/>
          </a:stretch>
        </p:blipFill>
        <p:spPr>
          <a:xfrm>
            <a:off x="294099" y="4445032"/>
            <a:ext cx="5789436" cy="1214604"/>
          </a:xfrm>
          <a:prstGeom prst="rect">
            <a:avLst/>
          </a:prstGeom>
        </p:spPr>
      </p:pic>
      <p:pic>
        <p:nvPicPr>
          <p:cNvPr id="7" name="图片 6">
            <a:extLst>
              <a:ext uri="{FF2B5EF4-FFF2-40B4-BE49-F238E27FC236}">
                <a16:creationId xmlns:a16="http://schemas.microsoft.com/office/drawing/2014/main" id="{827372C7-4EB2-C657-BA06-710FC29B8CAC}"/>
              </a:ext>
            </a:extLst>
          </p:cNvPr>
          <p:cNvPicPr>
            <a:picLocks noChangeAspect="1"/>
          </p:cNvPicPr>
          <p:nvPr/>
        </p:nvPicPr>
        <p:blipFill>
          <a:blip r:embed="rId4"/>
          <a:stretch>
            <a:fillRect/>
          </a:stretch>
        </p:blipFill>
        <p:spPr>
          <a:xfrm>
            <a:off x="239333" y="5606454"/>
            <a:ext cx="5934382" cy="1155779"/>
          </a:xfrm>
          <a:prstGeom prst="rect">
            <a:avLst/>
          </a:prstGeom>
        </p:spPr>
      </p:pic>
    </p:spTree>
    <p:extLst>
      <p:ext uri="{BB962C8B-B14F-4D97-AF65-F5344CB8AC3E}">
        <p14:creationId xmlns:p14="http://schemas.microsoft.com/office/powerpoint/2010/main" val="358211137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Experiment results (ML-1M)</a:t>
            </a:r>
            <a:endParaRPr lang="zh-CN" altLang="en-US" dirty="0"/>
          </a:p>
        </p:txBody>
      </p:sp>
      <p:sp>
        <p:nvSpPr>
          <p:cNvPr id="13" name="灯片编号占位符 12">
            <a:extLst>
              <a:ext uri="{FF2B5EF4-FFF2-40B4-BE49-F238E27FC236}">
                <a16:creationId xmlns:a16="http://schemas.microsoft.com/office/drawing/2014/main" id="{237FFF84-6A5A-47F3-38B5-274BB362600D}"/>
              </a:ext>
            </a:extLst>
          </p:cNvPr>
          <p:cNvSpPr>
            <a:spLocks noGrp="1"/>
          </p:cNvSpPr>
          <p:nvPr>
            <p:ph type="sldNum" sz="quarter" idx="2"/>
          </p:nvPr>
        </p:nvSpPr>
        <p:spPr/>
        <p:txBody>
          <a:bodyPr/>
          <a:lstStyle/>
          <a:p>
            <a:fld id="{86CB4B4D-7CA3-9044-876B-883B54F8677D}" type="slidenum">
              <a:rPr lang="en-US" altLang="zh-CN" smtClean="0"/>
              <a:t>4</a:t>
            </a:fld>
            <a:endParaRPr lang="zh-CN" altLang="en-US"/>
          </a:p>
        </p:txBody>
      </p:sp>
      <p:pic>
        <p:nvPicPr>
          <p:cNvPr id="11" name="图片 10">
            <a:extLst>
              <a:ext uri="{FF2B5EF4-FFF2-40B4-BE49-F238E27FC236}">
                <a16:creationId xmlns:a16="http://schemas.microsoft.com/office/drawing/2014/main" id="{C737F914-5AD8-3DFC-AE31-FEFB9D5431C4}"/>
              </a:ext>
            </a:extLst>
          </p:cNvPr>
          <p:cNvPicPr>
            <a:picLocks noChangeAspect="1"/>
          </p:cNvPicPr>
          <p:nvPr/>
        </p:nvPicPr>
        <p:blipFill>
          <a:blip r:embed="rId2"/>
          <a:stretch>
            <a:fillRect/>
          </a:stretch>
        </p:blipFill>
        <p:spPr>
          <a:xfrm>
            <a:off x="69743" y="1587979"/>
            <a:ext cx="11840705" cy="3042044"/>
          </a:xfrm>
          <a:prstGeom prst="rect">
            <a:avLst/>
          </a:prstGeom>
        </p:spPr>
      </p:pic>
    </p:spTree>
    <p:extLst>
      <p:ext uri="{BB962C8B-B14F-4D97-AF65-F5344CB8AC3E}">
        <p14:creationId xmlns:p14="http://schemas.microsoft.com/office/powerpoint/2010/main" val="192424876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Experiment results (</a:t>
            </a:r>
            <a:r>
              <a:rPr lang="en-US" altLang="zh-CN" dirty="0" err="1"/>
              <a:t>RetailRocket</a:t>
            </a:r>
            <a:r>
              <a:rPr lang="en-US" altLang="zh-CN" dirty="0"/>
              <a:t>)</a:t>
            </a:r>
            <a:endParaRPr lang="zh-CN" altLang="en-US" dirty="0"/>
          </a:p>
        </p:txBody>
      </p:sp>
      <p:sp>
        <p:nvSpPr>
          <p:cNvPr id="13" name="灯片编号占位符 12">
            <a:extLst>
              <a:ext uri="{FF2B5EF4-FFF2-40B4-BE49-F238E27FC236}">
                <a16:creationId xmlns:a16="http://schemas.microsoft.com/office/drawing/2014/main" id="{237FFF84-6A5A-47F3-38B5-274BB362600D}"/>
              </a:ext>
            </a:extLst>
          </p:cNvPr>
          <p:cNvSpPr>
            <a:spLocks noGrp="1"/>
          </p:cNvSpPr>
          <p:nvPr>
            <p:ph type="sldNum" sz="quarter" idx="2"/>
          </p:nvPr>
        </p:nvSpPr>
        <p:spPr/>
        <p:txBody>
          <a:bodyPr/>
          <a:lstStyle/>
          <a:p>
            <a:fld id="{86CB4B4D-7CA3-9044-876B-883B54F8677D}" type="slidenum">
              <a:rPr lang="en-US" altLang="zh-CN" smtClean="0"/>
              <a:t>5</a:t>
            </a:fld>
            <a:endParaRPr lang="zh-CN" altLang="en-US"/>
          </a:p>
        </p:txBody>
      </p:sp>
      <p:pic>
        <p:nvPicPr>
          <p:cNvPr id="7" name="图片 6">
            <a:extLst>
              <a:ext uri="{FF2B5EF4-FFF2-40B4-BE49-F238E27FC236}">
                <a16:creationId xmlns:a16="http://schemas.microsoft.com/office/drawing/2014/main" id="{4E80ED7F-A739-D420-1EC5-A6A875680334}"/>
              </a:ext>
            </a:extLst>
          </p:cNvPr>
          <p:cNvPicPr>
            <a:picLocks noChangeAspect="1"/>
          </p:cNvPicPr>
          <p:nvPr/>
        </p:nvPicPr>
        <p:blipFill>
          <a:blip r:embed="rId2"/>
          <a:stretch>
            <a:fillRect/>
          </a:stretch>
        </p:blipFill>
        <p:spPr>
          <a:xfrm>
            <a:off x="137512" y="1671782"/>
            <a:ext cx="11916976" cy="2992368"/>
          </a:xfrm>
          <a:prstGeom prst="rect">
            <a:avLst/>
          </a:prstGeom>
        </p:spPr>
      </p:pic>
    </p:spTree>
    <p:extLst>
      <p:ext uri="{BB962C8B-B14F-4D97-AF65-F5344CB8AC3E}">
        <p14:creationId xmlns:p14="http://schemas.microsoft.com/office/powerpoint/2010/main" val="261314199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Results Analysis</a:t>
            </a:r>
            <a:endParaRPr lang="zh-CN" altLang="en-US" dirty="0"/>
          </a:p>
        </p:txBody>
      </p:sp>
    </p:spTree>
    <p:extLst>
      <p:ext uri="{BB962C8B-B14F-4D97-AF65-F5344CB8AC3E}">
        <p14:creationId xmlns:p14="http://schemas.microsoft.com/office/powerpoint/2010/main" val="37228986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Model 1. Combined model</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357917" y="341778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p:txBody>
      </p:sp>
      <p:sp>
        <p:nvSpPr>
          <p:cNvPr id="6" name="灯片编号占位符 5">
            <a:extLst>
              <a:ext uri="{FF2B5EF4-FFF2-40B4-BE49-F238E27FC236}">
                <a16:creationId xmlns:a16="http://schemas.microsoft.com/office/drawing/2014/main" id="{119DA623-8351-F11A-1975-C5FAD936E45C}"/>
              </a:ext>
            </a:extLst>
          </p:cNvPr>
          <p:cNvSpPr>
            <a:spLocks noGrp="1"/>
          </p:cNvSpPr>
          <p:nvPr>
            <p:ph type="sldNum" sz="quarter" idx="2"/>
          </p:nvPr>
        </p:nvSpPr>
        <p:spPr/>
        <p:txBody>
          <a:bodyPr/>
          <a:lstStyle/>
          <a:p>
            <a:fld id="{86CB4B4D-7CA3-9044-876B-883B54F8677D}" type="slidenum">
              <a:rPr lang="en-US" altLang="zh-CN" smtClean="0"/>
              <a:t>7</a:t>
            </a:fld>
            <a:endParaRPr lang="zh-CN" altLang="en-US"/>
          </a:p>
        </p:txBody>
      </p:sp>
      <p:pic>
        <p:nvPicPr>
          <p:cNvPr id="3" name="图片 2">
            <a:extLst>
              <a:ext uri="{FF2B5EF4-FFF2-40B4-BE49-F238E27FC236}">
                <a16:creationId xmlns:a16="http://schemas.microsoft.com/office/drawing/2014/main" id="{E392886E-6E9C-7488-F52E-97CCBD625387}"/>
              </a:ext>
            </a:extLst>
          </p:cNvPr>
          <p:cNvPicPr>
            <a:picLocks noChangeAspect="1"/>
          </p:cNvPicPr>
          <p:nvPr/>
        </p:nvPicPr>
        <p:blipFill>
          <a:blip r:embed="rId2"/>
          <a:stretch>
            <a:fillRect/>
          </a:stretch>
        </p:blipFill>
        <p:spPr>
          <a:xfrm>
            <a:off x="1578730" y="1867551"/>
            <a:ext cx="8158491" cy="1259164"/>
          </a:xfrm>
          <a:prstGeom prst="rect">
            <a:avLst/>
          </a:prstGeom>
        </p:spPr>
      </p:pic>
      <p:pic>
        <p:nvPicPr>
          <p:cNvPr id="4" name="图片 3">
            <a:extLst>
              <a:ext uri="{FF2B5EF4-FFF2-40B4-BE49-F238E27FC236}">
                <a16:creationId xmlns:a16="http://schemas.microsoft.com/office/drawing/2014/main" id="{BFAB4277-D6A9-7751-22CF-49C35472B1D4}"/>
              </a:ext>
            </a:extLst>
          </p:cNvPr>
          <p:cNvPicPr>
            <a:picLocks noChangeAspect="1"/>
          </p:cNvPicPr>
          <p:nvPr/>
        </p:nvPicPr>
        <p:blipFill>
          <a:blip r:embed="rId3"/>
          <a:stretch>
            <a:fillRect/>
          </a:stretch>
        </p:blipFill>
        <p:spPr>
          <a:xfrm>
            <a:off x="1138892" y="4318643"/>
            <a:ext cx="9165024" cy="1808727"/>
          </a:xfrm>
          <a:prstGeom prst="rect">
            <a:avLst/>
          </a:prstGeom>
        </p:spPr>
      </p:pic>
    </p:spTree>
    <p:extLst>
      <p:ext uri="{BB962C8B-B14F-4D97-AF65-F5344CB8AC3E}">
        <p14:creationId xmlns:p14="http://schemas.microsoft.com/office/powerpoint/2010/main" val="10156664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Model 2. Dense all prediction plus</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357917" y="341778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p:txBody>
      </p:sp>
      <p:sp>
        <p:nvSpPr>
          <p:cNvPr id="6" name="灯片编号占位符 5">
            <a:extLst>
              <a:ext uri="{FF2B5EF4-FFF2-40B4-BE49-F238E27FC236}">
                <a16:creationId xmlns:a16="http://schemas.microsoft.com/office/drawing/2014/main" id="{119DA623-8351-F11A-1975-C5FAD936E45C}"/>
              </a:ext>
            </a:extLst>
          </p:cNvPr>
          <p:cNvSpPr>
            <a:spLocks noGrp="1"/>
          </p:cNvSpPr>
          <p:nvPr>
            <p:ph type="sldNum" sz="quarter" idx="2"/>
          </p:nvPr>
        </p:nvSpPr>
        <p:spPr/>
        <p:txBody>
          <a:bodyPr/>
          <a:lstStyle/>
          <a:p>
            <a:fld id="{86CB4B4D-7CA3-9044-876B-883B54F8677D}" type="slidenum">
              <a:rPr lang="en-US" altLang="zh-CN" smtClean="0"/>
              <a:t>8</a:t>
            </a:fld>
            <a:endParaRPr lang="zh-CN" altLang="en-US"/>
          </a:p>
        </p:txBody>
      </p:sp>
      <p:pic>
        <p:nvPicPr>
          <p:cNvPr id="3" name="图片 2">
            <a:extLst>
              <a:ext uri="{FF2B5EF4-FFF2-40B4-BE49-F238E27FC236}">
                <a16:creationId xmlns:a16="http://schemas.microsoft.com/office/drawing/2014/main" id="{E392886E-6E9C-7488-F52E-97CCBD625387}"/>
              </a:ext>
            </a:extLst>
          </p:cNvPr>
          <p:cNvPicPr>
            <a:picLocks noChangeAspect="1"/>
          </p:cNvPicPr>
          <p:nvPr/>
        </p:nvPicPr>
        <p:blipFill>
          <a:blip r:embed="rId2"/>
          <a:stretch>
            <a:fillRect/>
          </a:stretch>
        </p:blipFill>
        <p:spPr>
          <a:xfrm>
            <a:off x="1138892" y="1980138"/>
            <a:ext cx="8158491" cy="1259164"/>
          </a:xfrm>
          <a:prstGeom prst="rect">
            <a:avLst/>
          </a:prstGeom>
        </p:spPr>
      </p:pic>
      <p:pic>
        <p:nvPicPr>
          <p:cNvPr id="5" name="图片 4">
            <a:extLst>
              <a:ext uri="{FF2B5EF4-FFF2-40B4-BE49-F238E27FC236}">
                <a16:creationId xmlns:a16="http://schemas.microsoft.com/office/drawing/2014/main" id="{F9DFD0E7-A22C-6F2E-8641-8D87E0F2599B}"/>
              </a:ext>
            </a:extLst>
          </p:cNvPr>
          <p:cNvPicPr>
            <a:picLocks noChangeAspect="1"/>
          </p:cNvPicPr>
          <p:nvPr/>
        </p:nvPicPr>
        <p:blipFill>
          <a:blip r:embed="rId3"/>
          <a:stretch>
            <a:fillRect/>
          </a:stretch>
        </p:blipFill>
        <p:spPr>
          <a:xfrm>
            <a:off x="795615" y="4363994"/>
            <a:ext cx="9187836" cy="1867540"/>
          </a:xfrm>
          <a:prstGeom prst="rect">
            <a:avLst/>
          </a:prstGeom>
        </p:spPr>
      </p:pic>
    </p:spTree>
    <p:extLst>
      <p:ext uri="{BB962C8B-B14F-4D97-AF65-F5344CB8AC3E}">
        <p14:creationId xmlns:p14="http://schemas.microsoft.com/office/powerpoint/2010/main" val="3750581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Model 3. Dense all prediction plus </a:t>
            </a:r>
            <a:r>
              <a:rPr lang="en-US" altLang="zh-CN" dirty="0" err="1"/>
              <a:t>plus</a:t>
            </a:r>
            <a:endParaRPr lang="zh-CN" altLang="en-US" dirty="0"/>
          </a:p>
        </p:txBody>
      </p:sp>
      <p:pic>
        <p:nvPicPr>
          <p:cNvPr id="7" name="图片 6">
            <a:extLst>
              <a:ext uri="{FF2B5EF4-FFF2-40B4-BE49-F238E27FC236}">
                <a16:creationId xmlns:a16="http://schemas.microsoft.com/office/drawing/2014/main" id="{08988F1B-EA1D-0B70-DE97-966EAB8075A6}"/>
              </a:ext>
            </a:extLst>
          </p:cNvPr>
          <p:cNvPicPr>
            <a:picLocks noChangeAspect="1"/>
          </p:cNvPicPr>
          <p:nvPr/>
        </p:nvPicPr>
        <p:blipFill>
          <a:blip r:embed="rId2"/>
          <a:stretch>
            <a:fillRect/>
          </a:stretch>
        </p:blipFill>
        <p:spPr>
          <a:xfrm>
            <a:off x="239333" y="1684426"/>
            <a:ext cx="9924057" cy="1531658"/>
          </a:xfrm>
          <a:prstGeom prst="rect">
            <a:avLst/>
          </a:prstGeom>
        </p:spPr>
      </p:pic>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357917" y="341778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p:txBody>
      </p:sp>
      <p:sp>
        <p:nvSpPr>
          <p:cNvPr id="6" name="灯片编号占位符 5">
            <a:extLst>
              <a:ext uri="{FF2B5EF4-FFF2-40B4-BE49-F238E27FC236}">
                <a16:creationId xmlns:a16="http://schemas.microsoft.com/office/drawing/2014/main" id="{119DA623-8351-F11A-1975-C5FAD936E45C}"/>
              </a:ext>
            </a:extLst>
          </p:cNvPr>
          <p:cNvSpPr>
            <a:spLocks noGrp="1"/>
          </p:cNvSpPr>
          <p:nvPr>
            <p:ph type="sldNum" sz="quarter" idx="2"/>
          </p:nvPr>
        </p:nvSpPr>
        <p:spPr/>
        <p:txBody>
          <a:bodyPr/>
          <a:lstStyle/>
          <a:p>
            <a:fld id="{86CB4B4D-7CA3-9044-876B-883B54F8677D}" type="slidenum">
              <a:rPr lang="en-US" altLang="zh-CN" smtClean="0"/>
              <a:t>9</a:t>
            </a:fld>
            <a:endParaRPr lang="zh-CN" altLang="en-US"/>
          </a:p>
        </p:txBody>
      </p:sp>
      <p:pic>
        <p:nvPicPr>
          <p:cNvPr id="13" name="图片 12">
            <a:extLst>
              <a:ext uri="{FF2B5EF4-FFF2-40B4-BE49-F238E27FC236}">
                <a16:creationId xmlns:a16="http://schemas.microsoft.com/office/drawing/2014/main" id="{542C48A4-6824-A4DF-52BF-75A638485080}"/>
              </a:ext>
            </a:extLst>
          </p:cNvPr>
          <p:cNvPicPr>
            <a:picLocks noChangeAspect="1"/>
          </p:cNvPicPr>
          <p:nvPr/>
        </p:nvPicPr>
        <p:blipFill>
          <a:blip r:embed="rId3"/>
          <a:stretch>
            <a:fillRect/>
          </a:stretch>
        </p:blipFill>
        <p:spPr>
          <a:xfrm>
            <a:off x="602792" y="4129418"/>
            <a:ext cx="8899188" cy="1626999"/>
          </a:xfrm>
          <a:prstGeom prst="rect">
            <a:avLst/>
          </a:prstGeom>
        </p:spPr>
      </p:pic>
    </p:spTree>
    <p:extLst>
      <p:ext uri="{BB962C8B-B14F-4D97-AF65-F5344CB8AC3E}">
        <p14:creationId xmlns:p14="http://schemas.microsoft.com/office/powerpoint/2010/main" val="582121818"/>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3913</TotalTime>
  <Words>230</Words>
  <Application>Microsoft Office PowerPoint</Application>
  <PresentationFormat>宽屏</PresentationFormat>
  <Paragraphs>57</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-apple-system</vt:lpstr>
      <vt:lpstr>等线</vt:lpstr>
      <vt:lpstr>等线 Light</vt:lpstr>
      <vt:lpstr>Arial</vt:lpstr>
      <vt:lpstr>Calibri</vt:lpstr>
      <vt:lpstr>Office 主题​​</vt:lpstr>
      <vt:lpstr>Week5.  </vt:lpstr>
      <vt:lpstr>Why transfer learning</vt:lpstr>
      <vt:lpstr>Current Method</vt:lpstr>
      <vt:lpstr>Experiment results (ML-1M)</vt:lpstr>
      <vt:lpstr>Experiment results (RetailRocket)</vt:lpstr>
      <vt:lpstr>Results Analysis</vt:lpstr>
      <vt:lpstr>Model 1. Combined model</vt:lpstr>
      <vt:lpstr>Model 2. Dense all prediction plus</vt:lpstr>
      <vt:lpstr>Model 3. Dense all prediction plus plus</vt:lpstr>
      <vt:lpstr>Experiments results – ML-1M</vt:lpstr>
      <vt:lpstr>Result Explain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Yunlong Lin</dc:creator>
  <cp:lastModifiedBy>Yunlong Lin</cp:lastModifiedBy>
  <cp:revision>1459</cp:revision>
  <dcterms:created xsi:type="dcterms:W3CDTF">2023-03-20T23:45:49Z</dcterms:created>
  <dcterms:modified xsi:type="dcterms:W3CDTF">2023-07-03T14:26:32Z</dcterms:modified>
</cp:coreProperties>
</file>