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73" r:id="rId3"/>
    <p:sldId id="276" r:id="rId4"/>
    <p:sldId id="27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049" autoAdjust="0"/>
  </p:normalViewPr>
  <p:slideViewPr>
    <p:cSldViewPr snapToGrid="0">
      <p:cViewPr varScale="1">
        <p:scale>
          <a:sx n="143" d="100"/>
          <a:sy n="143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B73A-00A5-41F0-AD1E-E8BC06CD57C4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FEB02-C32A-4B09-A89E-62F9C04EC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3725-A207-C402-34F0-93D879E47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698609-A443-D11C-986D-30A0D848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E1572-6E5B-804A-3F03-320F1402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3585F-E528-BF5E-5AFD-7BFA4A7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A86B5-279C-77A5-F5FE-724E2879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089F-C0DA-FC89-FB6C-0F74A08A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08853-DFC8-0D07-A769-614E2C48A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925EC-48EB-00C0-49A5-516EA66C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58BDD-6708-439D-63DF-8442818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5A1F-234A-99B3-F02B-E3198B87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8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6E8E7B-87A1-9F33-99A4-772D0DF1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53F1D-1DEF-37CC-64CC-0EEABDB6E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58262-268F-FE41-055F-B3813A43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64219-8084-9906-DF5F-E17CBF3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0F8-B9B1-8F98-08EB-3141413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0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50838">
              <a:lnSpc>
                <a:spcPct val="100000"/>
              </a:lnSpc>
              <a:spcBef>
                <a:spcPts val="0"/>
              </a:spcBef>
              <a:buSzTx/>
              <a:buNone/>
              <a:defRPr sz="153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46854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63220">
              <a:lnSpc>
                <a:spcPct val="100000"/>
              </a:lnSpc>
              <a:spcBef>
                <a:spcPts val="0"/>
              </a:spcBef>
              <a:buSzTx/>
              <a:buNone/>
              <a:defRPr sz="242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8778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3282E-58BC-5B0E-4BF8-877E63CF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2F7FA-397E-AE61-41BD-214CDBA7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E2118-3984-EE6C-A317-31674D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4BF3-865A-D47A-7B82-CAAB9176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B640-1C98-0639-4C69-EFAA47D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6DDC-CBFF-DD0F-B610-0229313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3C2EF-123E-38C1-E9C6-850F9960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D691D-EAF6-B91D-F2D2-B8F12751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FC9CE-12CB-3B47-A02C-75283A0B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CB4A4-CC38-4B83-AB20-E06B6D4D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FAF33-C230-5472-BCF2-0911E62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91ED-CEAF-32D6-4878-F29EAFFA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C5CA4-8598-C4AE-0583-DB448F52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ACBE83-4103-3E4B-C260-6B42F2F2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25F28-8741-E4D2-4C17-582DEF47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09C4A-B7CF-868C-BD8E-14E835D8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2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115CE-A331-EF8A-1381-4FB0BC7B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DA6C7-5E15-76CC-1EF4-5778B49CB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79FD-A583-F5BC-690B-C4953AF4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256079-3EAF-EF2B-DAF6-D5063D101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17E74A-560D-73A5-6D0F-D8E65FDB7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73AE20-D959-DB58-E7FF-FDF698A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D0E26-5B0F-19DF-5F03-6A8E2F3A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7EAF4F-FD28-DE48-6EDB-919AEEF9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5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5DBF-DC67-135A-D6EB-C8B6F295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1FB354-3DDC-FC3B-8E0E-C2966D51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5D5A50-23A1-5365-0C29-47ECDC5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50B0B5-5DB7-470F-6A61-8C76212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1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65800E-A510-5D50-F438-39EA56E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BC05BF-E3DA-1FD4-69F8-3A73A4E9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F0EDB8-2781-394F-3617-11B3E310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9DB1-B30A-418B-CBCA-A350CA17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C527-A930-BC7D-F346-38DD3001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C85C4-0CD9-89FE-0161-64DE6BB2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783C6-1598-B945-04E3-D923862C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33EB3-91E1-4086-96F8-B134635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100591-1A3A-EB44-3982-3704EE78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4ED7-0412-E175-AC59-0E808E6F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7A5A0B-10A5-4C8B-8D91-462C6FDF8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A1B10-9D47-025F-5742-1257E253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85810-17D1-0E8C-3832-7A729E77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71A7-E7FD-EB3C-E5F8-B9D6D5E1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6CF03-7870-C349-9AA2-B59FEF68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F44D0E-35F3-D71D-6DD7-61DA3EB8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9E1E3-85BC-11E5-DBAC-CB2D9E82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400A3-3A5B-A360-ED4E-854B67D7C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7B94B-463C-4A10-B31F-5D6631A642E2}" type="datetimeFigureOut">
              <a:rPr lang="zh-CN" altLang="en-US" smtClean="0"/>
              <a:t>2023/6/6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24BB-67E5-667B-9EF6-9E6F395F4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82F7B-80BA-CD07-8C54-53B02A9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8F43-D49A-43FE-A057-D99D98656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1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equential Recommendation"/>
          <p:cNvSpPr txBox="1">
            <a:spLocks noGrp="1"/>
          </p:cNvSpPr>
          <p:nvPr>
            <p:ph type="ctrTitle"/>
          </p:nvPr>
        </p:nvSpPr>
        <p:spPr>
          <a:xfrm>
            <a:off x="160986" y="1287496"/>
            <a:ext cx="11427764" cy="23241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Week1. </a:t>
            </a:r>
            <a:br>
              <a:rPr lang="en-US" dirty="0"/>
            </a:br>
            <a:endParaRPr lang="en-US" dirty="0"/>
          </a:p>
        </p:txBody>
      </p:sp>
      <p:sp>
        <p:nvSpPr>
          <p:cNvPr id="153" name="演示文稿副标题"/>
          <p:cNvSpPr txBox="1">
            <a:spLocks noGrp="1"/>
          </p:cNvSpPr>
          <p:nvPr>
            <p:ph type="subTitle" sz="quarter" idx="1"/>
          </p:nvPr>
        </p:nvSpPr>
        <p:spPr>
          <a:xfrm>
            <a:off x="768096" y="2922574"/>
            <a:ext cx="10985501" cy="22272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Current Steps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Future Steps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What has been done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Dataset Decision</a:t>
            </a:r>
          </a:p>
          <a:p>
            <a:pPr lvl="1"/>
            <a:r>
              <a:rPr lang="en-US" altLang="zh-CN" sz="2000" dirty="0" err="1"/>
              <a:t>Retailrocket</a:t>
            </a:r>
            <a:endParaRPr lang="en-US" altLang="zh-CN" sz="2000" dirty="0"/>
          </a:p>
          <a:p>
            <a:pPr lvl="1"/>
            <a:r>
              <a:rPr lang="en-US" altLang="zh-CN" sz="2000" dirty="0"/>
              <a:t>ml-1m</a:t>
            </a:r>
          </a:p>
          <a:p>
            <a:r>
              <a:rPr lang="en-US" altLang="zh-CN" dirty="0"/>
              <a:t>Dataset split strategy</a:t>
            </a:r>
          </a:p>
          <a:p>
            <a:pPr lvl="1"/>
            <a:r>
              <a:rPr lang="en-US" altLang="zh-CN" sz="2100" dirty="0"/>
              <a:t>Item split – </a:t>
            </a:r>
            <a:r>
              <a:rPr lang="en-US" altLang="zh-CN" sz="2100" dirty="0" err="1"/>
              <a:t>SASRec</a:t>
            </a:r>
            <a:r>
              <a:rPr lang="en-US" altLang="zh-CN" sz="2100" dirty="0"/>
              <a:t> (Could not be used in window-based predictor)</a:t>
            </a:r>
          </a:p>
          <a:p>
            <a:pPr lvl="1"/>
            <a:r>
              <a:rPr lang="en-US" altLang="zh-CN" sz="2100" dirty="0"/>
              <a:t>Temporal Global split – GRU4Rec (More suitable for window predictor)</a:t>
            </a:r>
            <a:endParaRPr lang="en-US" altLang="zh-CN" sz="2000" dirty="0"/>
          </a:p>
          <a:p>
            <a:r>
              <a:rPr lang="en-US" altLang="zh-CN" dirty="0"/>
              <a:t>Baselines</a:t>
            </a:r>
          </a:p>
          <a:p>
            <a:pPr lvl="1"/>
            <a:r>
              <a:rPr lang="en-US" altLang="zh-CN" sz="2000" dirty="0"/>
              <a:t>Popularity-based (</a:t>
            </a:r>
            <a:r>
              <a:rPr lang="en-US" altLang="zh-CN" sz="2000" dirty="0" err="1"/>
              <a:t>PopRec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/>
              <a:t>SASRec</a:t>
            </a:r>
            <a:r>
              <a:rPr lang="en-US" altLang="zh-CN" sz="2000" dirty="0"/>
              <a:t> (Implemented)</a:t>
            </a:r>
          </a:p>
          <a:p>
            <a:pPr lvl="1"/>
            <a:r>
              <a:rPr lang="en-US" altLang="zh-CN" sz="2000" dirty="0"/>
              <a:t>GRU4Rec (Does not implement)</a:t>
            </a:r>
          </a:p>
          <a:p>
            <a:r>
              <a:rPr lang="en-US" altLang="zh-CN" dirty="0"/>
              <a:t>Loss function (not decided)</a:t>
            </a:r>
          </a:p>
          <a:p>
            <a:pPr lvl="1"/>
            <a:r>
              <a:rPr lang="en-US" altLang="zh-CN" sz="2000" dirty="0"/>
              <a:t>We just list some loss functions that can be used.</a:t>
            </a:r>
          </a:p>
          <a:p>
            <a:pPr lvl="1"/>
            <a:r>
              <a:rPr lang="en-US" altLang="zh-CN" sz="2000" dirty="0"/>
              <a:t>Top-1 and BPR(GRU4Rec); </a:t>
            </a:r>
            <a:r>
              <a:rPr lang="en-US" altLang="zh-CN" sz="2000" dirty="0" err="1"/>
              <a:t>SASRec</a:t>
            </a:r>
            <a:r>
              <a:rPr lang="en-US" altLang="zh-CN" sz="2000" dirty="0"/>
              <a:t> (cross entropy); </a:t>
            </a:r>
            <a:r>
              <a:rPr lang="en-US" altLang="zh-CN" sz="2000" dirty="0" err="1"/>
              <a:t>LogQ</a:t>
            </a:r>
            <a:r>
              <a:rPr lang="en-US" altLang="zh-CN" sz="2000" dirty="0"/>
              <a:t> correction (</a:t>
            </a:r>
            <a:r>
              <a:rPr lang="en-US" altLang="zh-CN" sz="2000" dirty="0" err="1"/>
              <a:t>Pinnerformer</a:t>
            </a:r>
            <a:r>
              <a:rPr lang="en-US" altLang="zh-CN" sz="2000" dirty="0"/>
              <a:t>)</a:t>
            </a:r>
          </a:p>
          <a:p>
            <a:r>
              <a:rPr lang="en-US" altLang="zh-CN" dirty="0"/>
              <a:t>Evaluation metrics</a:t>
            </a:r>
          </a:p>
          <a:p>
            <a:pPr lvl="1"/>
            <a:r>
              <a:rPr lang="en-US" altLang="zh-CN" sz="2000" dirty="0"/>
              <a:t>IPP mentioned four metrics (</a:t>
            </a:r>
            <a:r>
              <a:rPr lang="en-US" altLang="zh-CN" sz="2000" dirty="0" err="1"/>
              <a:t>P@k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R@k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nDCG@k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InterestEntropy@k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>
                <a:solidFill>
                  <a:schemeClr val="accent1"/>
                </a:solidFill>
              </a:rPr>
              <a:t>R@k</a:t>
            </a:r>
            <a:r>
              <a:rPr lang="en-US" altLang="zh-CN" sz="2000" dirty="0"/>
              <a:t>(quality of recommendation), </a:t>
            </a:r>
            <a:r>
              <a:rPr lang="en-US" altLang="zh-CN" sz="2000" dirty="0" err="1"/>
              <a:t>InterestEntropy@k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1"/>
                </a:solidFill>
              </a:rPr>
              <a:t>P90 </a:t>
            </a:r>
            <a:r>
              <a:rPr lang="en-US" altLang="zh-CN" sz="2000" dirty="0" err="1">
                <a:solidFill>
                  <a:schemeClr val="accent1"/>
                </a:solidFill>
              </a:rPr>
              <a:t>coverage@k</a:t>
            </a:r>
            <a:r>
              <a:rPr lang="en-US" altLang="zh-CN" sz="2000" dirty="0"/>
              <a:t>(diversity of interest)</a:t>
            </a:r>
          </a:p>
          <a:p>
            <a:pPr lvl="1"/>
            <a:r>
              <a:rPr lang="en-GB" altLang="zh-CN" sz="2100" dirty="0"/>
              <a:t>How well each can predict all future purchases over the next k days</a:t>
            </a:r>
            <a:endParaRPr lang="en-US" altLang="zh-CN" sz="21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5623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BEDD-BACE-C402-E5B3-E7DBD84C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3" y="0"/>
            <a:ext cx="10515600" cy="1325563"/>
          </a:xfrm>
        </p:spPr>
        <p:txBody>
          <a:bodyPr/>
          <a:lstStyle/>
          <a:p>
            <a:r>
              <a:rPr lang="en-US" altLang="zh-CN" dirty="0"/>
              <a:t>Detailed about Window-based predictor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59D6D-BCD7-AC7A-7937-3C64DE94B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333" y="1206376"/>
            <a:ext cx="10515600" cy="5561472"/>
          </a:xfrm>
        </p:spPr>
        <p:txBody>
          <a:bodyPr>
            <a:normAutofit/>
          </a:bodyPr>
          <a:lstStyle/>
          <a:p>
            <a:r>
              <a:rPr lang="en-US" altLang="zh-CN" dirty="0"/>
              <a:t>Training progress</a:t>
            </a:r>
          </a:p>
          <a:p>
            <a:pPr lvl="1"/>
            <a:r>
              <a:rPr lang="en-US" altLang="zh-CN" sz="2000" dirty="0"/>
              <a:t>Negative sampling: Uniform sampling (</a:t>
            </a:r>
            <a:r>
              <a:rPr lang="en-US" altLang="zh-CN" sz="2000" dirty="0" err="1"/>
              <a:t>SASRec</a:t>
            </a:r>
            <a:r>
              <a:rPr lang="en-US" altLang="zh-CN" sz="2000" dirty="0"/>
              <a:t>); Popularity-based sampling (GRU4Rec); </a:t>
            </a:r>
            <a:r>
              <a:rPr lang="en-US" altLang="zh-CN" sz="2000" dirty="0">
                <a:solidFill>
                  <a:schemeClr val="accent1"/>
                </a:solidFill>
              </a:rPr>
              <a:t>Merging these two (</a:t>
            </a:r>
            <a:r>
              <a:rPr lang="en-US" altLang="zh-CN" sz="2000" dirty="0" err="1">
                <a:solidFill>
                  <a:schemeClr val="accent1"/>
                </a:solidFill>
              </a:rPr>
              <a:t>PinnerFormer</a:t>
            </a:r>
            <a:r>
              <a:rPr lang="en-US" altLang="zh-CN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altLang="zh-CN" sz="2000" dirty="0"/>
              <a:t>Aim: learned user representation based on historical actions</a:t>
            </a:r>
          </a:p>
          <a:p>
            <a:r>
              <a:rPr lang="en-US" altLang="zh-CN" dirty="0"/>
              <a:t>Window based model training objective</a:t>
            </a:r>
          </a:p>
          <a:p>
            <a:pPr lvl="1"/>
            <a:r>
              <a:rPr lang="en-US" altLang="zh-CN" sz="2100" dirty="0"/>
              <a:t>Start with all action </a:t>
            </a:r>
          </a:p>
          <a:p>
            <a:pPr lvl="1"/>
            <a:r>
              <a:rPr lang="en-US" altLang="zh-CN" sz="2100" dirty="0"/>
              <a:t>Expanded to dense all action (improve the signal)</a:t>
            </a:r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r>
              <a:rPr lang="en-US" altLang="zh-CN" sz="2500" dirty="0"/>
              <a:t>Resource access</a:t>
            </a:r>
          </a:p>
          <a:p>
            <a:pPr lvl="1"/>
            <a:r>
              <a:rPr lang="en-US" altLang="zh-CN" sz="2100" dirty="0"/>
              <a:t>Tested Eddie High performance computing usage with </a:t>
            </a:r>
            <a:r>
              <a:rPr lang="en-US" altLang="zh-CN" sz="2100" dirty="0" err="1"/>
              <a:t>Pytorch</a:t>
            </a:r>
            <a:r>
              <a:rPr lang="en-US" altLang="zh-CN" sz="2100" dirty="0"/>
              <a:t> (GPU). (Potentially need)</a:t>
            </a:r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0AA288-0C93-B22B-454E-55556043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5" y="3864607"/>
            <a:ext cx="5465295" cy="17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1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1E5883-8B7C-5244-1F6D-F6E84ED8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2" y="0"/>
            <a:ext cx="10421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727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7D0F-3B03-7438-EAEF-252D088E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32" y="94668"/>
            <a:ext cx="10515600" cy="1325563"/>
          </a:xfrm>
        </p:spPr>
        <p:txBody>
          <a:bodyPr/>
          <a:lstStyle/>
          <a:p>
            <a:r>
              <a:rPr lang="en-US" altLang="zh-CN" dirty="0"/>
              <a:t>Future steps (This week)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47B84B-D00C-60EB-3A3A-C841E1B2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240630"/>
            <a:ext cx="10515600" cy="5012241"/>
          </a:xfrm>
        </p:spPr>
        <p:txBody>
          <a:bodyPr>
            <a:normAutofit/>
          </a:bodyPr>
          <a:lstStyle/>
          <a:p>
            <a:r>
              <a:rPr lang="en-US" altLang="zh-CN" dirty="0"/>
              <a:t>Finding other potential datasets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Dataset split in the current dataset:</a:t>
            </a:r>
          </a:p>
          <a:p>
            <a:pPr lvl="1"/>
            <a:r>
              <a:rPr lang="en-US" altLang="zh-CN" dirty="0"/>
              <a:t>14 days/ 28 days</a:t>
            </a:r>
          </a:p>
          <a:p>
            <a:pPr lvl="1"/>
            <a:r>
              <a:rPr lang="en-US" altLang="zh-CN" dirty="0"/>
              <a:t>Window size is very different for each kind of dataset. (Hard to create dataset using the same window size)</a:t>
            </a:r>
          </a:p>
          <a:p>
            <a:pPr lvl="1"/>
            <a:r>
              <a:rPr lang="en-US" altLang="zh-CN" dirty="0"/>
              <a:t>Find the suitable window size for each dataset.</a:t>
            </a:r>
          </a:p>
          <a:p>
            <a:pPr lvl="1"/>
            <a:r>
              <a:rPr lang="en-US" altLang="zh-CN" dirty="0"/>
              <a:t>Find features from each dataset (users, items, actions; sparsity).</a:t>
            </a:r>
          </a:p>
          <a:p>
            <a:endParaRPr lang="en-US" altLang="zh-CN" dirty="0"/>
          </a:p>
          <a:p>
            <a:r>
              <a:rPr lang="en-US" altLang="zh-CN" dirty="0"/>
              <a:t>Create an easy model, which can process the window data to make sure the processed data can be used (Potentially)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287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308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Week1.  </vt:lpstr>
      <vt:lpstr>What has been done</vt:lpstr>
      <vt:lpstr>Detailed about Window-based predictor</vt:lpstr>
      <vt:lpstr>PowerPoint 演示文稿</vt:lpstr>
      <vt:lpstr>Future steps (This week)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Yunlong Lin</dc:creator>
  <cp:lastModifiedBy>Yunlong Lin</cp:lastModifiedBy>
  <cp:revision>777</cp:revision>
  <dcterms:created xsi:type="dcterms:W3CDTF">2023-03-20T23:45:49Z</dcterms:created>
  <dcterms:modified xsi:type="dcterms:W3CDTF">2023-06-06T10:26:26Z</dcterms:modified>
</cp:coreProperties>
</file>