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049" autoAdjust="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6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Week4. Split Strategy &amp; </a:t>
            </a:r>
            <a:r>
              <a:rPr lang="en-US" altLang="zh-CN" dirty="0" err="1"/>
              <a:t>PinnerFormer</a:t>
            </a: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600671" y="3611595"/>
            <a:ext cx="10985501" cy="1503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Training, dev, test split.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PinnerFormer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fferent types of Sequential Recommender"/>
          <p:cNvSpPr txBox="1">
            <a:spLocks noGrp="1"/>
          </p:cNvSpPr>
          <p:nvPr>
            <p:ph type="title"/>
          </p:nvPr>
        </p:nvSpPr>
        <p:spPr>
          <a:xfrm>
            <a:off x="183254" y="2211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8415" spc="-168"/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Item-based split </a:t>
            </a:r>
            <a:r>
              <a:rPr lang="en-US" sz="4400" dirty="0"/>
              <a:t>(Leave one last item/basket)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E16679-5CF4-DEDC-88BC-32D9FC99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87" y="41011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Less common, split by different users</a:t>
            </a:r>
          </a:p>
          <a:p>
            <a:r>
              <a:rPr lang="en-US" altLang="zh-CN" dirty="0"/>
              <a:t>Test: particular users</a:t>
            </a:r>
          </a:p>
          <a:p>
            <a:r>
              <a:rPr lang="en-US" altLang="zh-CN" dirty="0"/>
              <a:t>Validation: different user sets</a:t>
            </a:r>
          </a:p>
          <a:p>
            <a:r>
              <a:rPr lang="en-US" altLang="zh-CN" dirty="0"/>
              <a:t>Train: different user sets</a:t>
            </a:r>
          </a:p>
          <a:p>
            <a:endParaRPr lang="en-US" altLang="zh-CN" dirty="0"/>
          </a:p>
        </p:txBody>
      </p:sp>
      <p:sp>
        <p:nvSpPr>
          <p:cNvPr id="4" name="Different types of Sequential Recommender">
            <a:extLst>
              <a:ext uri="{FF2B5EF4-FFF2-40B4-BE49-F238E27FC236}">
                <a16:creationId xmlns:a16="http://schemas.microsoft.com/office/drawing/2014/main" id="{5A660CB7-BFF2-415F-3C83-D954062B09D6}"/>
              </a:ext>
            </a:extLst>
          </p:cNvPr>
          <p:cNvSpPr txBox="1">
            <a:spLocks/>
          </p:cNvSpPr>
          <p:nvPr/>
        </p:nvSpPr>
        <p:spPr>
          <a:xfrm>
            <a:off x="183254" y="309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413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15" kern="1200" spc="-168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accent1"/>
                </a:solidFill>
              </a:rPr>
              <a:t>User-Based split</a:t>
            </a:r>
            <a:endParaRPr lang="zh-CN" altLang="en-US" sz="900" dirty="0">
              <a:solidFill>
                <a:schemeClr val="accent1"/>
              </a:solidFill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CEDA2CB6-6D64-562D-922F-E568129656FB}"/>
              </a:ext>
            </a:extLst>
          </p:cNvPr>
          <p:cNvSpPr txBox="1">
            <a:spLocks/>
          </p:cNvSpPr>
          <p:nvPr/>
        </p:nvSpPr>
        <p:spPr>
          <a:xfrm>
            <a:off x="406487" y="11770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Commonly used</a:t>
            </a:r>
          </a:p>
          <a:p>
            <a:r>
              <a:rPr lang="en-US" altLang="zh-CN" dirty="0"/>
              <a:t>Test: final transaction</a:t>
            </a:r>
          </a:p>
          <a:p>
            <a:r>
              <a:rPr lang="en-US" altLang="zh-CN" dirty="0"/>
              <a:t>Validation: the second last</a:t>
            </a:r>
          </a:p>
          <a:p>
            <a:r>
              <a:rPr lang="en-US" altLang="zh-CN" dirty="0"/>
              <a:t>Train: the remaining transactions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fferent types of Sequential Recommender"/>
          <p:cNvSpPr txBox="1">
            <a:spLocks noGrp="1"/>
          </p:cNvSpPr>
          <p:nvPr>
            <p:ph type="title"/>
          </p:nvPr>
        </p:nvSpPr>
        <p:spPr>
          <a:xfrm>
            <a:off x="183254" y="2211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8415" spc="-168"/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Random Split</a:t>
            </a:r>
            <a:endParaRPr lang="en-US" sz="44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E16679-5CF4-DEDC-88BC-32D9FC99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87" y="30836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Temporal </a:t>
            </a:r>
            <a:r>
              <a:rPr lang="en-US" altLang="zh-CN" b="1" dirty="0"/>
              <a:t>User </a:t>
            </a:r>
            <a:r>
              <a:rPr lang="en-US" altLang="zh-CN" dirty="0"/>
              <a:t>split:</a:t>
            </a:r>
          </a:p>
          <a:p>
            <a:r>
              <a:rPr lang="en-US" altLang="zh-CN" dirty="0"/>
              <a:t>Test: a percentage of the last interactions (not just one)</a:t>
            </a:r>
          </a:p>
          <a:p>
            <a:r>
              <a:rPr lang="en-US" altLang="zh-CN" dirty="0"/>
              <a:t>Validation: another percentage of the last interactions except test.</a:t>
            </a:r>
          </a:p>
          <a:p>
            <a:r>
              <a:rPr lang="en-US" altLang="zh-CN" dirty="0"/>
              <a:t>Train: the rest</a:t>
            </a:r>
          </a:p>
          <a:p>
            <a:pPr marL="0" indent="0">
              <a:buNone/>
            </a:pPr>
            <a:r>
              <a:rPr lang="en-US" altLang="zh-CN" dirty="0"/>
              <a:t>Temporal </a:t>
            </a:r>
            <a:r>
              <a:rPr lang="en-US" altLang="zh-CN" b="1" dirty="0"/>
              <a:t>Global </a:t>
            </a:r>
            <a:r>
              <a:rPr lang="en-US" altLang="zh-CN" dirty="0"/>
              <a:t>split:</a:t>
            </a:r>
          </a:p>
          <a:p>
            <a:pPr marL="0" indent="0">
              <a:buNone/>
            </a:pPr>
            <a:r>
              <a:rPr lang="en-GB" altLang="zh-CN" dirty="0"/>
              <a:t>The data is split based on the timestamp, ensuring that the training set contains earlier data, while validation and testing sets contain more recent data.</a:t>
            </a:r>
            <a:endParaRPr lang="en-US" altLang="zh-CN" dirty="0"/>
          </a:p>
        </p:txBody>
      </p:sp>
      <p:sp>
        <p:nvSpPr>
          <p:cNvPr id="4" name="Different types of Sequential Recommender">
            <a:extLst>
              <a:ext uri="{FF2B5EF4-FFF2-40B4-BE49-F238E27FC236}">
                <a16:creationId xmlns:a16="http://schemas.microsoft.com/office/drawing/2014/main" id="{5A660CB7-BFF2-415F-3C83-D954062B09D6}"/>
              </a:ext>
            </a:extLst>
          </p:cNvPr>
          <p:cNvSpPr txBox="1">
            <a:spLocks/>
          </p:cNvSpPr>
          <p:nvPr/>
        </p:nvSpPr>
        <p:spPr>
          <a:xfrm>
            <a:off x="183254" y="2027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413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15" kern="1200" spc="-168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accent1"/>
                </a:solidFill>
              </a:rPr>
              <a:t>Temporal Split</a:t>
            </a:r>
            <a:endParaRPr lang="zh-CN" altLang="en-US" sz="900" dirty="0">
              <a:solidFill>
                <a:schemeClr val="accent1"/>
              </a:solidFill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CEDA2CB6-6D64-562D-922F-E568129656FB}"/>
              </a:ext>
            </a:extLst>
          </p:cNvPr>
          <p:cNvSpPr txBox="1">
            <a:spLocks/>
          </p:cNvSpPr>
          <p:nvPr/>
        </p:nvSpPr>
        <p:spPr>
          <a:xfrm>
            <a:off x="406487" y="11770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Abandoned, not reproducible</a:t>
            </a:r>
          </a:p>
          <a:p>
            <a:r>
              <a:rPr lang="en-US" altLang="zh-CN" dirty="0"/>
              <a:t>Randomly selects the training/test boundary per-user</a:t>
            </a:r>
          </a:p>
        </p:txBody>
      </p:sp>
    </p:spTree>
    <p:extLst>
      <p:ext uri="{BB962C8B-B14F-4D97-AF65-F5344CB8AC3E}">
        <p14:creationId xmlns:p14="http://schemas.microsoft.com/office/powerpoint/2010/main" val="12608582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Window-based splitting strategy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6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Temporal split (interaction-based) </a:t>
            </a:r>
            <a:r>
              <a:rPr lang="en-US" altLang="zh-CN" dirty="0"/>
              <a:t>(One week)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2AA054A-2574-7278-EADE-66202E13F3AB}"/>
              </a:ext>
            </a:extLst>
          </p:cNvPr>
          <p:cNvSpPr txBox="1">
            <a:spLocks/>
          </p:cNvSpPr>
          <p:nvPr/>
        </p:nvSpPr>
        <p:spPr>
          <a:xfrm>
            <a:off x="162060" y="3994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User-Based </a:t>
            </a:r>
            <a:r>
              <a:rPr lang="en-US" altLang="zh-CN" dirty="0"/>
              <a:t>(One week)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364A1D-8FA5-2CC2-5C0D-3ED2B644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4" y="1786467"/>
            <a:ext cx="10222725" cy="21242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45BFBF-6E18-B132-1BB5-E8C518C6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5" y="4674144"/>
            <a:ext cx="9763260" cy="18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340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PinnerFormer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60" y="1650698"/>
            <a:ext cx="10515600" cy="4351338"/>
          </a:xfrm>
        </p:spPr>
        <p:txBody>
          <a:bodyPr/>
          <a:lstStyle/>
          <a:p>
            <a:r>
              <a:rPr lang="en-US" altLang="zh-CN" dirty="0"/>
              <a:t>Time window (14d, 28d)</a:t>
            </a:r>
          </a:p>
          <a:p>
            <a:endParaRPr lang="en-US" altLang="zh-CN" dirty="0"/>
          </a:p>
          <a:p>
            <a:r>
              <a:rPr lang="en-US" altLang="zh-CN" dirty="0"/>
              <a:t>Learn user embeddings (comparing with item embedding)</a:t>
            </a:r>
          </a:p>
          <a:p>
            <a:endParaRPr lang="en-US" altLang="zh-CN" dirty="0"/>
          </a:p>
          <a:p>
            <a:r>
              <a:rPr lang="en-US" altLang="zh-CN" dirty="0"/>
              <a:t>Dense All Action Prediction</a:t>
            </a:r>
          </a:p>
          <a:p>
            <a:endParaRPr lang="en-US" altLang="zh-CN" dirty="0"/>
          </a:p>
          <a:p>
            <a:r>
              <a:rPr lang="en-US" altLang="zh-CN" dirty="0"/>
              <a:t>User based splitting strategy</a:t>
            </a:r>
          </a:p>
          <a:p>
            <a:endParaRPr lang="en-US" altLang="zh-CN" dirty="0"/>
          </a:p>
        </p:txBody>
      </p:sp>
      <p:sp>
        <p:nvSpPr>
          <p:cNvPr id="3" name="(Fang et al., 2020)">
            <a:extLst>
              <a:ext uri="{FF2B5EF4-FFF2-40B4-BE49-F238E27FC236}">
                <a16:creationId xmlns:a16="http://schemas.microsoft.com/office/drawing/2014/main" id="{F0D7D2D3-1468-DCDF-C0F4-EDEBA18CECF4}"/>
              </a:ext>
            </a:extLst>
          </p:cNvPr>
          <p:cNvSpPr txBox="1">
            <a:spLocks/>
          </p:cNvSpPr>
          <p:nvPr/>
        </p:nvSpPr>
        <p:spPr>
          <a:xfrm>
            <a:off x="162060" y="989314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55000" lnSpcReduction="20000"/>
          </a:bodyPr>
          <a:lstStyle>
            <a:lvl1pPr marL="228600" indent="-228600" algn="l" defTabSz="8255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</a:t>
            </a:r>
            <a:r>
              <a:rPr lang="en-US" b="1" dirty="0" err="1"/>
              <a:t>Pancha</a:t>
            </a:r>
            <a:r>
              <a:rPr lang="en-US" b="1" dirty="0"/>
              <a:t> et al., 2022)</a:t>
            </a:r>
          </a:p>
        </p:txBody>
      </p:sp>
    </p:spTree>
    <p:extLst>
      <p:ext uri="{BB962C8B-B14F-4D97-AF65-F5344CB8AC3E}">
        <p14:creationId xmlns:p14="http://schemas.microsoft.com/office/powerpoint/2010/main" val="32102138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195</Words>
  <Application>Microsoft Office PowerPoint</Application>
  <PresentationFormat>宽屏</PresentationFormat>
  <Paragraphs>37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主题​​</vt:lpstr>
      <vt:lpstr>Week4. Split Strategy &amp; PinnerFormer</vt:lpstr>
      <vt:lpstr>Item-based split (Leave one last item/basket) </vt:lpstr>
      <vt:lpstr>Random Split</vt:lpstr>
      <vt:lpstr>Window-based splitting strategy</vt:lpstr>
      <vt:lpstr>PinnerFormer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184</cp:revision>
  <dcterms:created xsi:type="dcterms:W3CDTF">2023-03-20T23:45:49Z</dcterms:created>
  <dcterms:modified xsi:type="dcterms:W3CDTF">2023-06-04T14:10:34Z</dcterms:modified>
</cp:coreProperties>
</file>