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73" r:id="rId3"/>
    <p:sldId id="285" r:id="rId4"/>
    <p:sldId id="282" r:id="rId5"/>
    <p:sldId id="290" r:id="rId6"/>
    <p:sldId id="292" r:id="rId7"/>
    <p:sldId id="291" r:id="rId8"/>
    <p:sldId id="284" r:id="rId9"/>
    <p:sldId id="286" r:id="rId10"/>
    <p:sldId id="28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0049" autoAdjust="0"/>
  </p:normalViewPr>
  <p:slideViewPr>
    <p:cSldViewPr snapToGrid="0">
      <p:cViewPr varScale="1">
        <p:scale>
          <a:sx n="159" d="100"/>
          <a:sy n="159" d="100"/>
        </p:scale>
        <p:origin x="3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1B73A-00A5-41F0-AD1E-E8BC06CD57C4}" type="datetimeFigureOut">
              <a:rPr lang="zh-CN" altLang="en-US" smtClean="0"/>
              <a:t>2023/6/27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FEB02-C32A-4B09-A89E-62F9C04ECFB0}" type="slidenum">
              <a:rPr lang="zh-CN" altLang="en-US" smtClean="0"/>
              <a:t>‹#›</a:t>
            </a:fld>
            <a:endParaRPr lang="zh-CN" altLang="en-US"/>
          </a:p>
        </p:txBody>
      </p:sp>
    </p:spTree>
    <p:extLst>
      <p:ext uri="{BB962C8B-B14F-4D97-AF65-F5344CB8AC3E}">
        <p14:creationId xmlns:p14="http://schemas.microsoft.com/office/powerpoint/2010/main" val="299678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E3725-A207-C402-34F0-93D879E47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698609-A443-D11C-986D-30A0D8483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E1572-6E5B-804A-3F03-320F14021FC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FA3585F-E528-BF5E-5AFD-7BFA4A730B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A86B5-279C-77A5-F5FE-724E2879327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9389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6089F-C0DA-FC89-FB6C-0F74A08AB0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C08853-DFC8-0D07-A769-614E2C48AE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1925EC-48EB-00C0-49A5-516EA66CF5A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6D58BDD-6708-439D-63DF-84428187C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25A1F-234A-99B3-F02B-E3198B8770A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278438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6E8E7B-87A1-9F33-99A4-772D0DF14B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F53F1D-1DEF-37CC-64CC-0EEABDB6EE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58262-268F-FE41-055F-B3813A43196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EB64219-8084-9906-DF5F-E17CBF38E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4CF0F8-B9B1-8F98-08EB-3141413F78C4}"/>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24690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350838">
              <a:lnSpc>
                <a:spcPct val="100000"/>
              </a:lnSpc>
              <a:spcBef>
                <a:spcPts val="0"/>
              </a:spcBef>
              <a:buSzTx/>
              <a:buNone/>
              <a:defRPr sz="1530" b="1"/>
            </a:lvl1pPr>
          </a:lstStyle>
          <a:p>
            <a:r>
              <a:t>作者和日期</a:t>
            </a:r>
          </a:p>
        </p:txBody>
      </p:sp>
      <p:sp>
        <p:nvSpPr>
          <p:cNvPr id="12" name="演示文稿标题"/>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演示文稿标题</a:t>
            </a:r>
          </a:p>
        </p:txBody>
      </p:sp>
      <p:sp>
        <p:nvSpPr>
          <p:cNvPr id="13" name="正文级别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546854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363220">
              <a:lnSpc>
                <a:spcPct val="100000"/>
              </a:lnSpc>
              <a:spcBef>
                <a:spcPts val="0"/>
              </a:spcBef>
              <a:buSzTx/>
              <a:buNone/>
              <a:defRPr sz="242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90877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3282E-58BC-5B0E-4BF8-877E63CFE4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02F7FA-397E-AE61-41BD-214CDBA71A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8E2118-3984-EE6C-A317-31674DE8024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8244BF3-865A-D47A-7B82-CAAB9176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5B640-1C98-0639-4C69-EFAA47D81C2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46613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56DDC-CBFF-DD0F-B610-0229313F5C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13C2EF-123E-38C1-E9C6-850F9960E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FD691D-EAF6-B91D-F2D2-B8F12751C2D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7FC9CE-12CB-3B47-A02C-75283A0BB2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CB4A4-CC38-4B83-AB20-E06B6D4DE6E3}"/>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09270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FAF33-C230-5472-BCF2-0911E623FE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291ED-CEAF-32D6-4878-F29EAFFA46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CC5CA4-8598-C4AE-0583-DB448F5299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ACBE83-4103-3E4B-C260-6B42F2F28E90}"/>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0D25F28-8741-E4D2-4C17-582DEF47C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09C4A-B7CF-868C-BD8E-14E835D8B1E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20927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15CE-A331-EF8A-1381-4FB0BC7B89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9DA6C7-5E15-76CC-1EF4-5778B49CB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3779FD-A583-F5BC-690B-C4953AF46D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256079-3EAF-EF2B-DAF6-D5063D101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17E74A-560D-73A5-6D0F-D8E65FDB7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73AE20-D959-DB58-E7FF-FDF698A1785B}"/>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861D0E26-5B0F-19DF-5F03-6A8E2F3AC5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7EAF4F-FD28-DE48-6EDB-919AEEF91925}"/>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595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85DBF-DC67-135A-D6EB-C8B6F2956F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1FB354-3DDC-FC3B-8E0E-C2966D514D6B}"/>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C5D5A50-23A1-5365-0C29-47ECDC52B4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50B0B5-5DB7-470F-6A61-8C76212CDEC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6951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5800E-A510-5D50-F438-39EA56E1E4A4}"/>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20BC05BF-E3DA-1FD4-69F8-3A73A4E971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F0EDB8-2781-394F-3617-11B3E310BD87}"/>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62893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D9DB1-B30A-418B-CBCA-A350CA17C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80C527-A930-BC7D-F346-38DD30010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BC85C4-0CD9-89FE-0161-64DE6BB22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4783C6-1598-B945-04E3-D923862CCBB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B8833EB3-91E1-4086-96F8-B134635132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00591-1A3A-EB44-3982-3704EE78E669}"/>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8916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04ED7-0412-E175-AC59-0E808E6FD0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7A5A0B-10A5-4C8B-8D91-462C6FDF8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7A1B10-9D47-025F-5742-1257E253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D85810-17D1-0E8C-3832-7A729E774EB5}"/>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A0271A7-E7FD-EB3C-E5F8-B9D6D5E1F0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F6CF03-7870-C349-9AA2-B59FEF68A0CC}"/>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00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F44D0E-35F3-D71D-6DD7-61DA3EB8E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69E1E3-85BC-11E5-DBAC-CB2D9E823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400A3-3A5B-A360-ED4E-854B67D7C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435B24BB-67E5-667B-9EF6-9E6F395F4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182F7B-80BA-CD07-8C54-53B02A949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12601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equential Recommendation"/>
          <p:cNvSpPr txBox="1">
            <a:spLocks noGrp="1"/>
          </p:cNvSpPr>
          <p:nvPr>
            <p:ph type="ctrTitle"/>
          </p:nvPr>
        </p:nvSpPr>
        <p:spPr>
          <a:xfrm>
            <a:off x="160986" y="1287496"/>
            <a:ext cx="11427764" cy="2324101"/>
          </a:xfrm>
          <a:prstGeom prst="rect">
            <a:avLst/>
          </a:prstGeom>
        </p:spPr>
        <p:txBody>
          <a:bodyPr/>
          <a:lstStyle/>
          <a:p>
            <a:r>
              <a:rPr lang="en-US" dirty="0"/>
              <a:t>Week4. </a:t>
            </a:r>
            <a:br>
              <a:rPr lang="en-US" dirty="0"/>
            </a:br>
            <a:endParaRPr lang="en-US" dirty="0"/>
          </a:p>
        </p:txBody>
      </p:sp>
      <p:sp>
        <p:nvSpPr>
          <p:cNvPr id="153" name="演示文稿副标题"/>
          <p:cNvSpPr txBox="1">
            <a:spLocks noGrp="1"/>
          </p:cNvSpPr>
          <p:nvPr>
            <p:ph type="subTitle" sz="quarter" idx="1"/>
          </p:nvPr>
        </p:nvSpPr>
        <p:spPr>
          <a:xfrm>
            <a:off x="768096" y="2922574"/>
            <a:ext cx="10985501" cy="2227275"/>
          </a:xfrm>
          <a:prstGeom prst="rect">
            <a:avLst/>
          </a:prstGeom>
        </p:spPr>
        <p:txBody>
          <a:bodyPr>
            <a:normAutofit fontScale="92500" lnSpcReduction="20000"/>
          </a:bodyPr>
          <a:lstStyle/>
          <a:p>
            <a:pPr marL="514350" indent="-514350">
              <a:buFont typeface="+mj-lt"/>
              <a:buAutoNum type="arabicPeriod"/>
            </a:pPr>
            <a:endParaRPr lang="en-US" sz="3600" dirty="0"/>
          </a:p>
          <a:p>
            <a:pPr marL="457200" indent="-457200">
              <a:buFont typeface="Arial" panose="020B0604020202020204" pitchFamily="34" charset="0"/>
              <a:buChar char="•"/>
            </a:pPr>
            <a:r>
              <a:rPr lang="en-US" altLang="zh-CN" sz="3600" dirty="0"/>
              <a:t>Loss Function</a:t>
            </a:r>
          </a:p>
          <a:p>
            <a:pPr marL="457200" indent="-457200">
              <a:buFont typeface="Arial" panose="020B0604020202020204" pitchFamily="34" charset="0"/>
              <a:buChar char="•"/>
            </a:pPr>
            <a:r>
              <a:rPr lang="en-US" altLang="zh-CN" sz="3600" dirty="0"/>
              <a:t>Hyperparameters (LR)</a:t>
            </a:r>
          </a:p>
          <a:p>
            <a:pPr marL="457200" indent="-457200">
              <a:buFont typeface="Arial" panose="020B0604020202020204" pitchFamily="34" charset="0"/>
              <a:buChar char="•"/>
            </a:pPr>
            <a:r>
              <a:rPr lang="en-US" sz="3600" dirty="0"/>
              <a:t>New models</a:t>
            </a:r>
          </a:p>
          <a:p>
            <a:pPr marL="457200" indent="-457200">
              <a:buFont typeface="Arial" panose="020B0604020202020204" pitchFamily="34" charset="0"/>
              <a:buChar char="•"/>
            </a:pPr>
            <a:r>
              <a:rPr lang="en-US" sz="3600" dirty="0"/>
              <a:t>Datasets</a:t>
            </a:r>
          </a:p>
        </p:txBody>
      </p:sp>
      <p:sp>
        <p:nvSpPr>
          <p:cNvPr id="4" name="灯片编号占位符 3">
            <a:extLst>
              <a:ext uri="{FF2B5EF4-FFF2-40B4-BE49-F238E27FC236}">
                <a16:creationId xmlns:a16="http://schemas.microsoft.com/office/drawing/2014/main" id="{14452F69-CC9B-6FE7-CA30-296062065160}"/>
              </a:ext>
            </a:extLst>
          </p:cNvPr>
          <p:cNvSpPr>
            <a:spLocks noGrp="1"/>
          </p:cNvSpPr>
          <p:nvPr>
            <p:ph type="sldNum" sz="quarter" idx="2"/>
          </p:nvPr>
        </p:nvSpPr>
        <p:spPr/>
        <p:txBody>
          <a:bodyPr/>
          <a:lstStyle/>
          <a:p>
            <a:fld id="{86CB4B4D-7CA3-9044-876B-883B54F8677D}" type="slidenum">
              <a:rPr lang="en-US" altLang="zh-CN" smtClean="0"/>
              <a:t>1</a:t>
            </a:fld>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Result Explain</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sp>
        <p:nvSpPr>
          <p:cNvPr id="3" name="文本占位符 3">
            <a:extLst>
              <a:ext uri="{FF2B5EF4-FFF2-40B4-BE49-F238E27FC236}">
                <a16:creationId xmlns:a16="http://schemas.microsoft.com/office/drawing/2014/main" id="{C2D7A5B1-6FB5-26A9-7703-B56E07F8604A}"/>
              </a:ext>
            </a:extLst>
          </p:cNvPr>
          <p:cNvSpPr txBox="1">
            <a:spLocks/>
          </p:cNvSpPr>
          <p:nvPr/>
        </p:nvSpPr>
        <p:spPr>
          <a:xfrm>
            <a:off x="510316" y="1124691"/>
            <a:ext cx="9179783"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zh-CN" dirty="0">
                <a:latin typeface="-apple-system"/>
              </a:rPr>
              <a:t>Next item of each time step is very relevant to the current user embedding. This training objective also increase the model performance for the future items prediction.</a:t>
            </a:r>
          </a:p>
          <a:p>
            <a:pPr marL="514350" indent="-514350">
              <a:buAutoNum type="arabicPeriod"/>
            </a:pPr>
            <a:endParaRPr lang="en-US" altLang="zh-CN" dirty="0">
              <a:latin typeface="-apple-system"/>
            </a:endParaRPr>
          </a:p>
          <a:p>
            <a:pPr marL="514350" indent="-514350">
              <a:buAutoNum type="arabicPeriod"/>
            </a:pPr>
            <a:r>
              <a:rPr lang="en-US" altLang="zh-CN" dirty="0">
                <a:latin typeface="-apple-system"/>
              </a:rPr>
              <a:t>train the model to predict the item in the target window make the model perform worse: The item in the target window has weaker relationship between the items in the input sequence.  (Larger distance) In this case, dense all action prediction method can sometimes make wrong  connection making the model perform worse. At least in ML-1M dataset.</a:t>
            </a: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0" indent="0">
              <a:buNone/>
            </a:pPr>
            <a:endParaRPr lang="en-US" altLang="zh-CN" dirty="0">
              <a:latin typeface="-apple-system"/>
            </a:endParaRPr>
          </a:p>
          <a:p>
            <a:pPr marL="0" indent="0">
              <a:buNone/>
            </a:pPr>
            <a:endParaRPr lang="en-US" altLang="zh-CN" dirty="0">
              <a:latin typeface="-apple-system"/>
            </a:endParaRPr>
          </a:p>
        </p:txBody>
      </p:sp>
      <p:sp>
        <p:nvSpPr>
          <p:cNvPr id="6" name="灯片编号占位符 5">
            <a:extLst>
              <a:ext uri="{FF2B5EF4-FFF2-40B4-BE49-F238E27FC236}">
                <a16:creationId xmlns:a16="http://schemas.microsoft.com/office/drawing/2014/main" id="{8CCACC1B-2685-2C64-1FB4-9E8DEA521979}"/>
              </a:ext>
            </a:extLst>
          </p:cNvPr>
          <p:cNvSpPr>
            <a:spLocks noGrp="1"/>
          </p:cNvSpPr>
          <p:nvPr>
            <p:ph type="sldNum" sz="quarter" idx="2"/>
          </p:nvPr>
        </p:nvSpPr>
        <p:spPr/>
        <p:txBody>
          <a:bodyPr/>
          <a:lstStyle/>
          <a:p>
            <a:fld id="{86CB4B4D-7CA3-9044-876B-883B54F8677D}" type="slidenum">
              <a:rPr lang="en-US" altLang="zh-CN" smtClean="0"/>
              <a:t>10</a:t>
            </a:fld>
            <a:endParaRPr lang="zh-CN" altLang="en-US"/>
          </a:p>
        </p:txBody>
      </p:sp>
    </p:spTree>
    <p:extLst>
      <p:ext uri="{BB962C8B-B14F-4D97-AF65-F5344CB8AC3E}">
        <p14:creationId xmlns:p14="http://schemas.microsoft.com/office/powerpoint/2010/main" val="114570488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Sampled </a:t>
            </a:r>
            <a:r>
              <a:rPr lang="en-US" altLang="zh-CN" dirty="0" err="1"/>
              <a:t>Softmax</a:t>
            </a:r>
            <a:r>
              <a:rPr lang="en-US" altLang="zh-CN" dirty="0"/>
              <a:t> Loss</a:t>
            </a:r>
            <a:endParaRPr lang="zh-CN" altLang="en-US" dirty="0"/>
          </a:p>
        </p:txBody>
      </p:sp>
      <p:sp>
        <p:nvSpPr>
          <p:cNvPr id="4" name="文本占位符 3">
            <a:extLst>
              <a:ext uri="{FF2B5EF4-FFF2-40B4-BE49-F238E27FC236}">
                <a16:creationId xmlns:a16="http://schemas.microsoft.com/office/drawing/2014/main" id="{E6059D6D-BCD7-AC7A-7937-3C64DE94BD35}"/>
              </a:ext>
            </a:extLst>
          </p:cNvPr>
          <p:cNvSpPr>
            <a:spLocks noGrp="1"/>
          </p:cNvSpPr>
          <p:nvPr>
            <p:ph type="body" idx="1"/>
          </p:nvPr>
        </p:nvSpPr>
        <p:spPr>
          <a:xfrm>
            <a:off x="239333" y="1206376"/>
            <a:ext cx="10515600" cy="5561472"/>
          </a:xfrm>
        </p:spPr>
        <p:txBody>
          <a:bodyPr>
            <a:normAutofit/>
          </a:bodyPr>
          <a:lstStyle/>
          <a:p>
            <a:pPr marL="0" indent="0">
              <a:buNone/>
            </a:pPr>
            <a:endParaRPr lang="en-US" altLang="zh-CN" sz="1800" b="0" i="0" u="none" strike="noStrike" baseline="0" dirty="0">
              <a:latin typeface="LinLibertineT"/>
            </a:endParaRPr>
          </a:p>
          <a:p>
            <a:pPr marL="0" indent="0" algn="l">
              <a:buNone/>
            </a:pPr>
            <a:r>
              <a:rPr lang="en-US" altLang="zh-CN" sz="1800" b="0" i="0" u="none" strike="noStrike" baseline="0" dirty="0">
                <a:latin typeface="LinLibertineT"/>
              </a:rPr>
              <a:t>	</a:t>
            </a:r>
            <a:r>
              <a:rPr lang="en-GB" altLang="zh-CN" sz="1800" b="0" i="0" u="none" strike="noStrike" baseline="0" dirty="0">
                <a:latin typeface="LinLibertineT"/>
              </a:rPr>
              <a:t>produce a set of negative embeddings </a:t>
            </a:r>
            <a:r>
              <a:rPr lang="en-GB" altLang="zh-CN" sz="1800" b="0" i="0" u="none" strike="noStrike" baseline="0" dirty="0">
                <a:latin typeface="txsys"/>
              </a:rPr>
              <a:t>{</a:t>
            </a:r>
            <a:r>
              <a:rPr lang="zh-CN" altLang="en-GB" sz="1800" b="0" i="0" u="none" strike="noStrike" baseline="0" dirty="0">
                <a:latin typeface="LibertineMathMI"/>
              </a:rPr>
              <a:t>𝑛</a:t>
            </a:r>
            <a:r>
              <a:rPr lang="en-GB" altLang="zh-CN" sz="1800" b="0" i="0" u="none" strike="noStrike" baseline="0" dirty="0">
                <a:latin typeface="LinLibertineT"/>
              </a:rPr>
              <a:t>1</a:t>
            </a:r>
            <a:r>
              <a:rPr lang="en-GB" altLang="zh-CN" sz="1800" b="0" i="0" u="none" strike="noStrike" baseline="0" dirty="0">
                <a:latin typeface="LibertineMathMI"/>
              </a:rPr>
              <a:t>, . . . , </a:t>
            </a:r>
            <a:r>
              <a:rPr lang="zh-CN" altLang="en-GB" sz="1800" b="0" i="0" u="none" strike="noStrike" baseline="0" dirty="0">
                <a:latin typeface="LibertineMathMI"/>
              </a:rPr>
              <a:t>𝑛</a:t>
            </a:r>
            <a:r>
              <a:rPr lang="zh-CN" altLang="en-GB" sz="1800" b="0" i="0" u="none" strike="noStrike" baseline="0" dirty="0">
                <a:latin typeface="LibertineMathMI7"/>
              </a:rPr>
              <a:t>𝑁 </a:t>
            </a:r>
            <a:r>
              <a:rPr lang="en-GB" altLang="zh-CN" sz="1800" b="0" i="0" u="none" strike="noStrike" baseline="0" dirty="0">
                <a:latin typeface="txsys"/>
              </a:rPr>
              <a:t>} </a:t>
            </a:r>
          </a:p>
          <a:p>
            <a:pPr marL="0" indent="0" algn="l">
              <a:buNone/>
            </a:pPr>
            <a:r>
              <a:rPr lang="en-GB" altLang="zh-CN" sz="1800" dirty="0">
                <a:latin typeface="txsys"/>
              </a:rPr>
              <a:t>	</a:t>
            </a:r>
            <a:r>
              <a:rPr lang="en-GB" altLang="zh-CN" sz="1800" b="0" i="0" u="none" strike="noStrike" baseline="0" dirty="0">
                <a:latin typeface="LinLibertineT"/>
              </a:rPr>
              <a:t>for a given pair of user and positive embeddings </a:t>
            </a:r>
            <a:r>
              <a:rPr lang="en-GB" altLang="zh-CN" sz="1800" b="0" i="0" u="none" strike="noStrike" baseline="0" dirty="0">
                <a:latin typeface="txsys"/>
              </a:rPr>
              <a:t>(</a:t>
            </a:r>
            <a:r>
              <a:rPr lang="zh-CN" altLang="en-GB" sz="1800" b="0" i="0" u="none" strike="noStrike" baseline="0" dirty="0">
                <a:latin typeface="LibertineMathMI"/>
              </a:rPr>
              <a:t>𝑢</a:t>
            </a:r>
            <a:r>
              <a:rPr lang="zh-CN" altLang="en-GB" sz="1800" b="0" i="0" u="none" strike="noStrike" baseline="0" dirty="0">
                <a:latin typeface="LibertineMathMI7"/>
              </a:rPr>
              <a:t>𝑖 </a:t>
            </a:r>
            <a:r>
              <a:rPr lang="en-GB" altLang="zh-CN" sz="1800" b="0" i="0" u="none" strike="noStrike" baseline="0" dirty="0">
                <a:latin typeface="LibertineMathMI"/>
              </a:rPr>
              <a:t>, </a:t>
            </a:r>
            <a:r>
              <a:rPr lang="zh-CN" altLang="en-GB" sz="1800" b="0" i="0" u="none" strike="noStrike" baseline="0" dirty="0">
                <a:latin typeface="LibertineMathMI"/>
              </a:rPr>
              <a:t>𝑝</a:t>
            </a:r>
            <a:r>
              <a:rPr lang="zh-CN" altLang="en-GB" sz="1800" b="0" i="0" u="none" strike="noStrike" baseline="0" dirty="0">
                <a:latin typeface="LibertineMathMI7"/>
              </a:rPr>
              <a:t>𝑖 </a:t>
            </a:r>
            <a:r>
              <a:rPr lang="en-GB" altLang="zh-CN" sz="1800" b="0" i="0" u="none" strike="noStrike" baseline="0" dirty="0">
                <a:latin typeface="txsys"/>
              </a:rPr>
              <a:t>)</a:t>
            </a:r>
            <a:r>
              <a:rPr lang="en-GB" altLang="zh-CN" sz="1800" b="0" i="0" u="none" strike="noStrike" baseline="0" dirty="0">
                <a:latin typeface="LinLibertineT"/>
              </a:rPr>
              <a:t>.</a:t>
            </a:r>
            <a:r>
              <a:rPr lang="en-US" altLang="zh-CN" sz="1800" b="0" i="0" u="none" strike="noStrike" baseline="0" dirty="0">
                <a:latin typeface="LinLibertineT"/>
              </a:rPr>
              <a:t>	</a:t>
            </a:r>
          </a:p>
          <a:p>
            <a:pPr marL="0" indent="0" algn="l">
              <a:buNone/>
            </a:pPr>
            <a:r>
              <a:rPr lang="en-US" altLang="zh-CN" sz="1800" dirty="0">
                <a:latin typeface="LinLibertineT"/>
              </a:rPr>
              <a:t>	</a:t>
            </a:r>
            <a:r>
              <a:rPr lang="en-US" altLang="zh-CN" sz="1800" b="0" i="0" u="none" strike="noStrike" baseline="0" dirty="0">
                <a:latin typeface="LinLibertineT"/>
              </a:rPr>
              <a:t>a temperature </a:t>
            </a:r>
            <a:r>
              <a:rPr lang="zh-CN" altLang="en-US" sz="1800" b="0" i="0" u="none" strike="noStrike" baseline="0" dirty="0">
                <a:latin typeface="LibertineMathMI"/>
              </a:rPr>
              <a:t>𝜏 </a:t>
            </a:r>
            <a:r>
              <a:rPr lang="en-US" altLang="zh-CN" sz="1800" b="0" i="0" u="none" strike="noStrike" baseline="0" dirty="0">
                <a:latin typeface="txsys"/>
              </a:rPr>
              <a:t>∈ [</a:t>
            </a:r>
            <a:r>
              <a:rPr lang="en-US" altLang="zh-CN" sz="1800" b="0" i="0" u="none" strike="noStrike" baseline="0" dirty="0">
                <a:latin typeface="LinLibertineT"/>
              </a:rPr>
              <a:t>0</a:t>
            </a:r>
            <a:r>
              <a:rPr lang="en-US" altLang="zh-CN" sz="1800" b="0" i="0" u="none" strike="noStrike" baseline="0" dirty="0">
                <a:latin typeface="LibertineMathMI"/>
              </a:rPr>
              <a:t>.</a:t>
            </a:r>
            <a:r>
              <a:rPr lang="en-US" altLang="zh-CN" sz="1800" b="0" i="0" u="none" strike="noStrike" baseline="0" dirty="0">
                <a:latin typeface="LinLibertineT"/>
              </a:rPr>
              <a:t>01</a:t>
            </a:r>
            <a:r>
              <a:rPr lang="en-US" altLang="zh-CN" sz="1800" b="0" i="0" u="none" strike="noStrike" baseline="0" dirty="0">
                <a:latin typeface="LibertineMathMI"/>
              </a:rPr>
              <a:t>, </a:t>
            </a:r>
            <a:r>
              <a:rPr lang="en-US" altLang="zh-CN" sz="1800" b="0" i="0" u="none" strike="noStrike" baseline="0" dirty="0">
                <a:latin typeface="txsys"/>
              </a:rPr>
              <a:t>∞)</a:t>
            </a:r>
            <a:r>
              <a:rPr lang="en-US" altLang="zh-CN" sz="1800" b="0" i="0" u="none" strike="noStrike" baseline="0" dirty="0">
                <a:latin typeface="LinLibertineT"/>
              </a:rPr>
              <a:t>,</a:t>
            </a:r>
          </a:p>
          <a:p>
            <a:pPr marL="0" indent="0">
              <a:buNone/>
            </a:pPr>
            <a:r>
              <a:rPr lang="en-US" altLang="zh-CN" sz="1800" dirty="0">
                <a:latin typeface="LibertineMathMI"/>
              </a:rPr>
              <a:t>	</a:t>
            </a:r>
            <a:r>
              <a:rPr lang="zh-CN" altLang="en-US" sz="1800" b="0" i="0" u="none" strike="noStrike" baseline="0" dirty="0">
                <a:latin typeface="LibertineMathMI"/>
              </a:rPr>
              <a:t>𝑠 </a:t>
            </a:r>
            <a:r>
              <a:rPr lang="en-US" altLang="zh-CN" sz="1800" b="0" i="0" u="none" strike="noStrike" baseline="0" dirty="0">
                <a:latin typeface="txsys"/>
              </a:rPr>
              <a:t>(</a:t>
            </a:r>
            <a:r>
              <a:rPr lang="zh-CN" altLang="en-US" sz="1800" b="0" i="0" u="none" strike="noStrike" baseline="0" dirty="0">
                <a:latin typeface="LibertineMathMI"/>
              </a:rPr>
              <a:t>𝑢</a:t>
            </a:r>
            <a:r>
              <a:rPr lang="en-US" altLang="zh-CN" sz="1800" b="0" i="0" u="none" strike="noStrike" baseline="0" dirty="0">
                <a:latin typeface="LibertineMathMI"/>
              </a:rPr>
              <a:t>, </a:t>
            </a:r>
            <a:r>
              <a:rPr lang="zh-CN" altLang="en-US" sz="1800" b="0" i="0" u="none" strike="noStrike" baseline="0" dirty="0">
                <a:latin typeface="LibertineMathMI"/>
              </a:rPr>
              <a:t>𝑝</a:t>
            </a:r>
            <a:r>
              <a:rPr lang="en-US" altLang="zh-CN" sz="1800" b="0" i="0" u="none" strike="noStrike" baseline="0" dirty="0">
                <a:latin typeface="txsys"/>
              </a:rPr>
              <a:t>) </a:t>
            </a:r>
            <a:r>
              <a:rPr lang="en-US" altLang="zh-CN" sz="1800" b="0" i="0" u="none" strike="noStrike" baseline="0" dirty="0">
                <a:latin typeface="txmiaX"/>
              </a:rPr>
              <a:t>= </a:t>
            </a:r>
            <a:r>
              <a:rPr lang="en-US" altLang="zh-CN" sz="1800" b="0" i="0" u="none" strike="noStrike" baseline="0" dirty="0">
                <a:latin typeface="txsys"/>
              </a:rPr>
              <a:t>⟨</a:t>
            </a:r>
            <a:r>
              <a:rPr lang="zh-CN" altLang="en-US" sz="1800" b="0" i="0" u="none" strike="noStrike" baseline="0" dirty="0">
                <a:latin typeface="LibertineMathMI"/>
              </a:rPr>
              <a:t>𝑢</a:t>
            </a:r>
            <a:r>
              <a:rPr lang="en-US" altLang="zh-CN" sz="1800" b="0" i="0" u="none" strike="noStrike" baseline="0" dirty="0">
                <a:latin typeface="LibertineMathMI"/>
              </a:rPr>
              <a:t>, </a:t>
            </a:r>
            <a:r>
              <a:rPr lang="zh-CN" altLang="en-US" sz="1800" b="0" i="0" u="none" strike="noStrike" baseline="0" dirty="0">
                <a:latin typeface="LibertineMathMI"/>
              </a:rPr>
              <a:t>𝑝</a:t>
            </a:r>
            <a:r>
              <a:rPr lang="en-US" altLang="zh-CN" sz="1800" b="0" i="0" u="none" strike="noStrike" baseline="0" dirty="0">
                <a:latin typeface="txsys"/>
              </a:rPr>
              <a:t>⟩/</a:t>
            </a:r>
            <a:r>
              <a:rPr lang="zh-CN" altLang="en-US" sz="1800" b="0" i="0" u="none" strike="noStrike" baseline="0" dirty="0">
                <a:latin typeface="LibertineMathMI"/>
              </a:rPr>
              <a:t>𝜏</a:t>
            </a:r>
            <a:r>
              <a:rPr lang="en-US" altLang="zh-CN" sz="1800" b="0" i="0" u="none" strike="noStrike" baseline="0" dirty="0">
                <a:latin typeface="LibertineMathMI"/>
              </a:rPr>
              <a:t>.</a:t>
            </a:r>
          </a:p>
          <a:p>
            <a:pPr marL="0" indent="0">
              <a:buNone/>
            </a:pPr>
            <a:r>
              <a:rPr lang="en-US" altLang="zh-CN" sz="1800" b="0" i="0" dirty="0">
                <a:solidFill>
                  <a:srgbClr val="1F2328"/>
                </a:solidFill>
                <a:latin typeface="LibertineMathMI"/>
              </a:rPr>
              <a:t>	Negatives are randoml</a:t>
            </a:r>
            <a:r>
              <a:rPr lang="en-US" altLang="zh-CN" sz="1800" dirty="0">
                <a:solidFill>
                  <a:srgbClr val="1F2328"/>
                </a:solidFill>
                <a:latin typeface="LibertineMathMI"/>
              </a:rPr>
              <a:t>y selected currently</a:t>
            </a:r>
          </a:p>
          <a:p>
            <a:pPr marL="0" indent="0">
              <a:buNone/>
            </a:pPr>
            <a:r>
              <a:rPr lang="en-US" altLang="zh-CN" sz="1800" b="0" i="0" dirty="0">
                <a:solidFill>
                  <a:srgbClr val="1F2328"/>
                </a:solidFill>
                <a:effectLst/>
                <a:latin typeface="LibertineMathMI"/>
              </a:rPr>
              <a:t>							</a:t>
            </a:r>
            <a:r>
              <a:rPr lang="en-US" altLang="zh-CN" sz="1800" b="0" i="0" dirty="0" err="1">
                <a:solidFill>
                  <a:srgbClr val="1F2328"/>
                </a:solidFill>
                <a:effectLst/>
                <a:latin typeface="LibertineMathMI"/>
              </a:rPr>
              <a:t>Pinner</a:t>
            </a:r>
            <a:r>
              <a:rPr lang="en-US" altLang="zh-CN" sz="1800" dirty="0" err="1">
                <a:solidFill>
                  <a:srgbClr val="1F2328"/>
                </a:solidFill>
                <a:latin typeface="LibertineMathMI"/>
              </a:rPr>
              <a:t>Former</a:t>
            </a:r>
            <a:r>
              <a:rPr lang="en-US" altLang="zh-CN" sz="1800" dirty="0">
                <a:solidFill>
                  <a:srgbClr val="1F2328"/>
                </a:solidFill>
                <a:latin typeface="LibertineMathMI"/>
              </a:rPr>
              <a:t> Result:</a:t>
            </a:r>
            <a:endParaRPr lang="en-GB" altLang="zh-CN" b="0" i="0" dirty="0">
              <a:solidFill>
                <a:srgbClr val="1F2328"/>
              </a:solidFill>
              <a:effectLst/>
              <a:latin typeface="-apple-system"/>
            </a:endParaRPr>
          </a:p>
        </p:txBody>
      </p:sp>
      <p:pic>
        <p:nvPicPr>
          <p:cNvPr id="5" name="图片 4">
            <a:extLst>
              <a:ext uri="{FF2B5EF4-FFF2-40B4-BE49-F238E27FC236}">
                <a16:creationId xmlns:a16="http://schemas.microsoft.com/office/drawing/2014/main" id="{8C00D3E5-E29C-A504-0828-3F071F665411}"/>
              </a:ext>
            </a:extLst>
          </p:cNvPr>
          <p:cNvPicPr>
            <a:picLocks noChangeAspect="1"/>
          </p:cNvPicPr>
          <p:nvPr/>
        </p:nvPicPr>
        <p:blipFill>
          <a:blip r:embed="rId2"/>
          <a:stretch>
            <a:fillRect/>
          </a:stretch>
        </p:blipFill>
        <p:spPr>
          <a:xfrm>
            <a:off x="697369" y="3584257"/>
            <a:ext cx="5807298" cy="1259747"/>
          </a:xfrm>
          <a:prstGeom prst="rect">
            <a:avLst/>
          </a:prstGeom>
        </p:spPr>
      </p:pic>
      <p:pic>
        <p:nvPicPr>
          <p:cNvPr id="11" name="图片 10">
            <a:extLst>
              <a:ext uri="{FF2B5EF4-FFF2-40B4-BE49-F238E27FC236}">
                <a16:creationId xmlns:a16="http://schemas.microsoft.com/office/drawing/2014/main" id="{4351EB8B-D1B7-6C10-D452-8FB58E6A3805}"/>
              </a:ext>
            </a:extLst>
          </p:cNvPr>
          <p:cNvPicPr>
            <a:picLocks noChangeAspect="1"/>
          </p:cNvPicPr>
          <p:nvPr/>
        </p:nvPicPr>
        <p:blipFill>
          <a:blip r:embed="rId3"/>
          <a:stretch>
            <a:fillRect/>
          </a:stretch>
        </p:blipFill>
        <p:spPr>
          <a:xfrm>
            <a:off x="6504667" y="4007831"/>
            <a:ext cx="5343740" cy="1815834"/>
          </a:xfrm>
          <a:prstGeom prst="rect">
            <a:avLst/>
          </a:prstGeom>
        </p:spPr>
      </p:pic>
      <p:sp>
        <p:nvSpPr>
          <p:cNvPr id="6" name="灯片编号占位符 5">
            <a:extLst>
              <a:ext uri="{FF2B5EF4-FFF2-40B4-BE49-F238E27FC236}">
                <a16:creationId xmlns:a16="http://schemas.microsoft.com/office/drawing/2014/main" id="{064315A4-3CF4-4926-C9FA-2AFFC911ABCF}"/>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Tree>
    <p:extLst>
      <p:ext uri="{BB962C8B-B14F-4D97-AF65-F5344CB8AC3E}">
        <p14:creationId xmlns:p14="http://schemas.microsoft.com/office/powerpoint/2010/main" val="25056235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BCE </a:t>
            </a:r>
            <a:r>
              <a:rPr lang="en-US" altLang="zh-CN" dirty="0" err="1"/>
              <a:t>v.s</a:t>
            </a:r>
            <a:r>
              <a:rPr lang="en-US" altLang="zh-CN" dirty="0"/>
              <a:t>. Sampled </a:t>
            </a:r>
            <a:r>
              <a:rPr lang="en-US" altLang="zh-CN" dirty="0" err="1"/>
              <a:t>Softmax</a:t>
            </a:r>
            <a:r>
              <a:rPr lang="en-US" altLang="zh-CN" dirty="0"/>
              <a:t> Loss</a:t>
            </a:r>
            <a:endParaRPr lang="zh-CN" altLang="en-US" dirty="0"/>
          </a:p>
        </p:txBody>
      </p:sp>
      <p:sp>
        <p:nvSpPr>
          <p:cNvPr id="5" name="文本占位符 4">
            <a:extLst>
              <a:ext uri="{FF2B5EF4-FFF2-40B4-BE49-F238E27FC236}">
                <a16:creationId xmlns:a16="http://schemas.microsoft.com/office/drawing/2014/main" id="{101BA4FB-3632-1CA8-3AB1-AFC319602071}"/>
              </a:ext>
            </a:extLst>
          </p:cNvPr>
          <p:cNvSpPr>
            <a:spLocks noGrp="1"/>
          </p:cNvSpPr>
          <p:nvPr>
            <p:ph type="body" idx="1"/>
          </p:nvPr>
        </p:nvSpPr>
        <p:spPr>
          <a:xfrm>
            <a:off x="239333" y="1546225"/>
            <a:ext cx="10515600" cy="4351338"/>
          </a:xfrm>
        </p:spPr>
        <p:txBody>
          <a:bodyPr/>
          <a:lstStyle/>
          <a:p>
            <a:pPr marL="0" indent="0">
              <a:buNone/>
            </a:pPr>
            <a:r>
              <a:rPr lang="en-US" altLang="zh-CN" b="1" i="1" dirty="0"/>
              <a:t>10 negative samples</a:t>
            </a:r>
            <a:endParaRPr lang="zh-CN" altLang="en-US" b="1" i="1" dirty="0"/>
          </a:p>
        </p:txBody>
      </p:sp>
      <p:pic>
        <p:nvPicPr>
          <p:cNvPr id="10" name="图片 9">
            <a:extLst>
              <a:ext uri="{FF2B5EF4-FFF2-40B4-BE49-F238E27FC236}">
                <a16:creationId xmlns:a16="http://schemas.microsoft.com/office/drawing/2014/main" id="{F0C18B0F-BBFD-9084-B64E-93F8A64D9AF5}"/>
              </a:ext>
            </a:extLst>
          </p:cNvPr>
          <p:cNvPicPr>
            <a:picLocks noChangeAspect="1"/>
          </p:cNvPicPr>
          <p:nvPr/>
        </p:nvPicPr>
        <p:blipFill>
          <a:blip r:embed="rId2"/>
          <a:stretch>
            <a:fillRect/>
          </a:stretch>
        </p:blipFill>
        <p:spPr>
          <a:xfrm>
            <a:off x="0" y="2427483"/>
            <a:ext cx="11824058" cy="2197755"/>
          </a:xfrm>
          <a:prstGeom prst="rect">
            <a:avLst/>
          </a:prstGeom>
        </p:spPr>
      </p:pic>
      <p:sp>
        <p:nvSpPr>
          <p:cNvPr id="14" name="灯片编号占位符 13">
            <a:extLst>
              <a:ext uri="{FF2B5EF4-FFF2-40B4-BE49-F238E27FC236}">
                <a16:creationId xmlns:a16="http://schemas.microsoft.com/office/drawing/2014/main" id="{FEB07A95-FA0F-A557-AC60-88242EFB17A7}"/>
              </a:ext>
            </a:extLst>
          </p:cNvPr>
          <p:cNvSpPr>
            <a:spLocks noGrp="1"/>
          </p:cNvSpPr>
          <p:nvPr>
            <p:ph type="sldNum" sz="quarter" idx="2"/>
          </p:nvPr>
        </p:nvSpPr>
        <p:spPr/>
        <p:txBody>
          <a:bodyPr/>
          <a:lstStyle/>
          <a:p>
            <a:fld id="{86CB4B4D-7CA3-9044-876B-883B54F8677D}" type="slidenum">
              <a:rPr lang="en-US" altLang="zh-CN" smtClean="0"/>
              <a:t>3</a:t>
            </a:fld>
            <a:endParaRPr lang="zh-CN" altLang="en-US"/>
          </a:p>
        </p:txBody>
      </p:sp>
    </p:spTree>
    <p:extLst>
      <p:ext uri="{BB962C8B-B14F-4D97-AF65-F5344CB8AC3E}">
        <p14:creationId xmlns:p14="http://schemas.microsoft.com/office/powerpoint/2010/main" val="31972192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Learning Rate (All action prediction)</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168096" y="2380918"/>
            <a:ext cx="6953607" cy="1073205"/>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213225" y="160094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168096" y="3498436"/>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p:txBody>
      </p:sp>
      <p:pic>
        <p:nvPicPr>
          <p:cNvPr id="4" name="图片 3">
            <a:extLst>
              <a:ext uri="{FF2B5EF4-FFF2-40B4-BE49-F238E27FC236}">
                <a16:creationId xmlns:a16="http://schemas.microsoft.com/office/drawing/2014/main" id="{BD562089-9EC4-1A06-5C15-48E09469E291}"/>
              </a:ext>
            </a:extLst>
          </p:cNvPr>
          <p:cNvPicPr>
            <a:picLocks noChangeAspect="1"/>
          </p:cNvPicPr>
          <p:nvPr/>
        </p:nvPicPr>
        <p:blipFill>
          <a:blip r:embed="rId3"/>
          <a:stretch>
            <a:fillRect/>
          </a:stretch>
        </p:blipFill>
        <p:spPr>
          <a:xfrm>
            <a:off x="168096" y="4121016"/>
            <a:ext cx="5518287" cy="776924"/>
          </a:xfrm>
          <a:prstGeom prst="rect">
            <a:avLst/>
          </a:prstGeom>
        </p:spPr>
      </p:pic>
      <p:pic>
        <p:nvPicPr>
          <p:cNvPr id="5" name="图片 4">
            <a:extLst>
              <a:ext uri="{FF2B5EF4-FFF2-40B4-BE49-F238E27FC236}">
                <a16:creationId xmlns:a16="http://schemas.microsoft.com/office/drawing/2014/main" id="{73617E78-336B-638F-1807-50DBD715A720}"/>
              </a:ext>
            </a:extLst>
          </p:cNvPr>
          <p:cNvPicPr>
            <a:picLocks noChangeAspect="1"/>
          </p:cNvPicPr>
          <p:nvPr/>
        </p:nvPicPr>
        <p:blipFill>
          <a:blip r:embed="rId4"/>
          <a:stretch>
            <a:fillRect/>
          </a:stretch>
        </p:blipFill>
        <p:spPr>
          <a:xfrm>
            <a:off x="213225" y="4980544"/>
            <a:ext cx="5686383" cy="1192984"/>
          </a:xfrm>
          <a:prstGeom prst="rect">
            <a:avLst/>
          </a:prstGeom>
        </p:spPr>
      </p:pic>
      <p:sp>
        <p:nvSpPr>
          <p:cNvPr id="6" name="文本占位符 3">
            <a:extLst>
              <a:ext uri="{FF2B5EF4-FFF2-40B4-BE49-F238E27FC236}">
                <a16:creationId xmlns:a16="http://schemas.microsoft.com/office/drawing/2014/main" id="{4F3E08EC-4F97-16FB-7681-06CCA5C63D94}"/>
              </a:ext>
            </a:extLst>
          </p:cNvPr>
          <p:cNvSpPr txBox="1">
            <a:spLocks/>
          </p:cNvSpPr>
          <p:nvPr/>
        </p:nvSpPr>
        <p:spPr>
          <a:xfrm>
            <a:off x="6292394" y="345412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Experiment Results (All action)</a:t>
            </a:r>
          </a:p>
        </p:txBody>
      </p:sp>
      <p:sp>
        <p:nvSpPr>
          <p:cNvPr id="13" name="灯片编号占位符 12">
            <a:extLst>
              <a:ext uri="{FF2B5EF4-FFF2-40B4-BE49-F238E27FC236}">
                <a16:creationId xmlns:a16="http://schemas.microsoft.com/office/drawing/2014/main" id="{237FFF84-6A5A-47F3-38B5-274BB362600D}"/>
              </a:ext>
            </a:extLst>
          </p:cNvPr>
          <p:cNvSpPr>
            <a:spLocks noGrp="1"/>
          </p:cNvSpPr>
          <p:nvPr>
            <p:ph type="sldNum" sz="quarter" idx="2"/>
          </p:nvPr>
        </p:nvSpPr>
        <p:spPr/>
        <p:txBody>
          <a:bodyPr/>
          <a:lstStyle/>
          <a:p>
            <a:fld id="{86CB4B4D-7CA3-9044-876B-883B54F8677D}" type="slidenum">
              <a:rPr lang="en-US" altLang="zh-CN" smtClean="0"/>
              <a:t>4</a:t>
            </a:fld>
            <a:endParaRPr lang="zh-CN" altLang="en-US"/>
          </a:p>
        </p:txBody>
      </p:sp>
      <p:pic>
        <p:nvPicPr>
          <p:cNvPr id="15" name="图片 14">
            <a:extLst>
              <a:ext uri="{FF2B5EF4-FFF2-40B4-BE49-F238E27FC236}">
                <a16:creationId xmlns:a16="http://schemas.microsoft.com/office/drawing/2014/main" id="{4F9E5137-C9C2-EC9F-722C-DE79894AA59A}"/>
              </a:ext>
            </a:extLst>
          </p:cNvPr>
          <p:cNvPicPr>
            <a:picLocks noChangeAspect="1"/>
          </p:cNvPicPr>
          <p:nvPr/>
        </p:nvPicPr>
        <p:blipFill>
          <a:blip r:embed="rId5"/>
          <a:stretch>
            <a:fillRect/>
          </a:stretch>
        </p:blipFill>
        <p:spPr>
          <a:xfrm>
            <a:off x="5997444" y="4269307"/>
            <a:ext cx="6026460" cy="1422473"/>
          </a:xfrm>
          <a:prstGeom prst="rect">
            <a:avLst/>
          </a:prstGeom>
        </p:spPr>
      </p:pic>
    </p:spTree>
    <p:extLst>
      <p:ext uri="{BB962C8B-B14F-4D97-AF65-F5344CB8AC3E}">
        <p14:creationId xmlns:p14="http://schemas.microsoft.com/office/powerpoint/2010/main" val="1924248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Whether it could be the signal problem (intensity)</a:t>
            </a:r>
            <a:endParaRPr lang="zh-CN" altLang="en-US" dirty="0"/>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213225" y="1277069"/>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p:txBody>
      </p:sp>
      <p:pic>
        <p:nvPicPr>
          <p:cNvPr id="4" name="图片 3">
            <a:extLst>
              <a:ext uri="{FF2B5EF4-FFF2-40B4-BE49-F238E27FC236}">
                <a16:creationId xmlns:a16="http://schemas.microsoft.com/office/drawing/2014/main" id="{BD562089-9EC4-1A06-5C15-48E09469E291}"/>
              </a:ext>
            </a:extLst>
          </p:cNvPr>
          <p:cNvPicPr>
            <a:picLocks noChangeAspect="1"/>
          </p:cNvPicPr>
          <p:nvPr/>
        </p:nvPicPr>
        <p:blipFill>
          <a:blip r:embed="rId2"/>
          <a:stretch>
            <a:fillRect/>
          </a:stretch>
        </p:blipFill>
        <p:spPr>
          <a:xfrm>
            <a:off x="1965375" y="1763221"/>
            <a:ext cx="7063516" cy="994478"/>
          </a:xfrm>
          <a:prstGeom prst="rect">
            <a:avLst/>
          </a:prstGeom>
        </p:spPr>
      </p:pic>
      <p:pic>
        <p:nvPicPr>
          <p:cNvPr id="5" name="图片 4">
            <a:extLst>
              <a:ext uri="{FF2B5EF4-FFF2-40B4-BE49-F238E27FC236}">
                <a16:creationId xmlns:a16="http://schemas.microsoft.com/office/drawing/2014/main" id="{73617E78-336B-638F-1807-50DBD715A720}"/>
              </a:ext>
            </a:extLst>
          </p:cNvPr>
          <p:cNvPicPr>
            <a:picLocks noChangeAspect="1"/>
          </p:cNvPicPr>
          <p:nvPr/>
        </p:nvPicPr>
        <p:blipFill>
          <a:blip r:embed="rId3"/>
          <a:stretch>
            <a:fillRect/>
          </a:stretch>
        </p:blipFill>
        <p:spPr>
          <a:xfrm>
            <a:off x="1925960" y="3429000"/>
            <a:ext cx="7102931" cy="1490171"/>
          </a:xfrm>
          <a:prstGeom prst="rect">
            <a:avLst/>
          </a:prstGeom>
        </p:spPr>
      </p:pic>
      <p:pic>
        <p:nvPicPr>
          <p:cNvPr id="8" name="图片 7">
            <a:extLst>
              <a:ext uri="{FF2B5EF4-FFF2-40B4-BE49-F238E27FC236}">
                <a16:creationId xmlns:a16="http://schemas.microsoft.com/office/drawing/2014/main" id="{F6C666A9-FEF8-4F56-BB26-C6BBFCA8F4DD}"/>
              </a:ext>
            </a:extLst>
          </p:cNvPr>
          <p:cNvPicPr>
            <a:picLocks noChangeAspect="1"/>
          </p:cNvPicPr>
          <p:nvPr/>
        </p:nvPicPr>
        <p:blipFill>
          <a:blip r:embed="rId4"/>
          <a:stretch>
            <a:fillRect/>
          </a:stretch>
        </p:blipFill>
        <p:spPr>
          <a:xfrm>
            <a:off x="1469829" y="5275663"/>
            <a:ext cx="8054608" cy="1568714"/>
          </a:xfrm>
          <a:prstGeom prst="rect">
            <a:avLst/>
          </a:prstGeom>
        </p:spPr>
      </p:pic>
      <p:sp>
        <p:nvSpPr>
          <p:cNvPr id="3" name="箭头: 下 2">
            <a:extLst>
              <a:ext uri="{FF2B5EF4-FFF2-40B4-BE49-F238E27FC236}">
                <a16:creationId xmlns:a16="http://schemas.microsoft.com/office/drawing/2014/main" id="{D713732D-B1A0-DBA1-1DBF-2E367D69EDE7}"/>
              </a:ext>
            </a:extLst>
          </p:cNvPr>
          <p:cNvSpPr/>
          <p:nvPr/>
        </p:nvSpPr>
        <p:spPr>
          <a:xfrm>
            <a:off x="5664629" y="2979030"/>
            <a:ext cx="650929" cy="5783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12022ED1-D12C-EBBF-0A13-78EAEB559DE9}"/>
              </a:ext>
            </a:extLst>
          </p:cNvPr>
          <p:cNvSpPr/>
          <p:nvPr/>
        </p:nvSpPr>
        <p:spPr>
          <a:xfrm>
            <a:off x="5664628" y="4697344"/>
            <a:ext cx="650929" cy="5783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7BD818E-C645-B707-788C-D4A10DB33031}"/>
              </a:ext>
            </a:extLst>
          </p:cNvPr>
          <p:cNvSpPr txBox="1"/>
          <p:nvPr/>
        </p:nvSpPr>
        <p:spPr>
          <a:xfrm>
            <a:off x="6449642" y="2765129"/>
            <a:ext cx="3074795" cy="369332"/>
          </a:xfrm>
          <a:prstGeom prst="rect">
            <a:avLst/>
          </a:prstGeom>
          <a:noFill/>
        </p:spPr>
        <p:txBody>
          <a:bodyPr wrap="square" rtlCol="0">
            <a:spAutoFit/>
          </a:bodyPr>
          <a:lstStyle/>
          <a:p>
            <a:r>
              <a:rPr lang="en-US" altLang="zh-CN" dirty="0" err="1"/>
              <a:t>Num_connects</a:t>
            </a:r>
            <a:r>
              <a:rPr lang="en-US" altLang="zh-CN" dirty="0"/>
              <a:t> = </a:t>
            </a:r>
            <a:r>
              <a:rPr lang="en-US" altLang="zh-CN" dirty="0" err="1"/>
              <a:t>len</a:t>
            </a:r>
            <a:r>
              <a:rPr lang="en-US" altLang="zh-CN" dirty="0"/>
              <a:t>(seq)</a:t>
            </a:r>
            <a:endParaRPr lang="zh-CN" altLang="en-US" dirty="0"/>
          </a:p>
        </p:txBody>
      </p:sp>
      <p:sp>
        <p:nvSpPr>
          <p:cNvPr id="14" name="文本框 13">
            <a:extLst>
              <a:ext uri="{FF2B5EF4-FFF2-40B4-BE49-F238E27FC236}">
                <a16:creationId xmlns:a16="http://schemas.microsoft.com/office/drawing/2014/main" id="{6EACB153-9390-3274-5149-C539512564A0}"/>
              </a:ext>
            </a:extLst>
          </p:cNvPr>
          <p:cNvSpPr txBox="1"/>
          <p:nvPr/>
        </p:nvSpPr>
        <p:spPr>
          <a:xfrm>
            <a:off x="6653376" y="4549839"/>
            <a:ext cx="6098582" cy="369332"/>
          </a:xfrm>
          <a:prstGeom prst="rect">
            <a:avLst/>
          </a:prstGeom>
          <a:noFill/>
        </p:spPr>
        <p:txBody>
          <a:bodyPr wrap="square">
            <a:spAutoFit/>
          </a:bodyPr>
          <a:lstStyle/>
          <a:p>
            <a:r>
              <a:rPr lang="en-US" altLang="zh-CN" dirty="0" err="1"/>
              <a:t>Num_connects</a:t>
            </a:r>
            <a:r>
              <a:rPr lang="en-US" altLang="zh-CN" dirty="0"/>
              <a:t> = </a:t>
            </a:r>
            <a:r>
              <a:rPr lang="en-US" altLang="zh-CN" dirty="0" err="1"/>
              <a:t>len</a:t>
            </a:r>
            <a:r>
              <a:rPr lang="en-US" altLang="zh-CN" dirty="0"/>
              <a:t>(target _seq)</a:t>
            </a:r>
            <a:endParaRPr lang="zh-CN" altLang="en-US" dirty="0"/>
          </a:p>
        </p:txBody>
      </p:sp>
      <p:sp>
        <p:nvSpPr>
          <p:cNvPr id="16" name="文本框 15">
            <a:extLst>
              <a:ext uri="{FF2B5EF4-FFF2-40B4-BE49-F238E27FC236}">
                <a16:creationId xmlns:a16="http://schemas.microsoft.com/office/drawing/2014/main" id="{A4221509-5232-FBDE-7F8B-813BA2A3257C}"/>
              </a:ext>
            </a:extLst>
          </p:cNvPr>
          <p:cNvSpPr txBox="1"/>
          <p:nvPr/>
        </p:nvSpPr>
        <p:spPr>
          <a:xfrm>
            <a:off x="2696703" y="2839921"/>
            <a:ext cx="6586778" cy="646331"/>
          </a:xfrm>
          <a:prstGeom prst="rect">
            <a:avLst/>
          </a:prstGeom>
          <a:noFill/>
        </p:spPr>
        <p:txBody>
          <a:bodyPr wrap="square">
            <a:spAutoFit/>
          </a:bodyPr>
          <a:lstStyle/>
          <a:p>
            <a:r>
              <a:rPr lang="en-US" altLang="zh-CN" dirty="0"/>
              <a:t>Has more connections</a:t>
            </a:r>
          </a:p>
          <a:p>
            <a:r>
              <a:rPr lang="en-US" altLang="zh-CN" dirty="0"/>
              <a:t>Training each time step</a:t>
            </a:r>
          </a:p>
        </p:txBody>
      </p:sp>
      <p:sp>
        <p:nvSpPr>
          <p:cNvPr id="17" name="文本框 16">
            <a:extLst>
              <a:ext uri="{FF2B5EF4-FFF2-40B4-BE49-F238E27FC236}">
                <a16:creationId xmlns:a16="http://schemas.microsoft.com/office/drawing/2014/main" id="{DAEA0640-E42A-653A-DAC6-3DD1BB50C4E8}"/>
              </a:ext>
            </a:extLst>
          </p:cNvPr>
          <p:cNvSpPr txBox="1"/>
          <p:nvPr/>
        </p:nvSpPr>
        <p:spPr>
          <a:xfrm>
            <a:off x="6780508" y="6456061"/>
            <a:ext cx="3261903" cy="369332"/>
          </a:xfrm>
          <a:prstGeom prst="rect">
            <a:avLst/>
          </a:prstGeom>
          <a:noFill/>
        </p:spPr>
        <p:txBody>
          <a:bodyPr wrap="square" rtlCol="0">
            <a:spAutoFit/>
          </a:bodyPr>
          <a:lstStyle/>
          <a:p>
            <a:r>
              <a:rPr lang="en-US" altLang="zh-CN" dirty="0" err="1"/>
              <a:t>Num_connects</a:t>
            </a:r>
            <a:r>
              <a:rPr lang="en-US" altLang="zh-CN" dirty="0"/>
              <a:t> = </a:t>
            </a:r>
            <a:r>
              <a:rPr lang="en-US" altLang="zh-CN" dirty="0" err="1"/>
              <a:t>len</a:t>
            </a:r>
            <a:r>
              <a:rPr lang="en-US" altLang="zh-CN" dirty="0"/>
              <a:t>(</a:t>
            </a:r>
            <a:r>
              <a:rPr lang="en-US" altLang="zh-CN" dirty="0" err="1"/>
              <a:t>input_seq</a:t>
            </a:r>
            <a:r>
              <a:rPr lang="en-US" altLang="zh-CN" dirty="0"/>
              <a:t>)</a:t>
            </a:r>
            <a:endParaRPr lang="zh-CN" altLang="en-US" dirty="0"/>
          </a:p>
        </p:txBody>
      </p:sp>
      <p:sp>
        <p:nvSpPr>
          <p:cNvPr id="20" name="灯片编号占位符 19">
            <a:extLst>
              <a:ext uri="{FF2B5EF4-FFF2-40B4-BE49-F238E27FC236}">
                <a16:creationId xmlns:a16="http://schemas.microsoft.com/office/drawing/2014/main" id="{2A2D53A0-8BDE-2E8F-80F3-972365D04366}"/>
              </a:ext>
            </a:extLst>
          </p:cNvPr>
          <p:cNvSpPr>
            <a:spLocks noGrp="1"/>
          </p:cNvSpPr>
          <p:nvPr>
            <p:ph type="sldNum" sz="quarter" idx="2"/>
          </p:nvPr>
        </p:nvSpPr>
        <p:spPr/>
        <p:txBody>
          <a:bodyPr/>
          <a:lstStyle/>
          <a:p>
            <a:fld id="{86CB4B4D-7CA3-9044-876B-883B54F8677D}" type="slidenum">
              <a:rPr lang="en-US" altLang="zh-CN" smtClean="0"/>
              <a:t>5</a:t>
            </a:fld>
            <a:endParaRPr lang="zh-CN" altLang="en-US"/>
          </a:p>
        </p:txBody>
      </p:sp>
    </p:spTree>
    <p:extLst>
      <p:ext uri="{BB962C8B-B14F-4D97-AF65-F5344CB8AC3E}">
        <p14:creationId xmlns:p14="http://schemas.microsoft.com/office/powerpoint/2010/main" val="37228986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1. Combined model</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6</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578730" y="1867551"/>
            <a:ext cx="8158491" cy="1259164"/>
          </a:xfrm>
          <a:prstGeom prst="rect">
            <a:avLst/>
          </a:prstGeom>
        </p:spPr>
      </p:pic>
      <p:pic>
        <p:nvPicPr>
          <p:cNvPr id="4" name="图片 3">
            <a:extLst>
              <a:ext uri="{FF2B5EF4-FFF2-40B4-BE49-F238E27FC236}">
                <a16:creationId xmlns:a16="http://schemas.microsoft.com/office/drawing/2014/main" id="{BFAB4277-D6A9-7751-22CF-49C35472B1D4}"/>
              </a:ext>
            </a:extLst>
          </p:cNvPr>
          <p:cNvPicPr>
            <a:picLocks noChangeAspect="1"/>
          </p:cNvPicPr>
          <p:nvPr/>
        </p:nvPicPr>
        <p:blipFill>
          <a:blip r:embed="rId3"/>
          <a:stretch>
            <a:fillRect/>
          </a:stretch>
        </p:blipFill>
        <p:spPr>
          <a:xfrm>
            <a:off x="1138892" y="4318643"/>
            <a:ext cx="9165024" cy="1808727"/>
          </a:xfrm>
          <a:prstGeom prst="rect">
            <a:avLst/>
          </a:prstGeom>
        </p:spPr>
      </p:pic>
    </p:spTree>
    <p:extLst>
      <p:ext uri="{BB962C8B-B14F-4D97-AF65-F5344CB8AC3E}">
        <p14:creationId xmlns:p14="http://schemas.microsoft.com/office/powerpoint/2010/main" val="10156664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2. Dense all prediction plus</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7</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138892" y="1980138"/>
            <a:ext cx="8158491" cy="1259164"/>
          </a:xfrm>
          <a:prstGeom prst="rect">
            <a:avLst/>
          </a:prstGeom>
        </p:spPr>
      </p:pic>
      <p:pic>
        <p:nvPicPr>
          <p:cNvPr id="5" name="图片 4">
            <a:extLst>
              <a:ext uri="{FF2B5EF4-FFF2-40B4-BE49-F238E27FC236}">
                <a16:creationId xmlns:a16="http://schemas.microsoft.com/office/drawing/2014/main" id="{F9DFD0E7-A22C-6F2E-8641-8D87E0F2599B}"/>
              </a:ext>
            </a:extLst>
          </p:cNvPr>
          <p:cNvPicPr>
            <a:picLocks noChangeAspect="1"/>
          </p:cNvPicPr>
          <p:nvPr/>
        </p:nvPicPr>
        <p:blipFill>
          <a:blip r:embed="rId3"/>
          <a:stretch>
            <a:fillRect/>
          </a:stretch>
        </p:blipFill>
        <p:spPr>
          <a:xfrm>
            <a:off x="795615" y="4363994"/>
            <a:ext cx="9187836" cy="1867540"/>
          </a:xfrm>
          <a:prstGeom prst="rect">
            <a:avLst/>
          </a:prstGeom>
        </p:spPr>
      </p:pic>
    </p:spTree>
    <p:extLst>
      <p:ext uri="{BB962C8B-B14F-4D97-AF65-F5344CB8AC3E}">
        <p14:creationId xmlns:p14="http://schemas.microsoft.com/office/powerpoint/2010/main" val="37505814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3. Dense all prediction plus </a:t>
            </a:r>
            <a:r>
              <a:rPr lang="en-US" altLang="zh-CN" dirty="0" err="1"/>
              <a:t>plus</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239333" y="1684426"/>
            <a:ext cx="9924057" cy="1531658"/>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8</a:t>
            </a:fld>
            <a:endParaRPr lang="zh-CN" altLang="en-US"/>
          </a:p>
        </p:txBody>
      </p:sp>
      <p:pic>
        <p:nvPicPr>
          <p:cNvPr id="13" name="图片 12">
            <a:extLst>
              <a:ext uri="{FF2B5EF4-FFF2-40B4-BE49-F238E27FC236}">
                <a16:creationId xmlns:a16="http://schemas.microsoft.com/office/drawing/2014/main" id="{542C48A4-6824-A4DF-52BF-75A638485080}"/>
              </a:ext>
            </a:extLst>
          </p:cNvPr>
          <p:cNvPicPr>
            <a:picLocks noChangeAspect="1"/>
          </p:cNvPicPr>
          <p:nvPr/>
        </p:nvPicPr>
        <p:blipFill>
          <a:blip r:embed="rId3"/>
          <a:stretch>
            <a:fillRect/>
          </a:stretch>
        </p:blipFill>
        <p:spPr>
          <a:xfrm>
            <a:off x="602792" y="4129418"/>
            <a:ext cx="8899188" cy="1626999"/>
          </a:xfrm>
          <a:prstGeom prst="rect">
            <a:avLst/>
          </a:prstGeom>
        </p:spPr>
      </p:pic>
    </p:spTree>
    <p:extLst>
      <p:ext uri="{BB962C8B-B14F-4D97-AF65-F5344CB8AC3E}">
        <p14:creationId xmlns:p14="http://schemas.microsoft.com/office/powerpoint/2010/main" val="5821218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13149" y="723900"/>
            <a:ext cx="10515600" cy="1325563"/>
          </a:xfrm>
        </p:spPr>
        <p:txBody>
          <a:bodyPr/>
          <a:lstStyle/>
          <a:p>
            <a:r>
              <a:rPr lang="en-US" altLang="zh-CN" dirty="0"/>
              <a:t>Experiments results – ML-1M</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pic>
        <p:nvPicPr>
          <p:cNvPr id="4" name="图片 3">
            <a:extLst>
              <a:ext uri="{FF2B5EF4-FFF2-40B4-BE49-F238E27FC236}">
                <a16:creationId xmlns:a16="http://schemas.microsoft.com/office/drawing/2014/main" id="{19397403-96FC-799D-8A16-710A31B94C3B}"/>
              </a:ext>
            </a:extLst>
          </p:cNvPr>
          <p:cNvPicPr>
            <a:picLocks noChangeAspect="1"/>
          </p:cNvPicPr>
          <p:nvPr/>
        </p:nvPicPr>
        <p:blipFill>
          <a:blip r:embed="rId2"/>
          <a:stretch>
            <a:fillRect/>
          </a:stretch>
        </p:blipFill>
        <p:spPr>
          <a:xfrm>
            <a:off x="1325490" y="2235883"/>
            <a:ext cx="9004763" cy="3695890"/>
          </a:xfrm>
          <a:prstGeom prst="rect">
            <a:avLst/>
          </a:prstGeom>
        </p:spPr>
      </p:pic>
      <p:sp>
        <p:nvSpPr>
          <p:cNvPr id="7" name="灯片编号占位符 6">
            <a:extLst>
              <a:ext uri="{FF2B5EF4-FFF2-40B4-BE49-F238E27FC236}">
                <a16:creationId xmlns:a16="http://schemas.microsoft.com/office/drawing/2014/main" id="{350CCB26-346C-0112-23D5-E83AC3F78A8B}"/>
              </a:ext>
            </a:extLst>
          </p:cNvPr>
          <p:cNvSpPr>
            <a:spLocks noGrp="1"/>
          </p:cNvSpPr>
          <p:nvPr>
            <p:ph type="sldNum" sz="quarter" idx="2"/>
          </p:nvPr>
        </p:nvSpPr>
        <p:spPr/>
        <p:txBody>
          <a:bodyPr/>
          <a:lstStyle/>
          <a:p>
            <a:fld id="{86CB4B4D-7CA3-9044-876B-883B54F8677D}" type="slidenum">
              <a:rPr lang="en-US" altLang="zh-CN" smtClean="0"/>
              <a:t>9</a:t>
            </a:fld>
            <a:endParaRPr lang="zh-CN" altLang="en-US"/>
          </a:p>
        </p:txBody>
      </p:sp>
    </p:spTree>
    <p:extLst>
      <p:ext uri="{BB962C8B-B14F-4D97-AF65-F5344CB8AC3E}">
        <p14:creationId xmlns:p14="http://schemas.microsoft.com/office/powerpoint/2010/main" val="4212224579"/>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3770</TotalTime>
  <Words>305</Words>
  <Application>Microsoft Office PowerPoint</Application>
  <PresentationFormat>宽屏</PresentationFormat>
  <Paragraphs>57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-apple-system</vt:lpstr>
      <vt:lpstr>等线</vt:lpstr>
      <vt:lpstr>等线 Light</vt:lpstr>
      <vt:lpstr>LibertineMathMI</vt:lpstr>
      <vt:lpstr>LibertineMathMI7</vt:lpstr>
      <vt:lpstr>LinLibertineT</vt:lpstr>
      <vt:lpstr>txmiaX</vt:lpstr>
      <vt:lpstr>txsys</vt:lpstr>
      <vt:lpstr>Arial</vt:lpstr>
      <vt:lpstr>Office 主题​​</vt:lpstr>
      <vt:lpstr>Week4.  </vt:lpstr>
      <vt:lpstr>Sampled Softmax Loss</vt:lpstr>
      <vt:lpstr>BCE v.s. Sampled Softmax Loss</vt:lpstr>
      <vt:lpstr>Learning Rate (All action prediction)</vt:lpstr>
      <vt:lpstr>Whether it could be the signal problem (intensity)</vt:lpstr>
      <vt:lpstr>Model 1. Combined model</vt:lpstr>
      <vt:lpstr>Model 2. Dense all prediction plus</vt:lpstr>
      <vt:lpstr>Model 3. Dense all prediction plus plus</vt:lpstr>
      <vt:lpstr>Experiments results – ML-1M</vt:lpstr>
      <vt:lpstr>Result Explain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Yunlong Lin</dc:creator>
  <cp:lastModifiedBy>Yunlong Lin</cp:lastModifiedBy>
  <cp:revision>1301</cp:revision>
  <dcterms:created xsi:type="dcterms:W3CDTF">2023-03-20T23:45:49Z</dcterms:created>
  <dcterms:modified xsi:type="dcterms:W3CDTF">2023-06-27T10:56:22Z</dcterms:modified>
</cp:coreProperties>
</file>