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8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Sequential Recommendation</a:t>
            </a:r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quential Recommendation - Definitions"/>
          <p:cNvSpPr txBox="1">
            <a:spLocks noGrp="1"/>
          </p:cNvSpPr>
          <p:nvPr>
            <p:ph type="title"/>
          </p:nvPr>
        </p:nvSpPr>
        <p:spPr>
          <a:xfrm>
            <a:off x="368300" y="20218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Sequential Recommendation - Definitions</a:t>
            </a:r>
          </a:p>
        </p:txBody>
      </p:sp>
      <p:sp>
        <p:nvSpPr>
          <p:cNvPr id="156" name="(Fang et al., 2020)"/>
          <p:cNvSpPr txBox="1">
            <a:spLocks noGrp="1"/>
          </p:cNvSpPr>
          <p:nvPr>
            <p:ph type="body" idx="21"/>
          </p:nvPr>
        </p:nvSpPr>
        <p:spPr>
          <a:xfrm>
            <a:off x="368300" y="1146234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 defTabSz="825500">
              <a:defRPr sz="5500"/>
            </a:lvl1pPr>
          </a:lstStyle>
          <a:p>
            <a:r>
              <a:rPr dirty="0"/>
              <a:t>(Fang et al., 2020)</a:t>
            </a:r>
          </a:p>
        </p:txBody>
      </p:sp>
      <p:sp>
        <p:nvSpPr>
          <p:cNvPr id="157" name="Behavior - combination of a type and an obj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68224" indent="-268224" defTabSz="1072869">
              <a:spcBef>
                <a:spcPts val="1950"/>
              </a:spcBef>
              <a:defRPr sz="4224"/>
            </a:pPr>
            <a:r>
              <a:rPr dirty="0"/>
              <a:t>Behavior - combination of a type and an object</a:t>
            </a:r>
          </a:p>
          <a:p>
            <a:pPr marL="536448" lvl="1" indent="-268224" defTabSz="1072869">
              <a:spcBef>
                <a:spcPts val="1950"/>
              </a:spcBef>
              <a:defRPr sz="4224"/>
            </a:pPr>
            <a:r>
              <a:rPr dirty="0"/>
              <a:t>Behavior Object - The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 or service</a:t>
            </a:r>
            <a:r>
              <a:rPr dirty="0"/>
              <a:t> user could interact with</a:t>
            </a:r>
          </a:p>
          <a:p>
            <a:pPr marL="536448" lvl="1" indent="-268224" defTabSz="1072869">
              <a:spcBef>
                <a:spcPts val="1950"/>
              </a:spcBef>
              <a:defRPr sz="4224"/>
            </a:pPr>
            <a:r>
              <a:rPr dirty="0"/>
              <a:t>Behavior Type - The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way</a:t>
            </a:r>
            <a:r>
              <a:rPr dirty="0"/>
              <a:t> user interact with items or service</a:t>
            </a:r>
          </a:p>
          <a:p>
            <a:pPr marL="268224" indent="-268224" defTabSz="1072869">
              <a:spcBef>
                <a:spcPts val="1950"/>
              </a:spcBef>
              <a:defRPr sz="4224"/>
            </a:pPr>
            <a:r>
              <a:rPr dirty="0"/>
              <a:t>Behavior trajectory - a behavior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sequence</a:t>
            </a:r>
            <a:r>
              <a:rPr dirty="0"/>
              <a:t> with multiple behaviors</a:t>
            </a:r>
          </a:p>
          <a:p>
            <a:pPr marL="268224" indent="-268224" defTabSz="1072869">
              <a:spcBef>
                <a:spcPts val="1950"/>
              </a:spcBef>
              <a:defRPr sz="4224"/>
            </a:pPr>
            <a:endParaRPr dirty="0"/>
          </a:p>
          <a:p>
            <a:pPr marL="268224" indent="-268224" defTabSz="1072869">
              <a:spcBef>
                <a:spcPts val="1950"/>
              </a:spcBef>
              <a:defRPr sz="4224"/>
            </a:pPr>
            <a:r>
              <a:rPr dirty="0"/>
              <a:t>Sequential Recommender system</a:t>
            </a:r>
          </a:p>
          <a:p>
            <a:pPr marL="536448" lvl="1" indent="-268224" defTabSz="1072869">
              <a:spcBef>
                <a:spcPts val="1950"/>
              </a:spcBef>
              <a:defRPr sz="4224"/>
            </a:pPr>
            <a:r>
              <a:rPr dirty="0"/>
              <a:t>Input: behavior trajectory</a:t>
            </a:r>
          </a:p>
          <a:p>
            <a:pPr marL="536448" lvl="1" indent="-268224" defTabSz="1072869">
              <a:spcBef>
                <a:spcPts val="1950"/>
              </a:spcBef>
              <a:defRPr sz="4224"/>
            </a:pPr>
            <a:r>
              <a:rPr dirty="0"/>
              <a:t>Output: next best behavior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object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sz="4400" dirty="0"/>
              <a:t> Different types of Sequential Recommender</a:t>
            </a:r>
          </a:p>
        </p:txBody>
      </p:sp>
      <p:sp>
        <p:nvSpPr>
          <p:cNvPr id="160" name="(Fang et al., 2020)"/>
          <p:cNvSpPr txBox="1">
            <a:spLocks noGrp="1"/>
          </p:cNvSpPr>
          <p:nvPr>
            <p:ph type="body" idx="21"/>
          </p:nvPr>
        </p:nvSpPr>
        <p:spPr>
          <a:xfrm>
            <a:off x="414064" y="1136834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 defTabSz="825500">
              <a:defRPr sz="5500"/>
            </a:lvl1pPr>
          </a:lstStyle>
          <a:p>
            <a:r>
              <a:rPr dirty="0"/>
              <a:t>(Fang et al., 2020)</a:t>
            </a:r>
          </a:p>
        </p:txBody>
      </p:sp>
      <p:sp>
        <p:nvSpPr>
          <p:cNvPr id="161" name="Experience-based…"/>
          <p:cNvSpPr txBox="1">
            <a:spLocks noGrp="1"/>
          </p:cNvSpPr>
          <p:nvPr>
            <p:ph type="body" idx="1"/>
          </p:nvPr>
        </p:nvSpPr>
        <p:spPr>
          <a:xfrm>
            <a:off x="603250" y="1788272"/>
            <a:ext cx="6438659" cy="473676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3464" indent="-283464" defTabSz="1133828">
              <a:spcBef>
                <a:spcPts val="2050"/>
              </a:spcBef>
              <a:defRPr sz="4464"/>
            </a:pPr>
            <a:r>
              <a:rPr dirty="0"/>
              <a:t>Experience-based</a:t>
            </a:r>
          </a:p>
          <a:p>
            <a:pPr marL="566928" lvl="1" indent="-283464" defTabSz="1133828">
              <a:spcBef>
                <a:spcPts val="2050"/>
              </a:spcBef>
              <a:defRPr sz="4464"/>
            </a:pPr>
            <a:r>
              <a:rPr dirty="0"/>
              <a:t>User interact with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 same object </a:t>
            </a:r>
            <a:r>
              <a:rPr dirty="0"/>
              <a:t>multiple times by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different behavior types</a:t>
            </a:r>
            <a:endParaRPr lang="zh-CN" altLang="en-US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283464" indent="-283464" defTabSz="1133828">
              <a:spcBef>
                <a:spcPts val="2050"/>
              </a:spcBef>
              <a:defRPr sz="4464"/>
            </a:pPr>
            <a:r>
              <a:rPr dirty="0"/>
              <a:t>Transaction-based</a:t>
            </a:r>
          </a:p>
          <a:p>
            <a:pPr marL="566928" lvl="1" indent="-283464" defTabSz="1133828">
              <a:spcBef>
                <a:spcPts val="2050"/>
              </a:spcBef>
              <a:defRPr sz="4464"/>
            </a:pPr>
            <a:r>
              <a:rPr dirty="0"/>
              <a:t>User interact with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different object</a:t>
            </a:r>
            <a:r>
              <a:rPr dirty="0"/>
              <a:t> using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same behavior types</a:t>
            </a:r>
          </a:p>
          <a:p>
            <a:pPr marL="283464" indent="-283464" defTabSz="1133828">
              <a:spcBef>
                <a:spcPts val="2050"/>
              </a:spcBef>
              <a:defRPr sz="4464"/>
            </a:pPr>
            <a:r>
              <a:rPr dirty="0">
                <a:solidFill>
                  <a:srgbClr val="FF0000"/>
                </a:solidFill>
              </a:rPr>
              <a:t>Interaction-based</a:t>
            </a:r>
          </a:p>
          <a:p>
            <a:pPr marL="566928" lvl="1" indent="-283464" defTabSz="1133828">
              <a:spcBef>
                <a:spcPts val="2050"/>
              </a:spcBef>
              <a:defRPr sz="4464"/>
            </a:pPr>
            <a:r>
              <a:rPr dirty="0"/>
              <a:t>Mixture of above, User interact with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different object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/>
              <a:t>using </a:t>
            </a:r>
            <a:r>
              <a:rPr lang="en-US" altLang="zh-CN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different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behavior types</a:t>
            </a:r>
          </a:p>
        </p:txBody>
      </p:sp>
      <p:pic>
        <p:nvPicPr>
          <p:cNvPr id="162" name="截屏2023-03-21 10.52.05.png" descr="截屏2023-03-21 10.52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97" y="3518568"/>
            <a:ext cx="5075589" cy="1772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截屏2023-03-21 10.55.52.png" descr="截屏2023-03-21 10.55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7" y="1590274"/>
            <a:ext cx="5058310" cy="174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ifferent types of tasks"/>
          <p:cNvSpPr txBox="1">
            <a:spLocks noGrp="1"/>
          </p:cNvSpPr>
          <p:nvPr>
            <p:ph type="title"/>
          </p:nvPr>
        </p:nvSpPr>
        <p:spPr>
          <a:xfrm>
            <a:off x="165537" y="19254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 Different types of tasks</a:t>
            </a:r>
          </a:p>
        </p:txBody>
      </p:sp>
      <p:sp>
        <p:nvSpPr>
          <p:cNvPr id="166" name="(Fang et al., 2020)"/>
          <p:cNvSpPr txBox="1">
            <a:spLocks noGrp="1"/>
          </p:cNvSpPr>
          <p:nvPr>
            <p:ph type="body" idx="21"/>
          </p:nvPr>
        </p:nvSpPr>
        <p:spPr>
          <a:xfrm>
            <a:off x="308960" y="1284412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47500" lnSpcReduction="20000"/>
          </a:bodyPr>
          <a:lstStyle>
            <a:lvl1pPr defTabSz="825500">
              <a:defRPr sz="5500"/>
            </a:lvl1pPr>
          </a:lstStyle>
          <a:p>
            <a:r>
              <a:rPr dirty="0"/>
              <a:t>(Fang et al., 2020)</a:t>
            </a:r>
          </a:p>
        </p:txBody>
      </p:sp>
      <p:sp>
        <p:nvSpPr>
          <p:cNvPr id="167" name="Next-item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10985500" cy="4400788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Next-item</a:t>
            </a:r>
          </a:p>
          <a:p>
            <a:pPr lvl="1"/>
            <a:r>
              <a:rPr dirty="0"/>
              <a:t>A behavior containing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single object</a:t>
            </a:r>
          </a:p>
          <a:p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r>
              <a:rPr dirty="0"/>
              <a:t>Next-b</a:t>
            </a:r>
            <a:r>
              <a:rPr lang="en-US" dirty="0"/>
              <a:t>asket</a:t>
            </a:r>
            <a:endParaRPr dirty="0"/>
          </a:p>
          <a:p>
            <a:pPr lvl="1"/>
            <a:r>
              <a:rPr dirty="0"/>
              <a:t>A behavior containing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objects</a:t>
            </a:r>
          </a:p>
        </p:txBody>
      </p:sp>
      <p:pic>
        <p:nvPicPr>
          <p:cNvPr id="16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05" y="2264669"/>
            <a:ext cx="5364242" cy="232866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op-K lists"/>
          <p:cNvSpPr txBox="1"/>
          <p:nvPr/>
        </p:nvSpPr>
        <p:spPr>
          <a:xfrm>
            <a:off x="7564389" y="2262838"/>
            <a:ext cx="577081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900"/>
              <a:t>Top-K lists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CABAD4-D969-0B1E-6CE5-65896744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969028"/>
            <a:ext cx="1593932" cy="787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37B70C-5D59-1EC0-A2F9-23B82B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 err="1"/>
              <a:t>SASRec</a:t>
            </a:r>
            <a:endParaRPr lang="zh-CN" alt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06C57-C014-1400-1B2F-3A2D7238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22274-4709-67D0-3F17-84EB83D6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93" y="1229734"/>
            <a:ext cx="10643147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31D9-094B-36E5-F2C0-C4FEA056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-342900"/>
            <a:ext cx="10515600" cy="1325563"/>
          </a:xfrm>
        </p:spPr>
        <p:txBody>
          <a:bodyPr/>
          <a:lstStyle/>
          <a:p>
            <a:r>
              <a:rPr lang="en-US" altLang="zh-CN" b="1" dirty="0"/>
              <a:t>Dataset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0738A-0DA8-CBAC-AFED-A5D57DDB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36600"/>
            <a:ext cx="10515600" cy="4351338"/>
          </a:xfrm>
        </p:spPr>
        <p:txBody>
          <a:bodyPr/>
          <a:lstStyle/>
          <a:p>
            <a:r>
              <a:rPr lang="zh-CN" altLang="en-US" dirty="0"/>
              <a:t>MovieLens: Movie recommendation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  <a:p>
            <a:r>
              <a:rPr lang="en-US" altLang="zh-CN" dirty="0" err="1"/>
              <a:t>Retailrocket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simple approach to handle the data (</a:t>
            </a:r>
            <a:r>
              <a:rPr lang="en-US" altLang="zh-CN" dirty="0" err="1"/>
              <a:t>SASRec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B44CA8-2F36-084B-622F-3261E68A515D}"/>
              </a:ext>
            </a:extLst>
          </p:cNvPr>
          <p:cNvSpPr txBox="1"/>
          <p:nvPr/>
        </p:nvSpPr>
        <p:spPr>
          <a:xfrm>
            <a:off x="631825" y="12879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Movies, links could be used to do movie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Ratings, tags could be used to do user embedding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8C0163-1BA6-9830-740B-D0A565846414}"/>
              </a:ext>
            </a:extLst>
          </p:cNvPr>
          <p:cNvSpPr txBox="1"/>
          <p:nvPr/>
        </p:nvSpPr>
        <p:spPr>
          <a:xfrm>
            <a:off x="631825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Clear Behavior type (“view”, “</a:t>
            </a:r>
            <a:r>
              <a:rPr lang="en-US" altLang="zh-CN" dirty="0" err="1"/>
              <a:t>addtocart</a:t>
            </a:r>
            <a:r>
              <a:rPr lang="en-US" altLang="zh-CN" dirty="0"/>
              <a:t>” or “transaction”.)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 </a:t>
            </a:r>
            <a:r>
              <a:rPr lang="en-US" altLang="zh-CN" dirty="0" err="1"/>
              <a:t>behaviour</a:t>
            </a:r>
            <a:r>
              <a:rPr lang="en-US" altLang="zh-CN" dirty="0"/>
              <a:t> data (events.csv) for behavior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file with item properties (</a:t>
            </a:r>
            <a:r>
              <a:rPr lang="en-US" altLang="zh-CN" dirty="0" err="1"/>
              <a:t>item_properties.сsv</a:t>
            </a:r>
            <a:r>
              <a:rPr lang="en-US" altLang="zh-CN" dirty="0"/>
              <a:t>) for behavior objects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84E1D4-53C4-1E63-49F3-38C2C9EE0ED6}"/>
              </a:ext>
            </a:extLst>
          </p:cNvPr>
          <p:cNvSpPr txBox="1"/>
          <p:nvPr/>
        </p:nvSpPr>
        <p:spPr>
          <a:xfrm>
            <a:off x="631825" y="47960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For each </a:t>
            </a:r>
            <a:r>
              <a:rPr lang="en-US" altLang="zh-CN" dirty="0" err="1"/>
              <a:t>userID</a:t>
            </a:r>
            <a:r>
              <a:rPr lang="en-US" altLang="zh-CN" dirty="0"/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/>
              <a:t>the most recent action for testing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/>
              <a:t>the second most recent action for validation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/>
              <a:t>all remaining actions for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22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247</Words>
  <Application>Microsoft Office PowerPoint</Application>
  <PresentationFormat>宽屏</PresentationFormat>
  <Paragraphs>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Sequential Recommendation</vt:lpstr>
      <vt:lpstr>Sequential Recommendation - Definitions</vt:lpstr>
      <vt:lpstr> Different types of Sequential Recommender</vt:lpstr>
      <vt:lpstr> Different types of tasks</vt:lpstr>
      <vt:lpstr>SASRec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23</cp:revision>
  <dcterms:created xsi:type="dcterms:W3CDTF">2023-03-20T23:45:49Z</dcterms:created>
  <dcterms:modified xsi:type="dcterms:W3CDTF">2023-03-21T11:08:11Z</dcterms:modified>
</cp:coreProperties>
</file>