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73" r:id="rId3"/>
    <p:sldId id="276" r:id="rId4"/>
    <p:sldId id="277" r:id="rId5"/>
    <p:sldId id="275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Week2.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Evaluation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Baselines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changes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/>
              <a:t>Original </a:t>
            </a:r>
            <a:r>
              <a:rPr lang="en-GB" altLang="zh-CN" dirty="0" err="1"/>
              <a:t>SASRec</a:t>
            </a:r>
            <a:r>
              <a:rPr lang="en-GB" altLang="zh-CN" dirty="0"/>
              <a:t>: </a:t>
            </a:r>
          </a:p>
          <a:p>
            <a:pPr lvl="1"/>
            <a:r>
              <a:rPr lang="en-GB" altLang="zh-CN" dirty="0"/>
              <a:t>(hit </a:t>
            </a:r>
            <a:r>
              <a:rPr lang="en-GB" altLang="zh-CN" dirty="0" err="1"/>
              <a:t>ratio@k</a:t>
            </a:r>
            <a:r>
              <a:rPr lang="en-GB" altLang="zh-CN" dirty="0"/>
              <a:t>, </a:t>
            </a:r>
            <a:r>
              <a:rPr lang="en-GB" altLang="zh-CN" dirty="0" err="1"/>
              <a:t>nDCG</a:t>
            </a:r>
            <a:r>
              <a:rPr lang="en-US" altLang="zh-CN" dirty="0"/>
              <a:t>@k</a:t>
            </a:r>
            <a:r>
              <a:rPr lang="en-GB" altLang="zh-CN" dirty="0"/>
              <a:t>)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/>
              <a:t>Modified </a:t>
            </a:r>
            <a:r>
              <a:rPr lang="en-GB" altLang="zh-CN" dirty="0" err="1"/>
              <a:t>SASRec</a:t>
            </a:r>
            <a:r>
              <a:rPr lang="en-GB" altLang="zh-CN" dirty="0"/>
              <a:t>: (</a:t>
            </a:r>
            <a:r>
              <a:rPr lang="en-GB" altLang="zh-CN" dirty="0" err="1"/>
              <a:t>Recall@k</a:t>
            </a:r>
            <a:r>
              <a:rPr lang="en-GB" altLang="zh-CN" dirty="0"/>
              <a:t>, P90coverage@k)</a:t>
            </a:r>
          </a:p>
          <a:p>
            <a:pPr lvl="1"/>
            <a:r>
              <a:rPr lang="en-GB" altLang="zh-CN" dirty="0" err="1"/>
              <a:t>Recall@k</a:t>
            </a:r>
            <a:r>
              <a:rPr lang="en-GB" altLang="zh-CN" dirty="0"/>
              <a:t> for recommendation quality: </a:t>
            </a:r>
          </a:p>
          <a:p>
            <a:pPr lvl="1"/>
            <a:endParaRPr lang="en-GB" altLang="zh-CN" dirty="0"/>
          </a:p>
          <a:p>
            <a:pPr lvl="1"/>
            <a:endParaRPr lang="en-GB" altLang="zh-CN" dirty="0"/>
          </a:p>
          <a:p>
            <a:pPr marL="457200" lvl="1" indent="0">
              <a:buNone/>
            </a:pPr>
            <a:endParaRPr lang="en-GB" altLang="zh-CN" dirty="0"/>
          </a:p>
          <a:p>
            <a:pPr lvl="1"/>
            <a:endParaRPr lang="en-GB" altLang="zh-CN" dirty="0"/>
          </a:p>
          <a:p>
            <a:pPr lvl="1"/>
            <a:r>
              <a:rPr lang="en-GB" altLang="zh-CN" dirty="0">
                <a:solidFill>
                  <a:schemeClr val="accent1"/>
                </a:solidFill>
              </a:rPr>
              <a:t>P90 </a:t>
            </a:r>
            <a:r>
              <a:rPr lang="en-GB" altLang="zh-CN" dirty="0" err="1">
                <a:solidFill>
                  <a:schemeClr val="accent1"/>
                </a:solidFill>
              </a:rPr>
              <a:t>coverage@k</a:t>
            </a:r>
            <a:r>
              <a:rPr lang="en-GB" altLang="zh-CN" dirty="0">
                <a:solidFill>
                  <a:schemeClr val="accent1"/>
                </a:solidFill>
              </a:rPr>
              <a:t> </a:t>
            </a:r>
            <a:r>
              <a:rPr lang="en-GB" altLang="zh-CN" dirty="0"/>
              <a:t>evaluates the diversity of recommendations.</a:t>
            </a:r>
          </a:p>
          <a:p>
            <a:pPr lvl="2"/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P90 coverage means the smallest item sets that appear in the top k lists of at least 90% of the users. Focus on the global divers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ity.</a:t>
            </a:r>
            <a:endParaRPr lang="en-GB" altLang="zh-C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2BF5DD-BCDE-71A1-F7CF-BABF05F9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0" y="3429000"/>
            <a:ext cx="6288985" cy="14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SASRec</a:t>
            </a:r>
            <a:r>
              <a:rPr lang="en-US" altLang="zh-CN" dirty="0"/>
              <a:t> can process window data</a:t>
            </a:r>
            <a:endParaRPr lang="zh-CN" alt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F7158A0-6362-94DE-4FE6-C2162862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85" y="921249"/>
            <a:ext cx="7145547" cy="1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2FAC775-3B0D-CF8B-4D61-D8B47B58AE1E}"/>
              </a:ext>
            </a:extLst>
          </p:cNvPr>
          <p:cNvSpPr/>
          <p:nvPr/>
        </p:nvSpPr>
        <p:spPr>
          <a:xfrm>
            <a:off x="3615663" y="2715199"/>
            <a:ext cx="435771" cy="447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B567CE1B-26E3-F256-99CD-92F26F5E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1" y="3162824"/>
            <a:ext cx="6506015" cy="11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>
            <a:extLst>
              <a:ext uri="{FF2B5EF4-FFF2-40B4-BE49-F238E27FC236}">
                <a16:creationId xmlns:a16="http://schemas.microsoft.com/office/drawing/2014/main" id="{5DE978A0-4DE0-ED77-38B6-45428472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8" y="4104835"/>
            <a:ext cx="5561587" cy="260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DE1592D-9A8B-1957-3CF9-13FB0133DB96}"/>
              </a:ext>
            </a:extLst>
          </p:cNvPr>
          <p:cNvSpPr txBox="1">
            <a:spLocks/>
          </p:cNvSpPr>
          <p:nvPr/>
        </p:nvSpPr>
        <p:spPr>
          <a:xfrm>
            <a:off x="7039635" y="1073892"/>
            <a:ext cx="4913032" cy="553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Original: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Avg seq Length</a:t>
            </a:r>
            <a:r>
              <a:rPr lang="en-US" altLang="zh-CN">
                <a:solidFill>
                  <a:srgbClr val="1F2328"/>
                </a:solidFill>
                <a:latin typeface="-apple-system"/>
              </a:rPr>
              <a:t>: 163.50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training data: 6040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items: 3416</a:t>
            </a:r>
          </a:p>
          <a:p>
            <a:pPr marL="0" indent="0">
              <a:buNone/>
            </a:pP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Modified: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Avg seq Length: 185.46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training data: 121919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Num of items: 3416</a:t>
            </a:r>
          </a:p>
        </p:txBody>
      </p:sp>
    </p:spTree>
    <p:extLst>
      <p:ext uri="{BB962C8B-B14F-4D97-AF65-F5344CB8AC3E}">
        <p14:creationId xmlns:p14="http://schemas.microsoft.com/office/powerpoint/2010/main" val="33309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8412"/>
            <a:ext cx="10515600" cy="1325563"/>
          </a:xfrm>
        </p:spPr>
        <p:txBody>
          <a:bodyPr/>
          <a:lstStyle/>
          <a:p>
            <a:r>
              <a:rPr lang="en-US" altLang="zh-CN" dirty="0"/>
              <a:t>Modify </a:t>
            </a:r>
            <a:r>
              <a:rPr lang="en-US" altLang="zh-CN" dirty="0" err="1"/>
              <a:t>SASRec</a:t>
            </a:r>
            <a:r>
              <a:rPr lang="en-US" altLang="zh-CN" dirty="0"/>
              <a:t> evaluated on window data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2FAC775-3B0D-CF8B-4D61-D8B47B58AE1E}"/>
              </a:ext>
            </a:extLst>
          </p:cNvPr>
          <p:cNvSpPr/>
          <p:nvPr/>
        </p:nvSpPr>
        <p:spPr>
          <a:xfrm>
            <a:off x="4416580" y="3281870"/>
            <a:ext cx="435771" cy="447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E089E17-7EAE-3158-5787-D6E4B089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45" y="590094"/>
            <a:ext cx="6243642" cy="28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6B7D08D0-656B-301B-EA08-C4EABC68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87" y="3729101"/>
            <a:ext cx="6323527" cy="29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719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94668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 Results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2" y="757449"/>
            <a:ext cx="10515600" cy="5836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All results reported on (R@10, P90Coverage@10)</a:t>
            </a:r>
          </a:p>
          <a:p>
            <a:r>
              <a:rPr lang="en-US" altLang="zh-CN" dirty="0" err="1"/>
              <a:t>PopRec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Train on 1 epoch, just feeding all user-items sequence</a:t>
            </a:r>
          </a:p>
          <a:p>
            <a:pPr lvl="1"/>
            <a:r>
              <a:rPr lang="en-US" altLang="zh-CN" dirty="0"/>
              <a:t>Valid: (0.02763014686996881, 0.018)</a:t>
            </a:r>
          </a:p>
          <a:p>
            <a:pPr lvl="1"/>
            <a:r>
              <a:rPr lang="en-US" altLang="zh-CN" dirty="0"/>
              <a:t>Test: (0.023668275679878076, 0.018)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Train on 200 epochs, using the original training method in </a:t>
            </a:r>
            <a:r>
              <a:rPr lang="en-US" altLang="zh-CN" dirty="0" err="1"/>
              <a:t>SASRec</a:t>
            </a:r>
            <a:r>
              <a:rPr lang="en-US" altLang="zh-CN" dirty="0"/>
              <a:t>, and evaluate on our metrics. Evaluates every 20 epochs</a:t>
            </a:r>
          </a:p>
          <a:p>
            <a:pPr lvl="1"/>
            <a:r>
              <a:rPr lang="en-US" altLang="zh-CN" dirty="0"/>
              <a:t>Best Valid: 160 epoch, (0.3706746779104318, 0.348)</a:t>
            </a:r>
          </a:p>
          <a:p>
            <a:pPr lvl="1"/>
            <a:r>
              <a:rPr lang="en-US" altLang="zh-CN" dirty="0"/>
              <a:t>Best Test: 180 epoch, (0.33170839164631144, 0.364)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-window:</a:t>
            </a:r>
          </a:p>
          <a:p>
            <a:pPr lvl="1"/>
            <a:r>
              <a:rPr lang="en-US" altLang="zh-CN" dirty="0"/>
              <a:t>Train on 5 epochs, change the sampling of the original </a:t>
            </a:r>
            <a:r>
              <a:rPr lang="en-US" altLang="zh-CN" dirty="0" err="1"/>
              <a:t>SASRec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Best Valid: 1 epoch, (0.22017902563801162, 0.294) </a:t>
            </a:r>
          </a:p>
          <a:p>
            <a:pPr lvl="1"/>
            <a:r>
              <a:rPr lang="en-US" altLang="zh-CN" dirty="0"/>
              <a:t>Best Test: 1 epoch, (0.20567050412034238, 0.328)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/>
              <a:t>Result Explain</a:t>
            </a:r>
            <a:br>
              <a:rPr lang="en-US" altLang="zh-CN" sz="3600"/>
            </a:br>
            <a:endParaRPr lang="en-US" altLang="zh-CN" sz="360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62C1EA57-8EE0-8B6B-8850-35ACB560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006225"/>
            <a:ext cx="5828261" cy="3249255"/>
          </a:xfrm>
          <a:prstGeom prst="rect">
            <a:avLst/>
          </a:prstGeom>
        </p:spPr>
      </p:pic>
      <p:pic>
        <p:nvPicPr>
          <p:cNvPr id="5123" name="Picture 3" descr="Image">
            <a:extLst>
              <a:ext uri="{FF2B5EF4-FFF2-40B4-BE49-F238E27FC236}">
                <a16:creationId xmlns:a16="http://schemas.microsoft.com/office/drawing/2014/main" id="{093BB9FF-1ADC-7552-6AAC-D2AF554A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261212"/>
            <a:ext cx="5828261" cy="27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284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256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Week2.  </vt:lpstr>
      <vt:lpstr>Evaluation changes</vt:lpstr>
      <vt:lpstr>Modify SASRec can process window data</vt:lpstr>
      <vt:lpstr>Modify SASRec evaluated on window data</vt:lpstr>
      <vt:lpstr>Evaluation Results </vt:lpstr>
      <vt:lpstr>Result Explain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1021</cp:revision>
  <dcterms:created xsi:type="dcterms:W3CDTF">2023-03-20T23:45:49Z</dcterms:created>
  <dcterms:modified xsi:type="dcterms:W3CDTF">2023-06-12T15:31:35Z</dcterms:modified>
</cp:coreProperties>
</file>