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62" r:id="rId4"/>
    <p:sldId id="257" r:id="rId5"/>
    <p:sldId id="264" r:id="rId6"/>
    <p:sldId id="266" r:id="rId7"/>
    <p:sldId id="268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49" autoAdjust="0"/>
  </p:normalViewPr>
  <p:slideViewPr>
    <p:cSldViewPr snapToGrid="0">
      <p:cViewPr varScale="1">
        <p:scale>
          <a:sx n="80" d="100"/>
          <a:sy n="80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7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3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5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3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5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3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Week3. Metri</a:t>
            </a:r>
            <a:r>
              <a:rPr lang="en-US" altLang="zh-CN" dirty="0"/>
              <a:t>cs and loss functions</a:t>
            </a:r>
            <a:endParaRPr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600671" y="3611595"/>
            <a:ext cx="10985501" cy="1503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Loss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Scheduled </a:t>
            </a:r>
            <a:r>
              <a:rPr lang="en-US" altLang="zh-CN" dirty="0"/>
              <a:t>S</a:t>
            </a:r>
            <a:r>
              <a:rPr lang="en-US" dirty="0"/>
              <a:t>ampling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fferent types of Sequential Recommender"/>
          <p:cNvSpPr txBox="1">
            <a:spLocks noGrp="1"/>
          </p:cNvSpPr>
          <p:nvPr>
            <p:ph type="title"/>
          </p:nvPr>
        </p:nvSpPr>
        <p:spPr>
          <a:xfrm>
            <a:off x="183254" y="2211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2413955">
              <a:defRPr sz="8415" spc="-168"/>
            </a:lvl1pPr>
          </a:lstStyle>
          <a:p>
            <a:r>
              <a:rPr lang="en-US" sz="4400" dirty="0"/>
              <a:t>Precision @k, Recall @k,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F07EC7-AEC0-9B1B-15E7-C567C523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474" y="1299929"/>
            <a:ext cx="6819247" cy="4435074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AE16679-5CF4-DEDC-88BC-32D9FC99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54" y="138366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k (a constant number)</a:t>
            </a:r>
          </a:p>
          <a:p>
            <a:r>
              <a:rPr lang="en-US" altLang="zh-CN" dirty="0"/>
              <a:t>Have a cut-off on the ranked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r>
              <a:rPr lang="zh-CN" altLang="en-US" dirty="0"/>
              <a:t> </a:t>
            </a:r>
            <a:r>
              <a:rPr lang="en-US" altLang="zh-CN" dirty="0"/>
              <a:t>k,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precision/recall.</a:t>
            </a:r>
          </a:p>
          <a:p>
            <a:r>
              <a:rPr lang="en-US" altLang="zh-CN" dirty="0"/>
              <a:t>In next item-prediction, only</a:t>
            </a:r>
            <a:br>
              <a:rPr lang="en-US" altLang="zh-CN" dirty="0"/>
            </a:br>
            <a:r>
              <a:rPr lang="en-US" altLang="zh-CN" dirty="0"/>
              <a:t>one item is ground-truth, </a:t>
            </a:r>
            <a:br>
              <a:rPr lang="en-US" altLang="zh-CN" dirty="0"/>
            </a:br>
            <a:r>
              <a:rPr lang="en-US" altLang="zh-CN" dirty="0"/>
              <a:t>Recall @k represent whether</a:t>
            </a:r>
            <a:br>
              <a:rPr lang="en-US" altLang="zh-CN" dirty="0"/>
            </a:br>
            <a:r>
              <a:rPr lang="en-US" altLang="zh-CN" dirty="0"/>
              <a:t>the model identify the</a:t>
            </a:r>
            <a:br>
              <a:rPr lang="en-US" altLang="zh-CN" dirty="0"/>
            </a:br>
            <a:r>
              <a:rPr lang="en-US" altLang="zh-CN" dirty="0"/>
              <a:t>ground-truth before position</a:t>
            </a:r>
            <a:br>
              <a:rPr lang="en-US" altLang="zh-CN" dirty="0"/>
            </a:br>
            <a:r>
              <a:rPr lang="en-US" altLang="zh-CN" dirty="0"/>
              <a:t>k.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ifferent types of tasks"/>
          <p:cNvSpPr txBox="1">
            <a:spLocks noGrp="1"/>
          </p:cNvSpPr>
          <p:nvPr>
            <p:ph type="title"/>
          </p:nvPr>
        </p:nvSpPr>
        <p:spPr>
          <a:xfrm>
            <a:off x="165537" y="19254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MAP (Mean Average Precision)</a:t>
            </a:r>
            <a:br>
              <a:rPr lang="en-US" dirty="0"/>
            </a:br>
            <a:r>
              <a:rPr lang="en-US" dirty="0"/>
              <a:t>MRR (Mean reciprocal rank)</a:t>
            </a:r>
            <a:endParaRPr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4F85BE4-5A22-AD61-B9E7-43A52718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38" y="1437157"/>
            <a:ext cx="7667625" cy="4933950"/>
          </a:xfrm>
          <a:prstGeom prst="rect">
            <a:avLst/>
          </a:prstGeom>
        </p:spPr>
      </p:pic>
      <p:sp>
        <p:nvSpPr>
          <p:cNvPr id="15" name="文本占位符 7">
            <a:extLst>
              <a:ext uri="{FF2B5EF4-FFF2-40B4-BE49-F238E27FC236}">
                <a16:creationId xmlns:a16="http://schemas.microsoft.com/office/drawing/2014/main" id="{08F84B01-CE91-E867-2A89-1E3211F89373}"/>
              </a:ext>
            </a:extLst>
          </p:cNvPr>
          <p:cNvSpPr txBox="1">
            <a:spLocks/>
          </p:cNvSpPr>
          <p:nvPr/>
        </p:nvSpPr>
        <p:spPr>
          <a:xfrm>
            <a:off x="0" y="1518108"/>
            <a:ext cx="10515600" cy="4994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AP(average precision):</a:t>
            </a:r>
            <a:br>
              <a:rPr lang="en-US" altLang="zh-CN" dirty="0"/>
            </a:br>
            <a:r>
              <a:rPr lang="en-US" altLang="zh-CN" dirty="0"/>
              <a:t>cut-off the ranked list at the</a:t>
            </a:r>
            <a:br>
              <a:rPr lang="en-US" altLang="zh-CN" dirty="0"/>
            </a:br>
            <a:r>
              <a:rPr lang="en-US" altLang="zh-CN" dirty="0"/>
              <a:t>when retrieved a relevant</a:t>
            </a:r>
            <a:br>
              <a:rPr lang="en-US" altLang="zh-CN" dirty="0"/>
            </a:br>
            <a:r>
              <a:rPr lang="en-US" altLang="zh-CN" dirty="0"/>
              <a:t>items, calculate the average</a:t>
            </a:r>
            <a:br>
              <a:rPr lang="en-US" altLang="zh-CN" dirty="0"/>
            </a:br>
            <a:r>
              <a:rPr lang="en-US" altLang="zh-CN" dirty="0"/>
              <a:t>of all </a:t>
            </a:r>
            <a:r>
              <a:rPr lang="en-US" altLang="zh-CN" dirty="0" err="1"/>
              <a:t>precision@k</a:t>
            </a:r>
            <a:r>
              <a:rPr lang="en-US" altLang="zh-CN" dirty="0"/>
              <a:t>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AP = </a:t>
            </a:r>
            <a:r>
              <a:rPr lang="en-US" altLang="zh-CN" dirty="0" err="1"/>
              <a:t>precision@k</a:t>
            </a:r>
            <a:r>
              <a:rPr lang="en-US" altLang="zh-CN" dirty="0"/>
              <a:t> in next item prediction,</a:t>
            </a:r>
            <a:br>
              <a:rPr lang="en-US" altLang="zh-CN" dirty="0"/>
            </a:br>
            <a:r>
              <a:rPr lang="en-US" altLang="zh-CN" dirty="0"/>
              <a:t>only on ground truth item.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MAP:</a:t>
            </a:r>
            <a:br>
              <a:rPr lang="en-US" altLang="zh-CN" dirty="0"/>
            </a:br>
            <a:r>
              <a:rPr lang="en-US" altLang="zh-CN" dirty="0"/>
              <a:t>mean of all AP in the test</a:t>
            </a:r>
            <a:br>
              <a:rPr lang="en-US" altLang="zh-CN" dirty="0"/>
            </a:br>
            <a:r>
              <a:rPr lang="en-US" altLang="zh-CN" dirty="0"/>
              <a:t>dataset.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MRR (same as MAP here):</a:t>
            </a:r>
            <a:br>
              <a:rPr lang="en-US" altLang="zh-CN" dirty="0"/>
            </a:br>
            <a:r>
              <a:rPr lang="en-US" altLang="zh-CN" dirty="0"/>
              <a:t>cut off the ranked list at the</a:t>
            </a:r>
            <a:br>
              <a:rPr lang="en-US" altLang="zh-CN" dirty="0"/>
            </a:br>
            <a:r>
              <a:rPr lang="en-US" altLang="zh-CN" dirty="0"/>
              <a:t>first relevant item (position </a:t>
            </a:r>
            <a:r>
              <a:rPr lang="en-US" altLang="zh-CN" dirty="0" err="1"/>
              <a:t>i</a:t>
            </a:r>
            <a:r>
              <a:rPr lang="en-US" altLang="zh-CN" dirty="0"/>
              <a:t>),</a:t>
            </a:r>
            <a:br>
              <a:rPr lang="en-US" altLang="zh-CN" dirty="0"/>
            </a:br>
            <a:r>
              <a:rPr lang="en-US" altLang="zh-CN" dirty="0"/>
              <a:t>calculate the precision @i, then</a:t>
            </a:r>
            <a:br>
              <a:rPr lang="en-US" altLang="zh-CN" dirty="0"/>
            </a:br>
            <a:r>
              <a:rPr lang="en-US" altLang="zh-CN" dirty="0"/>
              <a:t>calculate the average value in all</a:t>
            </a:r>
            <a:br>
              <a:rPr lang="en-US" altLang="zh-CN" dirty="0"/>
            </a:br>
            <a:r>
              <a:rPr lang="en-US" altLang="zh-CN" dirty="0"/>
              <a:t>test dataset.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837B70C-5D59-1EC0-A2F9-23B82B3C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 fontScale="90000"/>
          </a:bodyPr>
          <a:lstStyle/>
          <a:p>
            <a:r>
              <a:rPr lang="en-US" altLang="zh-CN" sz="4000" dirty="0"/>
              <a:t>NDCG @k (Normalized Discounted cumulative Gain)</a:t>
            </a:r>
            <a:endParaRPr lang="zh-CN" altLang="en-US" sz="4000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846DAFB4-D5D8-7E8C-CDD9-F971F4918A06}"/>
              </a:ext>
            </a:extLst>
          </p:cNvPr>
          <p:cNvSpPr txBox="1">
            <a:spLocks/>
          </p:cNvSpPr>
          <p:nvPr/>
        </p:nvSpPr>
        <p:spPr>
          <a:xfrm>
            <a:off x="183254" y="13836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Normalized DCG value with the ideal DCG value at position k.</a:t>
            </a:r>
          </a:p>
          <a:p>
            <a:r>
              <a:rPr lang="en-US" altLang="zh-CN" dirty="0"/>
              <a:t>In next-item prediction only one item is relevant, this metrics can be simplified as: (rank is the position of the ground truth item)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indicates how strongly an item is recommended.</a:t>
            </a:r>
          </a:p>
          <a:p>
            <a:r>
              <a:rPr lang="en-US" altLang="zh-CN" dirty="0"/>
              <a:t>The value reduced at lower ranks.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6C261E9-176C-027B-EE7E-7119F86D9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04" y="2733675"/>
            <a:ext cx="5162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9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9649AD-95B7-428E-F366-36EA9D4A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7" y="400050"/>
            <a:ext cx="9782175" cy="60579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87F9C23-E94F-4D24-8AC3-8C42B0D4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20" y="62520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4000" dirty="0"/>
              <a:t>NDCG Progress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4077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7B70C-5D59-1EC0-A2F9-23B82B3C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2" y="69954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4000" dirty="0"/>
              <a:t>TOP1-Loss, </a:t>
            </a:r>
            <a:r>
              <a:rPr lang="en-GB" altLang="zh-CN" sz="4000" dirty="0"/>
              <a:t>BPR Loss</a:t>
            </a:r>
            <a:endParaRPr lang="zh-CN" altLang="en-US" sz="4000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846DAFB4-D5D8-7E8C-CDD9-F971F4918A06}"/>
              </a:ext>
            </a:extLst>
          </p:cNvPr>
          <p:cNvSpPr txBox="1">
            <a:spLocks/>
          </p:cNvSpPr>
          <p:nvPr/>
        </p:nvSpPr>
        <p:spPr>
          <a:xfrm>
            <a:off x="183254" y="13836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Top1- Loss:</a:t>
            </a:r>
            <a:br>
              <a:rPr lang="en-US" altLang="zh-CN" dirty="0"/>
            </a:br>
            <a:br>
              <a:rPr lang="en-US" altLang="zh-CN" dirty="0"/>
            </a:br>
            <a:r>
              <a:rPr lang="en-GB" altLang="zh-CN" dirty="0"/>
              <a:t>the first part inclines to penalize the incorrect ranking.</a:t>
            </a:r>
            <a:br>
              <a:rPr lang="en-GB" altLang="zh-CN" dirty="0"/>
            </a:br>
            <a:r>
              <a:rPr lang="en-GB" altLang="zh-CN" dirty="0"/>
              <a:t>the second part is used as the regularization.</a:t>
            </a:r>
            <a:br>
              <a:rPr lang="en-GB" altLang="zh-CN" dirty="0"/>
            </a:b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BPR loss (</a:t>
            </a:r>
            <a:r>
              <a:rPr lang="en-US" altLang="zh-CN" dirty="0">
                <a:solidFill>
                  <a:schemeClr val="accent1"/>
                </a:solidFill>
              </a:rPr>
              <a:t>Bayesian Personalized Ranking</a:t>
            </a:r>
            <a:r>
              <a:rPr lang="en-US" altLang="zh-CN" dirty="0"/>
              <a:t>):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negative logarithm of the probability the positive item is ranked higher than the negative items.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DA9643-50F7-62B5-59AF-134EEFC2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9" y="4846086"/>
            <a:ext cx="4939944" cy="13605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F3E505-3591-C467-EFCD-4FD200DE1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9" y="2392504"/>
            <a:ext cx="5296784" cy="1325797"/>
          </a:xfrm>
          <a:prstGeom prst="rect">
            <a:avLst/>
          </a:prstGeom>
        </p:spPr>
      </p:pic>
      <p:sp>
        <p:nvSpPr>
          <p:cNvPr id="5" name="文本占位符 7">
            <a:extLst>
              <a:ext uri="{FF2B5EF4-FFF2-40B4-BE49-F238E27FC236}">
                <a16:creationId xmlns:a16="http://schemas.microsoft.com/office/drawing/2014/main" id="{C2B28407-0FCB-5E38-5A72-8D9C0DC5104B}"/>
              </a:ext>
            </a:extLst>
          </p:cNvPr>
          <p:cNvSpPr txBox="1">
            <a:spLocks/>
          </p:cNvSpPr>
          <p:nvPr/>
        </p:nvSpPr>
        <p:spPr>
          <a:xfrm>
            <a:off x="5597913" y="2440802"/>
            <a:ext cx="5574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2200" dirty="0"/>
              <a:t>     is the ground-truth</a:t>
            </a:r>
          </a:p>
          <a:p>
            <a:pPr marL="0" indent="0">
              <a:buNone/>
            </a:pPr>
            <a:r>
              <a:rPr lang="en-GB" altLang="zh-CN" sz="2200" dirty="0"/>
              <a:t>     is the negative sample</a:t>
            </a:r>
            <a:br>
              <a:rPr lang="en-GB" altLang="zh-CN" sz="2200" dirty="0"/>
            </a:br>
            <a:endParaRPr lang="en-US" altLang="zh-CN" sz="2200" dirty="0"/>
          </a:p>
          <a:p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br>
              <a:rPr lang="en-US" altLang="zh-CN" sz="2200" dirty="0"/>
            </a:br>
            <a:br>
              <a:rPr lang="en-US" altLang="zh-CN" sz="2200" dirty="0"/>
            </a:br>
            <a:endParaRPr lang="en-US" altLang="zh-CN" sz="2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E7FAA4-3198-97C1-33F7-CF89885C0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49" y="2578232"/>
            <a:ext cx="234962" cy="2286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0F3BCB-5EB9-7A78-4929-EDFBA4093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7872" y="2864989"/>
            <a:ext cx="241312" cy="3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7B70C-5D59-1EC0-A2F9-23B82B3C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2" y="69954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4000" dirty="0"/>
              <a:t>CCE-Loss, </a:t>
            </a:r>
            <a:r>
              <a:rPr lang="en-GB" altLang="zh-CN" sz="4000" dirty="0"/>
              <a:t>Hinge Loss</a:t>
            </a:r>
            <a:endParaRPr lang="zh-CN" altLang="en-US" sz="4000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846DAFB4-D5D8-7E8C-CDD9-F971F4918A06}"/>
              </a:ext>
            </a:extLst>
          </p:cNvPr>
          <p:cNvSpPr txBox="1">
            <a:spLocks/>
          </p:cNvSpPr>
          <p:nvPr/>
        </p:nvSpPr>
        <p:spPr>
          <a:xfrm>
            <a:off x="183254" y="13836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CCE- Loss (</a:t>
            </a:r>
            <a:r>
              <a:rPr lang="en-US" altLang="zh-CN" dirty="0">
                <a:solidFill>
                  <a:schemeClr val="accent1"/>
                </a:solidFill>
              </a:rPr>
              <a:t>Categorical Cross-Entropy</a:t>
            </a:r>
            <a:r>
              <a:rPr lang="en-US" altLang="zh-CN" dirty="0"/>
              <a:t>):</a:t>
            </a:r>
            <a:br>
              <a:rPr lang="en-US" altLang="zh-CN" dirty="0"/>
            </a:br>
            <a:br>
              <a:rPr lang="en-US" altLang="zh-CN" dirty="0"/>
            </a:br>
            <a:r>
              <a:rPr lang="en-GB" altLang="zh-CN" dirty="0"/>
              <a:t>measuring the difference between the predicted probability distribution and the true distribution of the target labels</a:t>
            </a:r>
            <a:br>
              <a:rPr lang="en-GB" altLang="zh-CN" dirty="0"/>
            </a:b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Hinge loss : </a:t>
            </a:r>
            <a:br>
              <a:rPr lang="en-US" altLang="zh-CN" dirty="0"/>
            </a:br>
            <a:br>
              <a:rPr lang="en-US" altLang="zh-CN" dirty="0"/>
            </a:br>
            <a:r>
              <a:rPr lang="en-GB" altLang="zh-CN" dirty="0"/>
              <a:t>Higher good recommendations, Lower </a:t>
            </a:r>
            <a:r>
              <a:rPr lang="en-GB" altLang="zh-CN"/>
              <a:t>bad recommendations.</a:t>
            </a:r>
            <a:br>
              <a:rPr lang="en-GB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E69D34-3B93-D276-2A68-425886A03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29" y="2533125"/>
            <a:ext cx="6200775" cy="781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47E335-ACC9-E13E-B7E9-F0424352E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9" y="4793297"/>
            <a:ext cx="9829800" cy="13620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1290B9-E83A-D3D4-613B-BDAAB73AF669}"/>
              </a:ext>
            </a:extLst>
          </p:cNvPr>
          <p:cNvSpPr txBox="1"/>
          <p:nvPr/>
        </p:nvSpPr>
        <p:spPr>
          <a:xfrm>
            <a:off x="1947634" y="6151398"/>
            <a:ext cx="6536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𝐶 is the set of recommendations containing </a:t>
            </a:r>
            <a:r>
              <a:rPr lang="en-US" altLang="zh-CN" dirty="0"/>
              <a:t>ground-truth</a:t>
            </a:r>
            <a:r>
              <a:rPr lang="zh-CN" altLang="en-US" dirty="0"/>
              <a:t>, while 𝐹 is the set of recommendations not containing </a:t>
            </a:r>
            <a:r>
              <a:rPr lang="en-US" altLang="zh-CN" dirty="0"/>
              <a:t>ground-truth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70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B3192-294D-1206-AA50-9B67C37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z="4400" dirty="0"/>
              <a:t>Scheduled Sampling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81B4078-0A64-94AA-32DE-43904BA17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3626" y="1218410"/>
            <a:ext cx="6860091" cy="4351338"/>
          </a:xfrm>
        </p:spPr>
      </p:pic>
      <p:sp>
        <p:nvSpPr>
          <p:cNvPr id="11" name="(Fang et al., 2020)">
            <a:extLst>
              <a:ext uri="{FF2B5EF4-FFF2-40B4-BE49-F238E27FC236}">
                <a16:creationId xmlns:a16="http://schemas.microsoft.com/office/drawing/2014/main" id="{8357D858-626F-C80A-1B79-E5E10C641C63}"/>
              </a:ext>
            </a:extLst>
          </p:cNvPr>
          <p:cNvSpPr txBox="1">
            <a:spLocks/>
          </p:cNvSpPr>
          <p:nvPr/>
        </p:nvSpPr>
        <p:spPr>
          <a:xfrm>
            <a:off x="146050" y="984715"/>
            <a:ext cx="10985500" cy="4673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55000" lnSpcReduction="20000"/>
          </a:bodyPr>
          <a:lstStyle>
            <a:lvl1pPr marL="228600" indent="-228600" algn="l" defTabSz="8255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</a:t>
            </a:r>
            <a:r>
              <a:rPr lang="en-US" b="1" dirty="0" err="1"/>
              <a:t>Bengio</a:t>
            </a:r>
            <a:r>
              <a:rPr lang="en-US" b="1" dirty="0"/>
              <a:t> et al., 2015)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514A3F8-667E-85E8-CD92-0005A3DAE1AC}"/>
              </a:ext>
            </a:extLst>
          </p:cNvPr>
          <p:cNvSpPr txBox="1">
            <a:spLocks/>
          </p:cNvSpPr>
          <p:nvPr/>
        </p:nvSpPr>
        <p:spPr>
          <a:xfrm>
            <a:off x="229870" y="1521946"/>
            <a:ext cx="6407150" cy="4680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 training, ground truth </a:t>
            </a:r>
            <a:br>
              <a:rPr lang="en-US" altLang="zh-CN" dirty="0"/>
            </a:br>
            <a:r>
              <a:rPr lang="en-US" altLang="zh-CN" dirty="0"/>
              <a:t>is the input for the next </a:t>
            </a:r>
            <a:br>
              <a:rPr lang="en-US" altLang="zh-CN" dirty="0"/>
            </a:br>
            <a:r>
              <a:rPr lang="en-US" altLang="zh-CN" dirty="0"/>
              <a:t>time step.</a:t>
            </a:r>
          </a:p>
          <a:p>
            <a:r>
              <a:rPr lang="en-US" altLang="zh-CN" dirty="0"/>
              <a:t>In inference, models </a:t>
            </a:r>
            <a:br>
              <a:rPr lang="en-US" altLang="zh-CN" dirty="0"/>
            </a:br>
            <a:r>
              <a:rPr lang="en-US" altLang="zh-CN" dirty="0"/>
              <a:t>predictions is the input </a:t>
            </a:r>
            <a:br>
              <a:rPr lang="en-US" altLang="zh-CN" dirty="0"/>
            </a:br>
            <a:r>
              <a:rPr lang="en-US" altLang="zh-CN" dirty="0"/>
              <a:t>for the next time step.</a:t>
            </a:r>
          </a:p>
          <a:p>
            <a:r>
              <a:rPr lang="en-US" altLang="zh-CN" dirty="0"/>
              <a:t>Goal : Mitigate the </a:t>
            </a:r>
            <a:br>
              <a:rPr lang="en-US" altLang="zh-CN" dirty="0"/>
            </a:br>
            <a:r>
              <a:rPr lang="en-US" altLang="zh-CN" dirty="0"/>
              <a:t>discrepancy</a:t>
            </a:r>
            <a:br>
              <a:rPr lang="en-US" altLang="zh-CN" dirty="0"/>
            </a:br>
            <a:r>
              <a:rPr lang="en-US" altLang="zh-CN" dirty="0"/>
              <a:t>between training </a:t>
            </a:r>
            <a:br>
              <a:rPr lang="en-US" altLang="zh-CN" dirty="0"/>
            </a:br>
            <a:r>
              <a:rPr lang="en-US" altLang="zh-CN" dirty="0"/>
              <a:t>and inference.</a:t>
            </a:r>
          </a:p>
          <a:p>
            <a:r>
              <a:rPr lang="en-US" altLang="zh-CN" dirty="0"/>
              <a:t>Q: how to apply it to the</a:t>
            </a:r>
            <a:br>
              <a:rPr lang="en-US" altLang="zh-CN" dirty="0"/>
            </a:br>
            <a:r>
              <a:rPr lang="en-US" altLang="zh-CN" dirty="0"/>
              <a:t>next item prediction sequential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79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474</Words>
  <Application>Microsoft Office PowerPoint</Application>
  <PresentationFormat>宽屏</PresentationFormat>
  <Paragraphs>48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Week3. Metrics and loss functions</vt:lpstr>
      <vt:lpstr>Precision @k, Recall @k, </vt:lpstr>
      <vt:lpstr>MAP (Mean Average Precision) MRR (Mean reciprocal rank)</vt:lpstr>
      <vt:lpstr>NDCG @k (Normalized Discounted cumulative Gain)</vt:lpstr>
      <vt:lpstr>NDCG Progress</vt:lpstr>
      <vt:lpstr>TOP1-Loss, BPR Loss</vt:lpstr>
      <vt:lpstr>CCE-Loss, Hinge Loss</vt:lpstr>
      <vt:lpstr>Scheduled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128</cp:revision>
  <dcterms:created xsi:type="dcterms:W3CDTF">2023-03-20T23:45:49Z</dcterms:created>
  <dcterms:modified xsi:type="dcterms:W3CDTF">2023-03-28T00:34:25Z</dcterms:modified>
</cp:coreProperties>
</file>