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777098a7c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777098a7c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3777098a7c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3777098a7c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777098a7c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777098a7c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3777098a7c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3777098a7c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777098a7c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777098a7c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3777098a7c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3777098a7c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777098a7c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3777098a7c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3777098a7c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3777098a7c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3777098a7c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3777098a7c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3777098a7c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3777098a7c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3777098a7c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3777098a7c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3777098a7c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3777098a7c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94A4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F1FB66"/>
                </a:solidFill>
              </a:rPr>
              <a:t>Cyclistic </a:t>
            </a:r>
            <a:r>
              <a:rPr lang="en" sz="4300">
                <a:solidFill>
                  <a:srgbClr val="F1FB66"/>
                </a:solidFill>
              </a:rPr>
              <a:t>Bike-share</a:t>
            </a:r>
            <a:endParaRPr sz="4300">
              <a:solidFill>
                <a:srgbClr val="F1FB66"/>
              </a:solidFill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June 24, 2022</a:t>
            </a:r>
            <a:endParaRPr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Presented by Yunna Pudnik</a:t>
            </a:r>
            <a:endParaRPr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stations used by Casual riders</a:t>
            </a:r>
            <a:endParaRPr/>
          </a:p>
        </p:txBody>
      </p:sp>
      <p:sp>
        <p:nvSpPr>
          <p:cNvPr id="342" name="Google Shape;342;p22"/>
          <p:cNvSpPr txBox="1"/>
          <p:nvPr>
            <p:ph idx="1" type="body"/>
          </p:nvPr>
        </p:nvSpPr>
        <p:spPr>
          <a:xfrm>
            <a:off x="1303800" y="1775413"/>
            <a:ext cx="2530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Insight №5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The most popular </a:t>
            </a:r>
            <a:r>
              <a:rPr b="1" lang="en" sz="1800"/>
              <a:t>starting station</a:t>
            </a:r>
            <a:r>
              <a:rPr lang="en" sz="1800"/>
              <a:t> has 67386 bike pick ups among Casual riders.</a:t>
            </a:r>
            <a:endParaRPr sz="1800"/>
          </a:p>
        </p:txBody>
      </p:sp>
      <p:pic>
        <p:nvPicPr>
          <p:cNvPr id="343" name="Google Shape;3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600" y="1775426"/>
            <a:ext cx="5022777" cy="277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49" name="Google Shape;349;p23"/>
          <p:cNvSpPr txBox="1"/>
          <p:nvPr>
            <p:ph idx="1" type="body"/>
          </p:nvPr>
        </p:nvSpPr>
        <p:spPr>
          <a:xfrm>
            <a:off x="961725" y="1330950"/>
            <a:ext cx="3772500" cy="32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94A4"/>
              </a:buClr>
              <a:buSzPts val="1800"/>
              <a:buChar char="●"/>
            </a:pPr>
            <a:r>
              <a:rPr lang="en" sz="1400"/>
              <a:t>Casual riders take </a:t>
            </a:r>
            <a:r>
              <a:rPr b="1" lang="en" sz="1400"/>
              <a:t>12,6% less rides</a:t>
            </a:r>
            <a:r>
              <a:rPr lang="en" sz="1400"/>
              <a:t> then Members, but </a:t>
            </a:r>
            <a:r>
              <a:rPr lang="en" sz="1400"/>
              <a:t>average</a:t>
            </a:r>
            <a:r>
              <a:rPr lang="en" sz="1400"/>
              <a:t> ride </a:t>
            </a:r>
            <a:r>
              <a:rPr b="1" lang="en" sz="1400"/>
              <a:t>has longer duration</a:t>
            </a:r>
            <a:r>
              <a:rPr lang="en" sz="1400"/>
              <a:t>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3F94A4"/>
              </a:buClr>
              <a:buSzPts val="1800"/>
              <a:buChar char="●"/>
            </a:pPr>
            <a:r>
              <a:rPr lang="en" sz="1400"/>
              <a:t>Casual riders mostly use bikes </a:t>
            </a:r>
            <a:r>
              <a:rPr b="1" lang="en" sz="1400"/>
              <a:t>for entertaining purposes</a:t>
            </a:r>
            <a:r>
              <a:rPr lang="en" sz="1400"/>
              <a:t>. While Members have constant activity throughout a year, Casual riders use bike </a:t>
            </a:r>
            <a:r>
              <a:rPr b="1" lang="en" sz="1400"/>
              <a:t>on weekends and holidays</a:t>
            </a:r>
            <a:r>
              <a:rPr lang="en" sz="1400"/>
              <a:t>.</a:t>
            </a:r>
            <a:endParaRPr sz="1400"/>
          </a:p>
        </p:txBody>
      </p:sp>
      <p:sp>
        <p:nvSpPr>
          <p:cNvPr id="350" name="Google Shape;350;p23"/>
          <p:cNvSpPr txBox="1"/>
          <p:nvPr>
            <p:ph idx="2" type="body"/>
          </p:nvPr>
        </p:nvSpPr>
        <p:spPr>
          <a:xfrm>
            <a:off x="4792000" y="1330950"/>
            <a:ext cx="3648900" cy="3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94A4"/>
              </a:buClr>
              <a:buSzPts val="1800"/>
              <a:buChar char="●"/>
            </a:pPr>
            <a:r>
              <a:rPr lang="en" sz="1400"/>
              <a:t>Casual riders make </a:t>
            </a:r>
            <a:r>
              <a:rPr b="1" lang="en" sz="1400"/>
              <a:t>longest rides in March, June and July</a:t>
            </a:r>
            <a:r>
              <a:rPr lang="en" sz="1400"/>
              <a:t>. In peak month July the duration of Casual ride is </a:t>
            </a:r>
            <a:r>
              <a:rPr b="1" lang="en" sz="1400"/>
              <a:t>3 times longer</a:t>
            </a:r>
            <a:r>
              <a:rPr lang="en" sz="1400"/>
              <a:t> then Member ride.</a:t>
            </a:r>
            <a:endParaRPr sz="1400"/>
          </a:p>
          <a:p>
            <a:pPr indent="0" lvl="0" marL="45720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94A4"/>
              </a:buClr>
              <a:buSzPts val="1800"/>
              <a:buChar char="●"/>
            </a:pPr>
            <a:r>
              <a:rPr lang="en" sz="1400"/>
              <a:t>Casual riders are </a:t>
            </a:r>
            <a:r>
              <a:rPr b="1" lang="en" sz="1400"/>
              <a:t>more active on Weekends </a:t>
            </a:r>
            <a:r>
              <a:rPr lang="en" sz="1400"/>
              <a:t>and tend to take longer rides. </a:t>
            </a:r>
            <a:r>
              <a:rPr b="1" lang="en" sz="1400"/>
              <a:t>7 mins increase</a:t>
            </a:r>
            <a:r>
              <a:rPr lang="en" sz="1400"/>
              <a:t> in duration of rides and </a:t>
            </a:r>
            <a:r>
              <a:rPr b="1" lang="en" sz="1400"/>
              <a:t>260,358 increase</a:t>
            </a:r>
            <a:r>
              <a:rPr lang="en" sz="1400"/>
              <a:t> in number of rides.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356" name="Google Shape;356;p24"/>
          <p:cNvSpPr txBox="1"/>
          <p:nvPr>
            <p:ph idx="1" type="body"/>
          </p:nvPr>
        </p:nvSpPr>
        <p:spPr>
          <a:xfrm>
            <a:off x="1303800" y="1354625"/>
            <a:ext cx="7368900" cy="3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695"/>
              <a:t>Now we know how Casual riders differ, we can state some suggestions:</a:t>
            </a:r>
            <a:endParaRPr sz="1695"/>
          </a:p>
          <a:p>
            <a:pPr indent="-355282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F94A4"/>
              </a:buClr>
              <a:buSzPts val="1995"/>
              <a:buChar char="●"/>
            </a:pPr>
            <a:r>
              <a:rPr lang="en" sz="1695"/>
              <a:t>Set promotion in </a:t>
            </a:r>
            <a:r>
              <a:rPr b="1" lang="en" sz="1695"/>
              <a:t>busiest stations</a:t>
            </a:r>
            <a:r>
              <a:rPr lang="en" sz="1695"/>
              <a:t> by </a:t>
            </a:r>
            <a:r>
              <a:rPr lang="en" sz="1695"/>
              <a:t>targeting</a:t>
            </a:r>
            <a:r>
              <a:rPr lang="en" sz="1695"/>
              <a:t> casual riders. </a:t>
            </a:r>
            <a:endParaRPr sz="1695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95"/>
              <a:t>Days</a:t>
            </a:r>
            <a:r>
              <a:rPr lang="en" sz="1495"/>
              <a:t>: weekends; </a:t>
            </a:r>
            <a:r>
              <a:rPr b="1" lang="en" sz="1495"/>
              <a:t>M</a:t>
            </a:r>
            <a:r>
              <a:rPr b="1" lang="en" sz="1495"/>
              <a:t>onth</a:t>
            </a:r>
            <a:r>
              <a:rPr lang="en" sz="1495"/>
              <a:t>: March, June, July; </a:t>
            </a:r>
            <a:r>
              <a:rPr b="1" lang="en" sz="1495"/>
              <a:t>Stations</a:t>
            </a:r>
            <a:r>
              <a:rPr lang="en" sz="1495"/>
              <a:t>: </a:t>
            </a:r>
            <a:r>
              <a:rPr lang="en" sz="1495"/>
              <a:t>Streeter Dr &amp; Grand Ave, Millennium Park, Michigan Ave &amp; Oak St</a:t>
            </a:r>
            <a:endParaRPr sz="1695"/>
          </a:p>
          <a:p>
            <a:pPr indent="-355282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F94A4"/>
              </a:buClr>
              <a:buSzPts val="1995"/>
              <a:buChar char="●"/>
            </a:pPr>
            <a:r>
              <a:rPr lang="en" sz="1695"/>
              <a:t>Keep annual membership promotion </a:t>
            </a:r>
            <a:r>
              <a:rPr b="1" lang="en" sz="1695"/>
              <a:t>linked to </a:t>
            </a:r>
            <a:r>
              <a:rPr b="1" lang="en" sz="1695"/>
              <a:t>entertaining</a:t>
            </a:r>
            <a:r>
              <a:rPr b="1" lang="en" sz="1695"/>
              <a:t> </a:t>
            </a:r>
            <a:r>
              <a:rPr b="1" lang="en" sz="1695"/>
              <a:t>activities</a:t>
            </a:r>
            <a:r>
              <a:rPr lang="en" sz="1695"/>
              <a:t>, weekends content and summer events.</a:t>
            </a:r>
            <a:endParaRPr sz="1695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95"/>
          </a:p>
          <a:p>
            <a:pPr indent="-355282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F94A4"/>
              </a:buClr>
              <a:buSzPts val="1995"/>
              <a:buChar char="●"/>
            </a:pPr>
            <a:r>
              <a:rPr lang="en" sz="1695"/>
              <a:t>Design </a:t>
            </a:r>
            <a:r>
              <a:rPr b="1" lang="en" sz="1695"/>
              <a:t>special seasonal packages</a:t>
            </a:r>
            <a:r>
              <a:rPr lang="en" sz="1695"/>
              <a:t> for Casual riders, which will encourage them to take longer rides and increase revenue.</a:t>
            </a:r>
            <a:endParaRPr sz="16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6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69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5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362" name="Google Shape;362;p25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056750" y="1533125"/>
            <a:ext cx="7030500" cy="30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-363869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ct val="100000"/>
              <a:buFont typeface="Maven Pro"/>
              <a:buChar char="●"/>
            </a:pPr>
            <a:r>
              <a:rPr lang="en" sz="4484">
                <a:latin typeface="Maven Pro"/>
                <a:ea typeface="Maven Pro"/>
                <a:cs typeface="Maven Pro"/>
                <a:sym typeface="Maven Pro"/>
              </a:rPr>
              <a:t>Introduction</a:t>
            </a:r>
            <a:endParaRPr sz="4484">
              <a:latin typeface="Maven Pro"/>
              <a:ea typeface="Maven Pro"/>
              <a:cs typeface="Maven Pro"/>
              <a:sym typeface="Maven Pro"/>
            </a:endParaRPr>
          </a:p>
          <a:p>
            <a:pPr indent="-363869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ct val="100000"/>
              <a:buFont typeface="Maven Pro"/>
              <a:buChar char="●"/>
            </a:pPr>
            <a:r>
              <a:rPr lang="en" sz="4484">
                <a:latin typeface="Maven Pro"/>
                <a:ea typeface="Maven Pro"/>
                <a:cs typeface="Maven Pro"/>
                <a:sym typeface="Maven Pro"/>
              </a:rPr>
              <a:t>Data Insights</a:t>
            </a:r>
            <a:endParaRPr sz="4484">
              <a:latin typeface="Maven Pro"/>
              <a:ea typeface="Maven Pro"/>
              <a:cs typeface="Maven Pro"/>
              <a:sym typeface="Maven Pro"/>
            </a:endParaRPr>
          </a:p>
          <a:p>
            <a:pPr indent="-363869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ct val="100000"/>
              <a:buFont typeface="Maven Pro"/>
              <a:buChar char="●"/>
            </a:pPr>
            <a:r>
              <a:rPr lang="en" sz="4484">
                <a:latin typeface="Maven Pro"/>
                <a:ea typeface="Maven Pro"/>
                <a:cs typeface="Maven Pro"/>
                <a:sym typeface="Maven Pro"/>
              </a:rPr>
              <a:t>Summary</a:t>
            </a:r>
            <a:endParaRPr sz="4484">
              <a:latin typeface="Maven Pro"/>
              <a:ea typeface="Maven Pro"/>
              <a:cs typeface="Maven Pro"/>
              <a:sym typeface="Maven Pro"/>
            </a:endParaRPr>
          </a:p>
          <a:p>
            <a:pPr indent="-363869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ct val="100000"/>
              <a:buFont typeface="Maven Pro"/>
              <a:buChar char="●"/>
            </a:pPr>
            <a:r>
              <a:rPr lang="en" sz="4484">
                <a:latin typeface="Maven Pro"/>
                <a:ea typeface="Maven Pro"/>
                <a:cs typeface="Maven Pro"/>
                <a:sym typeface="Maven Pro"/>
              </a:rPr>
              <a:t>Recommendations</a:t>
            </a:r>
            <a:endParaRPr sz="4484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6356" y="752225"/>
            <a:ext cx="4120800" cy="354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88550" y="23075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400">
                <a:solidFill>
                  <a:srgbClr val="F1FB66"/>
                </a:solidFill>
              </a:rPr>
              <a:t>Business task</a:t>
            </a:r>
            <a:endParaRPr sz="6400">
              <a:solidFill>
                <a:srgbClr val="F1FB66"/>
              </a:solidFill>
            </a:endParaRPr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88550" y="183645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Understand the difference of using Cyclistic bikes between annual members and casual riders. 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The result of the analysis will be used by the marketing department to aim and convert casual riders into members.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rides divided by user group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2895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aven Pro"/>
                <a:ea typeface="Maven Pro"/>
                <a:cs typeface="Maven Pro"/>
                <a:sym typeface="Maven Pro"/>
              </a:rPr>
              <a:t>Insight №1</a:t>
            </a:r>
            <a:endParaRPr b="1" sz="19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Number of rides taken by Members </a:t>
            </a:r>
            <a:r>
              <a:rPr lang="en" sz="1900"/>
              <a:t>is 12,6% more then rides taken by Casual riders.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9099" y="1597875"/>
            <a:ext cx="4666050" cy="288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ride’s duration by membership type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990050"/>
            <a:ext cx="2646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/>
              <a:t>Average ride duration of Casual riders is more then </a:t>
            </a:r>
            <a:r>
              <a:rPr b="1" lang="en" sz="1900"/>
              <a:t>2 times higher</a:t>
            </a:r>
            <a:r>
              <a:rPr lang="en" sz="1900"/>
              <a:t> compare to Member riders</a:t>
            </a:r>
            <a:endParaRPr sz="1900"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5400" y="1791225"/>
            <a:ext cx="4230425" cy="283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number of rides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200750" y="1829400"/>
            <a:ext cx="2422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Insight №2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Casual riders make almost </a:t>
            </a:r>
            <a:r>
              <a:rPr b="1" lang="en" sz="1700"/>
              <a:t>twice more rides on weekend </a:t>
            </a:r>
            <a:r>
              <a:rPr lang="en" sz="1700"/>
              <a:t>compare to weekdays.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Member’s rides increase during weekdays.</a:t>
            </a:r>
            <a:endParaRPr sz="1700"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3450" y="1597875"/>
            <a:ext cx="4859274" cy="300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Average ride duration by day of the week</a:t>
            </a:r>
            <a:endParaRPr sz="2620"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303800" y="1597875"/>
            <a:ext cx="2526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aven Pro"/>
                <a:ea typeface="Maven Pro"/>
                <a:cs typeface="Maven Pro"/>
                <a:sym typeface="Maven Pro"/>
              </a:rPr>
              <a:t>Insight №3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Member’s ride </a:t>
            </a:r>
            <a:r>
              <a:rPr lang="en" sz="1900"/>
              <a:t>duration</a:t>
            </a:r>
            <a:r>
              <a:rPr lang="en" sz="1900"/>
              <a:t> remains steady throughout the week.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While Casual</a:t>
            </a:r>
            <a:r>
              <a:rPr lang="en" sz="1900"/>
              <a:t>’s ride duration increases by the weekend.</a:t>
            </a:r>
            <a:endParaRPr sz="1900"/>
          </a:p>
        </p:txBody>
      </p:sp>
      <p:pic>
        <p:nvPicPr>
          <p:cNvPr id="319" name="Google Shape;3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5375" y="1597876"/>
            <a:ext cx="4642899" cy="287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Casual riders Weekday vs Weekend</a:t>
            </a:r>
            <a:endParaRPr/>
          </a:p>
        </p:txBody>
      </p:sp>
      <p:sp>
        <p:nvSpPr>
          <p:cNvPr id="325" name="Google Shape;325;p20"/>
          <p:cNvSpPr txBox="1"/>
          <p:nvPr>
            <p:ph idx="1" type="body"/>
          </p:nvPr>
        </p:nvSpPr>
        <p:spPr>
          <a:xfrm>
            <a:off x="607400" y="1766800"/>
            <a:ext cx="2690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602"/>
              <a:t>Correlation shows that Casual riders tend to make longer rides on Weekends than on Weekdays.</a:t>
            </a:r>
            <a:endParaRPr sz="160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" sz="1602"/>
              <a:t>And more number of rides on Weekends than on Weekdays. </a:t>
            </a:r>
            <a:endParaRPr sz="1602"/>
          </a:p>
        </p:txBody>
      </p:sp>
      <p:pic>
        <p:nvPicPr>
          <p:cNvPr id="326" name="Google Shape;326;p20" title="Number of rid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0000" y="1597875"/>
            <a:ext cx="2690175" cy="3442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7" name="Google Shape;327;p20"/>
          <p:cNvCxnSpPr/>
          <p:nvPr/>
        </p:nvCxnSpPr>
        <p:spPr>
          <a:xfrm flipH="1">
            <a:off x="7504875" y="2584625"/>
            <a:ext cx="455100" cy="10389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28" name="Google Shape;328;p20" title="Average Duratio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3025" y="1671250"/>
            <a:ext cx="2690175" cy="3230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9" name="Google Shape;329;p20"/>
          <p:cNvCxnSpPr/>
          <p:nvPr/>
        </p:nvCxnSpPr>
        <p:spPr>
          <a:xfrm flipH="1" rot="10800000">
            <a:off x="4907925" y="2474600"/>
            <a:ext cx="442500" cy="4587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Annual average ride </a:t>
            </a:r>
            <a:r>
              <a:rPr lang="en"/>
              <a:t>duration last 12 months</a:t>
            </a:r>
            <a:endParaRPr/>
          </a:p>
        </p:txBody>
      </p:sp>
      <p:sp>
        <p:nvSpPr>
          <p:cNvPr id="335" name="Google Shape;335;p21"/>
          <p:cNvSpPr txBox="1"/>
          <p:nvPr>
            <p:ph idx="1" type="body"/>
          </p:nvPr>
        </p:nvSpPr>
        <p:spPr>
          <a:xfrm>
            <a:off x="1303800" y="1990050"/>
            <a:ext cx="2354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Insight №4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Average ride duration of Casual users increases by summer and hits its peak on June.</a:t>
            </a:r>
            <a:endParaRPr sz="1800"/>
          </a:p>
        </p:txBody>
      </p:sp>
      <p:pic>
        <p:nvPicPr>
          <p:cNvPr id="336" name="Google Shape;3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0850" y="1597875"/>
            <a:ext cx="4844100" cy="300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