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3" r:id="rId2"/>
    <p:sldId id="284" r:id="rId3"/>
    <p:sldId id="285" r:id="rId4"/>
    <p:sldId id="262" r:id="rId5"/>
    <p:sldId id="292" r:id="rId6"/>
    <p:sldId id="286" r:id="rId7"/>
    <p:sldId id="291" r:id="rId8"/>
    <p:sldId id="264" r:id="rId9"/>
    <p:sldId id="287" r:id="rId10"/>
    <p:sldId id="272" r:id="rId11"/>
    <p:sldId id="289" r:id="rId12"/>
    <p:sldId id="28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42D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15"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350" y="-1"/>
            <a:ext cx="12325350" cy="6866809"/>
          </a:xfrm>
          <a:prstGeom prst="rect">
            <a:avLst/>
          </a:prstGeom>
        </p:spPr>
      </p:pic>
      <p:sp>
        <p:nvSpPr>
          <p:cNvPr id="7" name="矩形 1"/>
          <p:cNvSpPr/>
          <p:nvPr userDrawn="1"/>
        </p:nvSpPr>
        <p:spPr>
          <a:xfrm>
            <a:off x="-152399" y="1719016"/>
            <a:ext cx="8458200" cy="1441240"/>
          </a:xfrm>
          <a:custGeom>
            <a:avLst/>
            <a:gdLst>
              <a:gd name="connsiteX0" fmla="*/ 0 w 6819900"/>
              <a:gd name="connsiteY0" fmla="*/ 0 h 1422190"/>
              <a:gd name="connsiteX1" fmla="*/ 6819900 w 6819900"/>
              <a:gd name="connsiteY1" fmla="*/ 0 h 1422190"/>
              <a:gd name="connsiteX2" fmla="*/ 6819900 w 6819900"/>
              <a:gd name="connsiteY2" fmla="*/ 1422190 h 1422190"/>
              <a:gd name="connsiteX3" fmla="*/ 0 w 6819900"/>
              <a:gd name="connsiteY3" fmla="*/ 1422190 h 1422190"/>
              <a:gd name="connsiteX4" fmla="*/ 0 w 6819900"/>
              <a:gd name="connsiteY4" fmla="*/ 0 h 1422190"/>
              <a:gd name="connsiteX0" fmla="*/ 0 w 8458200"/>
              <a:gd name="connsiteY0" fmla="*/ 0 h 1441240"/>
              <a:gd name="connsiteX1" fmla="*/ 6819900 w 8458200"/>
              <a:gd name="connsiteY1" fmla="*/ 0 h 1441240"/>
              <a:gd name="connsiteX2" fmla="*/ 8458200 w 8458200"/>
              <a:gd name="connsiteY2" fmla="*/ 1441240 h 1441240"/>
              <a:gd name="connsiteX3" fmla="*/ 0 w 8458200"/>
              <a:gd name="connsiteY3" fmla="*/ 1422190 h 1441240"/>
              <a:gd name="connsiteX4" fmla="*/ 0 w 8458200"/>
              <a:gd name="connsiteY4" fmla="*/ 0 h 1441240"/>
              <a:gd name="connsiteX0" fmla="*/ 0 w 8458200"/>
              <a:gd name="connsiteY0" fmla="*/ 0 h 1441240"/>
              <a:gd name="connsiteX1" fmla="*/ 6819900 w 8458200"/>
              <a:gd name="connsiteY1" fmla="*/ 342900 h 1441240"/>
              <a:gd name="connsiteX2" fmla="*/ 8458200 w 8458200"/>
              <a:gd name="connsiteY2" fmla="*/ 1441240 h 1441240"/>
              <a:gd name="connsiteX3" fmla="*/ 0 w 8458200"/>
              <a:gd name="connsiteY3" fmla="*/ 1422190 h 1441240"/>
              <a:gd name="connsiteX4" fmla="*/ 0 w 8458200"/>
              <a:gd name="connsiteY4" fmla="*/ 0 h 1441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8200" h="1441240">
                <a:moveTo>
                  <a:pt x="0" y="0"/>
                </a:moveTo>
                <a:lnTo>
                  <a:pt x="6819900" y="342900"/>
                </a:lnTo>
                <a:lnTo>
                  <a:pt x="8458200" y="1441240"/>
                </a:lnTo>
                <a:lnTo>
                  <a:pt x="0" y="1422190"/>
                </a:lnTo>
                <a:lnTo>
                  <a:pt x="0" y="0"/>
                </a:lnTo>
                <a:close/>
              </a:path>
            </a:pathLst>
          </a:custGeom>
          <a:solidFill>
            <a:schemeClr val="bg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a:solidFill>
                <a:schemeClr val="bg1"/>
              </a:solidFill>
            </a:endParaRPr>
          </a:p>
        </p:txBody>
      </p:sp>
      <p:sp>
        <p:nvSpPr>
          <p:cNvPr id="8" name="矩形 2"/>
          <p:cNvSpPr/>
          <p:nvPr userDrawn="1"/>
        </p:nvSpPr>
        <p:spPr>
          <a:xfrm>
            <a:off x="-152399" y="3141206"/>
            <a:ext cx="5886603" cy="1422190"/>
          </a:xfrm>
          <a:custGeom>
            <a:avLst/>
            <a:gdLst>
              <a:gd name="connsiteX0" fmla="*/ 0 w 5315103"/>
              <a:gd name="connsiteY0" fmla="*/ 0 h 1422190"/>
              <a:gd name="connsiteX1" fmla="*/ 5315103 w 5315103"/>
              <a:gd name="connsiteY1" fmla="*/ 0 h 1422190"/>
              <a:gd name="connsiteX2" fmla="*/ 5315103 w 5315103"/>
              <a:gd name="connsiteY2" fmla="*/ 1422190 h 1422190"/>
              <a:gd name="connsiteX3" fmla="*/ 0 w 5315103"/>
              <a:gd name="connsiteY3" fmla="*/ 1422190 h 1422190"/>
              <a:gd name="connsiteX4" fmla="*/ 0 w 5315103"/>
              <a:gd name="connsiteY4" fmla="*/ 0 h 1422190"/>
              <a:gd name="connsiteX0" fmla="*/ 0 w 5886603"/>
              <a:gd name="connsiteY0" fmla="*/ 19050 h 1441240"/>
              <a:gd name="connsiteX1" fmla="*/ 5886603 w 5886603"/>
              <a:gd name="connsiteY1" fmla="*/ 0 h 1441240"/>
              <a:gd name="connsiteX2" fmla="*/ 5315103 w 5886603"/>
              <a:gd name="connsiteY2" fmla="*/ 1441240 h 1441240"/>
              <a:gd name="connsiteX3" fmla="*/ 0 w 5886603"/>
              <a:gd name="connsiteY3" fmla="*/ 1441240 h 1441240"/>
              <a:gd name="connsiteX4" fmla="*/ 0 w 5886603"/>
              <a:gd name="connsiteY4" fmla="*/ 19050 h 1441240"/>
              <a:gd name="connsiteX0" fmla="*/ 0 w 5886603"/>
              <a:gd name="connsiteY0" fmla="*/ 19050 h 1441240"/>
              <a:gd name="connsiteX1" fmla="*/ 5886603 w 5886603"/>
              <a:gd name="connsiteY1" fmla="*/ 0 h 1441240"/>
              <a:gd name="connsiteX2" fmla="*/ 5124603 w 5886603"/>
              <a:gd name="connsiteY2" fmla="*/ 1307890 h 1441240"/>
              <a:gd name="connsiteX3" fmla="*/ 0 w 5886603"/>
              <a:gd name="connsiteY3" fmla="*/ 1441240 h 1441240"/>
              <a:gd name="connsiteX4" fmla="*/ 0 w 5886603"/>
              <a:gd name="connsiteY4" fmla="*/ 19050 h 1441240"/>
              <a:gd name="connsiteX0" fmla="*/ 0 w 5867553"/>
              <a:gd name="connsiteY0" fmla="*/ 38100 h 1460290"/>
              <a:gd name="connsiteX1" fmla="*/ 5867553 w 5867553"/>
              <a:gd name="connsiteY1" fmla="*/ 0 h 1460290"/>
              <a:gd name="connsiteX2" fmla="*/ 5124603 w 5867553"/>
              <a:gd name="connsiteY2" fmla="*/ 1326940 h 1460290"/>
              <a:gd name="connsiteX3" fmla="*/ 0 w 5867553"/>
              <a:gd name="connsiteY3" fmla="*/ 1460290 h 1460290"/>
              <a:gd name="connsiteX4" fmla="*/ 0 w 5867553"/>
              <a:gd name="connsiteY4" fmla="*/ 38100 h 1460290"/>
              <a:gd name="connsiteX0" fmla="*/ 0 w 5886603"/>
              <a:gd name="connsiteY0" fmla="*/ 0 h 1422190"/>
              <a:gd name="connsiteX1" fmla="*/ 5886603 w 5886603"/>
              <a:gd name="connsiteY1" fmla="*/ 19050 h 1422190"/>
              <a:gd name="connsiteX2" fmla="*/ 5124603 w 5886603"/>
              <a:gd name="connsiteY2" fmla="*/ 1288840 h 1422190"/>
              <a:gd name="connsiteX3" fmla="*/ 0 w 5886603"/>
              <a:gd name="connsiteY3" fmla="*/ 1422190 h 1422190"/>
              <a:gd name="connsiteX4" fmla="*/ 0 w 5886603"/>
              <a:gd name="connsiteY4" fmla="*/ 0 h 1422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603" h="1422190">
                <a:moveTo>
                  <a:pt x="0" y="0"/>
                </a:moveTo>
                <a:lnTo>
                  <a:pt x="5886603" y="19050"/>
                </a:lnTo>
                <a:lnTo>
                  <a:pt x="5124603" y="1288840"/>
                </a:lnTo>
                <a:lnTo>
                  <a:pt x="0" y="1422190"/>
                </a:lnTo>
                <a:lnTo>
                  <a:pt x="0" y="0"/>
                </a:lnTo>
                <a:close/>
              </a:path>
            </a:pathLst>
          </a:custGeom>
          <a:solidFill>
            <a:schemeClr val="bg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a:solidFill>
                <a:schemeClr val="bg1"/>
              </a:solidFill>
            </a:endParaRPr>
          </a:p>
        </p:txBody>
      </p:sp>
    </p:spTree>
    <p:extLst>
      <p:ext uri="{BB962C8B-B14F-4D97-AF65-F5344CB8AC3E}">
        <p14:creationId xmlns:p14="http://schemas.microsoft.com/office/powerpoint/2010/main" val="1413729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350" y="-1"/>
            <a:ext cx="12325350" cy="6866809"/>
          </a:xfrm>
          <a:prstGeom prst="rect">
            <a:avLst/>
          </a:prstGeom>
        </p:spPr>
      </p:pic>
      <p:cxnSp>
        <p:nvCxnSpPr>
          <p:cNvPr id="3" name="直接连接符 2"/>
          <p:cNvCxnSpPr/>
          <p:nvPr userDrawn="1"/>
        </p:nvCxnSpPr>
        <p:spPr>
          <a:xfrm>
            <a:off x="-12573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flipH="1">
            <a:off x="83439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6" name="文本占位符 5"/>
          <p:cNvSpPr>
            <a:spLocks noGrp="1"/>
          </p:cNvSpPr>
          <p:nvPr>
            <p:ph type="body" sz="quarter" idx="10" hasCustomPrompt="1"/>
          </p:nvPr>
        </p:nvSpPr>
        <p:spPr>
          <a:xfrm>
            <a:off x="4568248" y="477910"/>
            <a:ext cx="3213677" cy="568180"/>
          </a:xfrm>
          <a:prstGeom prst="rect">
            <a:avLst/>
          </a:prstGeom>
        </p:spPr>
        <p:txBody>
          <a:bodyPr/>
          <a:lstStyle>
            <a:lvl1pPr marL="0" indent="0">
              <a:buNone/>
              <a:defRPr b="1">
                <a:solidFill>
                  <a:schemeClr val="bg1"/>
                </a:solidFill>
              </a:defRPr>
            </a:lvl1pPr>
          </a:lstStyle>
          <a:p>
            <a:pPr lvl="0"/>
            <a:r>
              <a:rPr lang="zh-CN" altLang="en-US" dirty="0"/>
              <a:t>单击此处添加文本</a:t>
            </a:r>
          </a:p>
        </p:txBody>
      </p:sp>
    </p:spTree>
    <p:extLst>
      <p:ext uri="{BB962C8B-B14F-4D97-AF65-F5344CB8AC3E}">
        <p14:creationId xmlns:p14="http://schemas.microsoft.com/office/powerpoint/2010/main" val="353810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350" y="-1"/>
            <a:ext cx="12325350" cy="6866809"/>
          </a:xfrm>
          <a:prstGeom prst="rect">
            <a:avLst/>
          </a:prstGeom>
        </p:spPr>
      </p:pic>
      <p:sp>
        <p:nvSpPr>
          <p:cNvPr id="7" name="等腰三角形 6"/>
          <p:cNvSpPr/>
          <p:nvPr userDrawn="1"/>
        </p:nvSpPr>
        <p:spPr>
          <a:xfrm rot="5400000">
            <a:off x="-881063" y="738187"/>
            <a:ext cx="6858000" cy="5381625"/>
          </a:xfrm>
          <a:prstGeom prst="triangl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rot="5400000">
            <a:off x="-1624013" y="738186"/>
            <a:ext cx="6858000" cy="5381625"/>
          </a:xfrm>
          <a:prstGeom prst="triangl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4866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16" name="图片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350" y="-1"/>
            <a:ext cx="12325350" cy="6866809"/>
          </a:xfrm>
          <a:prstGeom prst="rect">
            <a:avLst/>
          </a:prstGeom>
        </p:spPr>
      </p:pic>
      <p:grpSp>
        <p:nvGrpSpPr>
          <p:cNvPr id="8" name="组合 7"/>
          <p:cNvGrpSpPr/>
          <p:nvPr userDrawn="1"/>
        </p:nvGrpSpPr>
        <p:grpSpPr>
          <a:xfrm rot="5400000">
            <a:off x="904873" y="-1990273"/>
            <a:ext cx="6124575" cy="6858001"/>
            <a:chOff x="-885826" y="-1"/>
            <a:chExt cx="6124575" cy="6858001"/>
          </a:xfrm>
        </p:grpSpPr>
        <p:sp>
          <p:nvSpPr>
            <p:cNvPr id="9" name="等腰三角形 8"/>
            <p:cNvSpPr/>
            <p:nvPr/>
          </p:nvSpPr>
          <p:spPr>
            <a:xfrm rot="5400000">
              <a:off x="-881063" y="738187"/>
              <a:ext cx="6858000" cy="5381625"/>
            </a:xfrm>
            <a:prstGeom prst="triangl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1624013" y="738186"/>
              <a:ext cx="6858000" cy="5381625"/>
            </a:xfrm>
            <a:prstGeom prst="triangl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rot="16200000">
            <a:off x="904874" y="1215512"/>
            <a:ext cx="6124575" cy="6858001"/>
            <a:chOff x="-885826" y="-1"/>
            <a:chExt cx="6124575" cy="6858001"/>
          </a:xfrm>
        </p:grpSpPr>
        <p:sp>
          <p:nvSpPr>
            <p:cNvPr id="12" name="等腰三角形 11"/>
            <p:cNvSpPr/>
            <p:nvPr/>
          </p:nvSpPr>
          <p:spPr>
            <a:xfrm rot="5400000">
              <a:off x="-881063" y="738187"/>
              <a:ext cx="6858000" cy="5381625"/>
            </a:xfrm>
            <a:prstGeom prst="triangl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1624013" y="738186"/>
              <a:ext cx="6858000" cy="5381625"/>
            </a:xfrm>
            <a:prstGeom prst="triangl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8950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350" y="-1"/>
            <a:ext cx="12325350" cy="6866809"/>
          </a:xfrm>
          <a:prstGeom prst="rect">
            <a:avLst/>
          </a:prstGeom>
        </p:spPr>
      </p:pic>
      <p:cxnSp>
        <p:nvCxnSpPr>
          <p:cNvPr id="10" name="直接连接符 9"/>
          <p:cNvCxnSpPr/>
          <p:nvPr userDrawn="1"/>
        </p:nvCxnSpPr>
        <p:spPr>
          <a:xfrm>
            <a:off x="-12573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flipH="1">
            <a:off x="83439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761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350" y="-1"/>
            <a:ext cx="12325350" cy="6866809"/>
          </a:xfrm>
          <a:prstGeom prst="rect">
            <a:avLst/>
          </a:prstGeom>
        </p:spPr>
      </p:pic>
      <p:sp>
        <p:nvSpPr>
          <p:cNvPr id="6" name="矩形 1"/>
          <p:cNvSpPr/>
          <p:nvPr userDrawn="1"/>
        </p:nvSpPr>
        <p:spPr>
          <a:xfrm>
            <a:off x="2266950" y="2076450"/>
            <a:ext cx="7647842" cy="2266950"/>
          </a:xfrm>
          <a:custGeom>
            <a:avLst/>
            <a:gdLst>
              <a:gd name="connsiteX0" fmla="*/ 0 w 4819650"/>
              <a:gd name="connsiteY0" fmla="*/ 0 h 1885950"/>
              <a:gd name="connsiteX1" fmla="*/ 4819650 w 4819650"/>
              <a:gd name="connsiteY1" fmla="*/ 0 h 1885950"/>
              <a:gd name="connsiteX2" fmla="*/ 4819650 w 4819650"/>
              <a:gd name="connsiteY2" fmla="*/ 1885950 h 1885950"/>
              <a:gd name="connsiteX3" fmla="*/ 0 w 4819650"/>
              <a:gd name="connsiteY3" fmla="*/ 1885950 h 1885950"/>
              <a:gd name="connsiteX4" fmla="*/ 0 w 4819650"/>
              <a:gd name="connsiteY4" fmla="*/ 0 h 1885950"/>
              <a:gd name="connsiteX0" fmla="*/ 0 w 5295900"/>
              <a:gd name="connsiteY0" fmla="*/ 0 h 1885950"/>
              <a:gd name="connsiteX1" fmla="*/ 5295900 w 5295900"/>
              <a:gd name="connsiteY1" fmla="*/ 304800 h 1885950"/>
              <a:gd name="connsiteX2" fmla="*/ 4819650 w 5295900"/>
              <a:gd name="connsiteY2" fmla="*/ 1885950 h 1885950"/>
              <a:gd name="connsiteX3" fmla="*/ 0 w 5295900"/>
              <a:gd name="connsiteY3" fmla="*/ 1885950 h 1885950"/>
              <a:gd name="connsiteX4" fmla="*/ 0 w 5295900"/>
              <a:gd name="connsiteY4" fmla="*/ 0 h 1885950"/>
              <a:gd name="connsiteX0" fmla="*/ 0 w 5295900"/>
              <a:gd name="connsiteY0" fmla="*/ 0 h 1885950"/>
              <a:gd name="connsiteX1" fmla="*/ 5295900 w 5295900"/>
              <a:gd name="connsiteY1" fmla="*/ 304800 h 1885950"/>
              <a:gd name="connsiteX2" fmla="*/ 4724400 w 5295900"/>
              <a:gd name="connsiteY2" fmla="*/ 1638300 h 1885950"/>
              <a:gd name="connsiteX3" fmla="*/ 0 w 5295900"/>
              <a:gd name="connsiteY3" fmla="*/ 1885950 h 1885950"/>
              <a:gd name="connsiteX4" fmla="*/ 0 w 5295900"/>
              <a:gd name="connsiteY4" fmla="*/ 0 h 1885950"/>
              <a:gd name="connsiteX0" fmla="*/ 609600 w 5905500"/>
              <a:gd name="connsiteY0" fmla="*/ 0 h 2400300"/>
              <a:gd name="connsiteX1" fmla="*/ 5905500 w 5905500"/>
              <a:gd name="connsiteY1" fmla="*/ 304800 h 2400300"/>
              <a:gd name="connsiteX2" fmla="*/ 5334000 w 5905500"/>
              <a:gd name="connsiteY2" fmla="*/ 1638300 h 2400300"/>
              <a:gd name="connsiteX3" fmla="*/ 0 w 5905500"/>
              <a:gd name="connsiteY3" fmla="*/ 2400300 h 2400300"/>
              <a:gd name="connsiteX4" fmla="*/ 609600 w 5905500"/>
              <a:gd name="connsiteY4" fmla="*/ 0 h 2400300"/>
              <a:gd name="connsiteX0" fmla="*/ 895350 w 5905500"/>
              <a:gd name="connsiteY0" fmla="*/ 247650 h 2095500"/>
              <a:gd name="connsiteX1" fmla="*/ 5905500 w 5905500"/>
              <a:gd name="connsiteY1" fmla="*/ 0 h 2095500"/>
              <a:gd name="connsiteX2" fmla="*/ 5334000 w 5905500"/>
              <a:gd name="connsiteY2" fmla="*/ 1333500 h 2095500"/>
              <a:gd name="connsiteX3" fmla="*/ 0 w 5905500"/>
              <a:gd name="connsiteY3" fmla="*/ 2095500 h 2095500"/>
              <a:gd name="connsiteX4" fmla="*/ 895350 w 5905500"/>
              <a:gd name="connsiteY4" fmla="*/ 247650 h 2095500"/>
              <a:gd name="connsiteX0" fmla="*/ 685800 w 5905500"/>
              <a:gd name="connsiteY0" fmla="*/ 38100 h 2095500"/>
              <a:gd name="connsiteX1" fmla="*/ 5905500 w 5905500"/>
              <a:gd name="connsiteY1" fmla="*/ 0 h 2095500"/>
              <a:gd name="connsiteX2" fmla="*/ 5334000 w 5905500"/>
              <a:gd name="connsiteY2" fmla="*/ 1333500 h 2095500"/>
              <a:gd name="connsiteX3" fmla="*/ 0 w 5905500"/>
              <a:gd name="connsiteY3" fmla="*/ 2095500 h 2095500"/>
              <a:gd name="connsiteX4" fmla="*/ 685800 w 5905500"/>
              <a:gd name="connsiteY4" fmla="*/ 38100 h 2095500"/>
              <a:gd name="connsiteX0" fmla="*/ 628650 w 5848350"/>
              <a:gd name="connsiteY0" fmla="*/ 38100 h 1733550"/>
              <a:gd name="connsiteX1" fmla="*/ 5848350 w 5848350"/>
              <a:gd name="connsiteY1" fmla="*/ 0 h 1733550"/>
              <a:gd name="connsiteX2" fmla="*/ 5276850 w 5848350"/>
              <a:gd name="connsiteY2" fmla="*/ 1333500 h 1733550"/>
              <a:gd name="connsiteX3" fmla="*/ 0 w 5848350"/>
              <a:gd name="connsiteY3" fmla="*/ 1733550 h 1733550"/>
              <a:gd name="connsiteX4" fmla="*/ 628650 w 5848350"/>
              <a:gd name="connsiteY4" fmla="*/ 38100 h 1733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8350" h="1733550">
                <a:moveTo>
                  <a:pt x="628650" y="38100"/>
                </a:moveTo>
                <a:lnTo>
                  <a:pt x="5848350" y="0"/>
                </a:lnTo>
                <a:lnTo>
                  <a:pt x="5276850" y="1333500"/>
                </a:lnTo>
                <a:lnTo>
                  <a:pt x="0" y="1733550"/>
                </a:lnTo>
                <a:lnTo>
                  <a:pt x="628650" y="3810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1"/>
          <p:cNvSpPr/>
          <p:nvPr userDrawn="1"/>
        </p:nvSpPr>
        <p:spPr>
          <a:xfrm>
            <a:off x="1790700" y="1905000"/>
            <a:ext cx="8376474" cy="2679739"/>
          </a:xfrm>
          <a:custGeom>
            <a:avLst/>
            <a:gdLst>
              <a:gd name="connsiteX0" fmla="*/ 0 w 4819650"/>
              <a:gd name="connsiteY0" fmla="*/ 0 h 1885950"/>
              <a:gd name="connsiteX1" fmla="*/ 4819650 w 4819650"/>
              <a:gd name="connsiteY1" fmla="*/ 0 h 1885950"/>
              <a:gd name="connsiteX2" fmla="*/ 4819650 w 4819650"/>
              <a:gd name="connsiteY2" fmla="*/ 1885950 h 1885950"/>
              <a:gd name="connsiteX3" fmla="*/ 0 w 4819650"/>
              <a:gd name="connsiteY3" fmla="*/ 1885950 h 1885950"/>
              <a:gd name="connsiteX4" fmla="*/ 0 w 4819650"/>
              <a:gd name="connsiteY4" fmla="*/ 0 h 1885950"/>
              <a:gd name="connsiteX0" fmla="*/ 0 w 5295900"/>
              <a:gd name="connsiteY0" fmla="*/ 0 h 1885950"/>
              <a:gd name="connsiteX1" fmla="*/ 5295900 w 5295900"/>
              <a:gd name="connsiteY1" fmla="*/ 304800 h 1885950"/>
              <a:gd name="connsiteX2" fmla="*/ 4819650 w 5295900"/>
              <a:gd name="connsiteY2" fmla="*/ 1885950 h 1885950"/>
              <a:gd name="connsiteX3" fmla="*/ 0 w 5295900"/>
              <a:gd name="connsiteY3" fmla="*/ 1885950 h 1885950"/>
              <a:gd name="connsiteX4" fmla="*/ 0 w 5295900"/>
              <a:gd name="connsiteY4" fmla="*/ 0 h 1885950"/>
              <a:gd name="connsiteX0" fmla="*/ 0 w 5295900"/>
              <a:gd name="connsiteY0" fmla="*/ 0 h 1885950"/>
              <a:gd name="connsiteX1" fmla="*/ 5295900 w 5295900"/>
              <a:gd name="connsiteY1" fmla="*/ 304800 h 1885950"/>
              <a:gd name="connsiteX2" fmla="*/ 4724400 w 5295900"/>
              <a:gd name="connsiteY2" fmla="*/ 1638300 h 1885950"/>
              <a:gd name="connsiteX3" fmla="*/ 0 w 5295900"/>
              <a:gd name="connsiteY3" fmla="*/ 1885950 h 1885950"/>
              <a:gd name="connsiteX4" fmla="*/ 0 w 5295900"/>
              <a:gd name="connsiteY4" fmla="*/ 0 h 1885950"/>
              <a:gd name="connsiteX0" fmla="*/ 609600 w 5905500"/>
              <a:gd name="connsiteY0" fmla="*/ 0 h 2400300"/>
              <a:gd name="connsiteX1" fmla="*/ 5905500 w 5905500"/>
              <a:gd name="connsiteY1" fmla="*/ 304800 h 2400300"/>
              <a:gd name="connsiteX2" fmla="*/ 5334000 w 5905500"/>
              <a:gd name="connsiteY2" fmla="*/ 1638300 h 2400300"/>
              <a:gd name="connsiteX3" fmla="*/ 0 w 5905500"/>
              <a:gd name="connsiteY3" fmla="*/ 2400300 h 2400300"/>
              <a:gd name="connsiteX4" fmla="*/ 609600 w 5905500"/>
              <a:gd name="connsiteY4" fmla="*/ 0 h 2400300"/>
              <a:gd name="connsiteX0" fmla="*/ 895350 w 5905500"/>
              <a:gd name="connsiteY0" fmla="*/ 247650 h 2095500"/>
              <a:gd name="connsiteX1" fmla="*/ 5905500 w 5905500"/>
              <a:gd name="connsiteY1" fmla="*/ 0 h 2095500"/>
              <a:gd name="connsiteX2" fmla="*/ 5334000 w 5905500"/>
              <a:gd name="connsiteY2" fmla="*/ 1333500 h 2095500"/>
              <a:gd name="connsiteX3" fmla="*/ 0 w 5905500"/>
              <a:gd name="connsiteY3" fmla="*/ 2095500 h 2095500"/>
              <a:gd name="connsiteX4" fmla="*/ 895350 w 5905500"/>
              <a:gd name="connsiteY4" fmla="*/ 247650 h 2095500"/>
              <a:gd name="connsiteX0" fmla="*/ 685800 w 5905500"/>
              <a:gd name="connsiteY0" fmla="*/ 38100 h 2095500"/>
              <a:gd name="connsiteX1" fmla="*/ 5905500 w 5905500"/>
              <a:gd name="connsiteY1" fmla="*/ 0 h 2095500"/>
              <a:gd name="connsiteX2" fmla="*/ 5334000 w 5905500"/>
              <a:gd name="connsiteY2" fmla="*/ 1333500 h 2095500"/>
              <a:gd name="connsiteX3" fmla="*/ 0 w 5905500"/>
              <a:gd name="connsiteY3" fmla="*/ 2095500 h 2095500"/>
              <a:gd name="connsiteX4" fmla="*/ 685800 w 5905500"/>
              <a:gd name="connsiteY4" fmla="*/ 38100 h 2095500"/>
              <a:gd name="connsiteX0" fmla="*/ 628650 w 5848350"/>
              <a:gd name="connsiteY0" fmla="*/ 38100 h 1733550"/>
              <a:gd name="connsiteX1" fmla="*/ 5848350 w 5848350"/>
              <a:gd name="connsiteY1" fmla="*/ 0 h 1733550"/>
              <a:gd name="connsiteX2" fmla="*/ 5276850 w 5848350"/>
              <a:gd name="connsiteY2" fmla="*/ 1333500 h 1733550"/>
              <a:gd name="connsiteX3" fmla="*/ 0 w 5848350"/>
              <a:gd name="connsiteY3" fmla="*/ 1733550 h 1733550"/>
              <a:gd name="connsiteX4" fmla="*/ 628650 w 5848350"/>
              <a:gd name="connsiteY4" fmla="*/ 38100 h 1733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8350" h="1733550">
                <a:moveTo>
                  <a:pt x="628650" y="38100"/>
                </a:moveTo>
                <a:lnTo>
                  <a:pt x="5848350" y="0"/>
                </a:lnTo>
                <a:lnTo>
                  <a:pt x="5276850" y="1333500"/>
                </a:lnTo>
                <a:lnTo>
                  <a:pt x="0" y="1733550"/>
                </a:lnTo>
                <a:lnTo>
                  <a:pt x="628650" y="38100"/>
                </a:lnTo>
                <a:close/>
              </a:path>
            </a:pathLst>
          </a:custGeom>
          <a:noFill/>
          <a:ln w="38100">
            <a:solidFill>
              <a:srgbClr val="42D2C4"/>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userDrawn="1"/>
        </p:nvSpPr>
        <p:spPr>
          <a:xfrm>
            <a:off x="4469104" y="4822836"/>
            <a:ext cx="3019665" cy="400105"/>
          </a:xfrm>
          <a:prstGeom prst="rect">
            <a:avLst/>
          </a:prstGeom>
          <a:solidFill>
            <a:schemeClr val="bg1"/>
          </a:solidFill>
        </p:spPr>
        <p:txBody>
          <a:bodyPr wrap="none" lIns="91436" tIns="45718" rIns="91436" bIns="45718">
            <a:spAutoFit/>
          </a:bodyPr>
          <a:lstStyle/>
          <a:p>
            <a:r>
              <a:rPr kumimoji="1" lang="en-US" altLang="zh-CN" sz="2000" dirty="0"/>
              <a:t>PRESENTED</a:t>
            </a:r>
            <a:r>
              <a:rPr kumimoji="1" lang="zh-CN" altLang="en-US" sz="2000" dirty="0"/>
              <a:t> </a:t>
            </a:r>
            <a:r>
              <a:rPr kumimoji="1" lang="en-US" altLang="zh-CN" sz="2000" dirty="0"/>
              <a:t>BY</a:t>
            </a:r>
            <a:r>
              <a:rPr kumimoji="1" lang="zh-CN" altLang="en-US" sz="2000" dirty="0"/>
              <a:t> </a:t>
            </a:r>
            <a:r>
              <a:rPr kumimoji="1" lang="en-US" altLang="zh-CN" sz="2000" dirty="0"/>
              <a:t>OFFICEPLUS</a:t>
            </a:r>
          </a:p>
        </p:txBody>
      </p:sp>
    </p:spTree>
    <p:extLst>
      <p:ext uri="{BB962C8B-B14F-4D97-AF65-F5344CB8AC3E}">
        <p14:creationId xmlns:p14="http://schemas.microsoft.com/office/powerpoint/2010/main" val="632973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E73A1C"/>
        </a:solidFill>
        <a:effectLst/>
      </p:bgPr>
    </p:bg>
    <p:spTree>
      <p:nvGrpSpPr>
        <p:cNvPr id="1" name=""/>
        <p:cNvGrpSpPr/>
        <p:nvPr/>
      </p:nvGrpSpPr>
      <p:grpSpPr>
        <a:xfrm>
          <a:off x="0" y="0"/>
          <a:ext cx="0" cy="0"/>
          <a:chOff x="0" y="0"/>
          <a:chExt cx="0" cy="0"/>
        </a:xfrm>
      </p:grpSpPr>
      <p:sp>
        <p:nvSpPr>
          <p:cNvPr id="5" name="矩形 4"/>
          <p:cNvSpPr/>
          <p:nvPr userDrawn="1"/>
        </p:nvSpPr>
        <p:spPr>
          <a:xfrm>
            <a:off x="440603" y="759873"/>
            <a:ext cx="662361" cy="379656"/>
          </a:xfrm>
          <a:prstGeom prst="rect">
            <a:avLst/>
          </a:prstGeom>
        </p:spPr>
        <p:txBody>
          <a:bodyPr wrap="none">
            <a:spAutoFit/>
          </a:bodyPr>
          <a:lstStyle/>
          <a:p>
            <a:pPr defTabSz="609585"/>
            <a:r>
              <a:rPr lang="zh-CN" altLang="en-US" sz="1867" dirty="0">
                <a:solidFill>
                  <a:srgbClr val="FFFFFF"/>
                </a:solidFill>
                <a:latin typeface="Segoe UI Light"/>
                <a:cs typeface="Segoe UI Light"/>
              </a:rPr>
              <a:t>标注</a:t>
            </a:r>
          </a:p>
        </p:txBody>
      </p:sp>
      <p:sp>
        <p:nvSpPr>
          <p:cNvPr id="6" name="矩形 5"/>
          <p:cNvSpPr/>
          <p:nvPr userDrawn="1"/>
        </p:nvSpPr>
        <p:spPr>
          <a:xfrm>
            <a:off x="2857674" y="841948"/>
            <a:ext cx="1402001" cy="3292440"/>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字体使用 </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行距</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背景图片出处</a:t>
            </a: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声明</a:t>
            </a:r>
            <a:endParaRPr lang="en-US" altLang="zh-CN" sz="1333" dirty="0">
              <a:solidFill>
                <a:srgbClr val="FFFFFF"/>
              </a:solidFill>
              <a:latin typeface="Segoe UI Light"/>
              <a:cs typeface="Segoe UI Light"/>
            </a:endParaRPr>
          </a:p>
        </p:txBody>
      </p:sp>
      <p:sp>
        <p:nvSpPr>
          <p:cNvPr id="7" name="矩形 6"/>
          <p:cNvSpPr/>
          <p:nvPr userDrawn="1"/>
        </p:nvSpPr>
        <p:spPr>
          <a:xfrm>
            <a:off x="4395052" y="841948"/>
            <a:ext cx="3727457" cy="3825791"/>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英文 </a:t>
            </a:r>
            <a:r>
              <a:rPr lang="en-US" altLang="zh-CN" sz="1333" dirty="0">
                <a:solidFill>
                  <a:srgbClr val="FFFFFF"/>
                </a:solidFill>
                <a:latin typeface="Segoe UI Light"/>
                <a:cs typeface="Segoe UI Light"/>
              </a:rPr>
              <a:t>Calibri</a:t>
            </a: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中文 微软雅黑</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正文 </a:t>
            </a:r>
            <a:r>
              <a:rPr lang="en-US" altLang="zh-CN" sz="1333" dirty="0">
                <a:solidFill>
                  <a:srgbClr val="FFFFFF"/>
                </a:solidFill>
                <a:latin typeface="Segoe UI Light"/>
                <a:cs typeface="Segoe UI Light"/>
              </a:rPr>
              <a:t>1.3</a:t>
            </a: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en-US" altLang="zh-CN" sz="1333" dirty="0" err="1">
                <a:solidFill>
                  <a:srgbClr val="FFFFFF"/>
                </a:solidFill>
                <a:latin typeface="Segoe UI Light"/>
                <a:cs typeface="Segoe UI Light"/>
              </a:rPr>
              <a:t>cn.bing.com</a:t>
            </a: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prstClr val="white"/>
                </a:solidFill>
              </a:rPr>
              <a:t>互联网是一个开放共享的平台</a:t>
            </a:r>
          </a:p>
          <a:p>
            <a:pPr defTabSz="609585">
              <a:lnSpc>
                <a:spcPct val="130000"/>
              </a:lnSpc>
            </a:pPr>
            <a:r>
              <a:rPr lang="zh-CN" altLang="en-US" sz="1333" dirty="0">
                <a:solidFill>
                  <a:prstClr val="white"/>
                </a:solidFill>
              </a:rPr>
              <a:t>Office</a:t>
            </a:r>
            <a:r>
              <a:rPr lang="en-US" altLang="zh-CN" sz="1333" dirty="0">
                <a:solidFill>
                  <a:prstClr val="white"/>
                </a:solidFill>
              </a:rPr>
              <a:t>PLUS </a:t>
            </a:r>
            <a:r>
              <a:rPr lang="zh-CN" altLang="en-US" sz="1333" dirty="0">
                <a:solidFill>
                  <a:prstClr val="white"/>
                </a:solidFill>
              </a:rPr>
              <a:t>部分设计灵感与元素来源于网络</a:t>
            </a:r>
          </a:p>
          <a:p>
            <a:pPr defTabSz="609585">
              <a:lnSpc>
                <a:spcPct val="130000"/>
              </a:lnSpc>
            </a:pPr>
            <a:r>
              <a:rPr lang="zh-CN" altLang="en-US" sz="1333" dirty="0">
                <a:solidFill>
                  <a:prstClr val="white"/>
                </a:solidFill>
              </a:rPr>
              <a:t>如有建议请联系officeplus@microsoft.com</a:t>
            </a:r>
            <a:endParaRPr lang="en-US" altLang="zh-CN" sz="1333" dirty="0">
              <a:solidFill>
                <a:srgbClr val="FFFFFF"/>
              </a:solidFill>
              <a:latin typeface="Segoe UI Light"/>
              <a:cs typeface="Segoe UI Light"/>
            </a:endParaRPr>
          </a:p>
        </p:txBody>
      </p:sp>
      <p:sp>
        <p:nvSpPr>
          <p:cNvPr id="8" name="矩形 7"/>
          <p:cNvSpPr/>
          <p:nvPr userDrawn="1"/>
        </p:nvSpPr>
        <p:spPr>
          <a:xfrm>
            <a:off x="440603" y="182445"/>
            <a:ext cx="816249" cy="256545"/>
          </a:xfrm>
          <a:prstGeom prst="rect">
            <a:avLst/>
          </a:prstGeom>
        </p:spPr>
        <p:txBody>
          <a:bodyPr wrap="none">
            <a:spAutoFit/>
          </a:bodyPr>
          <a:lstStyle/>
          <a:p>
            <a:pPr defTabSz="609585"/>
            <a:r>
              <a:rPr kumimoji="1" lang="en-US" altLang="zh-CN" sz="1067" dirty="0" err="1">
                <a:solidFill>
                  <a:srgbClr val="FFFFFF"/>
                </a:solidFill>
                <a:latin typeface="Segoe UI Light"/>
                <a:cs typeface="Segoe UI Light"/>
              </a:rPr>
              <a:t>OfficePLUS</a:t>
            </a:r>
            <a:endParaRPr lang="zh-CN" altLang="en-US" sz="1067" dirty="0">
              <a:solidFill>
                <a:srgbClr val="FFFFFF"/>
              </a:solidFill>
              <a:latin typeface="Segoe UI Light"/>
              <a:cs typeface="Segoe UI Light"/>
            </a:endParaRPr>
          </a:p>
        </p:txBody>
      </p:sp>
    </p:spTree>
    <p:extLst>
      <p:ext uri="{BB962C8B-B14F-4D97-AF65-F5344CB8AC3E}">
        <p14:creationId xmlns:p14="http://schemas.microsoft.com/office/powerpoint/2010/main" val="816434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8" name="图片 7">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9" name="文本框 8"/>
          <p:cNvSpPr txBox="1"/>
          <p:nvPr userDrawn="1"/>
        </p:nvSpPr>
        <p:spPr>
          <a:xfrm>
            <a:off x="4259746" y="3740751"/>
            <a:ext cx="3347390" cy="297454"/>
          </a:xfrm>
          <a:prstGeom prst="rect">
            <a:avLst/>
          </a:prstGeom>
          <a:noFill/>
        </p:spPr>
        <p:txBody>
          <a:bodyPr wrap="none" rtlCol="0">
            <a:spAutoFit/>
          </a:bodyPr>
          <a:lstStyle/>
          <a:p>
            <a:pPr algn="ctr"/>
            <a:r>
              <a:rPr kumimoji="1" lang="zh-CN" altLang="en-US" sz="1333" dirty="0">
                <a:solidFill>
                  <a:schemeClr val="tx1">
                    <a:lumMod val="75000"/>
                    <a:lumOff val="25000"/>
                  </a:schemeClr>
                </a:solidFill>
              </a:rPr>
              <a:t>点击</a:t>
            </a:r>
            <a:r>
              <a:rPr kumimoji="1" lang="en-US" altLang="zh-CN" sz="1333" dirty="0">
                <a:solidFill>
                  <a:schemeClr val="tx1">
                    <a:lumMod val="75000"/>
                    <a:lumOff val="25000"/>
                  </a:schemeClr>
                </a:solidFill>
              </a:rPr>
              <a:t>Logo</a:t>
            </a:r>
            <a:r>
              <a:rPr kumimoji="1" lang="zh-CN" altLang="en-US" sz="1333" dirty="0">
                <a:solidFill>
                  <a:schemeClr val="tx1">
                    <a:lumMod val="75000"/>
                    <a:lumOff val="25000"/>
                  </a:schemeClr>
                </a:solidFill>
              </a:rPr>
              <a:t>获取更多优质模板（放映模式）</a:t>
            </a:r>
          </a:p>
        </p:txBody>
      </p:sp>
    </p:spTree>
    <p:extLst>
      <p:ext uri="{BB962C8B-B14F-4D97-AF65-F5344CB8AC3E}">
        <p14:creationId xmlns:p14="http://schemas.microsoft.com/office/powerpoint/2010/main" val="181316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31739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9304" y="1719016"/>
            <a:ext cx="5905776" cy="2554734"/>
          </a:xfrm>
          <a:prstGeom prst="rect">
            <a:avLst/>
          </a:prstGeom>
          <a:noFill/>
        </p:spPr>
        <p:txBody>
          <a:bodyPr wrap="none" lIns="91436" tIns="45718" rIns="91436" bIns="45718" rtlCol="0">
            <a:spAutoFit/>
          </a:bodyPr>
          <a:lstStyle/>
          <a:p>
            <a:pPr>
              <a:lnSpc>
                <a:spcPct val="120000"/>
              </a:lnSpc>
            </a:pPr>
            <a:r>
              <a:rPr kumimoji="1" lang="en-US" altLang="zh-CN" sz="7200" b="1" dirty="0">
                <a:solidFill>
                  <a:schemeClr val="bg1"/>
                </a:solidFill>
              </a:rPr>
              <a:t>Super Spider---</a:t>
            </a:r>
          </a:p>
          <a:p>
            <a:pPr>
              <a:lnSpc>
                <a:spcPct val="120000"/>
              </a:lnSpc>
            </a:pPr>
            <a:r>
              <a:rPr kumimoji="1" lang="zh-CN" altLang="en-US" sz="6600" b="1" dirty="0">
                <a:solidFill>
                  <a:schemeClr val="bg1"/>
                </a:solidFill>
              </a:rPr>
              <a:t>爬虫软件</a:t>
            </a:r>
          </a:p>
        </p:txBody>
      </p:sp>
    </p:spTree>
    <p:extLst>
      <p:ext uri="{BB962C8B-B14F-4D97-AF65-F5344CB8AC3E}">
        <p14:creationId xmlns:p14="http://schemas.microsoft.com/office/powerpoint/2010/main" val="42043862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2573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83439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629150" y="500390"/>
            <a:ext cx="3314700" cy="523220"/>
          </a:xfrm>
          <a:prstGeom prst="rect">
            <a:avLst/>
          </a:prstGeom>
          <a:noFill/>
        </p:spPr>
        <p:txBody>
          <a:bodyPr wrap="square" rtlCol="0">
            <a:spAutoFit/>
          </a:bodyPr>
          <a:lstStyle/>
          <a:p>
            <a:pPr algn="ctr"/>
            <a:r>
              <a:rPr lang="zh-CN" altLang="en-US" sz="2800" b="1" dirty="0">
                <a:solidFill>
                  <a:schemeClr val="bg1"/>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功能概述</a:t>
            </a:r>
          </a:p>
        </p:txBody>
      </p:sp>
      <p:sp>
        <p:nvSpPr>
          <p:cNvPr id="7" name="椭圆 6"/>
          <p:cNvSpPr/>
          <p:nvPr/>
        </p:nvSpPr>
        <p:spPr>
          <a:xfrm rot="19747294" flipH="1">
            <a:off x="3454136" y="2145195"/>
            <a:ext cx="905279" cy="905279"/>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400" dirty="0">
              <a:solidFill>
                <a:srgbClr val="103154"/>
              </a:solidFill>
            </a:endParaRPr>
          </a:p>
        </p:txBody>
      </p:sp>
      <p:sp>
        <p:nvSpPr>
          <p:cNvPr id="8" name="椭圆 7"/>
          <p:cNvSpPr/>
          <p:nvPr/>
        </p:nvSpPr>
        <p:spPr>
          <a:xfrm flipH="1">
            <a:off x="1913523" y="2747485"/>
            <a:ext cx="1117525" cy="111752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400" dirty="0">
              <a:solidFill>
                <a:srgbClr val="103154"/>
              </a:solidFill>
            </a:endParaRPr>
          </a:p>
        </p:txBody>
      </p:sp>
      <p:sp>
        <p:nvSpPr>
          <p:cNvPr id="9" name="椭圆 8"/>
          <p:cNvSpPr/>
          <p:nvPr/>
        </p:nvSpPr>
        <p:spPr>
          <a:xfrm rot="19498993" flipH="1">
            <a:off x="2558564" y="2076081"/>
            <a:ext cx="394921" cy="394921"/>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400" dirty="0">
              <a:solidFill>
                <a:srgbClr val="103154"/>
              </a:solidFill>
            </a:endParaRPr>
          </a:p>
        </p:txBody>
      </p:sp>
      <p:sp>
        <p:nvSpPr>
          <p:cNvPr id="10" name="椭圆 9"/>
          <p:cNvSpPr/>
          <p:nvPr/>
        </p:nvSpPr>
        <p:spPr>
          <a:xfrm rot="1719657" flipH="1">
            <a:off x="2481001" y="4590440"/>
            <a:ext cx="828630" cy="82863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400" dirty="0">
              <a:solidFill>
                <a:srgbClr val="103154"/>
              </a:solidFill>
            </a:endParaRPr>
          </a:p>
        </p:txBody>
      </p:sp>
      <p:sp>
        <p:nvSpPr>
          <p:cNvPr id="11" name="椭圆 10"/>
          <p:cNvSpPr/>
          <p:nvPr/>
        </p:nvSpPr>
        <p:spPr>
          <a:xfrm rot="1418744" flipH="1">
            <a:off x="1660214" y="4231073"/>
            <a:ext cx="603619" cy="603619"/>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400" dirty="0">
              <a:solidFill>
                <a:srgbClr val="103154"/>
              </a:solidFill>
            </a:endParaRPr>
          </a:p>
        </p:txBody>
      </p:sp>
      <p:sp>
        <p:nvSpPr>
          <p:cNvPr id="12" name="椭圆 11"/>
          <p:cNvSpPr/>
          <p:nvPr/>
        </p:nvSpPr>
        <p:spPr>
          <a:xfrm rot="608903" flipH="1">
            <a:off x="3318694" y="3171108"/>
            <a:ext cx="1546291" cy="1546291"/>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400" dirty="0">
              <a:solidFill>
                <a:srgbClr val="103154"/>
              </a:solidFill>
            </a:endParaRPr>
          </a:p>
        </p:txBody>
      </p:sp>
      <p:cxnSp>
        <p:nvCxnSpPr>
          <p:cNvPr id="13" name="直线连接符 14"/>
          <p:cNvCxnSpPr>
            <a:stCxn id="9" idx="5"/>
            <a:endCxn id="8" idx="0"/>
          </p:cNvCxnSpPr>
          <p:nvPr/>
        </p:nvCxnSpPr>
        <p:spPr>
          <a:xfrm flipH="1">
            <a:off x="2472285" y="2468012"/>
            <a:ext cx="249508" cy="279473"/>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 name="直线连接符 23"/>
          <p:cNvCxnSpPr/>
          <p:nvPr/>
        </p:nvCxnSpPr>
        <p:spPr>
          <a:xfrm flipH="1" flipV="1">
            <a:off x="2043499" y="4663418"/>
            <a:ext cx="609586" cy="13415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 name="直线连接符 55"/>
          <p:cNvCxnSpPr>
            <a:cxnSpLocks/>
            <a:stCxn id="12" idx="4"/>
            <a:endCxn id="10" idx="1"/>
          </p:cNvCxnSpPr>
          <p:nvPr/>
        </p:nvCxnSpPr>
        <p:spPr>
          <a:xfrm flipH="1">
            <a:off x="3292898" y="4705303"/>
            <a:ext cx="662714" cy="18289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9" name="直线连接符 58"/>
          <p:cNvCxnSpPr>
            <a:stCxn id="12" idx="0"/>
            <a:endCxn id="7" idx="4"/>
          </p:cNvCxnSpPr>
          <p:nvPr/>
        </p:nvCxnSpPr>
        <p:spPr>
          <a:xfrm flipH="1" flipV="1">
            <a:off x="4139078" y="2986316"/>
            <a:ext cx="88988" cy="196888"/>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32" name="文本框 31"/>
          <p:cNvSpPr txBox="1"/>
          <p:nvPr/>
        </p:nvSpPr>
        <p:spPr>
          <a:xfrm>
            <a:off x="3561286" y="2233043"/>
            <a:ext cx="760277" cy="707886"/>
          </a:xfrm>
          <a:prstGeom prst="rect">
            <a:avLst/>
          </a:prstGeom>
          <a:noFill/>
        </p:spPr>
        <p:txBody>
          <a:bodyPr wrap="square" rtlCol="0">
            <a:spAutoFit/>
          </a:bodyPr>
          <a:lstStyle/>
          <a:p>
            <a:r>
              <a:rPr lang="zh-CN" altLang="en-US" sz="2000" b="1" dirty="0"/>
              <a:t>热点追踪</a:t>
            </a:r>
          </a:p>
        </p:txBody>
      </p:sp>
      <p:sp>
        <p:nvSpPr>
          <p:cNvPr id="33" name="文本框 32"/>
          <p:cNvSpPr txBox="1"/>
          <p:nvPr/>
        </p:nvSpPr>
        <p:spPr>
          <a:xfrm>
            <a:off x="3572526" y="3726399"/>
            <a:ext cx="1241569" cy="400110"/>
          </a:xfrm>
          <a:prstGeom prst="rect">
            <a:avLst/>
          </a:prstGeom>
          <a:noFill/>
        </p:spPr>
        <p:txBody>
          <a:bodyPr wrap="square" rtlCol="0">
            <a:spAutoFit/>
          </a:bodyPr>
          <a:lstStyle/>
          <a:p>
            <a:r>
              <a:rPr lang="zh-CN" altLang="en-US" sz="2000" b="1" dirty="0"/>
              <a:t>热点集成</a:t>
            </a:r>
          </a:p>
        </p:txBody>
      </p:sp>
      <p:sp>
        <p:nvSpPr>
          <p:cNvPr id="34" name="文本框 33"/>
          <p:cNvSpPr txBox="1"/>
          <p:nvPr/>
        </p:nvSpPr>
        <p:spPr>
          <a:xfrm>
            <a:off x="1999265" y="2971751"/>
            <a:ext cx="1117525" cy="707886"/>
          </a:xfrm>
          <a:prstGeom prst="rect">
            <a:avLst/>
          </a:prstGeom>
          <a:noFill/>
        </p:spPr>
        <p:txBody>
          <a:bodyPr wrap="square" rtlCol="0">
            <a:spAutoFit/>
          </a:bodyPr>
          <a:lstStyle/>
          <a:p>
            <a:r>
              <a:rPr lang="zh-CN" altLang="en-US" sz="2000" b="1" dirty="0"/>
              <a:t>关键词搜索</a:t>
            </a:r>
          </a:p>
        </p:txBody>
      </p:sp>
      <p:sp>
        <p:nvSpPr>
          <p:cNvPr id="36" name="文本框 35"/>
          <p:cNvSpPr txBox="1"/>
          <p:nvPr/>
        </p:nvSpPr>
        <p:spPr>
          <a:xfrm>
            <a:off x="6541123" y="1560511"/>
            <a:ext cx="4194423" cy="1318438"/>
          </a:xfrm>
          <a:prstGeom prst="rect">
            <a:avLst/>
          </a:prstGeom>
          <a:noFill/>
        </p:spPr>
        <p:txBody>
          <a:bodyPr wrap="square" lIns="68580" tIns="34290" rIns="68580" bIns="34290" rtlCol="0">
            <a:spAutoFit/>
          </a:bodyPr>
          <a:lstStyle/>
          <a:p>
            <a:pPr lvl="0" defTabSz="457200">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第一：关键词搜索</a:t>
            </a:r>
            <a:endParaRPr lang="en-US" altLang="zh-CN" sz="1600" dirty="0">
              <a:solidFill>
                <a:schemeClr val="bg1"/>
              </a:solidFill>
              <a:latin typeface="微软雅黑" panose="020B0503020204020204" pitchFamily="34" charset="-122"/>
              <a:ea typeface="微软雅黑" panose="020B0503020204020204" pitchFamily="34" charset="-122"/>
            </a:endParaRPr>
          </a:p>
          <a:p>
            <a:pPr lvl="0" defTabSz="457200">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用户可以通过输入想要搜索的关键词来进行信息的获取，在搜索前可以勾选信息来源的网站：微博、知乎、百度贴吧。</a:t>
            </a:r>
          </a:p>
        </p:txBody>
      </p:sp>
      <p:sp>
        <p:nvSpPr>
          <p:cNvPr id="37" name="文本框 36"/>
          <p:cNvSpPr txBox="1"/>
          <p:nvPr/>
        </p:nvSpPr>
        <p:spPr>
          <a:xfrm>
            <a:off x="6541122" y="3183204"/>
            <a:ext cx="4194423" cy="1318438"/>
          </a:xfrm>
          <a:prstGeom prst="rect">
            <a:avLst/>
          </a:prstGeom>
          <a:noFill/>
        </p:spPr>
        <p:txBody>
          <a:bodyPr wrap="square" lIns="68580" tIns="34290" rIns="68580" bIns="34290" rtlCol="0">
            <a:spAutoFit/>
          </a:bodyPr>
          <a:lstStyle/>
          <a:p>
            <a:pPr lvl="0" defTabSz="457200">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第二：热点集成</a:t>
            </a:r>
            <a:endParaRPr lang="en-US" altLang="zh-CN" sz="1600" dirty="0">
              <a:solidFill>
                <a:schemeClr val="bg1"/>
              </a:solidFill>
              <a:latin typeface="微软雅黑" panose="020B0503020204020204" pitchFamily="34" charset="-122"/>
              <a:ea typeface="微软雅黑" panose="020B0503020204020204" pitchFamily="34" charset="-122"/>
            </a:endParaRPr>
          </a:p>
          <a:p>
            <a:pPr lvl="0" defTabSz="457200">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用户可以通过点击获取热点信息按钮，自动获取来自微博、知乎的热搜榜和百度贴吧的今日热帖。</a:t>
            </a:r>
          </a:p>
        </p:txBody>
      </p:sp>
      <p:sp>
        <p:nvSpPr>
          <p:cNvPr id="38" name="文本框 37"/>
          <p:cNvSpPr txBox="1"/>
          <p:nvPr/>
        </p:nvSpPr>
        <p:spPr>
          <a:xfrm>
            <a:off x="6541121" y="4928883"/>
            <a:ext cx="4194423" cy="998350"/>
          </a:xfrm>
          <a:prstGeom prst="rect">
            <a:avLst/>
          </a:prstGeom>
          <a:noFill/>
        </p:spPr>
        <p:txBody>
          <a:bodyPr wrap="square" lIns="68580" tIns="34290" rIns="68580" bIns="34290" rtlCol="0">
            <a:spAutoFit/>
          </a:bodyPr>
          <a:lstStyle/>
          <a:p>
            <a:pPr lvl="0" defTabSz="457200">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第三：热点追踪</a:t>
            </a:r>
            <a:endParaRPr lang="en-US" altLang="zh-CN" sz="1600" dirty="0">
              <a:solidFill>
                <a:schemeClr val="bg1"/>
              </a:solidFill>
              <a:latin typeface="微软雅黑" panose="020B0503020204020204" pitchFamily="34" charset="-122"/>
              <a:ea typeface="微软雅黑" panose="020B0503020204020204" pitchFamily="34" charset="-122"/>
            </a:endParaRPr>
          </a:p>
          <a:p>
            <a:pPr lvl="0" defTabSz="457200">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此功能可实现对当下的热点信息的汇总和比较，并且展示热点信息的变化趋势。</a:t>
            </a:r>
          </a:p>
        </p:txBody>
      </p:sp>
      <p:sp>
        <p:nvSpPr>
          <p:cNvPr id="39" name="矩形 38"/>
          <p:cNvSpPr/>
          <p:nvPr/>
        </p:nvSpPr>
        <p:spPr>
          <a:xfrm>
            <a:off x="6134100" y="1744746"/>
            <a:ext cx="152400" cy="853088"/>
          </a:xfrm>
          <a:prstGeom prst="rect">
            <a:avLst/>
          </a:prstGeom>
          <a:solidFill>
            <a:srgbClr val="42D2C4"/>
          </a:solidFill>
          <a:ln>
            <a:no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6134100" y="3386916"/>
            <a:ext cx="152400" cy="853088"/>
          </a:xfrm>
          <a:prstGeom prst="rect">
            <a:avLst/>
          </a:prstGeom>
          <a:solidFill>
            <a:srgbClr val="42D2C4"/>
          </a:solidFill>
          <a:ln>
            <a:no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6134100" y="5029086"/>
            <a:ext cx="152400" cy="853088"/>
          </a:xfrm>
          <a:prstGeom prst="rect">
            <a:avLst/>
          </a:prstGeom>
          <a:solidFill>
            <a:srgbClr val="42D2C4"/>
          </a:solidFill>
          <a:ln>
            <a:no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线连接符 55"/>
          <p:cNvCxnSpPr>
            <a:stCxn id="7" idx="6"/>
          </p:cNvCxnSpPr>
          <p:nvPr/>
        </p:nvCxnSpPr>
        <p:spPr>
          <a:xfrm flipH="1">
            <a:off x="3031048" y="2830138"/>
            <a:ext cx="487246" cy="290980"/>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763177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05160" y="1372916"/>
            <a:ext cx="857250" cy="3154710"/>
          </a:xfrm>
          <a:prstGeom prst="rect">
            <a:avLst/>
          </a:prstGeom>
          <a:noFill/>
        </p:spPr>
        <p:txBody>
          <a:bodyPr wrap="square" rtlCol="0">
            <a:spAutoFit/>
          </a:bodyPr>
          <a:lstStyle/>
          <a:p>
            <a:r>
              <a:rPr lang="en-US" altLang="zh-CN" sz="19900" b="1" dirty="0">
                <a:solidFill>
                  <a:schemeClr val="bg1"/>
                </a:solidFill>
              </a:rPr>
              <a:t>4</a:t>
            </a:r>
            <a:endParaRPr lang="zh-CN" altLang="en-US" sz="19900" b="1" dirty="0">
              <a:solidFill>
                <a:schemeClr val="bg1"/>
              </a:solidFill>
            </a:endParaRPr>
          </a:p>
        </p:txBody>
      </p:sp>
      <p:sp>
        <p:nvSpPr>
          <p:cNvPr id="3" name="文本框 2"/>
          <p:cNvSpPr txBox="1"/>
          <p:nvPr/>
        </p:nvSpPr>
        <p:spPr>
          <a:xfrm>
            <a:off x="5981700" y="2778865"/>
            <a:ext cx="4781550" cy="769441"/>
          </a:xfrm>
          <a:prstGeom prst="rect">
            <a:avLst/>
          </a:prstGeom>
          <a:noFill/>
        </p:spPr>
        <p:txBody>
          <a:bodyPr wrap="square" rtlCol="0">
            <a:spAutoFit/>
          </a:bodyPr>
          <a:lstStyle/>
          <a:p>
            <a:r>
              <a:rPr lang="zh-CN" altLang="en-US" sz="44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运行展示</a:t>
            </a:r>
          </a:p>
        </p:txBody>
      </p:sp>
    </p:spTree>
    <p:extLst>
      <p:ext uri="{BB962C8B-B14F-4D97-AF65-F5344CB8AC3E}">
        <p14:creationId xmlns:p14="http://schemas.microsoft.com/office/powerpoint/2010/main" val="208757325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86200" y="2514600"/>
            <a:ext cx="4686300" cy="1107996"/>
          </a:xfrm>
          <a:prstGeom prst="rect">
            <a:avLst/>
          </a:prstGeom>
          <a:noFill/>
        </p:spPr>
        <p:txBody>
          <a:bodyPr wrap="square" rtlCol="0">
            <a:spAutoFit/>
          </a:bodyPr>
          <a:lstStyle/>
          <a:p>
            <a:r>
              <a:rPr lang="en-US" altLang="zh-CN" sz="6600" dirty="0">
                <a:solidFill>
                  <a:schemeClr val="bg1"/>
                </a:solidFill>
              </a:rPr>
              <a:t>THANK YOU!</a:t>
            </a:r>
            <a:endParaRPr lang="zh-CN" altLang="en-US" sz="6600" dirty="0">
              <a:solidFill>
                <a:schemeClr val="bg1"/>
              </a:solidFill>
            </a:endParaRPr>
          </a:p>
        </p:txBody>
      </p:sp>
    </p:spTree>
    <p:extLst>
      <p:ext uri="{BB962C8B-B14F-4D97-AF65-F5344CB8AC3E}">
        <p14:creationId xmlns:p14="http://schemas.microsoft.com/office/powerpoint/2010/main" val="39729733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8650" y="3075055"/>
            <a:ext cx="2514600" cy="707886"/>
          </a:xfrm>
          <a:prstGeom prst="rect">
            <a:avLst/>
          </a:prstGeom>
          <a:noFill/>
        </p:spPr>
        <p:txBody>
          <a:bodyPr wrap="square" rtlCol="0">
            <a:spAutoFit/>
          </a:bodyPr>
          <a:lstStyle/>
          <a:p>
            <a:r>
              <a:rPr lang="en-US" altLang="zh-CN" sz="4000" b="1" dirty="0">
                <a:solidFill>
                  <a:schemeClr val="bg1"/>
                </a:solidFill>
              </a:rPr>
              <a:t>CONTENT</a:t>
            </a:r>
            <a:endParaRPr lang="zh-CN" altLang="en-US" sz="4000" b="1" dirty="0">
              <a:solidFill>
                <a:schemeClr val="bg1"/>
              </a:solidFill>
            </a:endParaRPr>
          </a:p>
        </p:txBody>
      </p:sp>
      <p:grpSp>
        <p:nvGrpSpPr>
          <p:cNvPr id="3" name="组合 2"/>
          <p:cNvGrpSpPr/>
          <p:nvPr/>
        </p:nvGrpSpPr>
        <p:grpSpPr>
          <a:xfrm>
            <a:off x="5591175" y="990600"/>
            <a:ext cx="781050" cy="769441"/>
            <a:chOff x="5591175" y="990600"/>
            <a:chExt cx="781050" cy="769441"/>
          </a:xfrm>
        </p:grpSpPr>
        <p:sp>
          <p:nvSpPr>
            <p:cNvPr id="4" name="椭圆 3"/>
            <p:cNvSpPr/>
            <p:nvPr/>
          </p:nvSpPr>
          <p:spPr>
            <a:xfrm>
              <a:off x="5610225" y="990600"/>
              <a:ext cx="762000" cy="762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591175" y="990600"/>
              <a:ext cx="781050" cy="769441"/>
            </a:xfrm>
            <a:prstGeom prst="rect">
              <a:avLst/>
            </a:prstGeom>
            <a:noFill/>
          </p:spPr>
          <p:txBody>
            <a:bodyPr wrap="square" rtlCol="0">
              <a:spAutoFit/>
            </a:bodyPr>
            <a:lstStyle/>
            <a:p>
              <a:r>
                <a:rPr lang="en-US" altLang="zh-CN" sz="4400" dirty="0">
                  <a:solidFill>
                    <a:schemeClr val="bg1"/>
                  </a:solidFill>
                </a:rPr>
                <a:t>01</a:t>
              </a:r>
              <a:endParaRPr lang="zh-CN" altLang="en-US" sz="4400" dirty="0">
                <a:solidFill>
                  <a:schemeClr val="bg1"/>
                </a:solidFill>
              </a:endParaRPr>
            </a:p>
          </p:txBody>
        </p:sp>
      </p:grpSp>
      <p:grpSp>
        <p:nvGrpSpPr>
          <p:cNvPr id="6" name="组合 5"/>
          <p:cNvGrpSpPr/>
          <p:nvPr/>
        </p:nvGrpSpPr>
        <p:grpSpPr>
          <a:xfrm>
            <a:off x="5591175" y="2381250"/>
            <a:ext cx="781050" cy="788491"/>
            <a:chOff x="5591175" y="2381250"/>
            <a:chExt cx="781050" cy="788491"/>
          </a:xfrm>
        </p:grpSpPr>
        <p:sp>
          <p:nvSpPr>
            <p:cNvPr id="7" name="椭圆 6"/>
            <p:cNvSpPr/>
            <p:nvPr/>
          </p:nvSpPr>
          <p:spPr>
            <a:xfrm>
              <a:off x="5610225" y="2381250"/>
              <a:ext cx="762000" cy="762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591175" y="2400300"/>
              <a:ext cx="781050" cy="769441"/>
            </a:xfrm>
            <a:prstGeom prst="rect">
              <a:avLst/>
            </a:prstGeom>
            <a:noFill/>
          </p:spPr>
          <p:txBody>
            <a:bodyPr wrap="square" rtlCol="0">
              <a:spAutoFit/>
            </a:bodyPr>
            <a:lstStyle/>
            <a:p>
              <a:r>
                <a:rPr lang="en-US" altLang="zh-CN" sz="4400" dirty="0">
                  <a:solidFill>
                    <a:schemeClr val="bg1"/>
                  </a:solidFill>
                </a:rPr>
                <a:t>02</a:t>
              </a:r>
              <a:endParaRPr lang="zh-CN" altLang="en-US" sz="4400" dirty="0">
                <a:solidFill>
                  <a:schemeClr val="bg1"/>
                </a:solidFill>
              </a:endParaRPr>
            </a:p>
          </p:txBody>
        </p:sp>
      </p:grpSp>
      <p:grpSp>
        <p:nvGrpSpPr>
          <p:cNvPr id="9" name="组合 8"/>
          <p:cNvGrpSpPr/>
          <p:nvPr/>
        </p:nvGrpSpPr>
        <p:grpSpPr>
          <a:xfrm>
            <a:off x="5591175" y="3771900"/>
            <a:ext cx="781050" cy="807541"/>
            <a:chOff x="5591175" y="3771900"/>
            <a:chExt cx="781050" cy="807541"/>
          </a:xfrm>
        </p:grpSpPr>
        <p:sp>
          <p:nvSpPr>
            <p:cNvPr id="10" name="椭圆 9"/>
            <p:cNvSpPr/>
            <p:nvPr/>
          </p:nvSpPr>
          <p:spPr>
            <a:xfrm>
              <a:off x="5610225" y="3771900"/>
              <a:ext cx="762000" cy="762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591175" y="3810000"/>
              <a:ext cx="781050" cy="769441"/>
            </a:xfrm>
            <a:prstGeom prst="rect">
              <a:avLst/>
            </a:prstGeom>
            <a:noFill/>
          </p:spPr>
          <p:txBody>
            <a:bodyPr wrap="square" rtlCol="0">
              <a:spAutoFit/>
            </a:bodyPr>
            <a:lstStyle/>
            <a:p>
              <a:r>
                <a:rPr lang="en-US" altLang="zh-CN" sz="4400" dirty="0">
                  <a:solidFill>
                    <a:schemeClr val="bg1"/>
                  </a:solidFill>
                </a:rPr>
                <a:t>03</a:t>
              </a:r>
              <a:endParaRPr lang="zh-CN" altLang="en-US" sz="4400" dirty="0">
                <a:solidFill>
                  <a:schemeClr val="bg1"/>
                </a:solidFill>
              </a:endParaRPr>
            </a:p>
          </p:txBody>
        </p:sp>
      </p:grpSp>
      <p:grpSp>
        <p:nvGrpSpPr>
          <p:cNvPr id="12" name="组合 11"/>
          <p:cNvGrpSpPr/>
          <p:nvPr/>
        </p:nvGrpSpPr>
        <p:grpSpPr>
          <a:xfrm>
            <a:off x="5591175" y="5162550"/>
            <a:ext cx="781050" cy="781050"/>
            <a:chOff x="5591175" y="5162550"/>
            <a:chExt cx="781050" cy="781050"/>
          </a:xfrm>
        </p:grpSpPr>
        <p:sp>
          <p:nvSpPr>
            <p:cNvPr id="13" name="椭圆 12"/>
            <p:cNvSpPr/>
            <p:nvPr/>
          </p:nvSpPr>
          <p:spPr>
            <a:xfrm>
              <a:off x="5610225" y="5162550"/>
              <a:ext cx="762000" cy="762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591175" y="5174159"/>
              <a:ext cx="781050" cy="769441"/>
            </a:xfrm>
            <a:prstGeom prst="rect">
              <a:avLst/>
            </a:prstGeom>
            <a:noFill/>
          </p:spPr>
          <p:txBody>
            <a:bodyPr wrap="square" rtlCol="0">
              <a:spAutoFit/>
            </a:bodyPr>
            <a:lstStyle/>
            <a:p>
              <a:r>
                <a:rPr lang="en-US" altLang="zh-CN" sz="4400" dirty="0">
                  <a:solidFill>
                    <a:schemeClr val="bg1"/>
                  </a:solidFill>
                </a:rPr>
                <a:t>04</a:t>
              </a:r>
              <a:endParaRPr lang="zh-CN" altLang="en-US" sz="4400" dirty="0">
                <a:solidFill>
                  <a:schemeClr val="bg1"/>
                </a:solidFill>
              </a:endParaRPr>
            </a:p>
          </p:txBody>
        </p:sp>
      </p:grpSp>
      <p:sp>
        <p:nvSpPr>
          <p:cNvPr id="15" name="文本框 14"/>
          <p:cNvSpPr txBox="1"/>
          <p:nvPr/>
        </p:nvSpPr>
        <p:spPr>
          <a:xfrm>
            <a:off x="6724650" y="1109990"/>
            <a:ext cx="4305300"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项目说明</a:t>
            </a:r>
          </a:p>
        </p:txBody>
      </p:sp>
      <p:sp>
        <p:nvSpPr>
          <p:cNvPr id="16" name="文本框 15"/>
          <p:cNvSpPr txBox="1"/>
          <p:nvPr/>
        </p:nvSpPr>
        <p:spPr>
          <a:xfrm>
            <a:off x="6724650" y="2500640"/>
            <a:ext cx="4305300"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需求分析</a:t>
            </a:r>
          </a:p>
        </p:txBody>
      </p:sp>
      <p:sp>
        <p:nvSpPr>
          <p:cNvPr id="17" name="文本框 16"/>
          <p:cNvSpPr txBox="1"/>
          <p:nvPr/>
        </p:nvSpPr>
        <p:spPr>
          <a:xfrm>
            <a:off x="6724650" y="3891290"/>
            <a:ext cx="4305300"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功能概述</a:t>
            </a:r>
          </a:p>
        </p:txBody>
      </p:sp>
      <p:sp>
        <p:nvSpPr>
          <p:cNvPr id="18" name="文本框 17"/>
          <p:cNvSpPr txBox="1"/>
          <p:nvPr/>
        </p:nvSpPr>
        <p:spPr>
          <a:xfrm>
            <a:off x="6724650" y="5281940"/>
            <a:ext cx="4305300"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运行展示</a:t>
            </a:r>
          </a:p>
        </p:txBody>
      </p:sp>
    </p:spTree>
    <p:extLst>
      <p:ext uri="{BB962C8B-B14F-4D97-AF65-F5344CB8AC3E}">
        <p14:creationId xmlns:p14="http://schemas.microsoft.com/office/powerpoint/2010/main" val="416451566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05160" y="1372916"/>
            <a:ext cx="857250" cy="3154710"/>
          </a:xfrm>
          <a:prstGeom prst="rect">
            <a:avLst/>
          </a:prstGeom>
          <a:noFill/>
        </p:spPr>
        <p:txBody>
          <a:bodyPr wrap="square" rtlCol="0">
            <a:spAutoFit/>
          </a:bodyPr>
          <a:lstStyle/>
          <a:p>
            <a:r>
              <a:rPr lang="en-US" altLang="zh-CN" sz="19900" b="1" dirty="0">
                <a:solidFill>
                  <a:schemeClr val="bg1"/>
                </a:solidFill>
              </a:rPr>
              <a:t>1</a:t>
            </a:r>
            <a:endParaRPr lang="zh-CN" altLang="en-US" sz="19900" b="1" dirty="0">
              <a:solidFill>
                <a:schemeClr val="bg1"/>
              </a:solidFill>
            </a:endParaRPr>
          </a:p>
        </p:txBody>
      </p:sp>
      <p:sp>
        <p:nvSpPr>
          <p:cNvPr id="3" name="文本框 2"/>
          <p:cNvSpPr txBox="1"/>
          <p:nvPr/>
        </p:nvSpPr>
        <p:spPr>
          <a:xfrm>
            <a:off x="5981700" y="2778865"/>
            <a:ext cx="4781550" cy="769441"/>
          </a:xfrm>
          <a:prstGeom prst="rect">
            <a:avLst/>
          </a:prstGeom>
          <a:noFill/>
        </p:spPr>
        <p:txBody>
          <a:bodyPr wrap="square" rtlCol="0">
            <a:spAutoFit/>
          </a:bodyPr>
          <a:lstStyle/>
          <a:p>
            <a:r>
              <a:rPr lang="zh-CN" altLang="en-US" sz="44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项目说明</a:t>
            </a:r>
          </a:p>
        </p:txBody>
      </p:sp>
    </p:spTree>
    <p:extLst>
      <p:ext uri="{BB962C8B-B14F-4D97-AF65-F5344CB8AC3E}">
        <p14:creationId xmlns:p14="http://schemas.microsoft.com/office/powerpoint/2010/main" val="318792392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D6A79068-C49E-499F-A57E-3392F68CBD49}"/>
              </a:ext>
            </a:extLst>
          </p:cNvPr>
          <p:cNvSpPr/>
          <p:nvPr/>
        </p:nvSpPr>
        <p:spPr>
          <a:xfrm>
            <a:off x="6680946" y="4061986"/>
            <a:ext cx="4664202" cy="2351745"/>
          </a:xfrm>
          <a:prstGeom prst="rect">
            <a:avLst/>
          </a:prstGeom>
          <a:solidFill>
            <a:srgbClr val="42D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12573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83439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629150" y="500390"/>
            <a:ext cx="3314700" cy="523220"/>
          </a:xfrm>
          <a:prstGeom prst="rect">
            <a:avLst/>
          </a:prstGeom>
          <a:noFill/>
        </p:spPr>
        <p:txBody>
          <a:bodyPr wrap="square" rtlCol="0">
            <a:spAutoFit/>
          </a:bodyPr>
          <a:lstStyle/>
          <a:p>
            <a:pPr algn="ctr"/>
            <a:r>
              <a:rPr lang="en-US" altLang="zh-CN" sz="2800" b="1" dirty="0">
                <a:solidFill>
                  <a:schemeClr val="bg1"/>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Super Spider</a:t>
            </a:r>
          </a:p>
        </p:txBody>
      </p:sp>
      <p:pic>
        <p:nvPicPr>
          <p:cNvPr id="5" name="图片 4"/>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494592" y="4061986"/>
            <a:ext cx="4664202" cy="2351746"/>
          </a:xfrm>
          <a:prstGeom prst="rect">
            <a:avLst/>
          </a:prstGeom>
        </p:spPr>
      </p:pic>
      <p:pic>
        <p:nvPicPr>
          <p:cNvPr id="6" name="图片 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680946" y="1370906"/>
            <a:ext cx="4664202" cy="2351737"/>
          </a:xfrm>
          <a:prstGeom prst="rect">
            <a:avLst/>
          </a:prstGeom>
        </p:spPr>
      </p:pic>
      <p:sp>
        <p:nvSpPr>
          <p:cNvPr id="7" name="矩形 6"/>
          <p:cNvSpPr/>
          <p:nvPr/>
        </p:nvSpPr>
        <p:spPr>
          <a:xfrm>
            <a:off x="1494592" y="1371839"/>
            <a:ext cx="4664202" cy="2351745"/>
          </a:xfrm>
          <a:prstGeom prst="rect">
            <a:avLst/>
          </a:prstGeom>
          <a:solidFill>
            <a:srgbClr val="42D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611983" y="1434809"/>
            <a:ext cx="4546811" cy="2194768"/>
          </a:xfrm>
          <a:prstGeom prst="rect">
            <a:avLst/>
          </a:prstGeom>
          <a:noFill/>
        </p:spPr>
        <p:txBody>
          <a:bodyPr wrap="square" lIns="68580" tIns="34290" rIns="68580" bIns="34290" rtlCol="0">
            <a:spAutoFit/>
          </a:bodyPr>
          <a:lstStyle/>
          <a:p>
            <a:pPr lvl="0" defTabSz="457200">
              <a:lnSpc>
                <a:spcPct val="130000"/>
              </a:lnSpc>
            </a:pPr>
            <a:r>
              <a:rPr lang="zh-CN" altLang="en-US" dirty="0">
                <a:solidFill>
                  <a:schemeClr val="bg1"/>
                </a:solidFill>
              </a:rPr>
              <a:t>随着网络的迅速发展，万维网成为大量信息的载体，如何有效地提取并利用这些信息成为一个巨大的挑战。搜索引擎，例如传统的</a:t>
            </a:r>
            <a:r>
              <a:rPr lang="en-US" altLang="zh-CN" dirty="0">
                <a:solidFill>
                  <a:schemeClr val="bg1"/>
                </a:solidFill>
              </a:rPr>
              <a:t>Yahoo</a:t>
            </a:r>
            <a:r>
              <a:rPr lang="zh-CN" altLang="en-US" dirty="0">
                <a:solidFill>
                  <a:schemeClr val="bg1"/>
                </a:solidFill>
              </a:rPr>
              <a:t>、</a:t>
            </a:r>
            <a:r>
              <a:rPr lang="en-US" altLang="zh-CN" dirty="0">
                <a:solidFill>
                  <a:schemeClr val="bg1"/>
                </a:solidFill>
              </a:rPr>
              <a:t>Google</a:t>
            </a:r>
            <a:r>
              <a:rPr lang="zh-CN" altLang="en-US" dirty="0">
                <a:solidFill>
                  <a:schemeClr val="bg1"/>
                </a:solidFill>
              </a:rPr>
              <a:t>等，作为一个辅助人们检索信息的工具成为用户访问万维网的入口和指南。，</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814359" y="4266194"/>
            <a:ext cx="4459998" cy="1834669"/>
          </a:xfrm>
          <a:prstGeom prst="rect">
            <a:avLst/>
          </a:prstGeom>
          <a:noFill/>
        </p:spPr>
        <p:txBody>
          <a:bodyPr wrap="square" lIns="68580" tIns="34290" rIns="68580" bIns="34290" rtlCol="0">
            <a:spAutoFit/>
          </a:bodyPr>
          <a:lstStyle/>
          <a:p>
            <a:pPr lvl="0" defTabSz="457200">
              <a:lnSpc>
                <a:spcPct val="130000"/>
              </a:lnSpc>
            </a:pPr>
            <a:r>
              <a:rPr lang="zh-CN" altLang="en-US" dirty="0">
                <a:solidFill>
                  <a:schemeClr val="bg1"/>
                </a:solidFill>
              </a:rPr>
              <a:t>但是，这些通用性搜索引擎也存在着一定的局限性，为了更好的获取信息，定向抓取相关网页资源的聚焦爬虫应运而生。</a:t>
            </a:r>
            <a:endParaRPr lang="en-US" altLang="zh-CN" dirty="0">
              <a:solidFill>
                <a:schemeClr val="bg1"/>
              </a:solidFill>
            </a:endParaRPr>
          </a:p>
          <a:p>
            <a:pPr lvl="0" defTabSz="457200">
              <a:lnSpc>
                <a:spcPct val="130000"/>
              </a:lnSpc>
            </a:pPr>
            <a:r>
              <a:rPr lang="zh-CN" altLang="en-US" dirty="0">
                <a:solidFill>
                  <a:schemeClr val="bg1"/>
                </a:solidFill>
                <a:latin typeface="微软雅黑" panose="020B0503020204020204" pitchFamily="34" charset="-122"/>
                <a:ea typeface="微软雅黑" panose="020B0503020204020204" pitchFamily="34" charset="-122"/>
              </a:rPr>
              <a:t>而</a:t>
            </a:r>
            <a:r>
              <a:rPr lang="en-US" altLang="zh-CN" dirty="0">
                <a:solidFill>
                  <a:schemeClr val="bg1"/>
                </a:solidFill>
                <a:latin typeface="微软雅黑" panose="020B0503020204020204" pitchFamily="34" charset="-122"/>
                <a:ea typeface="微软雅黑" panose="020B0503020204020204" pitchFamily="34" charset="-122"/>
              </a:rPr>
              <a:t>Super Spider</a:t>
            </a:r>
            <a:r>
              <a:rPr lang="zh-CN" altLang="en-US" dirty="0">
                <a:solidFill>
                  <a:schemeClr val="bg1"/>
                </a:solidFill>
                <a:latin typeface="微软雅黑" panose="020B0503020204020204" pitchFamily="34" charset="-122"/>
                <a:ea typeface="微软雅黑" panose="020B0503020204020204" pitchFamily="34" charset="-122"/>
              </a:rPr>
              <a:t>则是基于爬虫的信息集成软件。</a:t>
            </a:r>
          </a:p>
        </p:txBody>
      </p:sp>
    </p:spTree>
    <p:extLst>
      <p:ext uri="{BB962C8B-B14F-4D97-AF65-F5344CB8AC3E}">
        <p14:creationId xmlns:p14="http://schemas.microsoft.com/office/powerpoint/2010/main" val="250288824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FCD8632-E309-4314-AA39-EED6395B8860}"/>
              </a:ext>
            </a:extLst>
          </p:cNvPr>
          <p:cNvSpPr txBox="1"/>
          <p:nvPr/>
        </p:nvSpPr>
        <p:spPr>
          <a:xfrm>
            <a:off x="6919546" y="1565031"/>
            <a:ext cx="8141677" cy="3046988"/>
          </a:xfrm>
          <a:prstGeom prst="rect">
            <a:avLst/>
          </a:prstGeom>
          <a:noFill/>
        </p:spPr>
        <p:txBody>
          <a:bodyPr wrap="square" rtlCol="0">
            <a:spAutoFit/>
          </a:bodyPr>
          <a:lstStyle/>
          <a:p>
            <a:endParaRPr lang="en-US" altLang="zh-CN" sz="2400" dirty="0">
              <a:solidFill>
                <a:schemeClr val="bg1"/>
              </a:solidFill>
            </a:endParaRPr>
          </a:p>
          <a:p>
            <a:r>
              <a:rPr lang="zh-CN" altLang="en-US" sz="2400" dirty="0">
                <a:solidFill>
                  <a:schemeClr val="bg1"/>
                </a:solidFill>
              </a:rPr>
              <a:t>爬虫部分：</a:t>
            </a:r>
            <a:endParaRPr lang="en-US" altLang="zh-CN" sz="2400" dirty="0">
              <a:solidFill>
                <a:schemeClr val="bg1"/>
              </a:solidFill>
            </a:endParaRPr>
          </a:p>
          <a:p>
            <a:pPr marL="742950" lvl="1" indent="-285750">
              <a:buFont typeface="Arial" panose="020B0604020202020204" pitchFamily="34" charset="0"/>
              <a:buChar char="•"/>
            </a:pPr>
            <a:r>
              <a:rPr lang="zh-CN" altLang="en-US" sz="2000" dirty="0">
                <a:solidFill>
                  <a:schemeClr val="bg1"/>
                </a:solidFill>
              </a:rPr>
              <a:t>毛云麟：微博</a:t>
            </a:r>
            <a:endParaRPr lang="en-US" altLang="zh-CN" sz="2000" dirty="0">
              <a:solidFill>
                <a:schemeClr val="bg1"/>
              </a:solidFill>
            </a:endParaRPr>
          </a:p>
          <a:p>
            <a:pPr marL="742950" lvl="1" indent="-285750">
              <a:buFont typeface="Arial" panose="020B0604020202020204" pitchFamily="34" charset="0"/>
              <a:buChar char="•"/>
            </a:pPr>
            <a:r>
              <a:rPr lang="zh-CN" altLang="en-US" sz="2000" dirty="0">
                <a:solidFill>
                  <a:schemeClr val="bg1"/>
                </a:solidFill>
              </a:rPr>
              <a:t>李沛昊：知乎</a:t>
            </a:r>
            <a:endParaRPr lang="en-US" altLang="zh-CN" sz="2000" dirty="0">
              <a:solidFill>
                <a:schemeClr val="bg1"/>
              </a:solidFill>
            </a:endParaRPr>
          </a:p>
          <a:p>
            <a:pPr marL="742950" lvl="1" indent="-285750">
              <a:buFont typeface="Arial" panose="020B0604020202020204" pitchFamily="34" charset="0"/>
              <a:buChar char="•"/>
            </a:pPr>
            <a:r>
              <a:rPr lang="zh-CN" altLang="en-US" sz="2000" dirty="0">
                <a:solidFill>
                  <a:schemeClr val="bg1"/>
                </a:solidFill>
              </a:rPr>
              <a:t>黄家兴：百度贴吧</a:t>
            </a:r>
            <a:endParaRPr lang="en-US" altLang="zh-CN" sz="2000" dirty="0">
              <a:solidFill>
                <a:schemeClr val="bg1"/>
              </a:solidFill>
            </a:endParaRPr>
          </a:p>
          <a:p>
            <a:pPr marL="742950" lvl="1" indent="-285750">
              <a:buFont typeface="Arial" panose="020B0604020202020204" pitchFamily="34" charset="0"/>
              <a:buChar char="•"/>
            </a:pPr>
            <a:endParaRPr lang="en-US" altLang="zh-CN" sz="2000" dirty="0">
              <a:solidFill>
                <a:schemeClr val="bg1"/>
              </a:solidFill>
            </a:endParaRPr>
          </a:p>
          <a:p>
            <a:r>
              <a:rPr lang="en-US" altLang="zh-CN" sz="2400" dirty="0" err="1">
                <a:solidFill>
                  <a:schemeClr val="bg1"/>
                </a:solidFill>
              </a:rPr>
              <a:t>Winform</a:t>
            </a:r>
            <a:r>
              <a:rPr lang="en-US" altLang="zh-CN" sz="2400" dirty="0">
                <a:solidFill>
                  <a:schemeClr val="bg1"/>
                </a:solidFill>
              </a:rPr>
              <a:t>:</a:t>
            </a:r>
          </a:p>
          <a:p>
            <a:pPr marL="742950" lvl="1" indent="-285750">
              <a:buFont typeface="Arial" panose="020B0604020202020204" pitchFamily="34" charset="0"/>
              <a:buChar char="•"/>
            </a:pPr>
            <a:r>
              <a:rPr lang="zh-CN" altLang="en-US" sz="2000" dirty="0">
                <a:solidFill>
                  <a:schemeClr val="bg1"/>
                </a:solidFill>
              </a:rPr>
              <a:t>于佳艺</a:t>
            </a:r>
            <a:endParaRPr lang="en-US" altLang="zh-CN" sz="2000" dirty="0">
              <a:solidFill>
                <a:schemeClr val="bg1"/>
              </a:solidFill>
            </a:endParaRPr>
          </a:p>
          <a:p>
            <a:pPr marL="742950" lvl="1" indent="-285750">
              <a:buFont typeface="Arial" panose="020B0604020202020204" pitchFamily="34" charset="0"/>
              <a:buChar char="•"/>
            </a:pPr>
            <a:r>
              <a:rPr lang="zh-CN" altLang="en-US" sz="2000" dirty="0">
                <a:solidFill>
                  <a:schemeClr val="bg1"/>
                </a:solidFill>
              </a:rPr>
              <a:t>将星宇</a:t>
            </a:r>
          </a:p>
        </p:txBody>
      </p:sp>
      <p:sp>
        <p:nvSpPr>
          <p:cNvPr id="5" name="文本框 4">
            <a:extLst>
              <a:ext uri="{FF2B5EF4-FFF2-40B4-BE49-F238E27FC236}">
                <a16:creationId xmlns:a16="http://schemas.microsoft.com/office/drawing/2014/main" id="{4951C267-649B-4772-A478-ED530F6607EA}"/>
              </a:ext>
            </a:extLst>
          </p:cNvPr>
          <p:cNvSpPr txBox="1"/>
          <p:nvPr/>
        </p:nvSpPr>
        <p:spPr>
          <a:xfrm>
            <a:off x="2790092" y="2659559"/>
            <a:ext cx="6611816" cy="769441"/>
          </a:xfrm>
          <a:prstGeom prst="rect">
            <a:avLst/>
          </a:prstGeom>
          <a:noFill/>
        </p:spPr>
        <p:txBody>
          <a:bodyPr wrap="square" rtlCol="0">
            <a:spAutoFit/>
          </a:bodyPr>
          <a:lstStyle/>
          <a:p>
            <a:r>
              <a:rPr lang="zh-CN" altLang="en-US" sz="44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组员分工</a:t>
            </a:r>
            <a:endParaRPr lang="en-US" altLang="zh-CN" sz="44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173253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05160" y="1372916"/>
            <a:ext cx="857250" cy="3154710"/>
          </a:xfrm>
          <a:prstGeom prst="rect">
            <a:avLst/>
          </a:prstGeom>
          <a:noFill/>
        </p:spPr>
        <p:txBody>
          <a:bodyPr wrap="square" rtlCol="0">
            <a:spAutoFit/>
          </a:bodyPr>
          <a:lstStyle/>
          <a:p>
            <a:r>
              <a:rPr lang="en-US" altLang="zh-CN" sz="19900" b="1" dirty="0">
                <a:solidFill>
                  <a:schemeClr val="bg1"/>
                </a:solidFill>
              </a:rPr>
              <a:t>2</a:t>
            </a:r>
            <a:endParaRPr lang="zh-CN" altLang="en-US" sz="19900" b="1" dirty="0">
              <a:solidFill>
                <a:schemeClr val="bg1"/>
              </a:solidFill>
            </a:endParaRPr>
          </a:p>
        </p:txBody>
      </p:sp>
      <p:sp>
        <p:nvSpPr>
          <p:cNvPr id="3" name="文本框 2"/>
          <p:cNvSpPr txBox="1"/>
          <p:nvPr/>
        </p:nvSpPr>
        <p:spPr>
          <a:xfrm>
            <a:off x="5981700" y="2778865"/>
            <a:ext cx="4781550" cy="769441"/>
          </a:xfrm>
          <a:prstGeom prst="rect">
            <a:avLst/>
          </a:prstGeom>
          <a:noFill/>
        </p:spPr>
        <p:txBody>
          <a:bodyPr wrap="square" rtlCol="0">
            <a:spAutoFit/>
          </a:bodyPr>
          <a:lstStyle/>
          <a:p>
            <a:r>
              <a:rPr lang="zh-CN" altLang="en-US" sz="44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关键技术</a:t>
            </a:r>
          </a:p>
        </p:txBody>
      </p:sp>
    </p:spTree>
    <p:extLst>
      <p:ext uri="{BB962C8B-B14F-4D97-AF65-F5344CB8AC3E}">
        <p14:creationId xmlns:p14="http://schemas.microsoft.com/office/powerpoint/2010/main" val="357110163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2573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83439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599967" y="500390"/>
            <a:ext cx="3314700" cy="523220"/>
          </a:xfrm>
          <a:prstGeom prst="rect">
            <a:avLst/>
          </a:prstGeom>
          <a:noFill/>
        </p:spPr>
        <p:txBody>
          <a:bodyPr wrap="square" rtlCol="0">
            <a:spAutoFit/>
          </a:bodyPr>
          <a:lstStyle/>
          <a:p>
            <a:pPr algn="ctr"/>
            <a:r>
              <a:rPr lang="zh-CN" altLang="en-US" sz="2800" b="1" dirty="0">
                <a:solidFill>
                  <a:schemeClr val="bg1"/>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自主开发爬虫框架</a:t>
            </a:r>
          </a:p>
        </p:txBody>
      </p:sp>
      <p:pic>
        <p:nvPicPr>
          <p:cNvPr id="16" name="图片 15">
            <a:extLst>
              <a:ext uri="{FF2B5EF4-FFF2-40B4-BE49-F238E27FC236}">
                <a16:creationId xmlns:a16="http://schemas.microsoft.com/office/drawing/2014/main" id="{2C5AEB5B-1CD8-4223-9D01-24228A438E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410" y="1373477"/>
            <a:ext cx="6151930" cy="4424207"/>
          </a:xfrm>
          <a:prstGeom prst="rect">
            <a:avLst/>
          </a:prstGeom>
        </p:spPr>
      </p:pic>
      <p:sp>
        <p:nvSpPr>
          <p:cNvPr id="17" name="矩形: 圆角 16">
            <a:extLst>
              <a:ext uri="{FF2B5EF4-FFF2-40B4-BE49-F238E27FC236}">
                <a16:creationId xmlns:a16="http://schemas.microsoft.com/office/drawing/2014/main" id="{6CF3C216-51D8-4D3E-93B8-F36C92381035}"/>
              </a:ext>
            </a:extLst>
          </p:cNvPr>
          <p:cNvSpPr/>
          <p:nvPr/>
        </p:nvSpPr>
        <p:spPr>
          <a:xfrm>
            <a:off x="7437449" y="1373477"/>
            <a:ext cx="4570723" cy="4427444"/>
          </a:xfrm>
          <a:prstGeom prst="roundRect">
            <a:avLst/>
          </a:prstGeom>
          <a:solidFill>
            <a:schemeClr val="tx2">
              <a:lumMod val="20000"/>
              <a:lumOff val="80000"/>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a:extLst>
              <a:ext uri="{FF2B5EF4-FFF2-40B4-BE49-F238E27FC236}">
                <a16:creationId xmlns:a16="http://schemas.microsoft.com/office/drawing/2014/main" id="{7EF1E53C-866B-4ED4-B5A4-8DA4D1EC2DD7}"/>
              </a:ext>
            </a:extLst>
          </p:cNvPr>
          <p:cNvSpPr txBox="1"/>
          <p:nvPr/>
        </p:nvSpPr>
        <p:spPr>
          <a:xfrm>
            <a:off x="7583563" y="1877420"/>
            <a:ext cx="4278493" cy="3416320"/>
          </a:xfrm>
          <a:prstGeom prst="rect">
            <a:avLst/>
          </a:prstGeom>
          <a:noFill/>
        </p:spPr>
        <p:txBody>
          <a:bodyPr wrap="square" rtlCol="0">
            <a:spAutoFit/>
          </a:bodyPr>
          <a:lstStyle/>
          <a:p>
            <a:r>
              <a:rPr lang="en-US" altLang="zh-CN" dirty="0"/>
              <a:t>1</a:t>
            </a:r>
            <a:r>
              <a:rPr lang="zh-CN" altLang="en-US" dirty="0"/>
              <a:t>、利用事件提供了众多爬虫生命周期函数，如：</a:t>
            </a:r>
            <a:r>
              <a:rPr lang="en-US" altLang="zh-CN" dirty="0" err="1"/>
              <a:t>OnStart,OnSetting,OnCompleted</a:t>
            </a:r>
            <a:r>
              <a:rPr lang="zh-CN" altLang="en-US" dirty="0"/>
              <a:t>等。</a:t>
            </a:r>
            <a:endParaRPr lang="en-US" altLang="zh-CN" dirty="0"/>
          </a:p>
          <a:p>
            <a:endParaRPr lang="en-US" altLang="zh-CN" dirty="0"/>
          </a:p>
          <a:p>
            <a:r>
              <a:rPr lang="en-US" altLang="zh-CN" dirty="0"/>
              <a:t>2</a:t>
            </a:r>
            <a:r>
              <a:rPr lang="zh-CN" altLang="en-US" dirty="0"/>
              <a:t>、基类</a:t>
            </a:r>
            <a:r>
              <a:rPr lang="en-US" altLang="zh-CN" dirty="0" err="1"/>
              <a:t>HTSpider</a:t>
            </a:r>
            <a:r>
              <a:rPr lang="zh-CN" altLang="en-US" dirty="0"/>
              <a:t>提供了发送</a:t>
            </a:r>
            <a:r>
              <a:rPr lang="en-US" altLang="zh-CN" dirty="0"/>
              <a:t>GET</a:t>
            </a:r>
            <a:r>
              <a:rPr lang="zh-CN" altLang="en-US" dirty="0"/>
              <a:t>和</a:t>
            </a:r>
            <a:r>
              <a:rPr lang="en-US" altLang="zh-CN" dirty="0"/>
              <a:t>POST</a:t>
            </a:r>
            <a:r>
              <a:rPr lang="zh-CN" altLang="en-US" dirty="0"/>
              <a:t>请求的方法，使开发者可以专注于对页面信息的处理。</a:t>
            </a:r>
            <a:endParaRPr lang="en-US" altLang="zh-CN" dirty="0"/>
          </a:p>
          <a:p>
            <a:endParaRPr lang="en-US" altLang="zh-CN" dirty="0"/>
          </a:p>
          <a:p>
            <a:r>
              <a:rPr lang="en-US" altLang="zh-CN" dirty="0"/>
              <a:t>3</a:t>
            </a:r>
            <a:r>
              <a:rPr lang="zh-CN" altLang="en-US" dirty="0"/>
              <a:t>、用</a:t>
            </a:r>
            <a:r>
              <a:rPr lang="en-US" altLang="zh-CN" dirty="0" err="1"/>
              <a:t>HttpWebRequest</a:t>
            </a:r>
            <a:r>
              <a:rPr lang="zh-CN" altLang="en-US" dirty="0"/>
              <a:t>代替</a:t>
            </a:r>
            <a:r>
              <a:rPr lang="en-US" altLang="zh-CN" dirty="0" err="1"/>
              <a:t>WebClient</a:t>
            </a:r>
            <a:r>
              <a:rPr lang="en-US" altLang="zh-CN" dirty="0"/>
              <a:t>, </a:t>
            </a:r>
            <a:r>
              <a:rPr lang="zh-CN" altLang="en-US" dirty="0"/>
              <a:t>使得爬虫可以模拟几乎所有的请求头。</a:t>
            </a:r>
            <a:endParaRPr lang="en-US" altLang="zh-CN" dirty="0"/>
          </a:p>
          <a:p>
            <a:endParaRPr lang="en-US" altLang="zh-CN" dirty="0"/>
          </a:p>
          <a:p>
            <a:r>
              <a:rPr lang="en-US" altLang="zh-CN" dirty="0"/>
              <a:t>4</a:t>
            </a:r>
            <a:r>
              <a:rPr lang="zh-CN" altLang="en-US" dirty="0"/>
              <a:t>、采用多线程技术，提高爬取效率。</a:t>
            </a:r>
          </a:p>
        </p:txBody>
      </p:sp>
    </p:spTree>
    <p:extLst>
      <p:ext uri="{BB962C8B-B14F-4D97-AF65-F5344CB8AC3E}">
        <p14:creationId xmlns:p14="http://schemas.microsoft.com/office/powerpoint/2010/main" val="327090103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2573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83439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599967" y="500390"/>
            <a:ext cx="3314700" cy="523220"/>
          </a:xfrm>
          <a:prstGeom prst="rect">
            <a:avLst/>
          </a:prstGeom>
          <a:noFill/>
        </p:spPr>
        <p:txBody>
          <a:bodyPr wrap="square" rtlCol="0">
            <a:spAutoFit/>
          </a:bodyPr>
          <a:lstStyle/>
          <a:p>
            <a:pPr algn="ctr"/>
            <a:r>
              <a:rPr lang="zh-CN" altLang="en-US" sz="2800" b="1" dirty="0">
                <a:solidFill>
                  <a:schemeClr val="bg1"/>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关键技术</a:t>
            </a:r>
          </a:p>
        </p:txBody>
      </p:sp>
      <p:sp>
        <p:nvSpPr>
          <p:cNvPr id="13" name="矩形 6"/>
          <p:cNvSpPr>
            <a:spLocks noChangeArrowheads="1"/>
          </p:cNvSpPr>
          <p:nvPr/>
        </p:nvSpPr>
        <p:spPr bwMode="auto">
          <a:xfrm>
            <a:off x="6548227" y="2047004"/>
            <a:ext cx="444737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en-US" altLang="zh-CN" sz="2400" dirty="0">
                <a:solidFill>
                  <a:schemeClr val="bg1"/>
                </a:solidFill>
                <a:latin typeface="微软雅黑" panose="020B0503020204020204" pitchFamily="34" charset="-122"/>
                <a:ea typeface="微软雅黑" panose="020B0503020204020204" pitchFamily="34" charset="-122"/>
              </a:rPr>
              <a:t>1</a:t>
            </a:r>
            <a:r>
              <a:rPr lang="zh-CN" altLang="en-US" sz="2400" dirty="0">
                <a:solidFill>
                  <a:schemeClr val="bg1"/>
                </a:solidFill>
                <a:latin typeface="微软雅黑" panose="020B0503020204020204" pitchFamily="34" charset="-122"/>
                <a:ea typeface="微软雅黑" panose="020B0503020204020204" pitchFamily="34" charset="-122"/>
              </a:rPr>
              <a:t>、分析网页</a:t>
            </a:r>
            <a:r>
              <a:rPr lang="en-US" altLang="zh-CN" sz="2400" dirty="0">
                <a:solidFill>
                  <a:schemeClr val="bg1"/>
                </a:solidFill>
                <a:latin typeface="微软雅黑" panose="020B0503020204020204" pitchFamily="34" charset="-122"/>
                <a:ea typeface="微软雅黑" panose="020B0503020204020204" pitchFamily="34" charset="-122"/>
              </a:rPr>
              <a:t>cookie</a:t>
            </a:r>
            <a:r>
              <a:rPr lang="zh-CN" altLang="en-US" sz="2400" dirty="0">
                <a:solidFill>
                  <a:schemeClr val="bg1"/>
                </a:solidFill>
                <a:latin typeface="微软雅黑" panose="020B0503020204020204" pitchFamily="34" charset="-122"/>
                <a:ea typeface="微软雅黑" panose="020B0503020204020204" pitchFamily="34" charset="-122"/>
              </a:rPr>
              <a:t>，利用</a:t>
            </a:r>
            <a:r>
              <a:rPr lang="en-US" altLang="zh-CN" sz="2400" dirty="0">
                <a:solidFill>
                  <a:schemeClr val="bg1"/>
                </a:solidFill>
                <a:latin typeface="微软雅黑" panose="020B0503020204020204" pitchFamily="34" charset="-122"/>
                <a:ea typeface="微软雅黑" panose="020B0503020204020204" pitchFamily="34" charset="-122"/>
              </a:rPr>
              <a:t>cookie</a:t>
            </a:r>
            <a:r>
              <a:rPr lang="zh-CN" altLang="en-US" sz="2400" dirty="0">
                <a:solidFill>
                  <a:schemeClr val="bg1"/>
                </a:solidFill>
                <a:latin typeface="微软雅黑" panose="020B0503020204020204" pitchFamily="34" charset="-122"/>
                <a:ea typeface="微软雅黑" panose="020B0503020204020204" pitchFamily="34" charset="-122"/>
              </a:rPr>
              <a:t>模拟登录</a:t>
            </a:r>
            <a:endParaRPr lang="en-US" altLang="zh-CN" sz="2400" dirty="0">
              <a:solidFill>
                <a:schemeClr val="bg1"/>
              </a:solidFill>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4403589-0E85-4B43-BD4F-2E32666CB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701" y="1142997"/>
            <a:ext cx="5381128" cy="3466285"/>
          </a:xfrm>
          <a:prstGeom prst="rect">
            <a:avLst/>
          </a:prstGeom>
        </p:spPr>
      </p:pic>
      <p:pic>
        <p:nvPicPr>
          <p:cNvPr id="16" name="图片 15">
            <a:extLst>
              <a:ext uri="{FF2B5EF4-FFF2-40B4-BE49-F238E27FC236}">
                <a16:creationId xmlns:a16="http://schemas.microsoft.com/office/drawing/2014/main" id="{87451699-0D55-4E74-BA10-A17F8D791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961" y="3510082"/>
            <a:ext cx="5452607" cy="1099200"/>
          </a:xfrm>
          <a:prstGeom prst="rect">
            <a:avLst/>
          </a:prstGeom>
        </p:spPr>
      </p:pic>
      <p:sp>
        <p:nvSpPr>
          <p:cNvPr id="17" name="矩形 6">
            <a:extLst>
              <a:ext uri="{FF2B5EF4-FFF2-40B4-BE49-F238E27FC236}">
                <a16:creationId xmlns:a16="http://schemas.microsoft.com/office/drawing/2014/main" id="{5FD2308F-44C3-4C57-BB7E-928EA181F506}"/>
              </a:ext>
            </a:extLst>
          </p:cNvPr>
          <p:cNvSpPr>
            <a:spLocks noChangeArrowheads="1"/>
          </p:cNvSpPr>
          <p:nvPr/>
        </p:nvSpPr>
        <p:spPr bwMode="auto">
          <a:xfrm>
            <a:off x="6548227" y="3197873"/>
            <a:ext cx="444737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en-US" altLang="zh-CN" sz="2400" dirty="0">
                <a:solidFill>
                  <a:schemeClr val="bg1"/>
                </a:solidFill>
                <a:latin typeface="微软雅黑" panose="020B0503020204020204" pitchFamily="34" charset="-122"/>
                <a:ea typeface="微软雅黑" panose="020B0503020204020204" pitchFamily="34" charset="-122"/>
              </a:rPr>
              <a:t>2</a:t>
            </a:r>
            <a:r>
              <a:rPr lang="zh-CN" altLang="en-US" sz="2400" dirty="0">
                <a:solidFill>
                  <a:schemeClr val="bg1"/>
                </a:solidFill>
                <a:latin typeface="微软雅黑" panose="020B0503020204020204" pitchFamily="34" charset="-122"/>
                <a:ea typeface="微软雅黑" panose="020B0503020204020204" pitchFamily="34" charset="-122"/>
              </a:rPr>
              <a:t>、抓包分析网站</a:t>
            </a:r>
            <a:r>
              <a:rPr lang="en-US" altLang="zh-CN" sz="2400" dirty="0">
                <a:solidFill>
                  <a:schemeClr val="bg1"/>
                </a:solidFill>
                <a:latin typeface="微软雅黑" panose="020B0503020204020204" pitchFamily="34" charset="-122"/>
                <a:ea typeface="微软雅黑" panose="020B0503020204020204" pitchFamily="34" charset="-122"/>
              </a:rPr>
              <a:t>API</a:t>
            </a:r>
            <a:r>
              <a:rPr lang="zh-CN" altLang="en-US" sz="2400" dirty="0">
                <a:solidFill>
                  <a:schemeClr val="bg1"/>
                </a:solidFill>
                <a:latin typeface="微软雅黑" panose="020B0503020204020204" pitchFamily="34" charset="-122"/>
                <a:ea typeface="微软雅黑" panose="020B0503020204020204" pitchFamily="34" charset="-122"/>
              </a:rPr>
              <a:t>，多次发送请求获取</a:t>
            </a:r>
            <a:r>
              <a:rPr lang="en-US" altLang="zh-CN" sz="2400" dirty="0">
                <a:solidFill>
                  <a:schemeClr val="bg1"/>
                </a:solidFill>
                <a:latin typeface="微软雅黑" panose="020B0503020204020204" pitchFamily="34" charset="-122"/>
                <a:ea typeface="微软雅黑" panose="020B0503020204020204" pitchFamily="34" charset="-122"/>
              </a:rPr>
              <a:t>json</a:t>
            </a:r>
            <a:r>
              <a:rPr lang="zh-CN" altLang="en-US" sz="2400" dirty="0">
                <a:solidFill>
                  <a:schemeClr val="bg1"/>
                </a:solidFill>
                <a:latin typeface="微软雅黑" panose="020B0503020204020204" pitchFamily="34" charset="-122"/>
                <a:ea typeface="微软雅黑" panose="020B0503020204020204" pitchFamily="34" charset="-122"/>
              </a:rPr>
              <a:t>数据</a:t>
            </a:r>
            <a:endParaRPr lang="en-US" altLang="zh-CN" sz="2400" dirty="0">
              <a:solidFill>
                <a:schemeClr val="bg1"/>
              </a:solidFill>
              <a:latin typeface="微软雅黑" panose="020B0503020204020204" pitchFamily="34" charset="-122"/>
              <a:ea typeface="微软雅黑" panose="020B0503020204020204" pitchFamily="34" charset="-122"/>
            </a:endParaRPr>
          </a:p>
        </p:txBody>
      </p:sp>
      <p:pic>
        <p:nvPicPr>
          <p:cNvPr id="19" name="图片 18">
            <a:extLst>
              <a:ext uri="{FF2B5EF4-FFF2-40B4-BE49-F238E27FC236}">
                <a16:creationId xmlns:a16="http://schemas.microsoft.com/office/drawing/2014/main" id="{2A3F8401-7015-4469-97FE-1D651DB005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247" y="2518118"/>
            <a:ext cx="5514034" cy="3195282"/>
          </a:xfrm>
          <a:prstGeom prst="rect">
            <a:avLst/>
          </a:prstGeom>
        </p:spPr>
      </p:pic>
      <p:pic>
        <p:nvPicPr>
          <p:cNvPr id="21" name="图片 20">
            <a:extLst>
              <a:ext uri="{FF2B5EF4-FFF2-40B4-BE49-F238E27FC236}">
                <a16:creationId xmlns:a16="http://schemas.microsoft.com/office/drawing/2014/main" id="{3D62FC66-B4B8-4731-9062-01963B60C4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248" y="4028870"/>
            <a:ext cx="5483320" cy="2176485"/>
          </a:xfrm>
          <a:prstGeom prst="rect">
            <a:avLst/>
          </a:prstGeom>
        </p:spPr>
      </p:pic>
      <p:sp>
        <p:nvSpPr>
          <p:cNvPr id="5" name="文本框 4">
            <a:extLst>
              <a:ext uri="{FF2B5EF4-FFF2-40B4-BE49-F238E27FC236}">
                <a16:creationId xmlns:a16="http://schemas.microsoft.com/office/drawing/2014/main" id="{498BA9BF-F0DE-494C-94B2-88BBA148DB8A}"/>
              </a:ext>
            </a:extLst>
          </p:cNvPr>
          <p:cNvSpPr txBox="1"/>
          <p:nvPr/>
        </p:nvSpPr>
        <p:spPr>
          <a:xfrm>
            <a:off x="6548227" y="4485735"/>
            <a:ext cx="4361891"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3</a:t>
            </a:r>
            <a:r>
              <a:rPr lang="zh-CN" altLang="en-US" sz="2400" dirty="0">
                <a:solidFill>
                  <a:schemeClr val="bg1"/>
                </a:solidFill>
                <a:latin typeface="微软雅黑" panose="020B0503020204020204" pitchFamily="34" charset="-122"/>
                <a:ea typeface="微软雅黑" panose="020B0503020204020204" pitchFamily="34" charset="-122"/>
              </a:rPr>
              <a:t>、使用</a:t>
            </a:r>
            <a:r>
              <a:rPr lang="en-US" altLang="zh-CN" sz="2400" dirty="0">
                <a:solidFill>
                  <a:schemeClr val="bg1"/>
                </a:solidFill>
                <a:latin typeface="微软雅黑" panose="020B0503020204020204" pitchFamily="34" charset="-122"/>
                <a:ea typeface="微软雅黑" panose="020B0503020204020204" pitchFamily="34" charset="-122"/>
              </a:rPr>
              <a:t>D3.js</a:t>
            </a:r>
            <a:r>
              <a:rPr lang="zh-CN" altLang="en-US" sz="2400" dirty="0">
                <a:solidFill>
                  <a:schemeClr val="bg1"/>
                </a:solidFill>
                <a:latin typeface="微软雅黑" panose="020B0503020204020204" pitchFamily="34" charset="-122"/>
                <a:ea typeface="微软雅黑" panose="020B0503020204020204" pitchFamily="34" charset="-122"/>
              </a:rPr>
              <a:t>实现数据可视化</a:t>
            </a:r>
          </a:p>
        </p:txBody>
      </p:sp>
    </p:spTree>
    <p:extLst>
      <p:ext uri="{BB962C8B-B14F-4D97-AF65-F5344CB8AC3E}">
        <p14:creationId xmlns:p14="http://schemas.microsoft.com/office/powerpoint/2010/main" val="206573761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par>
                                <p:cTn id="8" presetID="14" presetClass="entr" presetSubtype="1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randombar(horizontal)">
                                      <p:cBhvr>
                                        <p:cTn id="10" dur="500"/>
                                        <p:tgtEl>
                                          <p:spTgt spid="2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randombar(horizontal)">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05160" y="1372916"/>
            <a:ext cx="857250" cy="3154710"/>
          </a:xfrm>
          <a:prstGeom prst="rect">
            <a:avLst/>
          </a:prstGeom>
          <a:noFill/>
        </p:spPr>
        <p:txBody>
          <a:bodyPr wrap="square" rtlCol="0">
            <a:spAutoFit/>
          </a:bodyPr>
          <a:lstStyle/>
          <a:p>
            <a:r>
              <a:rPr lang="en-US" altLang="zh-CN" sz="19900" b="1" dirty="0">
                <a:solidFill>
                  <a:schemeClr val="bg1"/>
                </a:solidFill>
              </a:rPr>
              <a:t>3</a:t>
            </a:r>
            <a:endParaRPr lang="zh-CN" altLang="en-US" sz="19900" b="1" dirty="0">
              <a:solidFill>
                <a:schemeClr val="bg1"/>
              </a:solidFill>
            </a:endParaRPr>
          </a:p>
        </p:txBody>
      </p:sp>
      <p:sp>
        <p:nvSpPr>
          <p:cNvPr id="3" name="文本框 2"/>
          <p:cNvSpPr txBox="1"/>
          <p:nvPr/>
        </p:nvSpPr>
        <p:spPr>
          <a:xfrm>
            <a:off x="5981700" y="2778865"/>
            <a:ext cx="4781550" cy="769441"/>
          </a:xfrm>
          <a:prstGeom prst="rect">
            <a:avLst/>
          </a:prstGeom>
          <a:noFill/>
        </p:spPr>
        <p:txBody>
          <a:bodyPr wrap="square" rtlCol="0">
            <a:spAutoFit/>
          </a:bodyPr>
          <a:lstStyle/>
          <a:p>
            <a:r>
              <a:rPr lang="zh-CN" altLang="en-US" sz="44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功能概述</a:t>
            </a:r>
          </a:p>
        </p:txBody>
      </p:sp>
    </p:spTree>
    <p:extLst>
      <p:ext uri="{BB962C8B-B14F-4D97-AF65-F5344CB8AC3E}">
        <p14:creationId xmlns:p14="http://schemas.microsoft.com/office/powerpoint/2010/main" val="120808658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heme/theme1.xml><?xml version="1.0" encoding="utf-8"?>
<a:theme xmlns:a="http://schemas.openxmlformats.org/drawingml/2006/main" name="自定义设计方案">
  <a:themeElements>
    <a:clrScheme name="自定义 43">
      <a:dk1>
        <a:sysClr val="windowText" lastClr="000000"/>
      </a:dk1>
      <a:lt1>
        <a:sysClr val="window" lastClr="FFFFFF"/>
      </a:lt1>
      <a:dk2>
        <a:srgbClr val="44546A"/>
      </a:dk2>
      <a:lt2>
        <a:srgbClr val="E7E6E6"/>
      </a:lt2>
      <a:accent1>
        <a:srgbClr val="00F2C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469</TotalTime>
  <Words>385</Words>
  <Application>Microsoft Office PowerPoint</Application>
  <PresentationFormat>宽屏</PresentationFormat>
  <Paragraphs>56</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微软雅黑</vt:lpstr>
      <vt:lpstr>Arial</vt:lpstr>
      <vt:lpstr>Calibri</vt:lpstr>
      <vt:lpstr>Segoe UI Light</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云麟 毛</cp:lastModifiedBy>
  <cp:revision>48</cp:revision>
  <dcterms:created xsi:type="dcterms:W3CDTF">2015-07-31T08:15:03Z</dcterms:created>
  <dcterms:modified xsi:type="dcterms:W3CDTF">2018-12-29T03:28:28Z</dcterms:modified>
</cp:coreProperties>
</file>