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26"/>
  </p:notesMasterIdLst>
  <p:sldIdLst>
    <p:sldId id="267" r:id="rId3"/>
    <p:sldId id="407" r:id="rId4"/>
    <p:sldId id="361" r:id="rId5"/>
    <p:sldId id="391" r:id="rId6"/>
    <p:sldId id="408" r:id="rId7"/>
    <p:sldId id="411" r:id="rId8"/>
    <p:sldId id="406" r:id="rId9"/>
    <p:sldId id="393" r:id="rId10"/>
    <p:sldId id="409" r:id="rId11"/>
    <p:sldId id="349" r:id="rId12"/>
    <p:sldId id="395" r:id="rId13"/>
    <p:sldId id="396" r:id="rId14"/>
    <p:sldId id="410" r:id="rId15"/>
    <p:sldId id="400" r:id="rId16"/>
    <p:sldId id="401" r:id="rId17"/>
    <p:sldId id="358" r:id="rId18"/>
    <p:sldId id="397" r:id="rId19"/>
    <p:sldId id="394" r:id="rId20"/>
    <p:sldId id="398" r:id="rId21"/>
    <p:sldId id="399" r:id="rId22"/>
    <p:sldId id="403" r:id="rId23"/>
    <p:sldId id="405" r:id="rId24"/>
    <p:sldId id="27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AF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80132" autoAdjust="0"/>
  </p:normalViewPr>
  <p:slideViewPr>
    <p:cSldViewPr snapToGrid="0" snapToObjects="1">
      <p:cViewPr varScale="1">
        <p:scale>
          <a:sx n="56" d="100"/>
          <a:sy n="56" d="100"/>
        </p:scale>
        <p:origin x="17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42E28-B26C-8F44-BD25-C26AB386D655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EF039-BD07-3B40-B274-0BEA1F50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20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C6AD2-5B2B-4E38-A0D2-E03877BD627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805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C0541-D555-854F-9A70-7048D9EE76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70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C0541-D555-854F-9A70-7048D9EE76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12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C0541-D555-854F-9A70-7048D9EE76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73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C0541-D555-854F-9A70-7048D9EE76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80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C0541-D555-854F-9A70-7048D9EE76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40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C0541-D555-854F-9A70-7048D9EE76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63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C0541-D555-854F-9A70-7048D9EE76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5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C0541-D555-854F-9A70-7048D9EE76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C6AD2-5B2B-4E38-A0D2-E03877BD627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554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C0541-D555-854F-9A70-7048D9EE76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1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C6AD2-5B2B-4E38-A0D2-E03877BD627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290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C0541-D555-854F-9A70-7048D9EE76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89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C0541-D555-854F-9A70-7048D9EE76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62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C0541-D555-854F-9A70-7048D9EE76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18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EF039-BD07-3B40-B274-0BEA1F500B9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8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C6AD2-5B2B-4E38-A0D2-E03877BD627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37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C0541-D555-854F-9A70-7048D9EE76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C0541-D555-854F-9A70-7048D9EE76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66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C0541-D555-854F-9A70-7048D9EE76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95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C0541-D555-854F-9A70-7048D9EE76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21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C0541-D555-854F-9A70-7048D9EE76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1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C0541-D555-854F-9A70-7048D9EE76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94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AD99486-64D6-C64B-A181-B8D1911B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0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AD99486-64D6-C64B-A181-B8D1911B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AD99486-64D6-C64B-A181-B8D1911B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21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159138"/>
      </p:ext>
    </p:extLst>
  </p:cSld>
  <p:clrMapOvr>
    <a:masterClrMapping/>
  </p:clrMapOvr>
  <p:transition spd="slow" advTm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D99486-64D6-C64B-A181-B8D1911B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36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D99486-64D6-C64B-A181-B8D1911B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43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D99486-64D6-C64B-A181-B8D1911B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5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D99486-64D6-C64B-A181-B8D1911B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27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D99486-64D6-C64B-A181-B8D1911B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60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D99486-64D6-C64B-A181-B8D1911B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07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D99486-64D6-C64B-A181-B8D1911B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9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AD99486-64D6-C64B-A181-B8D1911B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21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D99486-64D6-C64B-A181-B8D1911B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59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D99486-64D6-C64B-A181-B8D1911B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870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D99486-64D6-C64B-A181-B8D1911B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000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D99486-64D6-C64B-A181-B8D1911B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601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243915"/>
      </p:ext>
    </p:extLst>
  </p:cSld>
  <p:clrMapOvr>
    <a:masterClrMapping/>
  </p:clrMapOvr>
  <p:transition spd="slow"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AD99486-64D6-C64B-A181-B8D1911B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AD99486-64D6-C64B-A181-B8D1911B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AD99486-64D6-C64B-A181-B8D1911B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6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AD99486-64D6-C64B-A181-B8D1911B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8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AD99486-64D6-C64B-A181-B8D1911B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7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AD99486-64D6-C64B-A181-B8D1911B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1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AD99486-64D6-C64B-A181-B8D1911B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2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6EDC9-F0AA-404E-A146-5D3143CE03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文本框 7"/>
          <p:cNvSpPr txBox="1"/>
          <p:nvPr userDrawn="1"/>
        </p:nvSpPr>
        <p:spPr>
          <a:xfrm>
            <a:off x="0" y="64137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————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圈外（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iquanwai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）：为每一个想成长的人提供价值 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————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47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rgbClr val="00A6AF"/>
          </a:solidFill>
          <a:latin typeface="Microsoft YaHei" charset="0"/>
          <a:ea typeface="Microsoft YaHei" charset="0"/>
          <a:cs typeface="Microsoft YaHei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rgbClr val="767171"/>
          </a:solidFill>
          <a:latin typeface="Microsoft YaHei" charset="0"/>
          <a:ea typeface="Microsoft YaHei" charset="0"/>
          <a:cs typeface="Microsoft YaHei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67171"/>
          </a:solidFill>
          <a:latin typeface="Microsoft YaHei" charset="0"/>
          <a:ea typeface="Microsoft YaHei" charset="0"/>
          <a:cs typeface="Microsoft YaHei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67171"/>
          </a:solidFill>
          <a:latin typeface="Microsoft YaHei" charset="0"/>
          <a:ea typeface="Microsoft YaHei" charset="0"/>
          <a:cs typeface="Microsoft YaHei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67171"/>
          </a:solidFill>
          <a:latin typeface="Microsoft YaHei" charset="0"/>
          <a:ea typeface="Microsoft YaHei" charset="0"/>
          <a:cs typeface="Microsoft YaHei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67171"/>
          </a:solidFill>
          <a:latin typeface="Microsoft YaHei" charset="0"/>
          <a:ea typeface="Microsoft YaHei" charset="0"/>
          <a:cs typeface="Microsoft YaHe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9" name="矩形 2"/>
          <p:cNvSpPr/>
          <p:nvPr userDrawn="1"/>
        </p:nvSpPr>
        <p:spPr>
          <a:xfrm flipV="1">
            <a:off x="979836" y="6553660"/>
            <a:ext cx="2160000" cy="1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7"/>
          <p:cNvSpPr txBox="1"/>
          <p:nvPr userDrawn="1"/>
        </p:nvSpPr>
        <p:spPr>
          <a:xfrm>
            <a:off x="3139836" y="6417772"/>
            <a:ext cx="2864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为每一个想成长的人提供价值</a:t>
            </a:r>
          </a:p>
        </p:txBody>
      </p:sp>
      <p:sp>
        <p:nvSpPr>
          <p:cNvPr id="13" name="矩形 2"/>
          <p:cNvSpPr/>
          <p:nvPr userDrawn="1"/>
        </p:nvSpPr>
        <p:spPr>
          <a:xfrm flipV="1">
            <a:off x="6004164" y="6530249"/>
            <a:ext cx="2160000" cy="1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145D5-6B10-274A-97DB-F3406A80E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9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rgbClr val="00A6AF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rgbClr val="76717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6717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6717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6717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6717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30"/>
          <p:cNvSpPr/>
          <p:nvPr/>
        </p:nvSpPr>
        <p:spPr>
          <a:xfrm>
            <a:off x="-2802309" y="-93665"/>
            <a:ext cx="16712804" cy="3139533"/>
          </a:xfrm>
          <a:custGeom>
            <a:avLst/>
            <a:gdLst>
              <a:gd name="connsiteX0" fmla="*/ 0 w 23816031"/>
              <a:gd name="connsiteY0" fmla="*/ 4186044 h 4186044"/>
              <a:gd name="connsiteX1" fmla="*/ 10096500 w 23816031"/>
              <a:gd name="connsiteY1" fmla="*/ 1842894 h 4186044"/>
              <a:gd name="connsiteX2" fmla="*/ 18497550 w 23816031"/>
              <a:gd name="connsiteY2" fmla="*/ 3290694 h 4186044"/>
              <a:gd name="connsiteX3" fmla="*/ 23450550 w 23816031"/>
              <a:gd name="connsiteY3" fmla="*/ 242694 h 4186044"/>
              <a:gd name="connsiteX4" fmla="*/ 23450550 w 23816031"/>
              <a:gd name="connsiteY4" fmla="*/ 185544 h 418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6031" h="4186044">
                <a:moveTo>
                  <a:pt x="0" y="4186044"/>
                </a:moveTo>
                <a:cubicBezTo>
                  <a:pt x="3506787" y="3089081"/>
                  <a:pt x="7013575" y="1992119"/>
                  <a:pt x="10096500" y="1842894"/>
                </a:cubicBezTo>
                <a:cubicBezTo>
                  <a:pt x="13179425" y="1693669"/>
                  <a:pt x="16271875" y="3557394"/>
                  <a:pt x="18497550" y="3290694"/>
                </a:cubicBezTo>
                <a:cubicBezTo>
                  <a:pt x="20723225" y="3023994"/>
                  <a:pt x="22625050" y="760219"/>
                  <a:pt x="23450550" y="242694"/>
                </a:cubicBezTo>
                <a:cubicBezTo>
                  <a:pt x="24276050" y="-274831"/>
                  <a:pt x="23444200" y="198244"/>
                  <a:pt x="23450550" y="185544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任意多边形 31"/>
          <p:cNvSpPr/>
          <p:nvPr/>
        </p:nvSpPr>
        <p:spPr>
          <a:xfrm rot="21020412" flipV="1">
            <a:off x="-1186229" y="3828963"/>
            <a:ext cx="16712804" cy="2429093"/>
          </a:xfrm>
          <a:custGeom>
            <a:avLst/>
            <a:gdLst>
              <a:gd name="connsiteX0" fmla="*/ 0 w 23816031"/>
              <a:gd name="connsiteY0" fmla="*/ 4186044 h 4186044"/>
              <a:gd name="connsiteX1" fmla="*/ 10096500 w 23816031"/>
              <a:gd name="connsiteY1" fmla="*/ 1842894 h 4186044"/>
              <a:gd name="connsiteX2" fmla="*/ 18497550 w 23816031"/>
              <a:gd name="connsiteY2" fmla="*/ 3290694 h 4186044"/>
              <a:gd name="connsiteX3" fmla="*/ 23450550 w 23816031"/>
              <a:gd name="connsiteY3" fmla="*/ 242694 h 4186044"/>
              <a:gd name="connsiteX4" fmla="*/ 23450550 w 23816031"/>
              <a:gd name="connsiteY4" fmla="*/ 185544 h 418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6031" h="4186044">
                <a:moveTo>
                  <a:pt x="0" y="4186044"/>
                </a:moveTo>
                <a:cubicBezTo>
                  <a:pt x="3506787" y="3089081"/>
                  <a:pt x="7013575" y="1992119"/>
                  <a:pt x="10096500" y="1842894"/>
                </a:cubicBezTo>
                <a:cubicBezTo>
                  <a:pt x="13179425" y="1693669"/>
                  <a:pt x="16271875" y="3557394"/>
                  <a:pt x="18497550" y="3290694"/>
                </a:cubicBezTo>
                <a:cubicBezTo>
                  <a:pt x="20723225" y="3023994"/>
                  <a:pt x="22625050" y="760219"/>
                  <a:pt x="23450550" y="242694"/>
                </a:cubicBezTo>
                <a:cubicBezTo>
                  <a:pt x="24276050" y="-274831"/>
                  <a:pt x="23444200" y="198244"/>
                  <a:pt x="23450550" y="185544"/>
                </a:cubicBezTo>
              </a:path>
            </a:pathLst>
          </a:custGeom>
          <a:noFill/>
          <a:ln w="952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椭圆 7"/>
          <p:cNvSpPr/>
          <p:nvPr/>
        </p:nvSpPr>
        <p:spPr>
          <a:xfrm>
            <a:off x="2930179" y="2103885"/>
            <a:ext cx="266448" cy="266448"/>
          </a:xfrm>
          <a:prstGeom prst="ellipse">
            <a:avLst/>
          </a:prstGeom>
          <a:solidFill>
            <a:srgbClr val="5C9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椭圆 8"/>
          <p:cNvSpPr/>
          <p:nvPr/>
        </p:nvSpPr>
        <p:spPr>
          <a:xfrm>
            <a:off x="6103408" y="4424709"/>
            <a:ext cx="143127" cy="143127"/>
          </a:xfrm>
          <a:prstGeom prst="ellipse">
            <a:avLst/>
          </a:prstGeom>
          <a:solidFill>
            <a:srgbClr val="A8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椭圆 9"/>
          <p:cNvSpPr/>
          <p:nvPr/>
        </p:nvSpPr>
        <p:spPr>
          <a:xfrm>
            <a:off x="6130247" y="1417662"/>
            <a:ext cx="807867" cy="807867"/>
          </a:xfrm>
          <a:prstGeom prst="ellipse">
            <a:avLst/>
          </a:prstGeom>
          <a:solidFill>
            <a:srgbClr val="5C9FC1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1" name="椭圆 10"/>
          <p:cNvSpPr/>
          <p:nvPr/>
        </p:nvSpPr>
        <p:spPr>
          <a:xfrm>
            <a:off x="3063403" y="4751660"/>
            <a:ext cx="266448" cy="266448"/>
          </a:xfrm>
          <a:prstGeom prst="ellipse">
            <a:avLst/>
          </a:prstGeom>
          <a:solidFill>
            <a:srgbClr val="5C9FC1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3" name="椭圆 12"/>
          <p:cNvSpPr/>
          <p:nvPr/>
        </p:nvSpPr>
        <p:spPr>
          <a:xfrm>
            <a:off x="5036608" y="5255837"/>
            <a:ext cx="143127" cy="143127"/>
          </a:xfrm>
          <a:prstGeom prst="ellipse">
            <a:avLst/>
          </a:prstGeom>
          <a:solidFill>
            <a:srgbClr val="A8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椭圆 13"/>
          <p:cNvSpPr/>
          <p:nvPr/>
        </p:nvSpPr>
        <p:spPr>
          <a:xfrm>
            <a:off x="3937151" y="1538601"/>
            <a:ext cx="143127" cy="143127"/>
          </a:xfrm>
          <a:prstGeom prst="ellipse">
            <a:avLst/>
          </a:prstGeom>
          <a:solidFill>
            <a:srgbClr val="A8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椭圆 15"/>
          <p:cNvSpPr/>
          <p:nvPr/>
        </p:nvSpPr>
        <p:spPr>
          <a:xfrm>
            <a:off x="1359238" y="1985320"/>
            <a:ext cx="266448" cy="266448"/>
          </a:xfrm>
          <a:prstGeom prst="ellipse">
            <a:avLst/>
          </a:prstGeom>
          <a:solidFill>
            <a:srgbClr val="A8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7" name="椭圆 16"/>
          <p:cNvSpPr/>
          <p:nvPr/>
        </p:nvSpPr>
        <p:spPr>
          <a:xfrm>
            <a:off x="572623" y="4910283"/>
            <a:ext cx="266448" cy="266448"/>
          </a:xfrm>
          <a:prstGeom prst="ellipse">
            <a:avLst/>
          </a:prstGeom>
          <a:solidFill>
            <a:srgbClr val="5C9FC1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椭圆 17"/>
          <p:cNvSpPr/>
          <p:nvPr/>
        </p:nvSpPr>
        <p:spPr>
          <a:xfrm>
            <a:off x="928014" y="4424707"/>
            <a:ext cx="86390" cy="86390"/>
          </a:xfrm>
          <a:prstGeom prst="ellipse">
            <a:avLst/>
          </a:prstGeom>
          <a:solidFill>
            <a:srgbClr val="A8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2" name="文本框 21"/>
          <p:cNvSpPr txBox="1"/>
          <p:nvPr/>
        </p:nvSpPr>
        <p:spPr>
          <a:xfrm>
            <a:off x="-70228" y="2422803"/>
            <a:ext cx="914399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00A6A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盘点市场价值，拨开求职迷思</a:t>
            </a:r>
            <a:endParaRPr lang="en-US" altLang="zh-CN" sz="3600" dirty="0">
              <a:solidFill>
                <a:srgbClr val="00A6A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lang="en-US" altLang="zh-CN" sz="3600" dirty="0">
                <a:solidFill>
                  <a:srgbClr val="00A6AF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——10</a:t>
            </a:r>
            <a:r>
              <a:rPr lang="zh-CN" altLang="en-US" sz="3600" dirty="0">
                <a:solidFill>
                  <a:srgbClr val="00A6A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月训练营开营仪式</a:t>
            </a:r>
          </a:p>
          <a:p>
            <a:pPr algn="ctr"/>
            <a:endParaRPr lang="en-US" altLang="zh-CN" sz="3200" dirty="0">
              <a:solidFill>
                <a:srgbClr val="00A6A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lang="en-US" altLang="zh-CN" sz="2000" dirty="0">
                <a:solidFill>
                  <a:srgbClr val="00A6AF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2017</a:t>
            </a:r>
            <a:r>
              <a:rPr lang="zh-CN" altLang="en-US" sz="2000" dirty="0">
                <a:solidFill>
                  <a:srgbClr val="00A6A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年</a:t>
            </a:r>
            <a:r>
              <a:rPr lang="en-US" altLang="zh-CN" sz="2000" dirty="0">
                <a:solidFill>
                  <a:srgbClr val="00A6AF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r>
              <a:rPr lang="zh-CN" altLang="en-US" sz="2000" dirty="0">
                <a:solidFill>
                  <a:srgbClr val="00A6A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月</a:t>
            </a:r>
            <a:r>
              <a:rPr lang="en-US" altLang="zh-CN" sz="2000" dirty="0">
                <a:solidFill>
                  <a:srgbClr val="00A6AF"/>
                </a:solidFill>
                <a:latin typeface="Microsoft YaHei" charset="-122"/>
                <a:ea typeface="Microsoft YaHei" charset="-122"/>
                <a:cs typeface="Microsoft YaHei" charset="-122"/>
              </a:rPr>
              <a:t>8</a:t>
            </a:r>
            <a:r>
              <a:rPr lang="zh-CN" altLang="en-US" sz="2000" dirty="0">
                <a:solidFill>
                  <a:srgbClr val="00A6A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日 </a:t>
            </a:r>
            <a:r>
              <a:rPr lang="en-US" altLang="zh-CN" sz="2000" dirty="0">
                <a:solidFill>
                  <a:srgbClr val="00A6AF"/>
                </a:solidFill>
                <a:latin typeface="Microsoft YaHei" charset="-122"/>
                <a:ea typeface="Microsoft YaHei" charset="-122"/>
                <a:cs typeface="Microsoft YaHei" charset="-122"/>
              </a:rPr>
              <a:t>21:00-22:00</a:t>
            </a:r>
          </a:p>
          <a:p>
            <a:pPr algn="ctr"/>
            <a:endParaRPr lang="en-US" altLang="zh-CN" sz="2400" dirty="0">
              <a:solidFill>
                <a:srgbClr val="00A6A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lang="zh-CN" altLang="en-US" sz="2000" dirty="0" smtClean="0">
                <a:solidFill>
                  <a:srgbClr val="00A6A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主持人</a:t>
            </a:r>
            <a:r>
              <a:rPr lang="zh-CN" altLang="en-US" sz="2000" dirty="0">
                <a:solidFill>
                  <a:srgbClr val="00A6AF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sz="2000" dirty="0">
                <a:solidFill>
                  <a:srgbClr val="00A6AF"/>
                </a:solidFill>
                <a:latin typeface="Microsoft YaHei" charset="-122"/>
                <a:ea typeface="Microsoft YaHei" charset="-122"/>
                <a:cs typeface="Microsoft YaHei" charset="-122"/>
              </a:rPr>
              <a:t>Lydia</a:t>
            </a:r>
            <a:r>
              <a:rPr lang="zh-CN" altLang="en-US" sz="2000" dirty="0" smtClean="0">
                <a:solidFill>
                  <a:srgbClr val="00A6A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教练</a:t>
            </a:r>
            <a:endParaRPr lang="en-US" altLang="zh-CN" sz="2000" dirty="0" smtClean="0">
              <a:solidFill>
                <a:srgbClr val="00A6A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lang="zh-CN" altLang="en-US" sz="2000" dirty="0" smtClean="0">
                <a:solidFill>
                  <a:srgbClr val="00A6A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嘉宾：圈圈</a:t>
            </a:r>
            <a:endParaRPr lang="en-US" altLang="zh-CN" sz="2000" dirty="0">
              <a:solidFill>
                <a:srgbClr val="00A6A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215601" y="4931702"/>
            <a:ext cx="123559" cy="123559"/>
          </a:xfrm>
          <a:prstGeom prst="ellipse">
            <a:avLst/>
          </a:prstGeom>
          <a:solidFill>
            <a:srgbClr val="A8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椭圆 24"/>
          <p:cNvSpPr/>
          <p:nvPr/>
        </p:nvSpPr>
        <p:spPr>
          <a:xfrm>
            <a:off x="6953477" y="5312801"/>
            <a:ext cx="266448" cy="266448"/>
          </a:xfrm>
          <a:prstGeom prst="ellipse">
            <a:avLst/>
          </a:prstGeom>
          <a:solidFill>
            <a:srgbClr val="EF9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椭圆 25"/>
          <p:cNvSpPr/>
          <p:nvPr/>
        </p:nvSpPr>
        <p:spPr>
          <a:xfrm>
            <a:off x="7694231" y="4096001"/>
            <a:ext cx="375978" cy="375978"/>
          </a:xfrm>
          <a:prstGeom prst="ellipse">
            <a:avLst/>
          </a:prstGeom>
          <a:solidFill>
            <a:srgbClr val="A8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椭圆 26"/>
          <p:cNvSpPr/>
          <p:nvPr/>
        </p:nvSpPr>
        <p:spPr>
          <a:xfrm>
            <a:off x="8617930" y="1927466"/>
            <a:ext cx="86390" cy="86390"/>
          </a:xfrm>
          <a:prstGeom prst="ellipse">
            <a:avLst/>
          </a:prstGeom>
          <a:solidFill>
            <a:srgbClr val="A8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椭圆 27"/>
          <p:cNvSpPr/>
          <p:nvPr/>
        </p:nvSpPr>
        <p:spPr>
          <a:xfrm>
            <a:off x="8216998" y="2177493"/>
            <a:ext cx="367883" cy="367883"/>
          </a:xfrm>
          <a:prstGeom prst="ellipse">
            <a:avLst/>
          </a:prstGeom>
          <a:solidFill>
            <a:srgbClr val="EF9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椭圆 28"/>
          <p:cNvSpPr/>
          <p:nvPr/>
        </p:nvSpPr>
        <p:spPr>
          <a:xfrm>
            <a:off x="1900379" y="5517471"/>
            <a:ext cx="123559" cy="123559"/>
          </a:xfrm>
          <a:prstGeom prst="ellipse">
            <a:avLst/>
          </a:prstGeom>
          <a:solidFill>
            <a:srgbClr val="A8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0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8" y="313907"/>
            <a:ext cx="354155" cy="370926"/>
          </a:xfrm>
          <a:prstGeom prst="rect">
            <a:avLst/>
          </a:prstGeom>
        </p:spPr>
      </p:pic>
      <p:sp>
        <p:nvSpPr>
          <p:cNvPr id="31" name="TextBox 111"/>
          <p:cNvSpPr txBox="1"/>
          <p:nvPr/>
        </p:nvSpPr>
        <p:spPr>
          <a:xfrm>
            <a:off x="648094" y="255427"/>
            <a:ext cx="918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5CBCB"/>
                </a:solidFill>
                <a:latin typeface="PingFang SC" charset="-122"/>
                <a:ea typeface="PingFang SC" charset="-122"/>
                <a:cs typeface="PingFang SC" charset="-122"/>
              </a:rPr>
              <a:t>圈外</a:t>
            </a:r>
          </a:p>
        </p:txBody>
      </p:sp>
    </p:spTree>
    <p:extLst>
      <p:ext uri="{BB962C8B-B14F-4D97-AF65-F5344CB8AC3E}">
        <p14:creationId xmlns:p14="http://schemas.microsoft.com/office/powerpoint/2010/main" val="2004021320"/>
      </p:ext>
    </p:extLst>
  </p:cSld>
  <p:clrMapOvr>
    <a:masterClrMapping/>
  </p:clrMapOvr>
  <p:transition spd="slow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3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3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3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0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3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4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3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7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8" grpId="0" animBg="1"/>
          <p:bldP spid="9" grpId="0" animBg="1"/>
          <p:bldP spid="10" grpId="0" animBg="1"/>
          <p:bldP spid="11" grpId="0" animBg="1"/>
          <p:bldP spid="13" grpId="0" animBg="1"/>
          <p:bldP spid="14" grpId="0" animBg="1"/>
          <p:bldP spid="16" grpId="0" animBg="1"/>
          <p:bldP spid="17" grpId="0" animBg="1"/>
          <p:bldP spid="18" grpId="0" animBg="1"/>
          <p:bldP spid="22" grpId="0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3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7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8" grpId="0" animBg="1"/>
          <p:bldP spid="9" grpId="0" animBg="1"/>
          <p:bldP spid="10" grpId="0" animBg="1"/>
          <p:bldP spid="11" grpId="0" animBg="1"/>
          <p:bldP spid="13" grpId="0" animBg="1"/>
          <p:bldP spid="14" grpId="0" animBg="1"/>
          <p:bldP spid="16" grpId="0" animBg="1"/>
          <p:bldP spid="17" grpId="0" animBg="1"/>
          <p:bldP spid="18" grpId="0" animBg="1"/>
          <p:bldP spid="22" grpId="0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9486-64D6-C64B-A181-B8D1911BF4D2}" type="slidenum">
              <a:rPr lang="en-US" smtClean="0"/>
              <a:t>10</a:t>
            </a:fld>
            <a:endParaRPr lang="en-US"/>
          </a:p>
        </p:txBody>
      </p:sp>
      <p:pic>
        <p:nvPicPr>
          <p:cNvPr id="11" name="图片 10" descr="shutterstock_290346533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1" y="222724"/>
            <a:ext cx="685800" cy="684659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475701" y="358459"/>
            <a:ext cx="6010949" cy="5975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00A6A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z="2800" b="1" dirty="0"/>
              <a:t>你的</a:t>
            </a:r>
            <a:r>
              <a:rPr lang="en-US" altLang="zh-CN" sz="2800" b="1" dirty="0"/>
              <a:t>21</a:t>
            </a:r>
            <a:r>
              <a:rPr lang="zh-CN" altLang="en-US" sz="2800" b="1" dirty="0"/>
              <a:t>天学习旅程</a:t>
            </a:r>
            <a:endParaRPr lang="en-US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1" y="2175575"/>
            <a:ext cx="8260376" cy="3629881"/>
          </a:xfrm>
          <a:prstGeom prst="rect">
            <a:avLst/>
          </a:prstGeom>
        </p:spPr>
      </p:pic>
      <p:sp>
        <p:nvSpPr>
          <p:cNvPr id="19" name="TextBox 6"/>
          <p:cNvSpPr txBox="1"/>
          <p:nvPr/>
        </p:nvSpPr>
        <p:spPr bwMode="gray">
          <a:xfrm>
            <a:off x="644681" y="1335867"/>
            <a:ext cx="73914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第一、二周：</a:t>
            </a: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学习必修小课</a:t>
            </a:r>
            <a:endParaRPr lang="en-US" altLang="zh-CN" sz="20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772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9486-64D6-C64B-A181-B8D1911BF4D2}" type="slidenum">
              <a:rPr lang="en-US" smtClean="0"/>
              <a:t>11</a:t>
            </a:fld>
            <a:endParaRPr lang="en-US"/>
          </a:p>
        </p:txBody>
      </p:sp>
      <p:pic>
        <p:nvPicPr>
          <p:cNvPr id="11" name="图片 10" descr="shutterstock_290346533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1" y="222724"/>
            <a:ext cx="685800" cy="684659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475701" y="358459"/>
            <a:ext cx="6010949" cy="5975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00A6A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z="2800" b="1" dirty="0"/>
              <a:t>你的</a:t>
            </a:r>
            <a:r>
              <a:rPr lang="en-US" altLang="zh-CN" sz="2800" b="1" dirty="0"/>
              <a:t>21</a:t>
            </a:r>
            <a:r>
              <a:rPr lang="zh-CN" altLang="en-US" sz="2800" b="1" dirty="0"/>
              <a:t>天学习旅程</a:t>
            </a:r>
            <a:endParaRPr lang="en-US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1" y="2450333"/>
            <a:ext cx="8119545" cy="2449471"/>
          </a:xfrm>
          <a:prstGeom prst="rect">
            <a:avLst/>
          </a:prstGeom>
        </p:spPr>
      </p:pic>
      <p:sp>
        <p:nvSpPr>
          <p:cNvPr id="8" name="TextBox 6"/>
          <p:cNvSpPr txBox="1"/>
          <p:nvPr/>
        </p:nvSpPr>
        <p:spPr bwMode="gray">
          <a:xfrm>
            <a:off x="644681" y="1508056"/>
            <a:ext cx="73914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第三周：</a:t>
            </a: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学习选修小课</a:t>
            </a:r>
            <a:endParaRPr lang="en-US" altLang="zh-CN" sz="20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603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9486-64D6-C64B-A181-B8D1911BF4D2}" type="slidenum">
              <a:rPr lang="en-US" smtClean="0"/>
              <a:t>12</a:t>
            </a:fld>
            <a:endParaRPr lang="en-US"/>
          </a:p>
        </p:txBody>
      </p:sp>
      <p:pic>
        <p:nvPicPr>
          <p:cNvPr id="7" name="图片 6" descr="shutterstock_278218955_TAS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1" y="247003"/>
            <a:ext cx="720000" cy="7200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582046" y="481007"/>
            <a:ext cx="5516670" cy="5975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00A6A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dist"/>
            <a:r>
              <a:rPr lang="zh-CN" altLang="en-US" sz="2800" b="1" dirty="0"/>
              <a:t>总结一下，你的任务是</a:t>
            </a:r>
            <a:endParaRPr 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16876" y="1524546"/>
            <a:ext cx="88271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spc="300" dirty="0">
                <a:solidFill>
                  <a:srgbClr val="00A5AC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6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次挑战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—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每周一至周三：每天</a:t>
            </a:r>
            <a:r>
              <a:rPr lang="en-US" altLang="zh-CN" spc="300" dirty="0">
                <a:solidFill>
                  <a:srgbClr val="00A6AF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20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分钟学习</a:t>
            </a:r>
            <a:r>
              <a:rPr lang="en-US" altLang="zh-CN" spc="300" dirty="0">
                <a:solidFill>
                  <a:srgbClr val="00A6AF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1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小节知识，完成输出练习；</a:t>
            </a:r>
            <a:endParaRPr lang="en-US" altLang="zh-CN" spc="3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pc="3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spc="300" dirty="0">
                <a:solidFill>
                  <a:srgbClr val="00A5AC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3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次解惑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—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每周四：</a:t>
            </a:r>
            <a:r>
              <a:rPr lang="en-US" altLang="zh-CN" spc="300" dirty="0">
                <a:solidFill>
                  <a:srgbClr val="00A6AF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2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次教练答疑，</a:t>
            </a:r>
            <a:r>
              <a:rPr lang="en-US" altLang="zh-CN" spc="300" dirty="0">
                <a:solidFill>
                  <a:srgbClr val="00A6AF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1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次大咖直播，解决你的职场困惑；</a:t>
            </a:r>
            <a:endParaRPr lang="en-US" altLang="zh-CN" spc="3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pc="3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spc="300" dirty="0">
                <a:solidFill>
                  <a:srgbClr val="00A5AC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1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次实战演练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—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第二周开始，共计</a:t>
            </a:r>
            <a:r>
              <a:rPr lang="en-US" altLang="zh-CN" spc="300" dirty="0">
                <a:solidFill>
                  <a:srgbClr val="00A6AF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30-40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分钟，完成</a:t>
            </a:r>
            <a:r>
              <a:rPr lang="en-US" altLang="zh-CN" spc="300" dirty="0">
                <a:solidFill>
                  <a:srgbClr val="00A6AF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1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次小组作业；</a:t>
            </a:r>
            <a:endParaRPr lang="en-US" altLang="zh-CN" spc="3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pc="3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spc="300" dirty="0">
                <a:solidFill>
                  <a:srgbClr val="00A5AC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3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次活动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—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三周里：</a:t>
            </a:r>
            <a:r>
              <a:rPr lang="en-US" altLang="zh-CN" spc="300" dirty="0">
                <a:solidFill>
                  <a:srgbClr val="00A6AF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1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次作业吊打；</a:t>
            </a:r>
            <a:r>
              <a:rPr lang="en-US" altLang="zh-CN" spc="300" dirty="0">
                <a:solidFill>
                  <a:srgbClr val="00A6AF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2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次班级内和班级间作业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PK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；</a:t>
            </a:r>
            <a:endParaRPr lang="en-US" altLang="zh-CN" spc="3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pc="3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spc="300" dirty="0">
                <a:solidFill>
                  <a:srgbClr val="00A5AC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1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次典礼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—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第三周周日：结营仪式；</a:t>
            </a:r>
            <a:endParaRPr lang="en-US" altLang="zh-CN" spc="3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98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9486-64D6-C64B-A181-B8D1911BF4D2}" type="slidenum">
              <a:rPr lang="en-US" smtClean="0"/>
              <a:t>13</a:t>
            </a:fld>
            <a:endParaRPr lang="en-US"/>
          </a:p>
        </p:txBody>
      </p:sp>
      <p:sp>
        <p:nvSpPr>
          <p:cNvPr id="10" name="任意多边形 9"/>
          <p:cNvSpPr/>
          <p:nvPr/>
        </p:nvSpPr>
        <p:spPr>
          <a:xfrm rot="21416740">
            <a:off x="-1054566" y="3894409"/>
            <a:ext cx="11844338" cy="1719021"/>
          </a:xfrm>
          <a:custGeom>
            <a:avLst/>
            <a:gdLst>
              <a:gd name="connsiteX0" fmla="*/ 0 w 15792450"/>
              <a:gd name="connsiteY0" fmla="*/ 3124200 h 3124200"/>
              <a:gd name="connsiteX1" fmla="*/ 6667500 w 15792450"/>
              <a:gd name="connsiteY1" fmla="*/ 552450 h 3124200"/>
              <a:gd name="connsiteX2" fmla="*/ 15792450 w 15792450"/>
              <a:gd name="connsiteY2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92450" h="3124200">
                <a:moveTo>
                  <a:pt x="0" y="3124200"/>
                </a:moveTo>
                <a:cubicBezTo>
                  <a:pt x="2017712" y="2098675"/>
                  <a:pt x="4035425" y="1073150"/>
                  <a:pt x="6667500" y="552450"/>
                </a:cubicBezTo>
                <a:cubicBezTo>
                  <a:pt x="9299575" y="31750"/>
                  <a:pt x="13919200" y="130175"/>
                  <a:pt x="15792450" y="0"/>
                </a:cubicBezTo>
              </a:path>
            </a:pathLst>
          </a:custGeom>
          <a:noFill/>
          <a:ln w="952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100" y="1355042"/>
            <a:ext cx="1831277" cy="1918004"/>
          </a:xfrm>
          <a:prstGeom prst="rect">
            <a:avLst/>
          </a:prstGeom>
        </p:spPr>
      </p:pic>
      <p:sp>
        <p:nvSpPr>
          <p:cNvPr id="12" name="TextBox 93"/>
          <p:cNvSpPr txBox="1"/>
          <p:nvPr/>
        </p:nvSpPr>
        <p:spPr>
          <a:xfrm>
            <a:off x="998568" y="5752261"/>
            <a:ext cx="334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80886" y="4864432"/>
            <a:ext cx="459236" cy="459236"/>
          </a:xfrm>
          <a:prstGeom prst="ellipse">
            <a:avLst/>
          </a:prstGeom>
          <a:solidFill>
            <a:srgbClr val="6CC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TextBox 93"/>
          <p:cNvSpPr txBox="1"/>
          <p:nvPr/>
        </p:nvSpPr>
        <p:spPr>
          <a:xfrm>
            <a:off x="802677" y="4897707"/>
            <a:ext cx="334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137225" y="4192595"/>
            <a:ext cx="392875" cy="387482"/>
          </a:xfrm>
          <a:prstGeom prst="ellipse">
            <a:avLst/>
          </a:prstGeom>
          <a:solidFill>
            <a:srgbClr val="00A6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椭圆 15"/>
          <p:cNvSpPr/>
          <p:nvPr/>
        </p:nvSpPr>
        <p:spPr>
          <a:xfrm>
            <a:off x="5245960" y="3831631"/>
            <a:ext cx="346297" cy="346297"/>
          </a:xfrm>
          <a:prstGeom prst="ellipse">
            <a:avLst/>
          </a:prstGeom>
          <a:solidFill>
            <a:srgbClr val="6CC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7" name="椭圆 16"/>
          <p:cNvSpPr/>
          <p:nvPr/>
        </p:nvSpPr>
        <p:spPr>
          <a:xfrm>
            <a:off x="7391664" y="3677276"/>
            <a:ext cx="239219" cy="239219"/>
          </a:xfrm>
          <a:prstGeom prst="ellipse">
            <a:avLst/>
          </a:prstGeom>
          <a:solidFill>
            <a:srgbClr val="00A6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8" name="TextBox 93"/>
          <p:cNvSpPr txBox="1"/>
          <p:nvPr/>
        </p:nvSpPr>
        <p:spPr>
          <a:xfrm>
            <a:off x="3166181" y="4118412"/>
            <a:ext cx="334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93"/>
          <p:cNvSpPr txBox="1"/>
          <p:nvPr/>
        </p:nvSpPr>
        <p:spPr>
          <a:xfrm>
            <a:off x="5277257" y="3781755"/>
            <a:ext cx="334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93"/>
          <p:cNvSpPr txBox="1"/>
          <p:nvPr/>
        </p:nvSpPr>
        <p:spPr>
          <a:xfrm>
            <a:off x="7367293" y="3627866"/>
            <a:ext cx="209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111"/>
          <p:cNvSpPr txBox="1"/>
          <p:nvPr/>
        </p:nvSpPr>
        <p:spPr>
          <a:xfrm>
            <a:off x="1240122" y="5094050"/>
            <a:ext cx="1627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商学院</a:t>
            </a:r>
          </a:p>
        </p:txBody>
      </p:sp>
      <p:sp>
        <p:nvSpPr>
          <p:cNvPr id="22" name="TextBox 114">
            <a:extLst>
              <a:ext uri="{FF2B5EF4-FFF2-40B4-BE49-F238E27FC236}">
                <a16:creationId xmlns:a16="http://schemas.microsoft.com/office/drawing/2014/main" xmlns="" id="{8E09A7AF-FFD8-4694-B8BD-6EF21125C5D0}"/>
              </a:ext>
            </a:extLst>
          </p:cNvPr>
          <p:cNvSpPr txBox="1"/>
          <p:nvPr/>
        </p:nvSpPr>
        <p:spPr>
          <a:xfrm>
            <a:off x="3404922" y="4455819"/>
            <a:ext cx="1841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营学习方法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17">
            <a:extLst>
              <a:ext uri="{FF2B5EF4-FFF2-40B4-BE49-F238E27FC236}">
                <a16:creationId xmlns:a16="http://schemas.microsoft.com/office/drawing/2014/main" xmlns="" id="{E3933EA0-0C28-46BB-84E0-6F8584D2C965}"/>
              </a:ext>
            </a:extLst>
          </p:cNvPr>
          <p:cNvSpPr txBox="1"/>
          <p:nvPr/>
        </p:nvSpPr>
        <p:spPr>
          <a:xfrm>
            <a:off x="5579850" y="4027887"/>
            <a:ext cx="2208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训练营学习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旅程安排</a:t>
            </a:r>
          </a:p>
        </p:txBody>
      </p:sp>
      <p:sp>
        <p:nvSpPr>
          <p:cNvPr id="24" name="TextBox 120"/>
          <p:cNvSpPr txBox="1"/>
          <p:nvPr/>
        </p:nvSpPr>
        <p:spPr>
          <a:xfrm>
            <a:off x="7718750" y="3836221"/>
            <a:ext cx="1483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训练营奖励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和管理制度</a:t>
            </a:r>
          </a:p>
        </p:txBody>
      </p:sp>
    </p:spTree>
    <p:extLst>
      <p:ext uri="{BB962C8B-B14F-4D97-AF65-F5344CB8AC3E}">
        <p14:creationId xmlns:p14="http://schemas.microsoft.com/office/powerpoint/2010/main" val="2607516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9486-64D6-C64B-A181-B8D1911BF4D2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41931"/>
            <a:ext cx="3890169" cy="5975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00A6A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z="2800" b="1" dirty="0"/>
              <a:t>奖励制度</a:t>
            </a:r>
            <a:endParaRPr lang="en-US" sz="2800" b="1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gray">
          <a:xfrm>
            <a:off x="628650" y="5378194"/>
            <a:ext cx="7439997" cy="431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60" tIns="68560" rIns="68560" bIns="68560" anchor="ctr">
            <a:noAutofit/>
          </a:bodyPr>
          <a:lstStyle/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zh-CN" altLang="en-US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额外大奖</a:t>
            </a:r>
            <a:r>
              <a:rPr lang="en-US" altLang="zh-CN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--</a:t>
            </a:r>
            <a:r>
              <a:rPr lang="zh-CN" altLang="en-US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优秀学员中的前十名：圈外为你修改简历</a:t>
            </a:r>
            <a:endParaRPr lang="en-US" b="1" kern="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86318"/>
            <a:ext cx="7856877" cy="310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95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9486-64D6-C64B-A181-B8D1911BF4D2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41931"/>
            <a:ext cx="3890169" cy="5975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00A6A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z="2800" b="1" dirty="0"/>
              <a:t>奖励标准</a:t>
            </a:r>
            <a:endParaRPr lang="en-US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5" y="1039480"/>
            <a:ext cx="6601546" cy="494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4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9486-64D6-C64B-A181-B8D1911BF4D2}" type="slidenum">
              <a:rPr lang="en-US" smtClean="0"/>
              <a:t>16</a:t>
            </a:fld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525670" y="1931072"/>
            <a:ext cx="8515351" cy="3623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60" tIns="68560" rIns="68560" bIns="68560" anchor="ctr">
            <a:noAutofit/>
          </a:bodyPr>
          <a:lstStyle/>
          <a:p>
            <a:pPr marL="285750" indent="-285750"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2000" kern="0" dirty="0" smtClean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如何提问？</a:t>
            </a:r>
            <a:r>
              <a:rPr lang="en-US" altLang="zh-CN" sz="2000" kern="0" dirty="0" smtClean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2000" kern="0" dirty="0" smtClean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使用</a:t>
            </a:r>
            <a:r>
              <a:rPr lang="zh-CN" altLang="en-US" sz="2000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群标签发言：</a:t>
            </a:r>
            <a:r>
              <a:rPr lang="en-US" altLang="zh-CN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#</a:t>
            </a:r>
            <a:r>
              <a:rPr lang="zh-CN" altLang="en-US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提问</a:t>
            </a:r>
            <a:r>
              <a:rPr lang="zh-CN" altLang="en-US" sz="2000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：对课程</a:t>
            </a:r>
            <a:r>
              <a:rPr lang="zh-CN" altLang="en-US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内容、产品功能的疑问；</a:t>
            </a:r>
            <a:endParaRPr lang="en-US" altLang="zh-CN" sz="20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                  </a:t>
            </a:r>
            <a:r>
              <a:rPr lang="en-US" altLang="zh-CN" sz="2000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           #</a:t>
            </a:r>
            <a:r>
              <a:rPr lang="zh-CN" altLang="en-US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建议</a:t>
            </a:r>
            <a:r>
              <a:rPr lang="zh-CN" altLang="en-US" sz="2000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：对课程</a:t>
            </a:r>
            <a:r>
              <a:rPr lang="en-US" altLang="zh-CN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lang="zh-CN" altLang="en-US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产品</a:t>
            </a:r>
            <a:r>
              <a:rPr lang="en-US" altLang="zh-CN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lang="zh-CN" altLang="en-US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技术</a:t>
            </a:r>
            <a:r>
              <a:rPr lang="en-US" altLang="zh-CN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lang="zh-CN" altLang="en-US" sz="2000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运营的建议</a:t>
            </a:r>
            <a:r>
              <a:rPr lang="zh-CN" altLang="en-US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；</a:t>
            </a:r>
            <a:endParaRPr lang="en-US" altLang="zh-CN" sz="20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                 </a:t>
            </a:r>
            <a:r>
              <a:rPr lang="en-US" altLang="zh-CN" sz="2000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            #</a:t>
            </a:r>
            <a:r>
              <a:rPr lang="zh-CN" altLang="en-US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回答：回答别人的疑问</a:t>
            </a:r>
            <a:endParaRPr lang="en-US" altLang="zh-CN" sz="20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342900" indent="-342900"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2000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遇到</a:t>
            </a:r>
            <a:r>
              <a:rPr lang="zh-CN" altLang="en-US" sz="2000" kern="0" dirty="0" smtClean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问题找谁？</a:t>
            </a:r>
            <a:r>
              <a:rPr lang="en-US" altLang="zh-CN" sz="2000" kern="0" dirty="0" smtClean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2000" kern="0" dirty="0" smtClean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请</a:t>
            </a:r>
            <a:r>
              <a:rPr lang="en-US" altLang="zh-CN" sz="2000" kern="0" dirty="0" smtClean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@</a:t>
            </a:r>
            <a:r>
              <a:rPr lang="zh-CN" altLang="en-US" sz="2000" kern="0" dirty="0" smtClean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以下人员：</a:t>
            </a:r>
            <a:r>
              <a:rPr lang="zh-CN" altLang="en-US" sz="2000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关于</a:t>
            </a:r>
            <a:r>
              <a:rPr lang="zh-CN" altLang="en-US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课程内容</a:t>
            </a:r>
            <a:r>
              <a:rPr lang="en-US" altLang="zh-CN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:#</a:t>
            </a:r>
            <a:r>
              <a:rPr lang="zh-CN" altLang="en-US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提问</a:t>
            </a:r>
            <a:r>
              <a:rPr lang="en-US" altLang="zh-CN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+</a:t>
            </a:r>
            <a:r>
              <a:rPr lang="zh-CN" altLang="en-US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具体内容</a:t>
            </a:r>
            <a:r>
              <a:rPr lang="en-US" altLang="zh-CN" sz="2000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+@</a:t>
            </a:r>
            <a:r>
              <a:rPr lang="zh-CN" altLang="en-US" sz="2000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助教</a:t>
            </a:r>
            <a:endParaRPr lang="en-US" altLang="zh-CN" sz="20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zh-CN" altLang="en-US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                 </a:t>
            </a:r>
            <a:r>
              <a:rPr lang="zh-CN" altLang="en-US" sz="2000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            关于</a:t>
            </a:r>
            <a:r>
              <a:rPr lang="zh-CN" altLang="en-US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产品使用：</a:t>
            </a:r>
            <a:r>
              <a:rPr lang="en-US" altLang="zh-CN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#</a:t>
            </a:r>
            <a:r>
              <a:rPr lang="zh-CN" altLang="en-US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提问</a:t>
            </a:r>
            <a:r>
              <a:rPr lang="en-US" altLang="zh-CN" sz="2000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+</a:t>
            </a:r>
            <a:r>
              <a:rPr lang="zh-CN" altLang="en-US" sz="2000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内容</a:t>
            </a:r>
            <a:r>
              <a:rPr lang="en-US" altLang="zh-CN" sz="2000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+@</a:t>
            </a:r>
            <a:r>
              <a:rPr lang="zh-CN" altLang="en-US" sz="2000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班长</a:t>
            </a:r>
            <a:r>
              <a:rPr lang="en-US" altLang="zh-CN" sz="2000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/@</a:t>
            </a:r>
            <a:r>
              <a:rPr lang="zh-CN" altLang="en-US" sz="2000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小黑</a:t>
            </a:r>
            <a:endParaRPr lang="en-US" altLang="zh-CN" sz="2000" kern="0" dirty="0" smtClean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indent="-285750"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2000" kern="0" dirty="0" smtClean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班级群有什么用？</a:t>
            </a:r>
            <a:r>
              <a:rPr lang="en-US" altLang="zh-CN" sz="2000" kern="0" dirty="0" smtClean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通知每日安排</a:t>
            </a:r>
            <a:r>
              <a:rPr lang="en-US" altLang="zh-CN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+</a:t>
            </a:r>
            <a:r>
              <a:rPr lang="zh-CN" altLang="en-US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了解明日预告</a:t>
            </a:r>
            <a:r>
              <a:rPr lang="en-US" altLang="zh-CN" sz="2000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+</a:t>
            </a:r>
            <a:r>
              <a:rPr lang="zh-CN" altLang="en-US" sz="2000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随时查阅重要学习资料</a:t>
            </a:r>
            <a:endParaRPr lang="en-US" altLang="zh-CN" sz="20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indent="-285750"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2000" kern="0" dirty="0" smtClean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如何查找训练营学习资料？</a:t>
            </a:r>
            <a:r>
              <a:rPr lang="en-US" altLang="zh-CN" sz="2000" kern="0" dirty="0" smtClean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点击</a:t>
            </a:r>
            <a:r>
              <a:rPr lang="zh-CN" altLang="en-US" sz="2000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班级</a:t>
            </a:r>
            <a:r>
              <a:rPr lang="zh-CN" altLang="en-US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群</a:t>
            </a:r>
            <a:r>
              <a:rPr lang="zh-CN" altLang="en-US" sz="2000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公告下方的石墨</a:t>
            </a:r>
            <a:r>
              <a:rPr lang="zh-CN" altLang="en-US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链接</a:t>
            </a:r>
            <a:r>
              <a:rPr lang="zh-CN" altLang="en-US" sz="2000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，一键直达</a:t>
            </a:r>
            <a:endParaRPr lang="en-US" altLang="zh-CN" sz="2000" kern="0" dirty="0">
              <a:solidFill>
                <a:srgbClr val="00A6AF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342900" indent="-342900"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2000" kern="0" dirty="0" smtClean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如何塑造高质量群聊？</a:t>
            </a:r>
            <a:r>
              <a:rPr lang="en-US" altLang="zh-CN" sz="2000" kern="0" dirty="0" smtClean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谢绝广告、灌水</a:t>
            </a:r>
            <a:r>
              <a:rPr lang="zh-CN" altLang="en-US" sz="2000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、表情</a:t>
            </a:r>
            <a:r>
              <a:rPr lang="zh-CN" altLang="en-US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包，违者一次</a:t>
            </a:r>
            <a:r>
              <a:rPr lang="en-US" altLang="zh-CN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20</a:t>
            </a:r>
            <a:r>
              <a:rPr lang="zh-CN" altLang="en-US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元红包</a:t>
            </a:r>
            <a:endParaRPr lang="en-US" altLang="zh-CN" sz="20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sz="1600" b="1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94766" y="437683"/>
            <a:ext cx="3870199" cy="5975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00A6A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dist"/>
            <a:r>
              <a:rPr lang="zh-CN" altLang="en-US" sz="2800" b="1" dirty="0"/>
              <a:t>学员制度</a:t>
            </a:r>
            <a:r>
              <a:rPr lang="en-US" altLang="zh-CN" sz="2800" b="1" dirty="0" smtClean="0"/>
              <a:t>—</a:t>
            </a:r>
            <a:r>
              <a:rPr lang="zh-CN" altLang="en-US" sz="2800" b="1" dirty="0" smtClean="0"/>
              <a:t>班级群制度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072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9486-64D6-C64B-A181-B8D1911BF4D2}" type="slidenum">
              <a:rPr lang="en-US" smtClean="0"/>
              <a:t>17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9936" y="327111"/>
            <a:ext cx="7606145" cy="5975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00A6A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dist"/>
            <a:r>
              <a:rPr lang="zh-CN" altLang="en-US" sz="2800" b="1" dirty="0"/>
              <a:t>管理团队－学习开始前你需要认识他们</a:t>
            </a:r>
            <a:endParaRPr lang="en-US" sz="2800" b="1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513009" y="1358225"/>
            <a:ext cx="7439997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60" tIns="68560" rIns="68560" bIns="68560" anchor="ctr">
            <a:noAutofit/>
          </a:bodyPr>
          <a:lstStyle/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zh-CN" altLang="en-US" sz="200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  <a:cs typeface="微软雅黑" panose="020B0503020204020204" charset="-122"/>
              </a:rPr>
              <a:t>圈外团队——提供学习服务</a:t>
            </a:r>
            <a:r>
              <a:rPr lang="zh-CN" altLang="en-US" sz="2000" b="1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endParaRPr lang="en-US" altLang="zh-CN" sz="2000" b="1" kern="0" dirty="0">
              <a:solidFill>
                <a:srgbClr val="00A6AF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zh-CN" altLang="en-US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圈圈、杰西、小</a:t>
            </a:r>
            <a:r>
              <a:rPr lang="en-US" altLang="zh-CN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Q</a:t>
            </a:r>
            <a:r>
              <a:rPr lang="zh-CN" altLang="en-US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、小黑（运营团队）；圈外小</a:t>
            </a:r>
            <a:r>
              <a:rPr lang="en-US" altLang="zh-CN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Z</a:t>
            </a:r>
            <a:r>
              <a:rPr lang="zh-CN" altLang="en-US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、小</a:t>
            </a:r>
            <a:r>
              <a:rPr lang="en-US" altLang="zh-CN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D</a:t>
            </a:r>
            <a:r>
              <a:rPr lang="zh-CN" altLang="en-US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（技术团队）</a:t>
            </a: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endParaRPr lang="en-US" altLang="zh-CN" sz="1600" b="1" kern="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zh-CN" altLang="en-US" sz="200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  <a:cs typeface="微软雅黑" panose="020B0503020204020204" charset="-122"/>
              </a:rPr>
              <a:t>教练团队——为你答疑解惑</a:t>
            </a: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zh-CN" altLang="en-US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主教练船小</a:t>
            </a:r>
            <a:r>
              <a:rPr lang="en-US" altLang="zh-CN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、</a:t>
            </a:r>
            <a:r>
              <a:rPr lang="en-US" altLang="zh-CN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30+</a:t>
            </a:r>
            <a:r>
              <a:rPr lang="zh-CN" altLang="en-US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位优秀教练</a:t>
            </a: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endParaRPr lang="en-US" b="1" kern="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zh-CN" altLang="en-US" sz="200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  <a:cs typeface="微软雅黑" panose="020B0503020204020204" charset="-122"/>
              </a:rPr>
              <a:t>你的战友们——共度学习之旅</a:t>
            </a: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zh-CN" altLang="en-US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班长、组长、学员</a:t>
            </a:r>
            <a:endParaRPr lang="en-US" b="1" kern="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026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63148" y="267529"/>
            <a:ext cx="2905190" cy="5975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rgbClr val="00A6A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z="2800" dirty="0"/>
              <a:t>主教练介绍</a:t>
            </a:r>
            <a:endParaRPr 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4"/>
          <a:stretch/>
        </p:blipFill>
        <p:spPr>
          <a:xfrm>
            <a:off x="363148" y="1360032"/>
            <a:ext cx="3594017" cy="4209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53440" y="1288953"/>
            <a:ext cx="4125191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6717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6717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6717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6717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6717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400" b="1" dirty="0"/>
              <a:t>主教练船小</a:t>
            </a:r>
            <a:endParaRPr lang="en-US" altLang="zh-CN" sz="24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700" dirty="0"/>
              <a:t>骨灰圈柚，圈外第一批优秀助教之一。</a:t>
            </a:r>
            <a:endParaRPr lang="en-US" altLang="zh-CN" sz="17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700" dirty="0"/>
              <a:t>资深</a:t>
            </a:r>
            <a:r>
              <a:rPr lang="en-US" altLang="zh-CN" sz="1700" dirty="0"/>
              <a:t>HR</a:t>
            </a:r>
            <a:r>
              <a:rPr lang="zh-CN" altLang="en-US" sz="1700" dirty="0"/>
              <a:t>，聚焦人才发展领域。</a:t>
            </a:r>
            <a:r>
              <a:rPr lang="en-US" altLang="zh-CN" sz="1700" dirty="0"/>
              <a:t>CPP</a:t>
            </a:r>
            <a:r>
              <a:rPr lang="zh-CN" altLang="en-US" sz="1700" dirty="0"/>
              <a:t>国际认证</a:t>
            </a:r>
            <a:r>
              <a:rPr lang="en-US" altLang="zh-CN" sz="1700" dirty="0"/>
              <a:t>MBTI</a:t>
            </a:r>
            <a:r>
              <a:rPr lang="zh-CN" altLang="en-US" sz="1700" dirty="0"/>
              <a:t>施测师，中国行动学习协会认证行动学习催化师。</a:t>
            </a:r>
            <a:endParaRPr lang="en-US" altLang="zh-CN" sz="17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700" dirty="0"/>
              <a:t>曾在广州分舵</a:t>
            </a:r>
            <a:r>
              <a:rPr lang="en-US" altLang="zh-CN" sz="1700" dirty="0"/>
              <a:t>8</a:t>
            </a:r>
            <a:r>
              <a:rPr lang="zh-CN" altLang="en-US" sz="1700" dirty="0"/>
              <a:t>月线下工作坊挑战</a:t>
            </a:r>
            <a:r>
              <a:rPr lang="en-US" altLang="zh-CN" sz="1700" dirty="0"/>
              <a:t>《</a:t>
            </a:r>
            <a:r>
              <a:rPr lang="zh-CN" altLang="en-US" sz="1700" dirty="0"/>
              <a:t>如何在面试中脱颖而出</a:t>
            </a:r>
            <a:r>
              <a:rPr lang="en-US" altLang="zh-CN" sz="1700" dirty="0"/>
              <a:t>》</a:t>
            </a:r>
            <a:r>
              <a:rPr lang="zh-CN" altLang="en-US" sz="1700" dirty="0"/>
              <a:t>新主题，受到学员高度认可，刷新工作坊最高分记录。</a:t>
            </a:r>
            <a:endParaRPr lang="en-US" altLang="zh-CN" sz="1700" dirty="0"/>
          </a:p>
        </p:txBody>
      </p:sp>
    </p:spTree>
    <p:extLst>
      <p:ext uri="{BB962C8B-B14F-4D97-AF65-F5344CB8AC3E}">
        <p14:creationId xmlns:p14="http://schemas.microsoft.com/office/powerpoint/2010/main" val="3945205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9486-64D6-C64B-A181-B8D1911BF4D2}" type="slidenum">
              <a:rPr lang="en-US" smtClean="0"/>
              <a:t>19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9934" y="176122"/>
            <a:ext cx="7606145" cy="5975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00A6A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zh-CN" altLang="en-US" sz="2800" b="1" kern="0" dirty="0">
                <a:latin typeface="黑体" panose="02010609060101010101" charset="-122"/>
                <a:ea typeface="黑体" panose="02010609060101010101" charset="-122"/>
              </a:rPr>
              <a:t>班长介绍</a:t>
            </a:r>
            <a:endParaRPr lang="en-US" altLang="zh-CN" sz="2800" b="1" kern="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gray">
          <a:xfrm>
            <a:off x="429934" y="989600"/>
            <a:ext cx="8229583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60" tIns="68560" rIns="68560" bIns="68560" anchor="ctr">
            <a:noAutofit/>
          </a:bodyPr>
          <a:lstStyle/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endParaRPr lang="zh-CN" altLang="en-US" sz="2000" dirty="0">
              <a:solidFill>
                <a:schemeClr val="accent2"/>
              </a:solidFill>
              <a:latin typeface="黑体" panose="02010609060101010101" charset="-122"/>
              <a:ea typeface="黑体" panose="02010609060101010101" charset="-122"/>
              <a:cs typeface="微软雅黑" panose="020B0503020204020204" charset="-122"/>
            </a:endParaRP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endParaRPr lang="en-US" altLang="zh-CN" sz="1600" b="1" kern="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endParaRPr lang="en-US" altLang="zh-CN" sz="1600" b="1" kern="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endParaRPr lang="en-US" altLang="zh-CN" sz="2400" b="1" kern="0" dirty="0">
              <a:solidFill>
                <a:srgbClr val="00A6AF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2000" b="1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7</a:t>
            </a:r>
            <a:r>
              <a:rPr lang="zh-CN" altLang="en-US" sz="2000" b="1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月</a:t>
            </a:r>
            <a:r>
              <a:rPr lang="en-US" altLang="zh-CN" sz="2000" b="1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2000" b="1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班班长：</a:t>
            </a:r>
            <a:endParaRPr lang="en-US" altLang="zh-CN" sz="2000" b="1" kern="0" dirty="0">
              <a:solidFill>
                <a:srgbClr val="00A6AF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1600" b="1" u="sng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@Bob</a:t>
            </a:r>
            <a:r>
              <a:rPr lang="zh-CN" altLang="en-US" sz="1600" b="1" u="sng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：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来自昆明的爱运动的小黄人，这一年，我们一起让进步可测量。</a:t>
            </a: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1600" b="1" u="sng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@淑君</a:t>
            </a:r>
            <a:r>
              <a:rPr lang="zh-CN" altLang="en-US" sz="1600" b="1" u="sng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：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来自日化行业的培训师，坐标广州，走出圈子，走进圈外，很开心遇见大家。</a:t>
            </a:r>
            <a:endParaRPr lang="en-US" altLang="zh-CN" sz="1600" kern="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2000" b="1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7</a:t>
            </a:r>
            <a:r>
              <a:rPr lang="zh-CN" altLang="en-US" sz="2000" b="1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月</a:t>
            </a:r>
            <a:r>
              <a:rPr lang="en-US" altLang="zh-CN" sz="2000" b="1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sz="2000" b="1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班班长：</a:t>
            </a:r>
            <a:endParaRPr lang="en-US" altLang="zh-CN" sz="2000" b="1" kern="0" dirty="0">
              <a:solidFill>
                <a:srgbClr val="00A6AF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1600" b="1" u="sng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@老干部</a:t>
            </a:r>
            <a:r>
              <a:rPr lang="zh-CN" altLang="en-US" sz="1600" b="1" u="sng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：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来自杭州，人如其名，作风严谨、认真上进。</a:t>
            </a:r>
            <a:endParaRPr lang="en-US" altLang="zh-CN" sz="1600" kern="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1600" b="1" u="sng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@Anchor Lee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:世界500强百威英博工作的HRM。长跑5年，爱百威，敬真我</a:t>
            </a: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2000" b="1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8</a:t>
            </a:r>
            <a:r>
              <a:rPr lang="zh-CN" altLang="en-US" sz="2000" b="1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月</a:t>
            </a:r>
            <a:r>
              <a:rPr lang="en-US" altLang="zh-CN" sz="2000" b="1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1</a:t>
            </a:r>
            <a:r>
              <a:rPr lang="zh-CN" altLang="en-US" sz="2000" b="1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班班长：</a:t>
            </a: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16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@</a:t>
            </a:r>
            <a:r>
              <a:rPr lang="en-US" altLang="zh-CN" sz="1600" b="1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Denden</a:t>
            </a:r>
            <a:r>
              <a:rPr lang="zh-CN" altLang="en-US" sz="16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：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世界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500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强日企做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IT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运维，喜欢外语，善于独立思考。</a:t>
            </a: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1600" b="1" u="sng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@张娜：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来自帝都鹅厂的产品运营，爱民谣，爱心理，爱圈外，爱追求独立思考的圈柚们！</a:t>
            </a: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2000" b="1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8</a:t>
            </a:r>
            <a:r>
              <a:rPr lang="zh-CN" altLang="en-US" sz="2000" b="1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月</a:t>
            </a:r>
            <a:r>
              <a:rPr lang="en-US" altLang="zh-CN" sz="2000" b="1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lang="zh-CN" altLang="en-US" sz="2000" b="1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班班长；</a:t>
            </a:r>
            <a:endParaRPr lang="en-US" altLang="zh-CN" sz="2000" b="1" kern="0" dirty="0">
              <a:solidFill>
                <a:srgbClr val="00A6AF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1600" b="1" u="sng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@</a:t>
            </a:r>
            <a:r>
              <a:rPr lang="zh-CN" altLang="en-US" sz="1600" b="1" u="sng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万万没想到：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广州化妆品行业的企业运营者，崇尚奋斗，喜欢突破自我。</a:t>
            </a:r>
            <a:endParaRPr lang="en-US" altLang="zh-CN" sz="1600" kern="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1600" b="1" u="sng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@Maurice Zhang</a:t>
            </a:r>
            <a:r>
              <a:rPr lang="zh-CN" altLang="en-US" sz="1600" b="1" u="sng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：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与自我</a:t>
            </a:r>
            <a:r>
              <a:rPr lang="zh-CN" altLang="en-US" sz="16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抗争独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上</a:t>
            </a:r>
            <a:r>
              <a:rPr lang="zh-CN" altLang="en-US" sz="16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高楼。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愿每个冒雨奔跑</a:t>
            </a:r>
            <a:r>
              <a:rPr lang="zh-CN" altLang="en-US" sz="16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的人，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都能守得云</a:t>
            </a:r>
            <a:r>
              <a:rPr lang="zh-CN" altLang="en-US" sz="16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开逆风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飞翔。</a:t>
            </a:r>
            <a:endParaRPr lang="en-US" altLang="zh-CN" sz="1600" kern="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endParaRPr lang="zh-CN" altLang="en-US" sz="2000" dirty="0">
              <a:solidFill>
                <a:schemeClr val="accent2"/>
              </a:solidFill>
              <a:latin typeface="黑体" panose="02010609060101010101" charset="-122"/>
              <a:ea typeface="黑体" panose="02010609060101010101" charset="-122"/>
              <a:cs typeface="微软雅黑" panose="020B0503020204020204" charset="-122"/>
            </a:endParaRP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endParaRPr lang="en-US" sz="1600" b="1" kern="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292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52929" y="453240"/>
            <a:ext cx="2905190" cy="5975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rgbClr val="00A6A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z="2800" dirty="0"/>
              <a:t>主持人介绍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53440" y="1050789"/>
            <a:ext cx="4125191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6717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6717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6717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6717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6717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b="1" dirty="0"/>
              <a:t>Lydia</a:t>
            </a:r>
            <a:r>
              <a:rPr lang="zh-CN" altLang="en-US" sz="2400" b="1" dirty="0"/>
              <a:t>教练</a:t>
            </a:r>
            <a:endParaRPr lang="en-US" altLang="zh-CN" sz="2400" b="1" dirty="0"/>
          </a:p>
        </p:txBody>
      </p:sp>
      <p:sp>
        <p:nvSpPr>
          <p:cNvPr id="4" name="矩形 3"/>
          <p:cNvSpPr/>
          <p:nvPr/>
        </p:nvSpPr>
        <p:spPr>
          <a:xfrm>
            <a:off x="4553440" y="1361801"/>
            <a:ext cx="430309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700" dirty="0">
                <a:solidFill>
                  <a:srgbClr val="767171"/>
                </a:solidFill>
                <a:latin typeface="Microsoft YaHei" charset="0"/>
                <a:ea typeface="Microsoft YaHei" charset="0"/>
                <a:cs typeface="Microsoft YaHei" charset="0"/>
              </a:rPr>
              <a:t>骨灰级圈柚，一路从优秀学员，优秀助教，成为圈外首批教练之一，分答圈助</a:t>
            </a:r>
            <a:r>
              <a:rPr lang="zh-CN" altLang="en-US" sz="1700" dirty="0" smtClean="0">
                <a:solidFill>
                  <a:srgbClr val="76717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en-US" altLang="zh-CN" sz="1700" dirty="0" smtClean="0">
              <a:solidFill>
                <a:srgbClr val="76717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endParaRPr lang="en-US" altLang="zh-CN" sz="1700" dirty="0">
              <a:solidFill>
                <a:srgbClr val="76717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700" dirty="0">
                <a:solidFill>
                  <a:srgbClr val="767171"/>
                </a:solidFill>
                <a:latin typeface="Microsoft YaHei" charset="0"/>
                <a:ea typeface="Microsoft YaHei" charset="0"/>
                <a:cs typeface="Microsoft YaHei" charset="0"/>
              </a:rPr>
              <a:t>以管培身份进入世界</a:t>
            </a:r>
            <a:r>
              <a:rPr lang="en-US" altLang="zh-CN" sz="1700" dirty="0">
                <a:solidFill>
                  <a:srgbClr val="767171"/>
                </a:solidFill>
                <a:latin typeface="Microsoft YaHei" charset="0"/>
                <a:ea typeface="Microsoft YaHei" charset="0"/>
                <a:cs typeface="Microsoft YaHei" charset="0"/>
              </a:rPr>
              <a:t>500</a:t>
            </a:r>
            <a:r>
              <a:rPr lang="zh-CN" altLang="en-US" sz="1700" dirty="0">
                <a:solidFill>
                  <a:srgbClr val="767171"/>
                </a:solidFill>
                <a:latin typeface="Microsoft YaHei" charset="0"/>
                <a:ea typeface="Microsoft YaHei" charset="0"/>
                <a:cs typeface="Microsoft YaHei" charset="0"/>
              </a:rPr>
              <a:t>强外企，平均一年晋升一级，成为管理层。代表北区主持全国年会，参加全国超厨比赛获得亚军</a:t>
            </a:r>
            <a:r>
              <a:rPr lang="zh-CN" altLang="en-US" sz="1700" dirty="0" smtClean="0">
                <a:solidFill>
                  <a:srgbClr val="76717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en-US" altLang="zh-CN" sz="1700" dirty="0" smtClean="0">
              <a:solidFill>
                <a:srgbClr val="76717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endParaRPr lang="en-US" altLang="zh-CN" sz="1700" dirty="0">
              <a:solidFill>
                <a:srgbClr val="76717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700" dirty="0">
                <a:solidFill>
                  <a:srgbClr val="767171"/>
                </a:solidFill>
                <a:latin typeface="Microsoft YaHei" charset="0"/>
                <a:ea typeface="Microsoft YaHei" charset="0"/>
                <a:cs typeface="Microsoft YaHei" charset="0"/>
              </a:rPr>
              <a:t>专注个人成长：健身，有马甲线；读书，每周一本；写作，公众号悠馨。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9" y="1474667"/>
            <a:ext cx="3239338" cy="431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39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9486-64D6-C64B-A181-B8D1911BF4D2}" type="slidenum">
              <a:rPr lang="en-US" smtClean="0"/>
              <a:t>20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9934" y="176122"/>
            <a:ext cx="7606145" cy="5975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00A6A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zh-CN" altLang="en-US" sz="2800" b="1" kern="0" dirty="0">
                <a:latin typeface="黑体" panose="02010609060101010101" charset="-122"/>
                <a:ea typeface="黑体" panose="02010609060101010101" charset="-122"/>
              </a:rPr>
              <a:t>班长介绍</a:t>
            </a:r>
            <a:endParaRPr lang="en-US" altLang="zh-CN" sz="2800" b="1" kern="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gray">
          <a:xfrm>
            <a:off x="429934" y="3594"/>
            <a:ext cx="8229583" cy="53784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60" tIns="68560" rIns="68560" bIns="68560" anchor="ctr">
            <a:noAutofit/>
          </a:bodyPr>
          <a:lstStyle/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endParaRPr lang="zh-CN" altLang="en-US" sz="2000" dirty="0">
              <a:solidFill>
                <a:schemeClr val="accent2"/>
              </a:solidFill>
              <a:latin typeface="黑体" panose="02010609060101010101" charset="-122"/>
              <a:ea typeface="黑体" panose="02010609060101010101" charset="-122"/>
              <a:cs typeface="微软雅黑" panose="020B0503020204020204" charset="-122"/>
            </a:endParaRP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endParaRPr lang="en-US" altLang="zh-CN" sz="1600" b="1" kern="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endParaRPr lang="en-US" altLang="zh-CN" sz="1600" b="1" kern="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endParaRPr lang="en-US" altLang="zh-CN" sz="1600" b="1" kern="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endParaRPr lang="en-US" altLang="zh-CN" sz="2400" b="1" kern="0" dirty="0">
              <a:solidFill>
                <a:srgbClr val="00A6AF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2000" b="1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10</a:t>
            </a:r>
            <a:r>
              <a:rPr lang="zh-CN" altLang="en-US" sz="2000" b="1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月</a:t>
            </a:r>
            <a:r>
              <a:rPr lang="en-US" altLang="zh-CN" sz="2000" b="1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2000" b="1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班班长：</a:t>
            </a:r>
            <a:endParaRPr lang="en-US" altLang="zh-CN" sz="2000" b="1" kern="0" dirty="0">
              <a:solidFill>
                <a:srgbClr val="00A6AF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1600" b="1" u="sng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@</a:t>
            </a:r>
            <a:r>
              <a:rPr lang="zh-CN" altLang="en-US" sz="1600" b="1" u="sng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浙</a:t>
            </a:r>
            <a:r>
              <a:rPr lang="en-US" altLang="zh-CN" sz="1600" b="1" u="sng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K</a:t>
            </a:r>
            <a:r>
              <a:rPr lang="zh-CN" altLang="en-US" sz="1600" b="1" u="sng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：</a:t>
            </a:r>
            <a:r>
              <a:rPr lang="zh-CN" altLang="en-US" sz="16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传媒集团</a:t>
            </a:r>
            <a:r>
              <a:rPr lang="en-US" altLang="zh-CN" sz="16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OD,</a:t>
            </a:r>
            <a:r>
              <a:rPr lang="zh-CN" altLang="en-US" sz="16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坐标杭州，爱运动，善交友，一个喜欢思考和挑战的淘气鬼！</a:t>
            </a:r>
            <a:endParaRPr lang="en-US" altLang="zh-CN" sz="16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1600" b="1" u="sng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@</a:t>
            </a:r>
            <a:r>
              <a:rPr lang="zh-CN" altLang="en-US" sz="1600" b="1" u="sng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李晓龙：</a:t>
            </a:r>
            <a:r>
              <a:rPr lang="zh-CN" altLang="en-US" sz="16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江湖人称“小胖龙”，坐标上海，管理会计行业顾问一枚，爱徒步，爱骑行。</a:t>
            </a:r>
            <a:endParaRPr lang="en-US" altLang="zh-CN" sz="1600" kern="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2000" b="1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10</a:t>
            </a:r>
            <a:r>
              <a:rPr lang="zh-CN" altLang="en-US" sz="2000" b="1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月</a:t>
            </a:r>
            <a:r>
              <a:rPr lang="en-US" altLang="zh-CN" sz="2000" b="1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sz="2000" b="1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班班长：</a:t>
            </a:r>
            <a:endParaRPr lang="en-US" altLang="zh-CN" sz="2000" b="1" kern="0" dirty="0">
              <a:solidFill>
                <a:srgbClr val="00A6AF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1600" b="1" u="sng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@</a:t>
            </a:r>
            <a:r>
              <a:rPr lang="zh-CN" altLang="en-US" sz="1600" b="1" u="sng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我爱小石头和小溪：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来自江西赣州， 我相信人只有勇于承担责任，才能成长，成熟</a:t>
            </a:r>
            <a:r>
              <a:rPr lang="zh-CN" altLang="en-US" sz="16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！</a:t>
            </a:r>
            <a:endParaRPr lang="en-US" altLang="zh-CN" sz="16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1600" b="1" u="sng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@</a:t>
            </a:r>
            <a:r>
              <a:rPr lang="en-US" altLang="zh-CN" sz="1600" b="1" u="sng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Ffffffive</a:t>
            </a:r>
            <a:r>
              <a:rPr lang="en-US" altLang="zh-CN" sz="1600" b="1" u="sng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：</a:t>
            </a:r>
            <a:r>
              <a:rPr lang="zh-CN" altLang="en-US" sz="1600" u="sng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来自重庆的资深吃货，爱运动，爱摄影，爱圈外</a:t>
            </a:r>
            <a:r>
              <a:rPr lang="zh-CN" altLang="en-US" sz="1600" u="sng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！</a:t>
            </a:r>
            <a:endParaRPr lang="en-US" altLang="zh-CN" sz="1600" kern="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2000" b="1" kern="0" dirty="0" smtClean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10</a:t>
            </a:r>
            <a:r>
              <a:rPr lang="zh-CN" altLang="en-US" sz="2000" b="1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月</a:t>
            </a:r>
            <a:r>
              <a:rPr lang="en-US" altLang="zh-CN" sz="2000" b="1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3</a:t>
            </a:r>
            <a:r>
              <a:rPr lang="zh-CN" altLang="en-US" sz="2000" b="1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班班长：</a:t>
            </a: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16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@Gloria Wang</a:t>
            </a:r>
            <a:r>
              <a:rPr lang="zh-CN" altLang="en-US" sz="16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：</a:t>
            </a:r>
            <a:r>
              <a:rPr lang="zh-CN" altLang="en-US" sz="16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坐标深圳，项目管理者。人前高冷，人后疯癫。用一年时间二次学习</a:t>
            </a:r>
            <a:endParaRPr lang="en-US" altLang="zh-CN" sz="16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1600" b="1" u="sng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@</a:t>
            </a:r>
            <a:r>
              <a:rPr lang="zh-CN" altLang="en-US" sz="1600" b="1" u="sng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小</a:t>
            </a:r>
            <a:r>
              <a:rPr lang="zh-CN" altLang="en-US" sz="1600" b="1" u="sng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钰子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: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漂亮又机灵的老师，坐标帝都。爱看展，爱浮潜，喜欢熙熙攘攘，也享受一个人的幸福，希望走出圈子，和大家一同进步</a:t>
            </a:r>
            <a:r>
              <a:rPr lang="zh-CN" altLang="en-US" sz="16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！</a:t>
            </a:r>
            <a:endParaRPr lang="en-US" altLang="zh-CN" sz="16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2000" b="1" kern="0" dirty="0" smtClean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10</a:t>
            </a:r>
            <a:r>
              <a:rPr lang="zh-CN" altLang="en-US" sz="2000" b="1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月</a:t>
            </a:r>
            <a:r>
              <a:rPr lang="en-US" altLang="zh-CN" sz="2000" b="1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5</a:t>
            </a:r>
            <a:r>
              <a:rPr lang="zh-CN" altLang="en-US" sz="2000" b="1" kern="0" dirty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班班长；</a:t>
            </a:r>
            <a:endParaRPr lang="en-US" altLang="zh-CN" sz="2000" b="1" kern="0" dirty="0">
              <a:solidFill>
                <a:srgbClr val="00A6AF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1600" b="1" u="sng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@</a:t>
            </a:r>
            <a:r>
              <a:rPr lang="zh-CN" altLang="en-US" sz="1600" b="1" u="sng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晓妍：</a:t>
            </a:r>
            <a:r>
              <a:rPr lang="zh-CN" altLang="en-US" sz="16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曾坐标无锡，给民企老板当助理三年。来圈外加点柴火，希望自己燃一下！</a:t>
            </a:r>
            <a:endParaRPr lang="zh-CN" altLang="en-US" sz="2000" dirty="0">
              <a:solidFill>
                <a:schemeClr val="accent2"/>
              </a:solidFill>
              <a:latin typeface="黑体" panose="02010609060101010101" charset="-122"/>
              <a:ea typeface="黑体" panose="02010609060101010101" charset="-122"/>
              <a:cs typeface="微软雅黑" panose="020B0503020204020204" charset="-122"/>
            </a:endParaRPr>
          </a:p>
          <a:p>
            <a:pPr defTabSz="870585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</a:pPr>
            <a:endParaRPr lang="en-US" sz="1600" b="1" kern="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611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9486-64D6-C64B-A181-B8D1911BF4D2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2258" y="306259"/>
            <a:ext cx="5239579" cy="5975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00A6A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z="2800" b="1" dirty="0"/>
              <a:t>制定目标－如何定目标</a:t>
            </a:r>
            <a:endParaRPr lang="en-US" sz="2800" b="1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gray">
          <a:xfrm>
            <a:off x="692258" y="1143000"/>
            <a:ext cx="7645950" cy="426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60" tIns="68560" rIns="68560" bIns="68560" anchor="ctr">
            <a:noAutofit/>
          </a:bodyPr>
          <a:lstStyle/>
          <a:p>
            <a:pPr defTabSz="870585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zh-CN" altLang="en-US" sz="2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我为什么要加入【圈外同学】</a:t>
            </a:r>
            <a:r>
              <a:rPr lang="en-US" altLang="zh-CN" sz="2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r>
              <a:rPr lang="zh-CN" altLang="en-US" sz="2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月小课训练营</a:t>
            </a:r>
          </a:p>
          <a:p>
            <a:pPr algn="ctr" defTabSz="870585" eaLnBrk="0" hangingPunct="0">
              <a:spcBef>
                <a:spcPct val="20000"/>
              </a:spcBef>
              <a:buClr>
                <a:srgbClr val="000000"/>
              </a:buClr>
            </a:pPr>
            <a:endParaRPr lang="zh-CN" altLang="en-US" sz="2400" kern="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</a:t>
            </a:r>
            <a:r>
              <a:rPr lang="zh-CN" alt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：目标必须是具体的（</a:t>
            </a:r>
            <a:r>
              <a:rPr lang="en-US" altLang="zh-CN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Specific</a:t>
            </a:r>
            <a:r>
              <a:rPr lang="zh-CN" alt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kern="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M</a:t>
            </a:r>
            <a:r>
              <a:rPr lang="zh-CN" alt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：目标必须是可以衡量的（</a:t>
            </a:r>
            <a:r>
              <a:rPr lang="en-US" altLang="zh-CN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Measurable</a:t>
            </a:r>
            <a:r>
              <a:rPr lang="zh-CN" alt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kern="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lang="zh-CN" alt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：目标必须是可以达到的（</a:t>
            </a:r>
            <a:r>
              <a:rPr lang="en-US" altLang="zh-CN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Attainable</a:t>
            </a:r>
            <a:r>
              <a:rPr lang="zh-CN" alt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kern="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</a:t>
            </a:r>
            <a:r>
              <a:rPr lang="zh-CN" alt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：目标必须和你的工作相关（</a:t>
            </a:r>
            <a:r>
              <a:rPr lang="en-US" altLang="zh-CN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Relevant</a:t>
            </a:r>
            <a:r>
              <a:rPr lang="zh-CN" alt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kern="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T</a:t>
            </a:r>
            <a:r>
              <a:rPr lang="zh-CN" alt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：目标必须具有明确的截止期限（</a:t>
            </a:r>
            <a:r>
              <a:rPr lang="en-US" altLang="zh-CN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Time-bound</a:t>
            </a:r>
            <a:r>
              <a:rPr lang="zh-CN" alt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kern="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 defTabSz="870585" eaLnBrk="0" hangingPunct="0">
              <a:spcBef>
                <a:spcPct val="20000"/>
              </a:spcBef>
              <a:buClr>
                <a:srgbClr val="000000"/>
              </a:buClr>
            </a:pPr>
            <a:endParaRPr lang="en-US" sz="2400" b="1" kern="0" dirty="0">
              <a:solidFill>
                <a:schemeClr val="accent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322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9486-64D6-C64B-A181-B8D1911BF4D2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3455" y="473244"/>
            <a:ext cx="7891895" cy="5975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00A6A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z="2800" b="1" dirty="0"/>
              <a:t>结束语－</a:t>
            </a:r>
            <a:r>
              <a:rPr lang="en-US" altLang="zh-CN" sz="2800" b="1" dirty="0"/>
              <a:t>【</a:t>
            </a:r>
            <a:r>
              <a:rPr lang="zh-CN" altLang="en-US" sz="2800" b="1" dirty="0"/>
              <a:t>圈外同学</a:t>
            </a:r>
            <a:r>
              <a:rPr lang="en-US" altLang="zh-CN" sz="2800" b="1" dirty="0"/>
              <a:t>】</a:t>
            </a:r>
            <a:r>
              <a:rPr lang="zh-CN" altLang="en-US" sz="2800" b="1" dirty="0"/>
              <a:t>训练营的价值观</a:t>
            </a:r>
            <a:endParaRPr lang="en-US" sz="2800" b="1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gray">
          <a:xfrm>
            <a:off x="2816802" y="3400373"/>
            <a:ext cx="3505200" cy="21975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60" tIns="68560" rIns="68560" bIns="68560" anchor="ctr">
            <a:noAutofit/>
          </a:bodyPr>
          <a:lstStyle/>
          <a:p>
            <a:pPr algn="ctr" defTabSz="870585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zh-CN" altLang="en-US" sz="24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身在职场，不忘理想</a:t>
            </a:r>
            <a:endParaRPr lang="en-US" altLang="zh-CN" sz="24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 defTabSz="870585" eaLnBrk="0" hangingPunct="0">
              <a:spcBef>
                <a:spcPct val="20000"/>
              </a:spcBef>
              <a:buClr>
                <a:srgbClr val="000000"/>
              </a:buClr>
            </a:pPr>
            <a:endParaRPr lang="en-US" altLang="zh-CN" sz="24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 defTabSz="870585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zh-CN" altLang="en-US" sz="24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追求金钱，自我实现</a:t>
            </a:r>
            <a:endParaRPr lang="en-US" altLang="zh-CN" sz="24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 defTabSz="870585" eaLnBrk="0" hangingPunct="0">
              <a:spcBef>
                <a:spcPct val="20000"/>
              </a:spcBef>
              <a:buClr>
                <a:srgbClr val="000000"/>
              </a:buClr>
            </a:pPr>
            <a:endParaRPr lang="en-US" altLang="zh-CN" sz="24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 defTabSz="870585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zh-CN" altLang="en-US" sz="24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渴望成就，享受奋斗</a:t>
            </a:r>
            <a:endParaRPr lang="en-US" altLang="zh-CN" sz="24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 defTabSz="870585" eaLnBrk="0" hangingPunct="0">
              <a:spcBef>
                <a:spcPct val="20000"/>
              </a:spcBef>
              <a:buClr>
                <a:srgbClr val="000000"/>
              </a:buClr>
            </a:pPr>
            <a:endParaRPr lang="en-US" altLang="zh-CN" sz="24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 defTabSz="870585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zh-CN" altLang="en-US" sz="24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寻求帮助，乐于付出</a:t>
            </a:r>
            <a:endParaRPr lang="en-US" altLang="zh-CN" sz="24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 defTabSz="870585" eaLnBrk="0" hangingPunct="0">
              <a:spcBef>
                <a:spcPct val="20000"/>
              </a:spcBef>
              <a:buClr>
                <a:srgbClr val="000000"/>
              </a:buClr>
            </a:pPr>
            <a:endParaRPr lang="en-US" altLang="zh-CN" sz="20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 defTabSz="870585" eaLnBrk="0" hangingPunct="0">
              <a:spcBef>
                <a:spcPct val="20000"/>
              </a:spcBef>
              <a:buClr>
                <a:srgbClr val="000000"/>
              </a:buClr>
            </a:pPr>
            <a:endParaRPr lang="en-US" altLang="zh-CN" sz="20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 defTabSz="870585" eaLnBrk="0" hangingPunct="0">
              <a:spcBef>
                <a:spcPct val="20000"/>
              </a:spcBef>
              <a:buClr>
                <a:srgbClr val="000000"/>
              </a:buClr>
            </a:pPr>
            <a:endParaRPr lang="en-US" altLang="zh-CN" sz="20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 defTabSz="870585" eaLnBrk="0" hangingPunct="0">
              <a:spcBef>
                <a:spcPct val="20000"/>
              </a:spcBef>
              <a:buClr>
                <a:srgbClr val="000000"/>
              </a:buClr>
            </a:pPr>
            <a:endParaRPr lang="en-US" sz="20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 defTabSz="870585" eaLnBrk="0" hangingPunct="0">
              <a:spcBef>
                <a:spcPct val="20000"/>
              </a:spcBef>
              <a:buClr>
                <a:srgbClr val="000000"/>
              </a:buClr>
            </a:pPr>
            <a:endParaRPr lang="en-US" sz="20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428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9486-64D6-C64B-A181-B8D1911BF4D2}" type="slidenum">
              <a:rPr lang="en-US" smtClean="0"/>
              <a:t>23</a:t>
            </a:fld>
            <a:endParaRPr lang="en-US"/>
          </a:p>
        </p:txBody>
      </p:sp>
      <p:pic>
        <p:nvPicPr>
          <p:cNvPr id="6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8" y="313907"/>
            <a:ext cx="354155" cy="370926"/>
          </a:xfrm>
          <a:prstGeom prst="rect">
            <a:avLst/>
          </a:prstGeom>
        </p:spPr>
      </p:pic>
      <p:sp>
        <p:nvSpPr>
          <p:cNvPr id="7" name="TextBox 111"/>
          <p:cNvSpPr txBox="1"/>
          <p:nvPr/>
        </p:nvSpPr>
        <p:spPr>
          <a:xfrm>
            <a:off x="648094" y="255427"/>
            <a:ext cx="918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5CBCB"/>
                </a:solidFill>
                <a:latin typeface="PingFang SC" charset="-122"/>
                <a:ea typeface="PingFang SC" charset="-122"/>
                <a:cs typeface="PingFang SC" charset="-122"/>
              </a:rPr>
              <a:t>圈外</a:t>
            </a:r>
          </a:p>
        </p:txBody>
      </p:sp>
      <p:sp>
        <p:nvSpPr>
          <p:cNvPr id="8" name="TextBox 111"/>
          <p:cNvSpPr txBox="1"/>
          <p:nvPr/>
        </p:nvSpPr>
        <p:spPr>
          <a:xfrm>
            <a:off x="0" y="451532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55CBCB"/>
                </a:solidFill>
                <a:latin typeface="Microsoft YaHei" charset="-122"/>
                <a:ea typeface="Microsoft YaHei" charset="-122"/>
                <a:cs typeface="Microsoft YaHei" charset="-122"/>
              </a:rPr>
              <a:t>THANKS</a:t>
            </a:r>
            <a:endParaRPr lang="zh-CN" altLang="en-US" sz="4000" b="1" dirty="0">
              <a:solidFill>
                <a:srgbClr val="55CBCB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091" y="1782327"/>
            <a:ext cx="1601818" cy="249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3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xmlns="" id="{5DDE0E8C-C75F-446F-B4B6-86D927E05000}"/>
              </a:ext>
            </a:extLst>
          </p:cNvPr>
          <p:cNvSpPr txBox="1">
            <a:spLocks/>
          </p:cNvSpPr>
          <p:nvPr/>
        </p:nvSpPr>
        <p:spPr>
          <a:xfrm>
            <a:off x="760119" y="365128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rgbClr val="00A6A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议程</a:t>
            </a:r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4565DEE2-68EB-4D2F-9B71-99D074F24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56022"/>
              </p:ext>
            </p:extLst>
          </p:nvPr>
        </p:nvGraphicFramePr>
        <p:xfrm>
          <a:off x="445524" y="1687494"/>
          <a:ext cx="6407890" cy="28307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039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39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799">
                <a:tc>
                  <a:txBody>
                    <a:bodyPr/>
                    <a:lstStyle/>
                    <a:p>
                      <a:pPr lvl="1" algn="l"/>
                      <a:r>
                        <a:rPr lang="zh-CN" altLang="en-US" sz="1800" b="1" i="0" dirty="0">
                          <a:solidFill>
                            <a:srgbClr val="76717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内容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dirty="0">
                          <a:solidFill>
                            <a:srgbClr val="76717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时间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1799">
                <a:tc>
                  <a:txBody>
                    <a:bodyPr/>
                    <a:lstStyle/>
                    <a:p>
                      <a:pPr lvl="1" algn="l"/>
                      <a:r>
                        <a:rPr lang="zh-CN" altLang="en-US" sz="1800" b="0" i="0" dirty="0" smtClean="0">
                          <a:solidFill>
                            <a:srgbClr val="76717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欢迎商学院新生入学</a:t>
                      </a:r>
                      <a:endParaRPr lang="zh-CN" altLang="en-US" sz="1800" b="0" i="0" dirty="0">
                        <a:solidFill>
                          <a:srgbClr val="76717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800" b="0" i="0" dirty="0">
                          <a:solidFill>
                            <a:srgbClr val="76717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  <a:r>
                        <a:rPr lang="zh-CN" altLang="en-US" sz="1800" b="0" i="0" dirty="0">
                          <a:solidFill>
                            <a:srgbClr val="76717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分钟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1799">
                <a:tc>
                  <a:txBody>
                    <a:bodyPr/>
                    <a:lstStyle/>
                    <a:p>
                      <a:pPr lvl="1" algn="l"/>
                      <a:r>
                        <a:rPr lang="zh-CN" altLang="en-US" sz="1800" b="0" i="0" dirty="0" smtClean="0">
                          <a:solidFill>
                            <a:srgbClr val="76717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训练营学习方法介绍</a:t>
                      </a:r>
                      <a:endParaRPr lang="zh-CN" altLang="en-US" sz="1800" b="0" i="0" dirty="0">
                        <a:solidFill>
                          <a:srgbClr val="76717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800" b="0" i="0" dirty="0">
                          <a:solidFill>
                            <a:srgbClr val="76717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  <a:r>
                        <a:rPr lang="zh-CN" altLang="en-US" sz="1800" b="0" i="0" dirty="0">
                          <a:solidFill>
                            <a:srgbClr val="76717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分钟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1799">
                <a:tc>
                  <a:txBody>
                    <a:bodyPr/>
                    <a:lstStyle/>
                    <a:p>
                      <a:pPr lvl="1" algn="l"/>
                      <a:r>
                        <a:rPr lang="zh-CN" altLang="en-US" sz="1800" b="0" i="0" dirty="0" smtClean="0">
                          <a:solidFill>
                            <a:srgbClr val="76717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训练营学习日程安排</a:t>
                      </a:r>
                      <a:endParaRPr lang="zh-CN" altLang="en-US" sz="1800" b="0" i="0" dirty="0">
                        <a:solidFill>
                          <a:srgbClr val="76717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800" b="0" i="0" dirty="0">
                          <a:solidFill>
                            <a:srgbClr val="76717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  <a:r>
                        <a:rPr lang="zh-CN" altLang="en-US" sz="1800" b="0" i="0" dirty="0">
                          <a:solidFill>
                            <a:srgbClr val="76717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分钟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1799">
                <a:tc>
                  <a:txBody>
                    <a:bodyPr/>
                    <a:lstStyle/>
                    <a:p>
                      <a:pPr lvl="1" algn="l"/>
                      <a:r>
                        <a:rPr lang="zh-CN" altLang="en-US" sz="1800" b="0" i="0" dirty="0" smtClean="0">
                          <a:solidFill>
                            <a:srgbClr val="76717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训练营奖励和管理制度</a:t>
                      </a:r>
                      <a:endParaRPr lang="zh-CN" altLang="en-US" sz="1800" b="0" i="0" dirty="0">
                        <a:solidFill>
                          <a:srgbClr val="76717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800" b="0" i="0" dirty="0">
                          <a:solidFill>
                            <a:srgbClr val="76717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  <a:r>
                        <a:rPr lang="zh-CN" altLang="en-US" sz="1800" b="0" i="0" dirty="0">
                          <a:solidFill>
                            <a:srgbClr val="76717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分钟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1799">
                <a:tc>
                  <a:txBody>
                    <a:bodyPr/>
                    <a:lstStyle/>
                    <a:p>
                      <a:pPr algn="ctr"/>
                      <a:endParaRPr lang="zh-CN" altLang="en-US" sz="1800" b="0" i="0" dirty="0">
                        <a:solidFill>
                          <a:srgbClr val="76717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dirty="0">
                        <a:solidFill>
                          <a:srgbClr val="76717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054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9486-64D6-C64B-A181-B8D1911BF4D2}" type="slidenum">
              <a:rPr lang="en-US" smtClean="0"/>
              <a:t>4</a:t>
            </a:fld>
            <a:endParaRPr lang="en-US"/>
          </a:p>
        </p:txBody>
      </p:sp>
      <p:sp>
        <p:nvSpPr>
          <p:cNvPr id="10" name="任意多边形 9"/>
          <p:cNvSpPr/>
          <p:nvPr/>
        </p:nvSpPr>
        <p:spPr>
          <a:xfrm rot="21416740">
            <a:off x="-1054566" y="3894409"/>
            <a:ext cx="11844338" cy="1719021"/>
          </a:xfrm>
          <a:custGeom>
            <a:avLst/>
            <a:gdLst>
              <a:gd name="connsiteX0" fmla="*/ 0 w 15792450"/>
              <a:gd name="connsiteY0" fmla="*/ 3124200 h 3124200"/>
              <a:gd name="connsiteX1" fmla="*/ 6667500 w 15792450"/>
              <a:gd name="connsiteY1" fmla="*/ 552450 h 3124200"/>
              <a:gd name="connsiteX2" fmla="*/ 15792450 w 15792450"/>
              <a:gd name="connsiteY2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92450" h="3124200">
                <a:moveTo>
                  <a:pt x="0" y="3124200"/>
                </a:moveTo>
                <a:cubicBezTo>
                  <a:pt x="2017712" y="2098675"/>
                  <a:pt x="4035425" y="1073150"/>
                  <a:pt x="6667500" y="552450"/>
                </a:cubicBezTo>
                <a:cubicBezTo>
                  <a:pt x="9299575" y="31750"/>
                  <a:pt x="13919200" y="130175"/>
                  <a:pt x="15792450" y="0"/>
                </a:cubicBezTo>
              </a:path>
            </a:pathLst>
          </a:custGeom>
          <a:noFill/>
          <a:ln w="952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100" y="1355042"/>
            <a:ext cx="1831277" cy="1918004"/>
          </a:xfrm>
          <a:prstGeom prst="rect">
            <a:avLst/>
          </a:prstGeom>
        </p:spPr>
      </p:pic>
      <p:sp>
        <p:nvSpPr>
          <p:cNvPr id="12" name="TextBox 93"/>
          <p:cNvSpPr txBox="1"/>
          <p:nvPr/>
        </p:nvSpPr>
        <p:spPr>
          <a:xfrm>
            <a:off x="998568" y="5752261"/>
            <a:ext cx="334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80886" y="4864432"/>
            <a:ext cx="459236" cy="459236"/>
          </a:xfrm>
          <a:prstGeom prst="ellipse">
            <a:avLst/>
          </a:prstGeom>
          <a:solidFill>
            <a:srgbClr val="6CC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TextBox 93"/>
          <p:cNvSpPr txBox="1"/>
          <p:nvPr/>
        </p:nvSpPr>
        <p:spPr>
          <a:xfrm>
            <a:off x="802677" y="4897707"/>
            <a:ext cx="334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137225" y="4192595"/>
            <a:ext cx="392875" cy="387482"/>
          </a:xfrm>
          <a:prstGeom prst="ellipse">
            <a:avLst/>
          </a:prstGeom>
          <a:solidFill>
            <a:srgbClr val="00A6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椭圆 15"/>
          <p:cNvSpPr/>
          <p:nvPr/>
        </p:nvSpPr>
        <p:spPr>
          <a:xfrm>
            <a:off x="5245960" y="3831631"/>
            <a:ext cx="346297" cy="346297"/>
          </a:xfrm>
          <a:prstGeom prst="ellipse">
            <a:avLst/>
          </a:prstGeom>
          <a:solidFill>
            <a:srgbClr val="6CC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7" name="椭圆 16"/>
          <p:cNvSpPr/>
          <p:nvPr/>
        </p:nvSpPr>
        <p:spPr>
          <a:xfrm>
            <a:off x="7391664" y="3677276"/>
            <a:ext cx="239219" cy="239219"/>
          </a:xfrm>
          <a:prstGeom prst="ellipse">
            <a:avLst/>
          </a:prstGeom>
          <a:solidFill>
            <a:srgbClr val="00A6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8" name="TextBox 93"/>
          <p:cNvSpPr txBox="1"/>
          <p:nvPr/>
        </p:nvSpPr>
        <p:spPr>
          <a:xfrm>
            <a:off x="3166181" y="4118412"/>
            <a:ext cx="334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93"/>
          <p:cNvSpPr txBox="1"/>
          <p:nvPr/>
        </p:nvSpPr>
        <p:spPr>
          <a:xfrm>
            <a:off x="5277257" y="3781755"/>
            <a:ext cx="334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93"/>
          <p:cNvSpPr txBox="1"/>
          <p:nvPr/>
        </p:nvSpPr>
        <p:spPr>
          <a:xfrm>
            <a:off x="7367293" y="3627866"/>
            <a:ext cx="209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111"/>
          <p:cNvSpPr txBox="1"/>
          <p:nvPr/>
        </p:nvSpPr>
        <p:spPr>
          <a:xfrm>
            <a:off x="1240121" y="5136545"/>
            <a:ext cx="1897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欢迎商学院新生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TextBox 114">
            <a:extLst>
              <a:ext uri="{FF2B5EF4-FFF2-40B4-BE49-F238E27FC236}">
                <a16:creationId xmlns:a16="http://schemas.microsoft.com/office/drawing/2014/main" xmlns="" id="{8E09A7AF-FFD8-4694-B8BD-6EF21125C5D0}"/>
              </a:ext>
            </a:extLst>
          </p:cNvPr>
          <p:cNvSpPr txBox="1"/>
          <p:nvPr/>
        </p:nvSpPr>
        <p:spPr>
          <a:xfrm>
            <a:off x="3404922" y="4455819"/>
            <a:ext cx="1841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营学习方法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17">
            <a:extLst>
              <a:ext uri="{FF2B5EF4-FFF2-40B4-BE49-F238E27FC236}">
                <a16:creationId xmlns:a16="http://schemas.microsoft.com/office/drawing/2014/main" xmlns="" id="{E3933EA0-0C28-46BB-84E0-6F8584D2C965}"/>
              </a:ext>
            </a:extLst>
          </p:cNvPr>
          <p:cNvSpPr txBox="1"/>
          <p:nvPr/>
        </p:nvSpPr>
        <p:spPr>
          <a:xfrm>
            <a:off x="5444738" y="4098243"/>
            <a:ext cx="2935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训练营学习日程安排</a:t>
            </a:r>
          </a:p>
        </p:txBody>
      </p:sp>
      <p:sp>
        <p:nvSpPr>
          <p:cNvPr id="24" name="TextBox 120"/>
          <p:cNvSpPr txBox="1"/>
          <p:nvPr/>
        </p:nvSpPr>
        <p:spPr>
          <a:xfrm>
            <a:off x="7655254" y="3866789"/>
            <a:ext cx="1467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训练营奖励和管理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制度</a:t>
            </a:r>
          </a:p>
        </p:txBody>
      </p:sp>
    </p:spTree>
    <p:extLst>
      <p:ext uri="{BB962C8B-B14F-4D97-AF65-F5344CB8AC3E}">
        <p14:creationId xmlns:p14="http://schemas.microsoft.com/office/powerpoint/2010/main" val="13078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9486-64D6-C64B-A181-B8D1911BF4D2}" type="slidenum">
              <a:rPr lang="en-US" smtClean="0"/>
              <a:t>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30870" y="477273"/>
            <a:ext cx="5608378" cy="5975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00A6A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z="2800" b="1" dirty="0" smtClean="0"/>
              <a:t>商学院</a:t>
            </a:r>
            <a:r>
              <a:rPr lang="en-US" altLang="zh-CN" sz="2800" b="1" dirty="0" smtClean="0"/>
              <a:t>—</a:t>
            </a:r>
            <a:r>
              <a:rPr lang="zh-CN" altLang="en-US" sz="2800" b="1" dirty="0" smtClean="0"/>
              <a:t>欢迎新生入学</a:t>
            </a:r>
            <a:endParaRPr lang="en-US" sz="2800" b="1" dirty="0"/>
          </a:p>
        </p:txBody>
      </p:sp>
      <p:pic>
        <p:nvPicPr>
          <p:cNvPr id="5" name="图片 4" descr="shutterstock_290346533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7" y="277427"/>
            <a:ext cx="685800" cy="684659"/>
          </a:xfrm>
          <a:prstGeom prst="rect">
            <a:avLst/>
          </a:prstGeom>
        </p:spPr>
      </p:pic>
      <p:sp>
        <p:nvSpPr>
          <p:cNvPr id="6" name="Text Box 4"/>
          <p:cNvSpPr txBox="1"/>
          <p:nvPr/>
        </p:nvSpPr>
        <p:spPr>
          <a:xfrm>
            <a:off x="502087" y="1253715"/>
            <a:ext cx="4639256" cy="7879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欢迎本批新学员：</a:t>
            </a:r>
            <a:r>
              <a:rPr lang="zh-CN" altLang="en-US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从上千份申请中</a:t>
            </a:r>
            <a:r>
              <a:rPr lang="zh-CN" altLang="en-US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脱颖而出</a:t>
            </a:r>
            <a:endParaRPr lang="en-US" altLang="zh-CN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en-US" altLang="zh-CN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b="1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入学奖学金获得者：</a:t>
            </a:r>
            <a:endParaRPr lang="en-US" altLang="zh-CN" b="1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）全</a:t>
            </a:r>
            <a:r>
              <a:rPr lang="zh-CN" altLang="en-US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奖获得者：将奖学金的一半用于支援四川巴达县一所小学</a:t>
            </a:r>
            <a:endParaRPr lang="en-US" altLang="zh-CN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en-US" altLang="zh-CN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）半奖获得者：海外执业医师；边远地区支教者；</a:t>
            </a:r>
            <a:r>
              <a:rPr lang="en-US" altLang="zh-CN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985</a:t>
            </a:r>
            <a:r>
              <a:rPr lang="zh-CN" altLang="en-US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大学科研团队</a:t>
            </a:r>
            <a:r>
              <a:rPr lang="zh-CN" altLang="en-US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骨干；优秀的自媒体人和</a:t>
            </a:r>
            <a:r>
              <a:rPr lang="zh-CN" altLang="en-US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创业者等</a:t>
            </a:r>
            <a:endParaRPr lang="en-US" altLang="zh-CN" kern="0" dirty="0" smtClean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en-US" altLang="zh-CN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lang="zh-CN" altLang="en-US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）其他额度奖学金获得者：综合评定学历背景，工作情况和申请理由等</a:t>
            </a:r>
            <a:endParaRPr lang="en-US" altLang="zh-CN" kern="0" dirty="0" smtClean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en-US" altLang="zh-CN" kern="0" dirty="0" smtClean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en-US" altLang="zh-CN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b="1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老学员：</a:t>
            </a:r>
            <a:r>
              <a:rPr lang="zh-CN" altLang="en-US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直接升级为商学院学员</a:t>
            </a:r>
            <a:endParaRPr lang="en-US" altLang="zh-CN" kern="0" dirty="0" smtClean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en-US" altLang="zh-CN" sz="20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  </a:t>
            </a:r>
          </a:p>
          <a:p>
            <a:endParaRPr lang="en-US" altLang="zh-CN" sz="20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  </a:t>
            </a:r>
          </a:p>
          <a:p>
            <a:endParaRPr lang="en-US" altLang="zh-CN" sz="20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sz="20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sz="20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sz="20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sz="20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908" y="2093821"/>
            <a:ext cx="3378679" cy="324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7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9486-64D6-C64B-A181-B8D1911BF4D2}" type="slidenum">
              <a:rPr lang="en-US" smtClean="0"/>
              <a:t>6</a:t>
            </a:fld>
            <a:endParaRPr lang="en-US"/>
          </a:p>
        </p:txBody>
      </p:sp>
      <p:sp>
        <p:nvSpPr>
          <p:cNvPr id="10" name="任意多边形 9"/>
          <p:cNvSpPr/>
          <p:nvPr/>
        </p:nvSpPr>
        <p:spPr>
          <a:xfrm rot="21416740">
            <a:off x="-1054566" y="3894409"/>
            <a:ext cx="11844338" cy="1719021"/>
          </a:xfrm>
          <a:custGeom>
            <a:avLst/>
            <a:gdLst>
              <a:gd name="connsiteX0" fmla="*/ 0 w 15792450"/>
              <a:gd name="connsiteY0" fmla="*/ 3124200 h 3124200"/>
              <a:gd name="connsiteX1" fmla="*/ 6667500 w 15792450"/>
              <a:gd name="connsiteY1" fmla="*/ 552450 h 3124200"/>
              <a:gd name="connsiteX2" fmla="*/ 15792450 w 15792450"/>
              <a:gd name="connsiteY2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92450" h="3124200">
                <a:moveTo>
                  <a:pt x="0" y="3124200"/>
                </a:moveTo>
                <a:cubicBezTo>
                  <a:pt x="2017712" y="2098675"/>
                  <a:pt x="4035425" y="1073150"/>
                  <a:pt x="6667500" y="552450"/>
                </a:cubicBezTo>
                <a:cubicBezTo>
                  <a:pt x="9299575" y="31750"/>
                  <a:pt x="13919200" y="130175"/>
                  <a:pt x="15792450" y="0"/>
                </a:cubicBezTo>
              </a:path>
            </a:pathLst>
          </a:custGeom>
          <a:noFill/>
          <a:ln w="952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100" y="1355042"/>
            <a:ext cx="1831277" cy="1918004"/>
          </a:xfrm>
          <a:prstGeom prst="rect">
            <a:avLst/>
          </a:prstGeom>
        </p:spPr>
      </p:pic>
      <p:sp>
        <p:nvSpPr>
          <p:cNvPr id="12" name="TextBox 93"/>
          <p:cNvSpPr txBox="1"/>
          <p:nvPr/>
        </p:nvSpPr>
        <p:spPr>
          <a:xfrm>
            <a:off x="998568" y="5752261"/>
            <a:ext cx="334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80886" y="4864432"/>
            <a:ext cx="459236" cy="459236"/>
          </a:xfrm>
          <a:prstGeom prst="ellipse">
            <a:avLst/>
          </a:prstGeom>
          <a:solidFill>
            <a:srgbClr val="6CC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TextBox 93"/>
          <p:cNvSpPr txBox="1"/>
          <p:nvPr/>
        </p:nvSpPr>
        <p:spPr>
          <a:xfrm>
            <a:off x="802677" y="4897707"/>
            <a:ext cx="334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137225" y="4192595"/>
            <a:ext cx="392875" cy="387482"/>
          </a:xfrm>
          <a:prstGeom prst="ellipse">
            <a:avLst/>
          </a:prstGeom>
          <a:solidFill>
            <a:srgbClr val="00A6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椭圆 15"/>
          <p:cNvSpPr/>
          <p:nvPr/>
        </p:nvSpPr>
        <p:spPr>
          <a:xfrm>
            <a:off x="5245960" y="3831631"/>
            <a:ext cx="346297" cy="346297"/>
          </a:xfrm>
          <a:prstGeom prst="ellipse">
            <a:avLst/>
          </a:prstGeom>
          <a:solidFill>
            <a:srgbClr val="6CC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7" name="椭圆 16"/>
          <p:cNvSpPr/>
          <p:nvPr/>
        </p:nvSpPr>
        <p:spPr>
          <a:xfrm>
            <a:off x="7391664" y="3677276"/>
            <a:ext cx="239219" cy="239219"/>
          </a:xfrm>
          <a:prstGeom prst="ellipse">
            <a:avLst/>
          </a:prstGeom>
          <a:solidFill>
            <a:srgbClr val="00A6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8" name="TextBox 93"/>
          <p:cNvSpPr txBox="1"/>
          <p:nvPr/>
        </p:nvSpPr>
        <p:spPr>
          <a:xfrm>
            <a:off x="3166181" y="4118412"/>
            <a:ext cx="334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93"/>
          <p:cNvSpPr txBox="1"/>
          <p:nvPr/>
        </p:nvSpPr>
        <p:spPr>
          <a:xfrm>
            <a:off x="5277257" y="3781755"/>
            <a:ext cx="334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93"/>
          <p:cNvSpPr txBox="1"/>
          <p:nvPr/>
        </p:nvSpPr>
        <p:spPr>
          <a:xfrm>
            <a:off x="7367293" y="3627866"/>
            <a:ext cx="209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111"/>
          <p:cNvSpPr txBox="1"/>
          <p:nvPr/>
        </p:nvSpPr>
        <p:spPr>
          <a:xfrm>
            <a:off x="1240122" y="5136545"/>
            <a:ext cx="1627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商学院</a:t>
            </a:r>
          </a:p>
        </p:txBody>
      </p:sp>
      <p:sp>
        <p:nvSpPr>
          <p:cNvPr id="22" name="TextBox 114">
            <a:extLst>
              <a:ext uri="{FF2B5EF4-FFF2-40B4-BE49-F238E27FC236}">
                <a16:creationId xmlns:a16="http://schemas.microsoft.com/office/drawing/2014/main" xmlns="" id="{8E09A7AF-FFD8-4694-B8BD-6EF21125C5D0}"/>
              </a:ext>
            </a:extLst>
          </p:cNvPr>
          <p:cNvSpPr txBox="1"/>
          <p:nvPr/>
        </p:nvSpPr>
        <p:spPr>
          <a:xfrm>
            <a:off x="3404922" y="4455819"/>
            <a:ext cx="1841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训练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营学习方法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TextBox 117">
            <a:extLst>
              <a:ext uri="{FF2B5EF4-FFF2-40B4-BE49-F238E27FC236}">
                <a16:creationId xmlns:a16="http://schemas.microsoft.com/office/drawing/2014/main" xmlns="" id="{E3933EA0-0C28-46BB-84E0-6F8584D2C965}"/>
              </a:ext>
            </a:extLst>
          </p:cNvPr>
          <p:cNvSpPr txBox="1"/>
          <p:nvPr/>
        </p:nvSpPr>
        <p:spPr>
          <a:xfrm>
            <a:off x="5489498" y="4090926"/>
            <a:ext cx="2208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训练营学习日程安排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120"/>
          <p:cNvSpPr txBox="1"/>
          <p:nvPr/>
        </p:nvSpPr>
        <p:spPr>
          <a:xfrm>
            <a:off x="7695197" y="3764469"/>
            <a:ext cx="1448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训练营奖励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和管理制度</a:t>
            </a:r>
          </a:p>
        </p:txBody>
      </p:sp>
    </p:spTree>
    <p:extLst>
      <p:ext uri="{BB962C8B-B14F-4D97-AF65-F5344CB8AC3E}">
        <p14:creationId xmlns:p14="http://schemas.microsoft.com/office/powerpoint/2010/main" val="240910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9486-64D6-C64B-A181-B8D1911BF4D2}" type="slidenum">
              <a:rPr lang="en-US" smtClean="0"/>
              <a:t>7</a:t>
            </a:fld>
            <a:endParaRPr lang="en-US"/>
          </a:p>
        </p:txBody>
      </p:sp>
      <p:pic>
        <p:nvPicPr>
          <p:cNvPr id="7" name="图片 6" descr="shutterstock_22668271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9" y="491945"/>
            <a:ext cx="688254" cy="6858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399882" y="648081"/>
            <a:ext cx="6501914" cy="5975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00A6A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z="2800" b="1" dirty="0" smtClean="0"/>
              <a:t>训练营学习方法（一）</a:t>
            </a:r>
            <a:r>
              <a:rPr lang="en-US" altLang="zh-CN" sz="2800" b="1" dirty="0" smtClean="0"/>
              <a:t>--</a:t>
            </a:r>
            <a:r>
              <a:rPr lang="zh-CN" altLang="en-US" sz="2800" b="1" dirty="0" smtClean="0"/>
              <a:t>明确学习目标</a:t>
            </a:r>
            <a:endParaRPr lang="en-US" sz="28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26373" y="1858586"/>
            <a:ext cx="8853263" cy="374904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rgbClr val="00A6A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zh-CN" altLang="en-US" sz="2000" b="0" dirty="0">
                <a:solidFill>
                  <a:schemeClr val="bg1">
                    <a:lumMod val="50000"/>
                  </a:schemeClr>
                </a:solidFill>
              </a:rPr>
              <a:t>盘点你</a:t>
            </a:r>
            <a:r>
              <a:rPr kumimoji="1" lang="zh-CN" altLang="en-US" sz="2000" b="0" dirty="0" smtClean="0">
                <a:solidFill>
                  <a:schemeClr val="bg1">
                    <a:lumMod val="50000"/>
                  </a:schemeClr>
                </a:solidFill>
              </a:rPr>
              <a:t>的职场竞争力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en-US" altLang="zh-CN" sz="2000" b="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en-US" altLang="zh-CN" sz="2000" b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zh-CN" altLang="en-US" sz="2000" b="0" dirty="0" smtClean="0">
                <a:solidFill>
                  <a:schemeClr val="bg1">
                    <a:lumMod val="50000"/>
                  </a:schemeClr>
                </a:solidFill>
              </a:rPr>
              <a:t>了解自身优势，匹配公司需求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en-US" altLang="zh-CN" sz="2000" b="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en-US" altLang="zh-CN" sz="2000" b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zh-CN" altLang="en-US" sz="2000" b="0" dirty="0" smtClean="0">
                <a:solidFill>
                  <a:schemeClr val="bg1">
                    <a:lumMod val="50000"/>
                  </a:schemeClr>
                </a:solidFill>
              </a:rPr>
              <a:t>学会包装自己，提升你</a:t>
            </a:r>
            <a:r>
              <a:rPr kumimoji="1" lang="zh-CN" altLang="en-US" sz="2000" b="0" dirty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kumimoji="1" lang="zh-CN" altLang="en-US" sz="2000" b="0" dirty="0" smtClean="0">
                <a:solidFill>
                  <a:schemeClr val="bg1">
                    <a:lumMod val="50000"/>
                  </a:schemeClr>
                </a:solidFill>
              </a:rPr>
              <a:t>“表现力”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en-US" altLang="zh-CN" sz="1800" b="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en-US" altLang="zh-CN" sz="1800" b="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en-US" altLang="zh-CN" sz="1800" b="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4941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9486-64D6-C64B-A181-B8D1911BF4D2}" type="slidenum">
              <a:rPr lang="en-US" smtClean="0"/>
              <a:t>8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99348" y="438270"/>
            <a:ext cx="7388711" cy="5975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00A6A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z="2800" b="1" dirty="0" smtClean="0"/>
              <a:t>训练营学习方法（二）</a:t>
            </a:r>
            <a:r>
              <a:rPr lang="en-US" altLang="zh-CN" sz="2800" b="1" dirty="0" smtClean="0"/>
              <a:t>--</a:t>
            </a:r>
            <a:r>
              <a:rPr lang="zh-CN" altLang="en-US" sz="2800" b="1" dirty="0" smtClean="0"/>
              <a:t>化学习资源为你所用</a:t>
            </a:r>
            <a:endParaRPr lang="en-US" sz="2800" b="1" dirty="0"/>
          </a:p>
        </p:txBody>
      </p:sp>
      <p:sp>
        <p:nvSpPr>
          <p:cNvPr id="15" name="Text Box 4"/>
          <p:cNvSpPr txBox="1"/>
          <p:nvPr/>
        </p:nvSpPr>
        <p:spPr>
          <a:xfrm>
            <a:off x="599348" y="1279095"/>
            <a:ext cx="8372124" cy="59400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利用</a:t>
            </a:r>
            <a:r>
              <a:rPr lang="en-US" altLang="zh-CN" sz="2800" kern="0" dirty="0" smtClean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个</a:t>
            </a:r>
            <a:r>
              <a:rPr lang="zh-CN" altLang="en-US" sz="2000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时间优势：灵活</a:t>
            </a:r>
            <a:r>
              <a:rPr lang="zh-CN" altLang="en-US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安排</a:t>
            </a:r>
            <a:r>
              <a:rPr lang="zh-CN" altLang="en-US" sz="2000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时间，自行</a:t>
            </a:r>
            <a:r>
              <a:rPr lang="zh-CN" altLang="en-US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控制</a:t>
            </a:r>
            <a:r>
              <a:rPr lang="zh-CN" altLang="en-US" sz="2000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进度</a:t>
            </a:r>
            <a:endParaRPr lang="en-US" altLang="zh-CN" sz="2000" kern="0" dirty="0" smtClean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kern="0" dirty="0" smtClean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利用</a:t>
            </a:r>
            <a:r>
              <a:rPr lang="en-US" altLang="zh-CN" sz="2800" kern="0" dirty="0" smtClean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个</a:t>
            </a:r>
            <a:r>
              <a:rPr lang="zh-CN" altLang="en-US" sz="2000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产品优势：多做应用题进行输出；“求点评”获得教练反馈</a:t>
            </a:r>
            <a:endParaRPr lang="en-US" altLang="zh-CN" sz="20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sz="20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en-US" altLang="zh-CN" sz="2000" kern="0" dirty="0" smtClean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善用</a:t>
            </a:r>
            <a:r>
              <a:rPr lang="en-US" altLang="zh-CN" sz="2800" kern="0" dirty="0" smtClean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5</a:t>
            </a:r>
            <a:r>
              <a:rPr lang="zh-CN" altLang="en-US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位</a:t>
            </a:r>
            <a:r>
              <a:rPr lang="zh-CN" altLang="en-US" sz="2000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教练资源：利用带学模式，多在班级群提问</a:t>
            </a:r>
            <a:endParaRPr lang="en-US" altLang="zh-CN" sz="2000" kern="0" dirty="0" smtClean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en-US" altLang="zh-CN" sz="20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珍惜</a:t>
            </a:r>
            <a:r>
              <a:rPr lang="en-US" altLang="zh-CN" sz="2800" kern="0" dirty="0" smtClean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20</a:t>
            </a:r>
            <a:r>
              <a:rPr lang="zh-CN" altLang="en-US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位</a:t>
            </a:r>
            <a:r>
              <a:rPr lang="zh-CN" altLang="en-US" sz="2000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精英队友：完成小组作业，体会实战演练</a:t>
            </a:r>
            <a:endParaRPr lang="en-US" altLang="zh-CN" sz="2000" kern="0" dirty="0" smtClean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en-US" altLang="zh-CN" sz="20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紧抓</a:t>
            </a:r>
            <a:r>
              <a:rPr lang="en-US" altLang="zh-CN" sz="2800" kern="0" dirty="0" smtClean="0">
                <a:solidFill>
                  <a:srgbClr val="00A6AF"/>
                </a:solidFill>
                <a:latin typeface="黑体" panose="02010609060101010101" charset="-122"/>
                <a:ea typeface="黑体" panose="02010609060101010101" charset="-122"/>
              </a:rPr>
              <a:t>200</a:t>
            </a:r>
            <a:r>
              <a:rPr lang="zh-CN" altLang="en-US" sz="2000" kern="0" dirty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位</a:t>
            </a:r>
            <a:r>
              <a:rPr lang="zh-CN" altLang="en-US" sz="2000" kern="0" dirty="0" smtClean="0">
                <a:solidFill>
                  <a:srgbClr val="7C848A"/>
                </a:solidFill>
                <a:latin typeface="黑体" panose="02010609060101010101" charset="-122"/>
                <a:ea typeface="黑体" panose="02010609060101010101" charset="-122"/>
              </a:rPr>
              <a:t>班级群友：与学员讨论，提升实际实际问题的能力</a:t>
            </a:r>
            <a:endParaRPr lang="zh-CN" altLang="en-US" sz="20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sz="20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sz="20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sz="20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sz="2000" kern="0" dirty="0">
              <a:solidFill>
                <a:srgbClr val="7C848A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968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9486-64D6-C64B-A181-B8D1911BF4D2}" type="slidenum">
              <a:rPr lang="en-US" smtClean="0"/>
              <a:t>9</a:t>
            </a:fld>
            <a:endParaRPr lang="en-US"/>
          </a:p>
        </p:txBody>
      </p:sp>
      <p:sp>
        <p:nvSpPr>
          <p:cNvPr id="10" name="任意多边形 9"/>
          <p:cNvSpPr/>
          <p:nvPr/>
        </p:nvSpPr>
        <p:spPr>
          <a:xfrm rot="21416740">
            <a:off x="-1054566" y="3894409"/>
            <a:ext cx="11844338" cy="1719021"/>
          </a:xfrm>
          <a:custGeom>
            <a:avLst/>
            <a:gdLst>
              <a:gd name="connsiteX0" fmla="*/ 0 w 15792450"/>
              <a:gd name="connsiteY0" fmla="*/ 3124200 h 3124200"/>
              <a:gd name="connsiteX1" fmla="*/ 6667500 w 15792450"/>
              <a:gd name="connsiteY1" fmla="*/ 552450 h 3124200"/>
              <a:gd name="connsiteX2" fmla="*/ 15792450 w 15792450"/>
              <a:gd name="connsiteY2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92450" h="3124200">
                <a:moveTo>
                  <a:pt x="0" y="3124200"/>
                </a:moveTo>
                <a:cubicBezTo>
                  <a:pt x="2017712" y="2098675"/>
                  <a:pt x="4035425" y="1073150"/>
                  <a:pt x="6667500" y="552450"/>
                </a:cubicBezTo>
                <a:cubicBezTo>
                  <a:pt x="9299575" y="31750"/>
                  <a:pt x="13919200" y="130175"/>
                  <a:pt x="15792450" y="0"/>
                </a:cubicBezTo>
              </a:path>
            </a:pathLst>
          </a:custGeom>
          <a:noFill/>
          <a:ln w="952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100" y="1355042"/>
            <a:ext cx="1831277" cy="1918004"/>
          </a:xfrm>
          <a:prstGeom prst="rect">
            <a:avLst/>
          </a:prstGeom>
        </p:spPr>
      </p:pic>
      <p:sp>
        <p:nvSpPr>
          <p:cNvPr id="12" name="TextBox 93"/>
          <p:cNvSpPr txBox="1"/>
          <p:nvPr/>
        </p:nvSpPr>
        <p:spPr>
          <a:xfrm>
            <a:off x="998568" y="5752261"/>
            <a:ext cx="334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80886" y="4864432"/>
            <a:ext cx="459236" cy="459236"/>
          </a:xfrm>
          <a:prstGeom prst="ellipse">
            <a:avLst/>
          </a:prstGeom>
          <a:solidFill>
            <a:srgbClr val="6CC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TextBox 93"/>
          <p:cNvSpPr txBox="1"/>
          <p:nvPr/>
        </p:nvSpPr>
        <p:spPr>
          <a:xfrm>
            <a:off x="802677" y="4897707"/>
            <a:ext cx="334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137225" y="4192595"/>
            <a:ext cx="392875" cy="387482"/>
          </a:xfrm>
          <a:prstGeom prst="ellipse">
            <a:avLst/>
          </a:prstGeom>
          <a:solidFill>
            <a:srgbClr val="00A6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椭圆 15"/>
          <p:cNvSpPr/>
          <p:nvPr/>
        </p:nvSpPr>
        <p:spPr>
          <a:xfrm>
            <a:off x="5245960" y="3831631"/>
            <a:ext cx="346297" cy="346297"/>
          </a:xfrm>
          <a:prstGeom prst="ellipse">
            <a:avLst/>
          </a:prstGeom>
          <a:solidFill>
            <a:srgbClr val="6CC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7" name="椭圆 16"/>
          <p:cNvSpPr/>
          <p:nvPr/>
        </p:nvSpPr>
        <p:spPr>
          <a:xfrm>
            <a:off x="7391664" y="3677276"/>
            <a:ext cx="239219" cy="239219"/>
          </a:xfrm>
          <a:prstGeom prst="ellipse">
            <a:avLst/>
          </a:prstGeom>
          <a:solidFill>
            <a:srgbClr val="00A6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8" name="TextBox 93"/>
          <p:cNvSpPr txBox="1"/>
          <p:nvPr/>
        </p:nvSpPr>
        <p:spPr>
          <a:xfrm>
            <a:off x="3166181" y="4118412"/>
            <a:ext cx="334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93"/>
          <p:cNvSpPr txBox="1"/>
          <p:nvPr/>
        </p:nvSpPr>
        <p:spPr>
          <a:xfrm>
            <a:off x="5277257" y="3781755"/>
            <a:ext cx="334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93"/>
          <p:cNvSpPr txBox="1"/>
          <p:nvPr/>
        </p:nvSpPr>
        <p:spPr>
          <a:xfrm>
            <a:off x="7367293" y="3627866"/>
            <a:ext cx="209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111"/>
          <p:cNvSpPr txBox="1"/>
          <p:nvPr/>
        </p:nvSpPr>
        <p:spPr>
          <a:xfrm>
            <a:off x="1171111" y="5235263"/>
            <a:ext cx="1627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商学院</a:t>
            </a:r>
          </a:p>
        </p:txBody>
      </p:sp>
      <p:sp>
        <p:nvSpPr>
          <p:cNvPr id="22" name="TextBox 114">
            <a:extLst>
              <a:ext uri="{FF2B5EF4-FFF2-40B4-BE49-F238E27FC236}">
                <a16:creationId xmlns:a16="http://schemas.microsoft.com/office/drawing/2014/main" xmlns="" id="{8E09A7AF-FFD8-4694-B8BD-6EF21125C5D0}"/>
              </a:ext>
            </a:extLst>
          </p:cNvPr>
          <p:cNvSpPr txBox="1"/>
          <p:nvPr/>
        </p:nvSpPr>
        <p:spPr>
          <a:xfrm>
            <a:off x="3404922" y="4455819"/>
            <a:ext cx="1841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营学习方法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17">
            <a:extLst>
              <a:ext uri="{FF2B5EF4-FFF2-40B4-BE49-F238E27FC236}">
                <a16:creationId xmlns:a16="http://schemas.microsoft.com/office/drawing/2014/main" xmlns="" id="{E3933EA0-0C28-46BB-84E0-6F8584D2C965}"/>
              </a:ext>
            </a:extLst>
          </p:cNvPr>
          <p:cNvSpPr txBox="1"/>
          <p:nvPr/>
        </p:nvSpPr>
        <p:spPr>
          <a:xfrm>
            <a:off x="5463254" y="4090926"/>
            <a:ext cx="2208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训练营学习日程安排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TextBox 120"/>
          <p:cNvSpPr txBox="1"/>
          <p:nvPr/>
        </p:nvSpPr>
        <p:spPr>
          <a:xfrm>
            <a:off x="7696006" y="3844705"/>
            <a:ext cx="137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训练营奖励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和管理制度</a:t>
            </a:r>
          </a:p>
        </p:txBody>
      </p:sp>
    </p:spTree>
    <p:extLst>
      <p:ext uri="{BB962C8B-B14F-4D97-AF65-F5344CB8AC3E}">
        <p14:creationId xmlns:p14="http://schemas.microsoft.com/office/powerpoint/2010/main" val="403540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2723</TotalTime>
  <Words>1429</Words>
  <Application>Microsoft Office PowerPoint</Application>
  <PresentationFormat>全屏显示(4:3)</PresentationFormat>
  <Paragraphs>254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PingFang SC</vt:lpstr>
      <vt:lpstr>黑体</vt:lpstr>
      <vt:lpstr>宋体</vt:lpstr>
      <vt:lpstr>Microsoft YaHei</vt:lpstr>
      <vt:lpstr>Microsoft YaHei</vt:lpstr>
      <vt:lpstr>Arial</vt:lpstr>
      <vt:lpstr>Calibri</vt:lpstr>
      <vt:lpstr>Wingdings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Lau</dc:creator>
  <cp:lastModifiedBy>Virgo</cp:lastModifiedBy>
  <cp:revision>302</cp:revision>
  <dcterms:created xsi:type="dcterms:W3CDTF">2017-04-06T02:46:42Z</dcterms:created>
  <dcterms:modified xsi:type="dcterms:W3CDTF">2017-10-09T09:45:59Z</dcterms:modified>
</cp:coreProperties>
</file>