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2" r:id="rId7"/>
    <p:sldId id="261" r:id="rId8"/>
    <p:sldId id="264"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klin NIKIEMA" userId="cefb19cc-3f32-4dd9-9447-4460f8d5e771" providerId="ADAL" clId="{144AEE91-CCAB-4507-AA7E-4B707B170FB5}"/>
    <pc:docChg chg="modSld">
      <pc:chgData name="Francklin NIKIEMA" userId="cefb19cc-3f32-4dd9-9447-4460f8d5e771" providerId="ADAL" clId="{144AEE91-CCAB-4507-AA7E-4B707B170FB5}" dt="2023-12-08T08:46:57.244" v="13"/>
      <pc:docMkLst>
        <pc:docMk/>
      </pc:docMkLst>
      <pc:sldChg chg="modTransition">
        <pc:chgData name="Francklin NIKIEMA" userId="cefb19cc-3f32-4dd9-9447-4460f8d5e771" providerId="ADAL" clId="{144AEE91-CCAB-4507-AA7E-4B707B170FB5}" dt="2023-12-08T08:46:57.244" v="13"/>
        <pc:sldMkLst>
          <pc:docMk/>
          <pc:sldMk cId="2039689631" sldId="263"/>
        </pc:sldMkLst>
      </pc:sldChg>
      <pc:sldChg chg="modSp mod">
        <pc:chgData name="Francklin NIKIEMA" userId="cefb19cc-3f32-4dd9-9447-4460f8d5e771" providerId="ADAL" clId="{144AEE91-CCAB-4507-AA7E-4B707B170FB5}" dt="2023-12-08T08:46:37.493" v="12" actId="20577"/>
        <pc:sldMkLst>
          <pc:docMk/>
          <pc:sldMk cId="1468718820" sldId="264"/>
        </pc:sldMkLst>
        <pc:spChg chg="mod">
          <ac:chgData name="Francklin NIKIEMA" userId="cefb19cc-3f32-4dd9-9447-4460f8d5e771" providerId="ADAL" clId="{144AEE91-CCAB-4507-AA7E-4B707B170FB5}" dt="2023-12-08T08:46:37.493" v="12" actId="20577"/>
          <ac:spMkLst>
            <pc:docMk/>
            <pc:sldMk cId="1468718820" sldId="264"/>
            <ac:spMk id="7" creationId="{7F60A68B-8830-69D6-1790-B5DA65E1F5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05710-65D3-40A0-9914-750C90E3FAA1}" type="datetimeFigureOut">
              <a:rPr lang="fr-FR" smtClean="0"/>
              <a:t>08/12/2023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F92B0-EC2C-433E-AAAD-CAD7A048ABB8}" type="slidenum">
              <a:rPr lang="fr-FR" smtClean="0"/>
              <a:t>‹N°›</a:t>
            </a:fld>
            <a:endParaRPr lang="fr-FR"/>
          </a:p>
        </p:txBody>
      </p:sp>
    </p:spTree>
    <p:extLst>
      <p:ext uri="{BB962C8B-B14F-4D97-AF65-F5344CB8AC3E}">
        <p14:creationId xmlns:p14="http://schemas.microsoft.com/office/powerpoint/2010/main" val="295596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BAAC9-578A-420C-825C-A18E368F79E0}"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225208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958EB51-EBC5-40ED-80CC-84D18A824393}"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251253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9790BCA-30D4-45DE-8EC8-F70F4A0B1C80}"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44582-EF39-4BA2-912E-C64CF5670ADF}"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02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A97681F-1490-4352-8617-ECF32F3C8965}"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1773711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624F802E-082B-4A06-ABD5-D30846978FFA}"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44582-EF39-4BA2-912E-C64CF5670ADF}"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239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590C26F-7FA1-4463-85BB-36BEE8A9FC5E}"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240801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1773540-FB08-4109-A3CB-A360C983D3D1}"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329057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7DD621-6826-4EB9-97F6-377B84AE6751}"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383707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3FB7FE-EEC6-45AA-90B4-B2DC4FF39C47}"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43806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DF607F-C596-4B30-8879-D876F891011E}" type="datetime1">
              <a:rPr lang="fr-FR" smtClean="0"/>
              <a:t>08/12/2023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373604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47BC32F-585D-4B84-9CB3-C5B2690E3E79}"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267500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4CFA81-86C0-4AE8-B90F-EEC90D75EE35}" type="datetime1">
              <a:rPr lang="fr-FR" smtClean="0"/>
              <a:t>08/12/2023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19137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675A49-DB6F-47E2-BF6A-634BF2FBC552}" type="datetime1">
              <a:rPr lang="fr-FR" smtClean="0"/>
              <a:t>08/12/2023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62869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ACC9C-DA73-4E58-ADFB-DFD5898927DD}" type="datetime1">
              <a:rPr lang="fr-FR" smtClean="0"/>
              <a:t>08/12/2023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76467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503AE2-13C7-45AB-BE3F-E89C45F2B96C}"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234079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1A272DF-A397-4200-BAF7-4064C092B707}" type="datetime1">
              <a:rPr lang="fr-FR" smtClean="0"/>
              <a:t>08/12/2023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E44582-EF39-4BA2-912E-C64CF5670ADF}" type="slidenum">
              <a:rPr lang="fr-FR" smtClean="0"/>
              <a:t>‹N°›</a:t>
            </a:fld>
            <a:endParaRPr lang="fr-FR"/>
          </a:p>
        </p:txBody>
      </p:sp>
    </p:spTree>
    <p:extLst>
      <p:ext uri="{BB962C8B-B14F-4D97-AF65-F5344CB8AC3E}">
        <p14:creationId xmlns:p14="http://schemas.microsoft.com/office/powerpoint/2010/main" val="429437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05002D-E8F9-43BD-9607-E1B638CBA8BD}" type="datetime1">
              <a:rPr lang="fr-FR" smtClean="0"/>
              <a:t>08/12/2023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E44582-EF39-4BA2-912E-C64CF5670ADF}" type="slidenum">
              <a:rPr lang="fr-FR" smtClean="0"/>
              <a:t>‹N°›</a:t>
            </a:fld>
            <a:endParaRPr lang="fr-FR"/>
          </a:p>
        </p:txBody>
      </p:sp>
    </p:spTree>
    <p:extLst>
      <p:ext uri="{BB962C8B-B14F-4D97-AF65-F5344CB8AC3E}">
        <p14:creationId xmlns:p14="http://schemas.microsoft.com/office/powerpoint/2010/main" val="2088908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a:extLst>
              <a:ext uri="{FF2B5EF4-FFF2-40B4-BE49-F238E27FC236}">
                <a16:creationId xmlns:a16="http://schemas.microsoft.com/office/drawing/2014/main" id="{37426CC5-B20A-12CF-0E10-F73F4F91675D}"/>
              </a:ext>
            </a:extLst>
          </p:cNvPr>
          <p:cNvSpPr>
            <a:spLocks noGrp="1"/>
          </p:cNvSpPr>
          <p:nvPr/>
        </p:nvSpPr>
        <p:spPr>
          <a:xfrm>
            <a:off x="4023324" y="36713"/>
            <a:ext cx="6497820" cy="3394496"/>
          </a:xfrm>
          <a:prstGeom prst="cloud">
            <a:avLst/>
          </a:prstGeom>
          <a:solidFill>
            <a:srgbClr val="00B0F0"/>
          </a:solidFill>
          <a:ln w="190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pPr algn="ctr"/>
            <a:r>
              <a:rPr lang="fr-FR" sz="4000" b="1" dirty="0">
                <a:solidFill>
                  <a:schemeClr val="tx1"/>
                </a:solidFill>
              </a:rPr>
              <a:t> Implémentation de l’architecture U-NET et de ses métriques  </a:t>
            </a:r>
          </a:p>
        </p:txBody>
      </p:sp>
      <p:pic>
        <p:nvPicPr>
          <p:cNvPr id="5" name="Picture 2" descr="Ecole Supérieure Multinationale des Télécommunications - ESMT - Sencampus">
            <a:extLst>
              <a:ext uri="{FF2B5EF4-FFF2-40B4-BE49-F238E27FC236}">
                <a16:creationId xmlns:a16="http://schemas.microsoft.com/office/drawing/2014/main" id="{5C034DCA-D829-5E0D-D6C2-8C5C8B8DE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98" y="325445"/>
            <a:ext cx="3207924" cy="2139420"/>
          </a:xfrm>
          <a:prstGeom prst="rect">
            <a:avLst/>
          </a:prstGeom>
          <a:noFill/>
          <a:extLst>
            <a:ext uri="{909E8E84-426E-40DD-AFC4-6F175D3DCCD1}">
              <a14:hiddenFill xmlns:a14="http://schemas.microsoft.com/office/drawing/2010/main">
                <a:solidFill>
                  <a:srgbClr val="FFFFFF"/>
                </a:solidFill>
              </a14:hiddenFill>
            </a:ext>
          </a:extLst>
        </p:spPr>
      </p:pic>
      <p:sp>
        <p:nvSpPr>
          <p:cNvPr id="6" name="Organigramme : Terminateur 5">
            <a:extLst>
              <a:ext uri="{FF2B5EF4-FFF2-40B4-BE49-F238E27FC236}">
                <a16:creationId xmlns:a16="http://schemas.microsoft.com/office/drawing/2014/main" id="{1EF14C6D-B7A9-FFB3-1689-9ED5ADEEB88B}"/>
              </a:ext>
            </a:extLst>
          </p:cNvPr>
          <p:cNvSpPr/>
          <p:nvPr/>
        </p:nvSpPr>
        <p:spPr>
          <a:xfrm>
            <a:off x="1533406" y="3228475"/>
            <a:ext cx="3512013" cy="956479"/>
          </a:xfrm>
          <a:prstGeom prst="flowChartTerminator">
            <a:avLst/>
          </a:prstGeom>
          <a:noFill/>
          <a:ln w="28575">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3300" dirty="0">
                <a:solidFill>
                  <a:schemeClr val="tx1"/>
                </a:solidFill>
              </a:rPr>
              <a:t>REALISE PAR</a:t>
            </a:r>
          </a:p>
        </p:txBody>
      </p:sp>
      <p:sp>
        <p:nvSpPr>
          <p:cNvPr id="7" name="Espace réservé du texte 1">
            <a:extLst>
              <a:ext uri="{FF2B5EF4-FFF2-40B4-BE49-F238E27FC236}">
                <a16:creationId xmlns:a16="http://schemas.microsoft.com/office/drawing/2014/main" id="{B715B122-D87C-4A57-8AD1-A5CF18178997}"/>
              </a:ext>
            </a:extLst>
          </p:cNvPr>
          <p:cNvSpPr txBox="1">
            <a:spLocks/>
          </p:cNvSpPr>
          <p:nvPr/>
        </p:nvSpPr>
        <p:spPr>
          <a:xfrm>
            <a:off x="1679181" y="4184954"/>
            <a:ext cx="10635934" cy="2480889"/>
          </a:xfrm>
          <a:prstGeom prst="rect">
            <a:avLst/>
          </a:prstGeom>
        </p:spPr>
        <p:txBody>
          <a:bodyPr vert="horz" lIns="91440" tIns="45720" rIns="91440" bIns="45720" rtlCol="0">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fr-FR" sz="2400" b="1" dirty="0"/>
              <a:t>Imane ADEOTI</a:t>
            </a:r>
          </a:p>
          <a:p>
            <a:pPr>
              <a:lnSpc>
                <a:spcPct val="150000"/>
              </a:lnSpc>
            </a:pPr>
            <a:r>
              <a:rPr lang="fr-FR" sz="2400" b="1" dirty="0"/>
              <a:t>Mohamadou Lamine NIANG</a:t>
            </a:r>
          </a:p>
          <a:p>
            <a:pPr algn="l">
              <a:lnSpc>
                <a:spcPct val="150000"/>
              </a:lnSpc>
            </a:pPr>
            <a:r>
              <a:rPr lang="fr-FR" sz="2400" b="1" dirty="0"/>
              <a:t>Francklin Powell NIKIEMA</a:t>
            </a:r>
          </a:p>
          <a:p>
            <a:pPr algn="l">
              <a:lnSpc>
                <a:spcPct val="150000"/>
              </a:lnSpc>
            </a:pPr>
            <a:r>
              <a:rPr lang="fr-FR" sz="2400" b="1" dirty="0"/>
              <a:t>Juste Emmanuel NIKIEMA                                       M. Idriss TONDJI</a:t>
            </a:r>
          </a:p>
          <a:p>
            <a:pPr algn="l">
              <a:lnSpc>
                <a:spcPct val="150000"/>
              </a:lnSpc>
            </a:pPr>
            <a:r>
              <a:rPr lang="fr-FR" sz="3000" b="1" dirty="0"/>
              <a:t>			</a:t>
            </a:r>
            <a:r>
              <a:rPr lang="fr-FR" sz="2400" b="1" dirty="0"/>
              <a:t>                   </a:t>
            </a:r>
          </a:p>
          <a:p>
            <a:pPr algn="l"/>
            <a:endParaRPr lang="fr-FR" sz="3200" dirty="0"/>
          </a:p>
        </p:txBody>
      </p:sp>
      <p:sp>
        <p:nvSpPr>
          <p:cNvPr id="8" name="Organigramme : Terminateur 7">
            <a:extLst>
              <a:ext uri="{FF2B5EF4-FFF2-40B4-BE49-F238E27FC236}">
                <a16:creationId xmlns:a16="http://schemas.microsoft.com/office/drawing/2014/main" id="{DD433D10-4CDD-0C99-ACA6-6956600A3BD3}"/>
              </a:ext>
            </a:extLst>
          </p:cNvPr>
          <p:cNvSpPr/>
          <p:nvPr/>
        </p:nvSpPr>
        <p:spPr>
          <a:xfrm>
            <a:off x="8543731" y="3339783"/>
            <a:ext cx="3103623" cy="875067"/>
          </a:xfrm>
          <a:prstGeom prst="flowChartTerminator">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3300" dirty="0">
                <a:solidFill>
                  <a:schemeClr val="tx1"/>
                </a:solidFill>
              </a:rPr>
              <a:t>ENSEIGNANT</a:t>
            </a:r>
          </a:p>
        </p:txBody>
      </p:sp>
      <p:sp>
        <p:nvSpPr>
          <p:cNvPr id="9" name="Espace réservé du numéro de diapositive 8">
            <a:extLst>
              <a:ext uri="{FF2B5EF4-FFF2-40B4-BE49-F238E27FC236}">
                <a16:creationId xmlns:a16="http://schemas.microsoft.com/office/drawing/2014/main" id="{EB229945-2335-C3CA-CE46-06B69648CFEF}"/>
              </a:ext>
            </a:extLst>
          </p:cNvPr>
          <p:cNvSpPr>
            <a:spLocks noGrp="1"/>
          </p:cNvSpPr>
          <p:nvPr>
            <p:ph type="sldNum" sz="quarter" idx="12"/>
          </p:nvPr>
        </p:nvSpPr>
        <p:spPr/>
        <p:txBody>
          <a:bodyPr/>
          <a:lstStyle/>
          <a:p>
            <a:fld id="{CAE44582-EF39-4BA2-912E-C64CF5670ADF}" type="slidenum">
              <a:rPr lang="fr-FR" smtClean="0"/>
              <a:t>1</a:t>
            </a:fld>
            <a:endParaRPr lang="fr-FR"/>
          </a:p>
        </p:txBody>
      </p:sp>
    </p:spTree>
    <p:extLst>
      <p:ext uri="{BB962C8B-B14F-4D97-AF65-F5344CB8AC3E}">
        <p14:creationId xmlns:p14="http://schemas.microsoft.com/office/powerpoint/2010/main" val="1385354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E7D1444-2D3C-F41B-F1B5-BD09878C7DD2}"/>
              </a:ext>
            </a:extLst>
          </p:cNvPr>
          <p:cNvSpPr>
            <a:spLocks noGrp="1"/>
          </p:cNvSpPr>
          <p:nvPr>
            <p:ph type="sldNum" sz="quarter" idx="12"/>
          </p:nvPr>
        </p:nvSpPr>
        <p:spPr/>
        <p:txBody>
          <a:bodyPr/>
          <a:lstStyle/>
          <a:p>
            <a:fld id="{CAE44582-EF39-4BA2-912E-C64CF5670ADF}" type="slidenum">
              <a:rPr lang="fr-FR" smtClean="0"/>
              <a:t>10</a:t>
            </a:fld>
            <a:endParaRPr lang="fr-FR"/>
          </a:p>
        </p:txBody>
      </p:sp>
      <p:sp>
        <p:nvSpPr>
          <p:cNvPr id="7" name="Rectangle : coins arrondis 6">
            <a:extLst>
              <a:ext uri="{FF2B5EF4-FFF2-40B4-BE49-F238E27FC236}">
                <a16:creationId xmlns:a16="http://schemas.microsoft.com/office/drawing/2014/main" id="{43FFE5D8-53D8-AF41-DCA4-F6807F364404}"/>
              </a:ext>
            </a:extLst>
          </p:cNvPr>
          <p:cNvSpPr/>
          <p:nvPr/>
        </p:nvSpPr>
        <p:spPr>
          <a:xfrm>
            <a:off x="3445565" y="325930"/>
            <a:ext cx="5035826" cy="1288828"/>
          </a:xfrm>
          <a:prstGeom prst="roundRect">
            <a:avLst/>
          </a:prstGeom>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ctr"/>
          <a:lstStyle/>
          <a:p>
            <a:pPr algn="ctr"/>
            <a:r>
              <a:rPr lang="fr-FR" sz="4400" dirty="0"/>
              <a:t>CONCLUSION</a:t>
            </a:r>
          </a:p>
        </p:txBody>
      </p:sp>
      <p:sp>
        <p:nvSpPr>
          <p:cNvPr id="9" name="ZoneTexte 8">
            <a:extLst>
              <a:ext uri="{FF2B5EF4-FFF2-40B4-BE49-F238E27FC236}">
                <a16:creationId xmlns:a16="http://schemas.microsoft.com/office/drawing/2014/main" id="{70E3E760-465E-A83B-D69E-EFF1FA2D72D3}"/>
              </a:ext>
            </a:extLst>
          </p:cNvPr>
          <p:cNvSpPr txBox="1"/>
          <p:nvPr/>
        </p:nvSpPr>
        <p:spPr>
          <a:xfrm>
            <a:off x="2266120" y="2413337"/>
            <a:ext cx="8613913" cy="2031325"/>
          </a:xfrm>
          <a:prstGeom prst="rect">
            <a:avLst/>
          </a:prstGeom>
          <a:noFill/>
        </p:spPr>
        <p:txBody>
          <a:bodyPr wrap="square">
            <a:spAutoFit/>
          </a:bodyPr>
          <a:lstStyle/>
          <a:p>
            <a:r>
              <a:rPr lang="fr-FR" dirty="0"/>
              <a:t>En résumé, l'U-Net a joué un rôle majeur dans le domaine de la segmentation d'images, offrant une approche puissante et adaptable pour des applications variées, de la médecine à la vision par ordinateur générale. Son succès repose sur sa capacité à combiner des informations à différentes échelles spatiales tout en préservant les détails fins, faisant de cette architecture une référence dans le domaine de la segmentation sémantique.</a:t>
            </a:r>
          </a:p>
        </p:txBody>
      </p:sp>
    </p:spTree>
    <p:extLst>
      <p:ext uri="{BB962C8B-B14F-4D97-AF65-F5344CB8AC3E}">
        <p14:creationId xmlns:p14="http://schemas.microsoft.com/office/powerpoint/2010/main" val="128483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F4F708D-E55D-89E8-D398-FCC8DE59BBFE}"/>
              </a:ext>
            </a:extLst>
          </p:cNvPr>
          <p:cNvSpPr>
            <a:spLocks noGrp="1"/>
          </p:cNvSpPr>
          <p:nvPr>
            <p:ph type="sldNum" sz="quarter" idx="12"/>
          </p:nvPr>
        </p:nvSpPr>
        <p:spPr/>
        <p:txBody>
          <a:bodyPr/>
          <a:lstStyle/>
          <a:p>
            <a:fld id="{CAE44582-EF39-4BA2-912E-C64CF5670ADF}" type="slidenum">
              <a:rPr lang="fr-FR" smtClean="0"/>
              <a:t>11</a:t>
            </a:fld>
            <a:endParaRPr lang="fr-FR"/>
          </a:p>
        </p:txBody>
      </p:sp>
      <p:sp>
        <p:nvSpPr>
          <p:cNvPr id="11" name="Titre 1">
            <a:extLst>
              <a:ext uri="{FF2B5EF4-FFF2-40B4-BE49-F238E27FC236}">
                <a16:creationId xmlns:a16="http://schemas.microsoft.com/office/drawing/2014/main" id="{9EAFC61B-80BD-5AA4-D881-2CB6A80960B5}"/>
              </a:ext>
            </a:extLst>
          </p:cNvPr>
          <p:cNvSpPr>
            <a:spLocks noGrp="1"/>
          </p:cNvSpPr>
          <p:nvPr>
            <p:ph type="title"/>
          </p:nvPr>
        </p:nvSpPr>
        <p:spPr>
          <a:xfrm>
            <a:off x="4298394" y="2128543"/>
            <a:ext cx="7664777" cy="1325563"/>
          </a:xfrm>
        </p:spPr>
        <p:txBody>
          <a:bodyPr>
            <a:noAutofit/>
          </a:bodyPr>
          <a:lstStyle/>
          <a:p>
            <a:pPr algn="ctr"/>
            <a:r>
              <a:rPr lang="fr-SN" sz="5400" dirty="0"/>
              <a:t>Merci pour votre</a:t>
            </a:r>
            <a:br>
              <a:rPr lang="fr-SN" sz="5400" dirty="0"/>
            </a:br>
            <a:r>
              <a:rPr lang="fr-SN" sz="5400" dirty="0"/>
              <a:t> attention !!</a:t>
            </a:r>
            <a:endParaRPr lang="en-GB" sz="5400" dirty="0"/>
          </a:p>
        </p:txBody>
      </p:sp>
      <p:pic>
        <p:nvPicPr>
          <p:cNvPr id="12" name="Picture 2" descr="сричка Релаксиращ Движеща сила what s the net worth in usd of bic sosiete  Зареден насърчаване природа">
            <a:extLst>
              <a:ext uri="{FF2B5EF4-FFF2-40B4-BE49-F238E27FC236}">
                <a16:creationId xmlns:a16="http://schemas.microsoft.com/office/drawing/2014/main" id="{ABF16488-D3E2-C801-0492-9D48F771F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695" y="1443089"/>
            <a:ext cx="3727938" cy="258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8963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37D6FCE-876B-D0DC-3D3E-7DBC2D01A1EA}"/>
              </a:ext>
            </a:extLst>
          </p:cNvPr>
          <p:cNvSpPr>
            <a:spLocks noGrp="1"/>
          </p:cNvSpPr>
          <p:nvPr>
            <p:ph type="sldNum" sz="quarter" idx="12"/>
          </p:nvPr>
        </p:nvSpPr>
        <p:spPr/>
        <p:txBody>
          <a:bodyPr/>
          <a:lstStyle/>
          <a:p>
            <a:fld id="{CAE44582-EF39-4BA2-912E-C64CF5670ADF}" type="slidenum">
              <a:rPr lang="fr-FR" smtClean="0"/>
              <a:t>2</a:t>
            </a:fld>
            <a:endParaRPr lang="fr-FR"/>
          </a:p>
        </p:txBody>
      </p:sp>
      <p:sp>
        <p:nvSpPr>
          <p:cNvPr id="5" name="ZoneTexte 4">
            <a:extLst>
              <a:ext uri="{FF2B5EF4-FFF2-40B4-BE49-F238E27FC236}">
                <a16:creationId xmlns:a16="http://schemas.microsoft.com/office/drawing/2014/main" id="{4D058E89-A8B1-C598-D2C6-CBA243DFC18D}"/>
              </a:ext>
            </a:extLst>
          </p:cNvPr>
          <p:cNvSpPr txBox="1"/>
          <p:nvPr/>
        </p:nvSpPr>
        <p:spPr>
          <a:xfrm>
            <a:off x="2254881" y="157920"/>
            <a:ext cx="6873072" cy="523220"/>
          </a:xfrm>
          <a:prstGeom prst="rect">
            <a:avLst/>
          </a:prstGeom>
          <a:noFill/>
        </p:spPr>
        <p:txBody>
          <a:bodyPr wrap="square" rtlCol="0">
            <a:spAutoFit/>
          </a:bodyPr>
          <a:lstStyle/>
          <a:p>
            <a:r>
              <a:rPr lang="fr-FR" sz="2800" dirty="0"/>
              <a:t>INTRODUCTION</a:t>
            </a:r>
          </a:p>
        </p:txBody>
      </p:sp>
      <p:sp>
        <p:nvSpPr>
          <p:cNvPr id="6" name="Arc plein 5">
            <a:extLst>
              <a:ext uri="{FF2B5EF4-FFF2-40B4-BE49-F238E27FC236}">
                <a16:creationId xmlns:a16="http://schemas.microsoft.com/office/drawing/2014/main" id="{E2941301-DF1E-09D1-14B7-78FBCA6A6783}"/>
              </a:ext>
            </a:extLst>
          </p:cNvPr>
          <p:cNvSpPr/>
          <p:nvPr/>
        </p:nvSpPr>
        <p:spPr>
          <a:xfrm>
            <a:off x="-4459144" y="-742685"/>
            <a:ext cx="7293488" cy="7293488"/>
          </a:xfrm>
          <a:prstGeom prst="blockArc">
            <a:avLst>
              <a:gd name="adj1" fmla="val 18493686"/>
              <a:gd name="adj2" fmla="val 4228899"/>
              <a:gd name="adj3" fmla="val 0"/>
            </a:avLst>
          </a:prstGeom>
        </p:spPr>
        <p:style>
          <a:lnRef idx="2">
            <a:schemeClr val="accent5">
              <a:hueOff val="0"/>
              <a:satOff val="0"/>
              <a:lumOff val="0"/>
              <a:alphaOff val="0"/>
            </a:schemeClr>
          </a:lnRef>
          <a:fillRef idx="0">
            <a:schemeClr val="accent4">
              <a:tint val="90000"/>
              <a:hueOff val="0"/>
              <a:satOff val="0"/>
              <a:lumOff val="0"/>
              <a:alphaOff val="0"/>
            </a:schemeClr>
          </a:fillRef>
          <a:effectRef idx="0">
            <a:schemeClr val="accent4">
              <a:tint val="90000"/>
              <a:hueOff val="0"/>
              <a:satOff val="0"/>
              <a:lumOff val="0"/>
              <a:alphaOff val="0"/>
            </a:schemeClr>
          </a:effectRef>
          <a:fontRef idx="minor">
            <a:schemeClr val="tx1">
              <a:hueOff val="0"/>
              <a:satOff val="0"/>
              <a:lumOff val="0"/>
              <a:alphaOff val="0"/>
            </a:schemeClr>
          </a:fontRef>
        </p:style>
      </p:sp>
      <p:grpSp>
        <p:nvGrpSpPr>
          <p:cNvPr id="8" name="Groupe 7">
            <a:extLst>
              <a:ext uri="{FF2B5EF4-FFF2-40B4-BE49-F238E27FC236}">
                <a16:creationId xmlns:a16="http://schemas.microsoft.com/office/drawing/2014/main" id="{9F6FC31F-257E-199B-5A56-73195681784F}"/>
              </a:ext>
            </a:extLst>
          </p:cNvPr>
          <p:cNvGrpSpPr/>
          <p:nvPr/>
        </p:nvGrpSpPr>
        <p:grpSpPr>
          <a:xfrm>
            <a:off x="2762988" y="855454"/>
            <a:ext cx="6483058" cy="826176"/>
            <a:chOff x="610504" y="394035"/>
            <a:chExt cx="7440913" cy="856161"/>
          </a:xfrm>
          <a:solidFill>
            <a:srgbClr val="00B050"/>
          </a:solidFill>
        </p:grpSpPr>
        <p:sp>
          <p:nvSpPr>
            <p:cNvPr id="9" name="Rectangle 8">
              <a:extLst>
                <a:ext uri="{FF2B5EF4-FFF2-40B4-BE49-F238E27FC236}">
                  <a16:creationId xmlns:a16="http://schemas.microsoft.com/office/drawing/2014/main" id="{16019456-C454-03E5-C138-89543A5F28E7}"/>
                </a:ext>
              </a:extLst>
            </p:cNvPr>
            <p:cNvSpPr/>
            <p:nvPr/>
          </p:nvSpPr>
          <p:spPr>
            <a:xfrm>
              <a:off x="610504" y="394035"/>
              <a:ext cx="7440913" cy="856161"/>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ZoneTexte 9">
              <a:extLst>
                <a:ext uri="{FF2B5EF4-FFF2-40B4-BE49-F238E27FC236}">
                  <a16:creationId xmlns:a16="http://schemas.microsoft.com/office/drawing/2014/main" id="{82491F96-CE38-0819-ADE9-D64058A89FA3}"/>
                </a:ext>
              </a:extLst>
            </p:cNvPr>
            <p:cNvSpPr txBox="1"/>
            <p:nvPr/>
          </p:nvSpPr>
          <p:spPr>
            <a:xfrm>
              <a:off x="610504" y="416587"/>
              <a:ext cx="5901877" cy="8336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t>Généralités sur l’architecture U-NET</a:t>
              </a:r>
            </a:p>
          </p:txBody>
        </p:sp>
      </p:grpSp>
      <p:sp>
        <p:nvSpPr>
          <p:cNvPr id="7" name="Ellipse 6">
            <a:extLst>
              <a:ext uri="{FF2B5EF4-FFF2-40B4-BE49-F238E27FC236}">
                <a16:creationId xmlns:a16="http://schemas.microsoft.com/office/drawing/2014/main" id="{A18E42B2-6243-33CF-BAE7-4F5CA557B28A}"/>
              </a:ext>
            </a:extLst>
          </p:cNvPr>
          <p:cNvSpPr/>
          <p:nvPr/>
        </p:nvSpPr>
        <p:spPr>
          <a:xfrm>
            <a:off x="2241984" y="752988"/>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2" name="Groupe 11">
            <a:extLst>
              <a:ext uri="{FF2B5EF4-FFF2-40B4-BE49-F238E27FC236}">
                <a16:creationId xmlns:a16="http://schemas.microsoft.com/office/drawing/2014/main" id="{421199A3-22F8-4CC4-4AB4-8808C1E97F16}"/>
              </a:ext>
            </a:extLst>
          </p:cNvPr>
          <p:cNvGrpSpPr/>
          <p:nvPr/>
        </p:nvGrpSpPr>
        <p:grpSpPr>
          <a:xfrm>
            <a:off x="2959990" y="1903387"/>
            <a:ext cx="6297516" cy="822552"/>
            <a:chOff x="610502" y="416587"/>
            <a:chExt cx="7217695" cy="881429"/>
          </a:xfrm>
          <a:solidFill>
            <a:srgbClr val="0070C0"/>
          </a:solidFill>
        </p:grpSpPr>
        <p:sp>
          <p:nvSpPr>
            <p:cNvPr id="13" name="Rectangle 12">
              <a:extLst>
                <a:ext uri="{FF2B5EF4-FFF2-40B4-BE49-F238E27FC236}">
                  <a16:creationId xmlns:a16="http://schemas.microsoft.com/office/drawing/2014/main" id="{05C9BAB2-16FB-BF7D-5A4F-D9A5D3A441F2}"/>
                </a:ext>
              </a:extLst>
            </p:cNvPr>
            <p:cNvSpPr/>
            <p:nvPr/>
          </p:nvSpPr>
          <p:spPr>
            <a:xfrm>
              <a:off x="610505" y="416587"/>
              <a:ext cx="7217692"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ZoneTexte 13">
              <a:extLst>
                <a:ext uri="{FF2B5EF4-FFF2-40B4-BE49-F238E27FC236}">
                  <a16:creationId xmlns:a16="http://schemas.microsoft.com/office/drawing/2014/main" id="{3711845C-A949-6285-2FC4-0449B46650FB}"/>
                </a:ext>
              </a:extLst>
            </p:cNvPr>
            <p:cNvSpPr txBox="1"/>
            <p:nvPr/>
          </p:nvSpPr>
          <p:spPr>
            <a:xfrm>
              <a:off x="610502" y="464409"/>
              <a:ext cx="7217695" cy="8336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dirty="0"/>
                <a:t>La segmentation sémantique</a:t>
              </a:r>
              <a:endParaRPr lang="fr-FR" sz="2000" b="1" kern="1200" dirty="0"/>
            </a:p>
          </p:txBody>
        </p:sp>
      </p:grpSp>
      <p:sp>
        <p:nvSpPr>
          <p:cNvPr id="11" name="Ellipse 10">
            <a:extLst>
              <a:ext uri="{FF2B5EF4-FFF2-40B4-BE49-F238E27FC236}">
                <a16:creationId xmlns:a16="http://schemas.microsoft.com/office/drawing/2014/main" id="{798C99EE-E1C9-AE6D-7263-FD935E71D833}"/>
              </a:ext>
            </a:extLst>
          </p:cNvPr>
          <p:cNvSpPr/>
          <p:nvPr/>
        </p:nvSpPr>
        <p:spPr>
          <a:xfrm>
            <a:off x="2241984" y="1839625"/>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6" name="Groupe 15">
            <a:extLst>
              <a:ext uri="{FF2B5EF4-FFF2-40B4-BE49-F238E27FC236}">
                <a16:creationId xmlns:a16="http://schemas.microsoft.com/office/drawing/2014/main" id="{037E5630-DDB6-D3E6-1F9D-CF723BEB3337}"/>
              </a:ext>
            </a:extLst>
          </p:cNvPr>
          <p:cNvGrpSpPr/>
          <p:nvPr/>
        </p:nvGrpSpPr>
        <p:grpSpPr>
          <a:xfrm>
            <a:off x="3105261" y="3027121"/>
            <a:ext cx="6152245" cy="840201"/>
            <a:chOff x="610502" y="416587"/>
            <a:chExt cx="7440915" cy="833607"/>
          </a:xfrm>
          <a:solidFill>
            <a:srgbClr val="FF0000"/>
          </a:solidFill>
        </p:grpSpPr>
        <p:sp>
          <p:nvSpPr>
            <p:cNvPr id="17" name="Rectangle 16">
              <a:extLst>
                <a:ext uri="{FF2B5EF4-FFF2-40B4-BE49-F238E27FC236}">
                  <a16:creationId xmlns:a16="http://schemas.microsoft.com/office/drawing/2014/main" id="{B65D51AA-C45D-BE31-2342-9B17DF3EBD39}"/>
                </a:ext>
              </a:extLst>
            </p:cNvPr>
            <p:cNvSpPr/>
            <p:nvPr/>
          </p:nvSpPr>
          <p:spPr>
            <a:xfrm>
              <a:off x="610504" y="416587"/>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ZoneTexte 17">
              <a:extLst>
                <a:ext uri="{FF2B5EF4-FFF2-40B4-BE49-F238E27FC236}">
                  <a16:creationId xmlns:a16="http://schemas.microsoft.com/office/drawing/2014/main" id="{79813487-BCF2-88B0-FCC8-48B6B11E1257}"/>
                </a:ext>
              </a:extLst>
            </p:cNvPr>
            <p:cNvSpPr txBox="1"/>
            <p:nvPr/>
          </p:nvSpPr>
          <p:spPr>
            <a:xfrm>
              <a:off x="610502" y="460865"/>
              <a:ext cx="7217695" cy="7100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solidFill>
                    <a:schemeClr val="bg2"/>
                  </a:solidFill>
                </a:rPr>
                <a:t>Les variantes de U-NET</a:t>
              </a:r>
            </a:p>
          </p:txBody>
        </p:sp>
      </p:grpSp>
      <p:sp>
        <p:nvSpPr>
          <p:cNvPr id="15" name="Ellipse 14">
            <a:extLst>
              <a:ext uri="{FF2B5EF4-FFF2-40B4-BE49-F238E27FC236}">
                <a16:creationId xmlns:a16="http://schemas.microsoft.com/office/drawing/2014/main" id="{A93581E9-0485-314C-F259-E10409F39E79}"/>
              </a:ext>
            </a:extLst>
          </p:cNvPr>
          <p:cNvSpPr/>
          <p:nvPr/>
        </p:nvSpPr>
        <p:spPr>
          <a:xfrm>
            <a:off x="2338516" y="2936741"/>
            <a:ext cx="1042009" cy="1042009"/>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20" name="Groupe 19">
            <a:extLst>
              <a:ext uri="{FF2B5EF4-FFF2-40B4-BE49-F238E27FC236}">
                <a16:creationId xmlns:a16="http://schemas.microsoft.com/office/drawing/2014/main" id="{1AF66F30-DF34-56AA-8BC3-1F8164F03503}"/>
              </a:ext>
            </a:extLst>
          </p:cNvPr>
          <p:cNvGrpSpPr/>
          <p:nvPr/>
        </p:nvGrpSpPr>
        <p:grpSpPr>
          <a:xfrm>
            <a:off x="2830520" y="4137256"/>
            <a:ext cx="6528393" cy="777925"/>
            <a:chOff x="464524" y="360548"/>
            <a:chExt cx="7440913" cy="833607"/>
          </a:xfrm>
          <a:solidFill>
            <a:schemeClr val="tx1">
              <a:lumMod val="85000"/>
              <a:lumOff val="15000"/>
            </a:schemeClr>
          </a:solidFill>
        </p:grpSpPr>
        <p:sp>
          <p:nvSpPr>
            <p:cNvPr id="22" name="ZoneTexte 21">
              <a:extLst>
                <a:ext uri="{FF2B5EF4-FFF2-40B4-BE49-F238E27FC236}">
                  <a16:creationId xmlns:a16="http://schemas.microsoft.com/office/drawing/2014/main" id="{AB181EDC-6816-3334-4482-E92EEAA48939}"/>
                </a:ext>
              </a:extLst>
            </p:cNvPr>
            <p:cNvSpPr txBox="1"/>
            <p:nvPr/>
          </p:nvSpPr>
          <p:spPr>
            <a:xfrm>
              <a:off x="610502" y="416588"/>
              <a:ext cx="7294935" cy="7716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t>AVANTAGES DE L’INTE</a:t>
              </a:r>
              <a:r>
                <a:rPr lang="fr-FR" sz="2000" b="1" dirty="0"/>
                <a:t>GRATION DE L’AF  DANS LA SL</a:t>
              </a:r>
              <a:endParaRPr lang="fr-FR" sz="2000" b="1" kern="1200" dirty="0"/>
            </a:p>
          </p:txBody>
        </p:sp>
        <p:sp>
          <p:nvSpPr>
            <p:cNvPr id="21" name="Rectangle 20">
              <a:extLst>
                <a:ext uri="{FF2B5EF4-FFF2-40B4-BE49-F238E27FC236}">
                  <a16:creationId xmlns:a16="http://schemas.microsoft.com/office/drawing/2014/main" id="{C7B1F63A-39E7-F75B-337F-B9618A8FF1AB}"/>
                </a:ext>
              </a:extLst>
            </p:cNvPr>
            <p:cNvSpPr/>
            <p:nvPr/>
          </p:nvSpPr>
          <p:spPr>
            <a:xfrm>
              <a:off x="464524" y="360548"/>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r>
                <a:rPr lang="fr-FR" sz="2000" dirty="0"/>
                <a:t>             Avantages de U-NET</a:t>
              </a:r>
            </a:p>
          </p:txBody>
        </p:sp>
      </p:grpSp>
      <p:sp>
        <p:nvSpPr>
          <p:cNvPr id="19" name="Ellipse 18">
            <a:extLst>
              <a:ext uri="{FF2B5EF4-FFF2-40B4-BE49-F238E27FC236}">
                <a16:creationId xmlns:a16="http://schemas.microsoft.com/office/drawing/2014/main" id="{A22982C2-AB54-1C0B-6D7A-2E496A364FC1}"/>
              </a:ext>
            </a:extLst>
          </p:cNvPr>
          <p:cNvSpPr/>
          <p:nvPr/>
        </p:nvSpPr>
        <p:spPr>
          <a:xfrm>
            <a:off x="2065425" y="4023378"/>
            <a:ext cx="1042009" cy="1060144"/>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24" name="Groupe 23">
            <a:extLst>
              <a:ext uri="{FF2B5EF4-FFF2-40B4-BE49-F238E27FC236}">
                <a16:creationId xmlns:a16="http://schemas.microsoft.com/office/drawing/2014/main" id="{3042451A-BC6F-3028-7A8D-4866B6CA2FC6}"/>
              </a:ext>
            </a:extLst>
          </p:cNvPr>
          <p:cNvGrpSpPr/>
          <p:nvPr/>
        </p:nvGrpSpPr>
        <p:grpSpPr>
          <a:xfrm>
            <a:off x="1908640" y="5185115"/>
            <a:ext cx="7450273" cy="764619"/>
            <a:chOff x="610504" y="416587"/>
            <a:chExt cx="7440913" cy="833607"/>
          </a:xfrm>
          <a:solidFill>
            <a:srgbClr val="002060"/>
          </a:solidFill>
        </p:grpSpPr>
        <p:sp>
          <p:nvSpPr>
            <p:cNvPr id="25" name="Rectangle 24">
              <a:extLst>
                <a:ext uri="{FF2B5EF4-FFF2-40B4-BE49-F238E27FC236}">
                  <a16:creationId xmlns:a16="http://schemas.microsoft.com/office/drawing/2014/main" id="{3E73AC32-9906-509E-4E6A-447016E2C8DE}"/>
                </a:ext>
              </a:extLst>
            </p:cNvPr>
            <p:cNvSpPr/>
            <p:nvPr/>
          </p:nvSpPr>
          <p:spPr>
            <a:xfrm>
              <a:off x="610504" y="416587"/>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6" name="ZoneTexte 25">
              <a:extLst>
                <a:ext uri="{FF2B5EF4-FFF2-40B4-BE49-F238E27FC236}">
                  <a16:creationId xmlns:a16="http://schemas.microsoft.com/office/drawing/2014/main" id="{0358E559-A9C4-49F0-94C3-EDE4D3FACE3F}"/>
                </a:ext>
              </a:extLst>
            </p:cNvPr>
            <p:cNvSpPr txBox="1"/>
            <p:nvPr/>
          </p:nvSpPr>
          <p:spPr>
            <a:xfrm>
              <a:off x="691735" y="471763"/>
              <a:ext cx="7359681" cy="7784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dirty="0"/>
                <a:t>Etude de cas : Implémentation de U-NET avec le jeu de données CarvanaDataset et des métriques </a:t>
              </a:r>
              <a:endParaRPr lang="fr-FR" sz="2000" b="1" kern="1200" dirty="0"/>
            </a:p>
          </p:txBody>
        </p:sp>
      </p:grpSp>
      <p:sp>
        <p:nvSpPr>
          <p:cNvPr id="23" name="Ellipse 22">
            <a:extLst>
              <a:ext uri="{FF2B5EF4-FFF2-40B4-BE49-F238E27FC236}">
                <a16:creationId xmlns:a16="http://schemas.microsoft.com/office/drawing/2014/main" id="{46BF2C50-64A4-4CE5-892B-8CDC31669808}"/>
              </a:ext>
            </a:extLst>
          </p:cNvPr>
          <p:cNvSpPr/>
          <p:nvPr/>
        </p:nvSpPr>
        <p:spPr>
          <a:xfrm>
            <a:off x="1144589" y="4956369"/>
            <a:ext cx="1042009" cy="1060144"/>
          </a:xfrm>
          <a:prstGeom prst="ellipse">
            <a:avLst/>
          </a:prstGeom>
        </p:spPr>
        <p:style>
          <a:lnRef idx="2">
            <a:schemeClr val="accent4">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ZoneTexte 26">
            <a:extLst>
              <a:ext uri="{FF2B5EF4-FFF2-40B4-BE49-F238E27FC236}">
                <a16:creationId xmlns:a16="http://schemas.microsoft.com/office/drawing/2014/main" id="{B2600A6C-B15A-CD09-72BF-86BC4F838FC4}"/>
              </a:ext>
            </a:extLst>
          </p:cNvPr>
          <p:cNvSpPr txBox="1"/>
          <p:nvPr/>
        </p:nvSpPr>
        <p:spPr>
          <a:xfrm>
            <a:off x="2986321" y="6219668"/>
            <a:ext cx="6873072" cy="523220"/>
          </a:xfrm>
          <a:prstGeom prst="rect">
            <a:avLst/>
          </a:prstGeom>
          <a:noFill/>
        </p:spPr>
        <p:txBody>
          <a:bodyPr wrap="square" rtlCol="0">
            <a:spAutoFit/>
          </a:bodyPr>
          <a:lstStyle/>
          <a:p>
            <a:r>
              <a:rPr lang="fr-FR" sz="2800" dirty="0"/>
              <a:t>CONCLUSION</a:t>
            </a:r>
          </a:p>
        </p:txBody>
      </p:sp>
    </p:spTree>
    <p:extLst>
      <p:ext uri="{BB962C8B-B14F-4D97-AF65-F5344CB8AC3E}">
        <p14:creationId xmlns:p14="http://schemas.microsoft.com/office/powerpoint/2010/main" val="2526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1A1C34D-3B98-308A-91C2-65AB41C411F9}"/>
              </a:ext>
            </a:extLst>
          </p:cNvPr>
          <p:cNvSpPr>
            <a:spLocks noGrp="1"/>
          </p:cNvSpPr>
          <p:nvPr>
            <p:ph type="sldNum" sz="quarter" idx="12"/>
          </p:nvPr>
        </p:nvSpPr>
        <p:spPr/>
        <p:txBody>
          <a:bodyPr/>
          <a:lstStyle/>
          <a:p>
            <a:fld id="{CAE44582-EF39-4BA2-912E-C64CF5670ADF}" type="slidenum">
              <a:rPr lang="fr-FR" smtClean="0"/>
              <a:t>3</a:t>
            </a:fld>
            <a:endParaRPr lang="fr-FR"/>
          </a:p>
        </p:txBody>
      </p:sp>
      <p:sp>
        <p:nvSpPr>
          <p:cNvPr id="10" name="ZoneTexte 9">
            <a:extLst>
              <a:ext uri="{FF2B5EF4-FFF2-40B4-BE49-F238E27FC236}">
                <a16:creationId xmlns:a16="http://schemas.microsoft.com/office/drawing/2014/main" id="{E0D79B48-D1C2-7A64-6F4A-93817F21659A}"/>
              </a:ext>
            </a:extLst>
          </p:cNvPr>
          <p:cNvSpPr txBox="1"/>
          <p:nvPr/>
        </p:nvSpPr>
        <p:spPr>
          <a:xfrm>
            <a:off x="1404730" y="1702907"/>
            <a:ext cx="9819861" cy="4524315"/>
          </a:xfrm>
          <a:prstGeom prst="rect">
            <a:avLst/>
          </a:prstGeom>
          <a:noFill/>
        </p:spPr>
        <p:txBody>
          <a:bodyPr wrap="square">
            <a:spAutoFit/>
          </a:bodyPr>
          <a:lstStyle/>
          <a:p>
            <a:r>
              <a:rPr lang="fr-FR" dirty="0"/>
              <a:t>Le domaine de la </a:t>
            </a:r>
            <a:r>
              <a:rPr lang="fr-FR" b="1" dirty="0"/>
              <a:t>Vision par ordinateur </a:t>
            </a:r>
            <a:r>
              <a:rPr lang="fr-FR" dirty="0"/>
              <a:t>avance très rapidement au cours des dernières années. C'est un domaine qui cherche à automatiser les tâches que le système visuel humain peut accomplir, dont la compréhension complète de n'importe quelle scène visuelle. Pour ce faire, plusieurs architectures de réseaux de neurones ont été créés afin d'accomplir une tâche bien spécifique appelé </a:t>
            </a:r>
            <a:r>
              <a:rPr lang="fr-FR" b="1" dirty="0"/>
              <a:t>la segmentation sémantique.</a:t>
            </a:r>
          </a:p>
          <a:p>
            <a:endParaRPr lang="fr-FR" dirty="0"/>
          </a:p>
          <a:p>
            <a:r>
              <a:rPr lang="fr-FR" dirty="0"/>
              <a:t>L'une de ces architectures dont en parle très souvent est le</a:t>
            </a:r>
            <a:r>
              <a:rPr lang="fr-FR" b="1" dirty="0"/>
              <a:t> U-Net</a:t>
            </a:r>
            <a:r>
              <a:rPr lang="fr-FR" dirty="0"/>
              <a:t>. Ayant fait ces preuves en termes de précision et rapidité, le U-Net est maintenant le plus utilisé pour la segmentation d'images, surtout dans le domaine d'imagerie biomédicale.</a:t>
            </a:r>
          </a:p>
          <a:p>
            <a:endParaRPr lang="fr-FR" dirty="0"/>
          </a:p>
          <a:p>
            <a:r>
              <a:rPr lang="fr-FR" dirty="0"/>
              <a:t>Au cours de notre exposé, nous examinerons le concept de la segmentation sémantique et nous allons détailler le fonctionnement, les avantages de l'architecture U-Net ainsi que des exemples de ses variantes. Après cela nous allons implémenter </a:t>
            </a:r>
            <a:r>
              <a:rPr lang="fr-FR" b="1" dirty="0"/>
              <a:t>l'Architecture U-NET </a:t>
            </a:r>
            <a:r>
              <a:rPr lang="fr-FR" dirty="0"/>
              <a:t>avec le jeu de données CarvanaDataset et les métriques </a:t>
            </a:r>
            <a:r>
              <a:rPr lang="fr-FR" b="1" dirty="0"/>
              <a:t>IOU (Intersection Over Union), DICE Coefficient et F1 Score.</a:t>
            </a:r>
          </a:p>
        </p:txBody>
      </p:sp>
      <p:sp>
        <p:nvSpPr>
          <p:cNvPr id="11" name="Rectangle : coins arrondis 10">
            <a:extLst>
              <a:ext uri="{FF2B5EF4-FFF2-40B4-BE49-F238E27FC236}">
                <a16:creationId xmlns:a16="http://schemas.microsoft.com/office/drawing/2014/main" id="{9496EED3-CE05-0A5D-A3E0-DDD8646D39D4}"/>
              </a:ext>
            </a:extLst>
          </p:cNvPr>
          <p:cNvSpPr/>
          <p:nvPr/>
        </p:nvSpPr>
        <p:spPr>
          <a:xfrm>
            <a:off x="3445565" y="325930"/>
            <a:ext cx="5035826" cy="1288828"/>
          </a:xfrm>
          <a:prstGeom prst="roundRect">
            <a:avLst/>
          </a:prstGeom>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tlCol="0" anchor="ctr"/>
          <a:lstStyle/>
          <a:p>
            <a:pPr algn="ctr"/>
            <a:r>
              <a:rPr lang="fr-FR" sz="4400" dirty="0"/>
              <a:t>INTRODUCTION</a:t>
            </a:r>
          </a:p>
        </p:txBody>
      </p:sp>
    </p:spTree>
    <p:extLst>
      <p:ext uri="{BB962C8B-B14F-4D97-AF65-F5344CB8AC3E}">
        <p14:creationId xmlns:p14="http://schemas.microsoft.com/office/powerpoint/2010/main" val="329764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55F5E0B-04F1-51DC-5CE8-20D4D40BEDCA}"/>
              </a:ext>
            </a:extLst>
          </p:cNvPr>
          <p:cNvSpPr>
            <a:spLocks noGrp="1"/>
          </p:cNvSpPr>
          <p:nvPr>
            <p:ph type="sldNum" sz="quarter" idx="12"/>
          </p:nvPr>
        </p:nvSpPr>
        <p:spPr/>
        <p:txBody>
          <a:bodyPr/>
          <a:lstStyle/>
          <a:p>
            <a:fld id="{CAE44582-EF39-4BA2-912E-C64CF5670ADF}" type="slidenum">
              <a:rPr lang="fr-FR" smtClean="0"/>
              <a:t>4</a:t>
            </a:fld>
            <a:endParaRPr lang="fr-FR"/>
          </a:p>
        </p:txBody>
      </p:sp>
      <p:grpSp>
        <p:nvGrpSpPr>
          <p:cNvPr id="5" name="Groupe 4">
            <a:extLst>
              <a:ext uri="{FF2B5EF4-FFF2-40B4-BE49-F238E27FC236}">
                <a16:creationId xmlns:a16="http://schemas.microsoft.com/office/drawing/2014/main" id="{114EEFAA-7C0B-D85D-733B-C020B0737CAD}"/>
              </a:ext>
            </a:extLst>
          </p:cNvPr>
          <p:cNvGrpSpPr/>
          <p:nvPr/>
        </p:nvGrpSpPr>
        <p:grpSpPr>
          <a:xfrm>
            <a:off x="2643718" y="374694"/>
            <a:ext cx="6483058" cy="826176"/>
            <a:chOff x="610504" y="394035"/>
            <a:chExt cx="7440913" cy="856161"/>
          </a:xfrm>
          <a:solidFill>
            <a:srgbClr val="00B050"/>
          </a:solidFill>
        </p:grpSpPr>
        <p:sp>
          <p:nvSpPr>
            <p:cNvPr id="6" name="Rectangle 5">
              <a:extLst>
                <a:ext uri="{FF2B5EF4-FFF2-40B4-BE49-F238E27FC236}">
                  <a16:creationId xmlns:a16="http://schemas.microsoft.com/office/drawing/2014/main" id="{0C4ECBC3-193B-3EFF-4562-680FE9085714}"/>
                </a:ext>
              </a:extLst>
            </p:cNvPr>
            <p:cNvSpPr/>
            <p:nvPr/>
          </p:nvSpPr>
          <p:spPr>
            <a:xfrm>
              <a:off x="610504" y="394035"/>
              <a:ext cx="7440913" cy="856161"/>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ZoneTexte 6">
              <a:extLst>
                <a:ext uri="{FF2B5EF4-FFF2-40B4-BE49-F238E27FC236}">
                  <a16:creationId xmlns:a16="http://schemas.microsoft.com/office/drawing/2014/main" id="{51E1BF0F-ED26-A33F-1EFB-DF3EC0A8970D}"/>
                </a:ext>
              </a:extLst>
            </p:cNvPr>
            <p:cNvSpPr txBox="1"/>
            <p:nvPr/>
          </p:nvSpPr>
          <p:spPr>
            <a:xfrm>
              <a:off x="610504" y="416587"/>
              <a:ext cx="5901877" cy="8336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t>Généralités sur l’architecture U-NET</a:t>
              </a:r>
            </a:p>
          </p:txBody>
        </p:sp>
      </p:grpSp>
      <p:sp>
        <p:nvSpPr>
          <p:cNvPr id="9" name="ZoneTexte 8">
            <a:extLst>
              <a:ext uri="{FF2B5EF4-FFF2-40B4-BE49-F238E27FC236}">
                <a16:creationId xmlns:a16="http://schemas.microsoft.com/office/drawing/2014/main" id="{241F48DF-85D8-2626-3645-DB8B2C5F4312}"/>
              </a:ext>
            </a:extLst>
          </p:cNvPr>
          <p:cNvSpPr txBox="1"/>
          <p:nvPr/>
        </p:nvSpPr>
        <p:spPr>
          <a:xfrm>
            <a:off x="1452395" y="1761892"/>
            <a:ext cx="8865704" cy="3970318"/>
          </a:xfrm>
          <a:prstGeom prst="rect">
            <a:avLst/>
          </a:prstGeom>
          <a:noFill/>
        </p:spPr>
        <p:txBody>
          <a:bodyPr wrap="square">
            <a:spAutoFit/>
          </a:bodyPr>
          <a:lstStyle/>
          <a:p>
            <a:endParaRPr lang="fr-FR" dirty="0"/>
          </a:p>
          <a:p>
            <a:r>
              <a:rPr lang="fr-FR" dirty="0"/>
              <a:t>L’idée principale derrière les CNNs est d’apprendre le mappage de fonctionnalités d’une image. Cela fonctionne très bien dans les problèmes de classification lorsque l’image est convertie en un vecteur qui est utilisé après pour la classification. Mais dans la segmentation d’image, on doit non seulement la convertir en vecteur, mais aussi reconstruire une image à partir de ce vecteur. C’est une tâche gigantesque, car il est beaucoup plus difficile de convertir un vecteur en image que l’inverse. Toute l’idée d’U-Net tourne autour de ce problème.</a:t>
            </a:r>
          </a:p>
          <a:p>
            <a:endParaRPr lang="fr-FR" dirty="0"/>
          </a:p>
          <a:p>
            <a:r>
              <a:rPr lang="fr-FR" b="1" dirty="0"/>
              <a:t>U-Net</a:t>
            </a:r>
            <a:r>
              <a:rPr lang="fr-FR" dirty="0"/>
              <a:t>, issu du réseau de </a:t>
            </a:r>
            <a:r>
              <a:rPr lang="fr-FR" b="1" dirty="0"/>
              <a:t>neurones CNN traditionnel</a:t>
            </a:r>
            <a:r>
              <a:rPr lang="fr-FR" dirty="0"/>
              <a:t>, a été conçu et appliqué pour la première fois en 2015 pour traiter les images biomédicales. Il est capable de localiser et de distinguer les frontières des éléments composant une certaine image en faisant la classification sur chaque pixel.</a:t>
            </a:r>
          </a:p>
        </p:txBody>
      </p:sp>
    </p:spTree>
    <p:extLst>
      <p:ext uri="{BB962C8B-B14F-4D97-AF65-F5344CB8AC3E}">
        <p14:creationId xmlns:p14="http://schemas.microsoft.com/office/powerpoint/2010/main" val="362843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BF69FF6-9856-819B-5235-F98D8D420D5C}"/>
              </a:ext>
            </a:extLst>
          </p:cNvPr>
          <p:cNvSpPr>
            <a:spLocks noGrp="1"/>
          </p:cNvSpPr>
          <p:nvPr>
            <p:ph type="sldNum" sz="quarter" idx="12"/>
          </p:nvPr>
        </p:nvSpPr>
        <p:spPr/>
        <p:txBody>
          <a:bodyPr/>
          <a:lstStyle/>
          <a:p>
            <a:fld id="{CAE44582-EF39-4BA2-912E-C64CF5670ADF}" type="slidenum">
              <a:rPr lang="fr-FR" smtClean="0"/>
              <a:t>5</a:t>
            </a:fld>
            <a:endParaRPr lang="fr-FR"/>
          </a:p>
        </p:txBody>
      </p:sp>
      <p:pic>
        <p:nvPicPr>
          <p:cNvPr id="1026" name="Picture 2" descr="enter image description here">
            <a:extLst>
              <a:ext uri="{FF2B5EF4-FFF2-40B4-BE49-F238E27FC236}">
                <a16:creationId xmlns:a16="http://schemas.microsoft.com/office/drawing/2014/main" id="{CF1D9B93-E206-06D9-BCED-00B0C6B9D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07" y="164929"/>
            <a:ext cx="9188587" cy="550700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9B8AA73-D04B-DCD0-B91E-9266F20E560E}"/>
              </a:ext>
            </a:extLst>
          </p:cNvPr>
          <p:cNvSpPr txBox="1"/>
          <p:nvPr/>
        </p:nvSpPr>
        <p:spPr>
          <a:xfrm>
            <a:off x="1815548" y="5908165"/>
            <a:ext cx="9188586" cy="923330"/>
          </a:xfrm>
          <a:prstGeom prst="rect">
            <a:avLst/>
          </a:prstGeom>
          <a:noFill/>
        </p:spPr>
        <p:txBody>
          <a:bodyPr wrap="square">
            <a:spAutoFit/>
          </a:bodyPr>
          <a:lstStyle/>
          <a:p>
            <a:r>
              <a:rPr lang="fr-FR" dirty="0"/>
              <a:t>Visuellement, il a une forme en </a:t>
            </a:r>
            <a:r>
              <a:rPr lang="fr-FR" b="1" dirty="0"/>
              <a:t>« U ».</a:t>
            </a:r>
            <a:r>
              <a:rPr lang="fr-FR" dirty="0"/>
              <a:t> L’architecture est symétrique et se compose de trois sections </a:t>
            </a:r>
            <a:r>
              <a:rPr lang="fr-FR" b="1" dirty="0"/>
              <a:t>: La contraction, le goulot d’étranglement et la section d’expansion.</a:t>
            </a:r>
          </a:p>
        </p:txBody>
      </p:sp>
    </p:spTree>
    <p:extLst>
      <p:ext uri="{BB962C8B-B14F-4D97-AF65-F5344CB8AC3E}">
        <p14:creationId xmlns:p14="http://schemas.microsoft.com/office/powerpoint/2010/main" val="359638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F53CCE7-4C3A-B1FD-0ED8-09DA4823833F}"/>
              </a:ext>
            </a:extLst>
          </p:cNvPr>
          <p:cNvSpPr>
            <a:spLocks noGrp="1"/>
          </p:cNvSpPr>
          <p:nvPr>
            <p:ph type="sldNum" sz="quarter" idx="12"/>
          </p:nvPr>
        </p:nvSpPr>
        <p:spPr/>
        <p:txBody>
          <a:bodyPr/>
          <a:lstStyle/>
          <a:p>
            <a:fld id="{CAE44582-EF39-4BA2-912E-C64CF5670ADF}" type="slidenum">
              <a:rPr lang="fr-FR" smtClean="0"/>
              <a:t>6</a:t>
            </a:fld>
            <a:endParaRPr lang="fr-FR"/>
          </a:p>
        </p:txBody>
      </p:sp>
      <p:grpSp>
        <p:nvGrpSpPr>
          <p:cNvPr id="5" name="Groupe 4">
            <a:extLst>
              <a:ext uri="{FF2B5EF4-FFF2-40B4-BE49-F238E27FC236}">
                <a16:creationId xmlns:a16="http://schemas.microsoft.com/office/drawing/2014/main" id="{082D879D-B304-9107-4C22-133AED42E43A}"/>
              </a:ext>
            </a:extLst>
          </p:cNvPr>
          <p:cNvGrpSpPr/>
          <p:nvPr/>
        </p:nvGrpSpPr>
        <p:grpSpPr>
          <a:xfrm>
            <a:off x="2434403" y="147792"/>
            <a:ext cx="6395541" cy="822552"/>
            <a:chOff x="610502" y="416587"/>
            <a:chExt cx="7217695" cy="881429"/>
          </a:xfrm>
          <a:solidFill>
            <a:srgbClr val="0070C0"/>
          </a:solidFill>
        </p:grpSpPr>
        <p:sp>
          <p:nvSpPr>
            <p:cNvPr id="6" name="Rectangle 5">
              <a:extLst>
                <a:ext uri="{FF2B5EF4-FFF2-40B4-BE49-F238E27FC236}">
                  <a16:creationId xmlns:a16="http://schemas.microsoft.com/office/drawing/2014/main" id="{22F6E369-FE01-EC7F-ECC3-C0F992D90C0D}"/>
                </a:ext>
              </a:extLst>
            </p:cNvPr>
            <p:cNvSpPr/>
            <p:nvPr/>
          </p:nvSpPr>
          <p:spPr>
            <a:xfrm>
              <a:off x="610505" y="416587"/>
              <a:ext cx="7217692"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ZoneTexte 6">
              <a:extLst>
                <a:ext uri="{FF2B5EF4-FFF2-40B4-BE49-F238E27FC236}">
                  <a16:creationId xmlns:a16="http://schemas.microsoft.com/office/drawing/2014/main" id="{1415040C-6ECF-B98F-6849-1C54CE13BCD0}"/>
                </a:ext>
              </a:extLst>
            </p:cNvPr>
            <p:cNvSpPr txBox="1"/>
            <p:nvPr/>
          </p:nvSpPr>
          <p:spPr>
            <a:xfrm>
              <a:off x="610502" y="464409"/>
              <a:ext cx="7217695" cy="83360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dirty="0"/>
                <a:t>La segmentation sémantique</a:t>
              </a:r>
              <a:endParaRPr lang="fr-FR" sz="2000" b="1" kern="1200" dirty="0"/>
            </a:p>
          </p:txBody>
        </p:sp>
      </p:grpSp>
      <p:sp>
        <p:nvSpPr>
          <p:cNvPr id="11" name="ZoneTexte 10">
            <a:extLst>
              <a:ext uri="{FF2B5EF4-FFF2-40B4-BE49-F238E27FC236}">
                <a16:creationId xmlns:a16="http://schemas.microsoft.com/office/drawing/2014/main" id="{7D120DD9-EEAF-4993-D9F1-9AD621CDD63D}"/>
              </a:ext>
            </a:extLst>
          </p:cNvPr>
          <p:cNvSpPr txBox="1"/>
          <p:nvPr/>
        </p:nvSpPr>
        <p:spPr>
          <a:xfrm>
            <a:off x="1311579" y="1266087"/>
            <a:ext cx="9236765" cy="3693319"/>
          </a:xfrm>
          <a:prstGeom prst="rect">
            <a:avLst/>
          </a:prstGeom>
          <a:noFill/>
        </p:spPr>
        <p:txBody>
          <a:bodyPr wrap="square">
            <a:spAutoFit/>
          </a:bodyPr>
          <a:lstStyle/>
          <a:p>
            <a:endParaRPr lang="fr-FR" dirty="0"/>
          </a:p>
          <a:p>
            <a:endParaRPr lang="fr-FR" dirty="0"/>
          </a:p>
          <a:p>
            <a:pPr marL="285750" indent="-285750">
              <a:buFont typeface="Wingdings" panose="05000000000000000000" pitchFamily="2" charset="2"/>
              <a:buChar char="Ø"/>
            </a:pPr>
            <a:r>
              <a:rPr lang="fr-FR" b="1" dirty="0"/>
              <a:t>Segmentation sémantique : </a:t>
            </a:r>
            <a:r>
              <a:rPr lang="fr-FR" dirty="0"/>
              <a:t>la segmentation sémantique, aussi appelée </a:t>
            </a:r>
            <a:r>
              <a:rPr lang="fr-FR" b="1" dirty="0"/>
              <a:t>classification basée sur les pixels </a:t>
            </a:r>
            <a:r>
              <a:rPr lang="fr-FR" dirty="0"/>
              <a:t>ou bien </a:t>
            </a:r>
            <a:r>
              <a:rPr lang="fr-FR" b="1" dirty="0"/>
              <a:t>prédiction dense</a:t>
            </a:r>
            <a:r>
              <a:rPr lang="fr-FR" dirty="0"/>
              <a:t>, est une tâche importante dans laquelle on classe chaque pixel d’une image comme appartenant à une classe particulière. Contrairement aux tâches précédentes, les résultats attendus ici ne sont pas seulement des étiquettes et des paramètres de boîte de délimitation. La sortie elle-même est une image à haute résolution dans laquelle chaque pixel est classé dans une classe particulière.</a:t>
            </a:r>
          </a:p>
          <a:p>
            <a:endParaRPr lang="fr-FR" dirty="0"/>
          </a:p>
          <a:p>
            <a:endParaRPr lang="fr-FR" dirty="0"/>
          </a:p>
          <a:p>
            <a:endParaRPr lang="fr-FR" dirty="0"/>
          </a:p>
        </p:txBody>
      </p:sp>
    </p:spTree>
    <p:extLst>
      <p:ext uri="{BB962C8B-B14F-4D97-AF65-F5344CB8AC3E}">
        <p14:creationId xmlns:p14="http://schemas.microsoft.com/office/powerpoint/2010/main" val="360531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D5AE660-7420-F09E-1162-8F49178E5BA8}"/>
              </a:ext>
            </a:extLst>
          </p:cNvPr>
          <p:cNvSpPr>
            <a:spLocks noGrp="1"/>
          </p:cNvSpPr>
          <p:nvPr>
            <p:ph type="sldNum" sz="quarter" idx="12"/>
          </p:nvPr>
        </p:nvSpPr>
        <p:spPr/>
        <p:txBody>
          <a:bodyPr/>
          <a:lstStyle/>
          <a:p>
            <a:fld id="{CAE44582-EF39-4BA2-912E-C64CF5670ADF}" type="slidenum">
              <a:rPr lang="fr-FR" smtClean="0"/>
              <a:t>7</a:t>
            </a:fld>
            <a:endParaRPr lang="fr-FR"/>
          </a:p>
        </p:txBody>
      </p:sp>
      <p:grpSp>
        <p:nvGrpSpPr>
          <p:cNvPr id="3" name="Groupe 2">
            <a:extLst>
              <a:ext uri="{FF2B5EF4-FFF2-40B4-BE49-F238E27FC236}">
                <a16:creationId xmlns:a16="http://schemas.microsoft.com/office/drawing/2014/main" id="{909254BD-9831-B2AC-E670-9BFDED7CB561}"/>
              </a:ext>
            </a:extLst>
          </p:cNvPr>
          <p:cNvGrpSpPr/>
          <p:nvPr/>
        </p:nvGrpSpPr>
        <p:grpSpPr>
          <a:xfrm>
            <a:off x="2741584" y="312706"/>
            <a:ext cx="6152243" cy="840201"/>
            <a:chOff x="610504" y="416587"/>
            <a:chExt cx="7440913" cy="833607"/>
          </a:xfrm>
          <a:solidFill>
            <a:srgbClr val="FF0000"/>
          </a:solidFill>
        </p:grpSpPr>
        <p:sp>
          <p:nvSpPr>
            <p:cNvPr id="5" name="Rectangle 4">
              <a:extLst>
                <a:ext uri="{FF2B5EF4-FFF2-40B4-BE49-F238E27FC236}">
                  <a16:creationId xmlns:a16="http://schemas.microsoft.com/office/drawing/2014/main" id="{EFFCA5E7-9583-C076-353D-4468C54A6486}"/>
                </a:ext>
              </a:extLst>
            </p:cNvPr>
            <p:cNvSpPr/>
            <p:nvPr/>
          </p:nvSpPr>
          <p:spPr>
            <a:xfrm>
              <a:off x="610504" y="416587"/>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ZoneTexte 6">
              <a:extLst>
                <a:ext uri="{FF2B5EF4-FFF2-40B4-BE49-F238E27FC236}">
                  <a16:creationId xmlns:a16="http://schemas.microsoft.com/office/drawing/2014/main" id="{E584AFB6-9FE3-0036-36F5-A443C6062D75}"/>
                </a:ext>
              </a:extLst>
            </p:cNvPr>
            <p:cNvSpPr txBox="1"/>
            <p:nvPr/>
          </p:nvSpPr>
          <p:spPr>
            <a:xfrm>
              <a:off x="756712" y="460865"/>
              <a:ext cx="7071486" cy="7100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solidFill>
                    <a:schemeClr val="bg2"/>
                  </a:solidFill>
                </a:rPr>
                <a:t>      Les variantes de U-NET</a:t>
              </a:r>
            </a:p>
          </p:txBody>
        </p:sp>
      </p:grpSp>
      <p:sp>
        <p:nvSpPr>
          <p:cNvPr id="9" name="ZoneTexte 8">
            <a:extLst>
              <a:ext uri="{FF2B5EF4-FFF2-40B4-BE49-F238E27FC236}">
                <a16:creationId xmlns:a16="http://schemas.microsoft.com/office/drawing/2014/main" id="{7B3F09BF-5F89-01F5-6B3B-B2FA7C06B9B2}"/>
              </a:ext>
            </a:extLst>
          </p:cNvPr>
          <p:cNvSpPr txBox="1"/>
          <p:nvPr/>
        </p:nvSpPr>
        <p:spPr>
          <a:xfrm>
            <a:off x="1311579" y="1421440"/>
            <a:ext cx="9303027" cy="923330"/>
          </a:xfrm>
          <a:prstGeom prst="rect">
            <a:avLst/>
          </a:prstGeom>
          <a:noFill/>
        </p:spPr>
        <p:txBody>
          <a:bodyPr wrap="square">
            <a:spAutoFit/>
          </a:bodyPr>
          <a:lstStyle/>
          <a:p>
            <a:r>
              <a:rPr lang="fr-FR" dirty="0"/>
              <a:t>Il existe de nombreuses applications de segmentation d’image en utilisant U-Net et il existe également plusieurs variantes de ce réseau, des versions améliorées ou bien adaptées à des cas bien précis. On prendra quelque exemples:</a:t>
            </a:r>
          </a:p>
        </p:txBody>
      </p:sp>
      <p:sp>
        <p:nvSpPr>
          <p:cNvPr id="13" name="ZoneTexte 12">
            <a:extLst>
              <a:ext uri="{FF2B5EF4-FFF2-40B4-BE49-F238E27FC236}">
                <a16:creationId xmlns:a16="http://schemas.microsoft.com/office/drawing/2014/main" id="{6153A849-0374-BED7-9F59-C25C41479B69}"/>
              </a:ext>
            </a:extLst>
          </p:cNvPr>
          <p:cNvSpPr txBox="1"/>
          <p:nvPr/>
        </p:nvSpPr>
        <p:spPr>
          <a:xfrm>
            <a:off x="1987826" y="3001113"/>
            <a:ext cx="6096000" cy="1200329"/>
          </a:xfrm>
          <a:prstGeom prst="rect">
            <a:avLst/>
          </a:prstGeom>
          <a:noFill/>
        </p:spPr>
        <p:txBody>
          <a:bodyPr wrap="square">
            <a:spAutoFit/>
          </a:bodyPr>
          <a:lstStyle/>
          <a:p>
            <a:pPr marL="285750" indent="-285750">
              <a:buFont typeface="Wingdings" panose="05000000000000000000" pitchFamily="2" charset="2"/>
              <a:buChar char="§"/>
            </a:pPr>
            <a:r>
              <a:rPr lang="fr-FR" b="1" dirty="0"/>
              <a:t>UNet++ (UNet plus </a:t>
            </a:r>
            <a:r>
              <a:rPr lang="fr-FR" b="1" dirty="0" err="1"/>
              <a:t>plus</a:t>
            </a:r>
            <a:r>
              <a:rPr lang="fr-FR" b="1" dirty="0"/>
              <a:t>) </a:t>
            </a:r>
          </a:p>
          <a:p>
            <a:pPr marL="285750" indent="-285750">
              <a:buFont typeface="Wingdings" panose="05000000000000000000" pitchFamily="2" charset="2"/>
              <a:buChar char="§"/>
            </a:pPr>
            <a:r>
              <a:rPr lang="fr-FR" b="1" dirty="0"/>
              <a:t>Attention UNet </a:t>
            </a:r>
          </a:p>
          <a:p>
            <a:pPr marL="285750" indent="-285750">
              <a:buFont typeface="Wingdings" panose="05000000000000000000" pitchFamily="2" charset="2"/>
              <a:buChar char="§"/>
            </a:pPr>
            <a:r>
              <a:rPr lang="fr-FR" b="1" dirty="0"/>
              <a:t>Residual UNet </a:t>
            </a:r>
          </a:p>
          <a:p>
            <a:pPr marL="285750" indent="-285750">
              <a:buFont typeface="Wingdings" panose="05000000000000000000" pitchFamily="2" charset="2"/>
              <a:buChar char="§"/>
            </a:pPr>
            <a:r>
              <a:rPr lang="fr-FR" b="1" dirty="0"/>
              <a:t>Recurrent UNet</a:t>
            </a:r>
          </a:p>
        </p:txBody>
      </p:sp>
    </p:spTree>
    <p:extLst>
      <p:ext uri="{BB962C8B-B14F-4D97-AF65-F5344CB8AC3E}">
        <p14:creationId xmlns:p14="http://schemas.microsoft.com/office/powerpoint/2010/main" val="200065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BBBDFB4-DCEA-CA0B-FD37-4D51F97A309E}"/>
              </a:ext>
            </a:extLst>
          </p:cNvPr>
          <p:cNvSpPr>
            <a:spLocks noGrp="1"/>
          </p:cNvSpPr>
          <p:nvPr>
            <p:ph type="sldNum" sz="quarter" idx="12"/>
          </p:nvPr>
        </p:nvSpPr>
        <p:spPr/>
        <p:txBody>
          <a:bodyPr/>
          <a:lstStyle/>
          <a:p>
            <a:fld id="{CAE44582-EF39-4BA2-912E-C64CF5670ADF}" type="slidenum">
              <a:rPr lang="fr-FR" smtClean="0"/>
              <a:t>8</a:t>
            </a:fld>
            <a:endParaRPr lang="fr-FR"/>
          </a:p>
        </p:txBody>
      </p:sp>
      <p:grpSp>
        <p:nvGrpSpPr>
          <p:cNvPr id="5" name="Groupe 4">
            <a:extLst>
              <a:ext uri="{FF2B5EF4-FFF2-40B4-BE49-F238E27FC236}">
                <a16:creationId xmlns:a16="http://schemas.microsoft.com/office/drawing/2014/main" id="{C80E731D-F84C-6C45-FEB0-814963476959}"/>
              </a:ext>
            </a:extLst>
          </p:cNvPr>
          <p:cNvGrpSpPr/>
          <p:nvPr/>
        </p:nvGrpSpPr>
        <p:grpSpPr>
          <a:xfrm>
            <a:off x="3148572" y="581381"/>
            <a:ext cx="6528393" cy="777925"/>
            <a:chOff x="464524" y="360548"/>
            <a:chExt cx="7440913" cy="833607"/>
          </a:xfrm>
          <a:solidFill>
            <a:schemeClr val="tx1">
              <a:lumMod val="85000"/>
              <a:lumOff val="15000"/>
            </a:schemeClr>
          </a:solidFill>
        </p:grpSpPr>
        <p:sp>
          <p:nvSpPr>
            <p:cNvPr id="6" name="ZoneTexte 5">
              <a:extLst>
                <a:ext uri="{FF2B5EF4-FFF2-40B4-BE49-F238E27FC236}">
                  <a16:creationId xmlns:a16="http://schemas.microsoft.com/office/drawing/2014/main" id="{B3051F36-437B-0CA1-9276-CC74EAB5AB76}"/>
                </a:ext>
              </a:extLst>
            </p:cNvPr>
            <p:cNvSpPr txBox="1"/>
            <p:nvPr/>
          </p:nvSpPr>
          <p:spPr>
            <a:xfrm>
              <a:off x="610502" y="416588"/>
              <a:ext cx="7294935" cy="7716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kern="1200" dirty="0"/>
                <a:t>AVANTAGES DE L’INTE</a:t>
              </a:r>
              <a:r>
                <a:rPr lang="fr-FR" sz="2000" b="1" dirty="0"/>
                <a:t>GRATION DE L’AF  DANS LA SL</a:t>
              </a:r>
              <a:endParaRPr lang="fr-FR" sz="2000" b="1" kern="1200" dirty="0"/>
            </a:p>
          </p:txBody>
        </p:sp>
        <p:sp>
          <p:nvSpPr>
            <p:cNvPr id="7" name="Rectangle 6">
              <a:extLst>
                <a:ext uri="{FF2B5EF4-FFF2-40B4-BE49-F238E27FC236}">
                  <a16:creationId xmlns:a16="http://schemas.microsoft.com/office/drawing/2014/main" id="{7F60A68B-8830-69D6-1790-B5DA65E1F5EB}"/>
                </a:ext>
              </a:extLst>
            </p:cNvPr>
            <p:cNvSpPr/>
            <p:nvPr/>
          </p:nvSpPr>
          <p:spPr>
            <a:xfrm>
              <a:off x="464524" y="360548"/>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algn="ctr"/>
              <a:r>
                <a:rPr lang="fr-FR" sz="2000" dirty="0"/>
                <a:t>Avantages de U-NET</a:t>
              </a:r>
            </a:p>
          </p:txBody>
        </p:sp>
      </p:grpSp>
      <p:sp>
        <p:nvSpPr>
          <p:cNvPr id="11" name="ZoneTexte 10">
            <a:extLst>
              <a:ext uri="{FF2B5EF4-FFF2-40B4-BE49-F238E27FC236}">
                <a16:creationId xmlns:a16="http://schemas.microsoft.com/office/drawing/2014/main" id="{BA8EF6C4-167B-6736-FB5B-E0145C77D90F}"/>
              </a:ext>
            </a:extLst>
          </p:cNvPr>
          <p:cNvSpPr txBox="1"/>
          <p:nvPr/>
        </p:nvSpPr>
        <p:spPr>
          <a:xfrm>
            <a:off x="1484243" y="1904497"/>
            <a:ext cx="8918714" cy="923330"/>
          </a:xfrm>
          <a:prstGeom prst="rect">
            <a:avLst/>
          </a:prstGeom>
          <a:noFill/>
        </p:spPr>
        <p:txBody>
          <a:bodyPr wrap="square">
            <a:spAutoFit/>
          </a:bodyPr>
          <a:lstStyle/>
          <a:p>
            <a:pPr marL="285750" indent="-285750">
              <a:buFont typeface="Arial" panose="020B0604020202020204" pitchFamily="34" charset="0"/>
              <a:buChar char="•"/>
            </a:pPr>
            <a:r>
              <a:rPr lang="fr-FR" b="1" dirty="0"/>
              <a:t>Haute précision de segmentation : </a:t>
            </a:r>
            <a:r>
              <a:rPr lang="fr-FR" dirty="0"/>
              <a:t>U-Net est capable de produire des segmentations précises, même pour des images complexes et à faible contraste.</a:t>
            </a:r>
          </a:p>
        </p:txBody>
      </p:sp>
      <p:sp>
        <p:nvSpPr>
          <p:cNvPr id="13" name="ZoneTexte 12">
            <a:extLst>
              <a:ext uri="{FF2B5EF4-FFF2-40B4-BE49-F238E27FC236}">
                <a16:creationId xmlns:a16="http://schemas.microsoft.com/office/drawing/2014/main" id="{58125994-2E07-2B7E-1600-F8872ECF1F36}"/>
              </a:ext>
            </a:extLst>
          </p:cNvPr>
          <p:cNvSpPr txBox="1"/>
          <p:nvPr/>
        </p:nvSpPr>
        <p:spPr>
          <a:xfrm>
            <a:off x="1603513" y="3199826"/>
            <a:ext cx="8295860" cy="2308324"/>
          </a:xfrm>
          <a:prstGeom prst="rect">
            <a:avLst/>
          </a:prstGeom>
          <a:noFill/>
        </p:spPr>
        <p:txBody>
          <a:bodyPr wrap="square">
            <a:spAutoFit/>
          </a:bodyPr>
          <a:lstStyle/>
          <a:p>
            <a:pPr marL="285750" indent="-285750">
              <a:buFont typeface="Arial" panose="020B0604020202020204" pitchFamily="34" charset="0"/>
              <a:buChar char="•"/>
            </a:pPr>
            <a:r>
              <a:rPr lang="fr-FR" b="1" dirty="0"/>
              <a:t>Polyvalence : </a:t>
            </a:r>
            <a:r>
              <a:rPr lang="fr-FR" dirty="0"/>
              <a:t>U-Net est un modèle général qui peut être utilisé pour une variété de tâches de segmentation d'images, notamment la segmentation médicale, la segmentation satellite et la segmentation d'objets.</a:t>
            </a:r>
          </a:p>
          <a:p>
            <a:endParaRPr lang="fr-FR" dirty="0"/>
          </a:p>
          <a:p>
            <a:pPr marL="285750" indent="-285750">
              <a:buFont typeface="Arial" panose="020B0604020202020204" pitchFamily="34" charset="0"/>
              <a:buChar char="•"/>
            </a:pPr>
            <a:r>
              <a:rPr lang="fr-FR" b="1" dirty="0"/>
              <a:t>Efficacité : </a:t>
            </a:r>
            <a:r>
              <a:rPr lang="fr-FR" dirty="0"/>
              <a:t>On a un modèle relativement efficace en termes de calcul, ce qui le rend adapté à l'utilisation sur des appareils mobiles ou des systèmes embarqués.</a:t>
            </a:r>
          </a:p>
        </p:txBody>
      </p:sp>
    </p:spTree>
    <p:extLst>
      <p:ext uri="{BB962C8B-B14F-4D97-AF65-F5344CB8AC3E}">
        <p14:creationId xmlns:p14="http://schemas.microsoft.com/office/powerpoint/2010/main" val="146871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DBDEFA1-C3BB-839C-EE71-A08049CE8B74}"/>
              </a:ext>
            </a:extLst>
          </p:cNvPr>
          <p:cNvSpPr>
            <a:spLocks noGrp="1"/>
          </p:cNvSpPr>
          <p:nvPr>
            <p:ph type="sldNum" sz="quarter" idx="12"/>
          </p:nvPr>
        </p:nvSpPr>
        <p:spPr/>
        <p:txBody>
          <a:bodyPr/>
          <a:lstStyle/>
          <a:p>
            <a:fld id="{CAE44582-EF39-4BA2-912E-C64CF5670ADF}" type="slidenum">
              <a:rPr lang="fr-FR" smtClean="0"/>
              <a:t>9</a:t>
            </a:fld>
            <a:endParaRPr lang="fr-FR"/>
          </a:p>
        </p:txBody>
      </p:sp>
      <p:grpSp>
        <p:nvGrpSpPr>
          <p:cNvPr id="5" name="Groupe 4">
            <a:extLst>
              <a:ext uri="{FF2B5EF4-FFF2-40B4-BE49-F238E27FC236}">
                <a16:creationId xmlns:a16="http://schemas.microsoft.com/office/drawing/2014/main" id="{9D5FE71D-0091-546E-A073-EF5A670593B6}"/>
              </a:ext>
            </a:extLst>
          </p:cNvPr>
          <p:cNvGrpSpPr/>
          <p:nvPr/>
        </p:nvGrpSpPr>
        <p:grpSpPr>
          <a:xfrm>
            <a:off x="2370863" y="787782"/>
            <a:ext cx="7450273" cy="764619"/>
            <a:chOff x="610504" y="416587"/>
            <a:chExt cx="7440913" cy="833607"/>
          </a:xfrm>
          <a:solidFill>
            <a:srgbClr val="002060"/>
          </a:solidFill>
        </p:grpSpPr>
        <p:sp>
          <p:nvSpPr>
            <p:cNvPr id="6" name="Rectangle 5">
              <a:extLst>
                <a:ext uri="{FF2B5EF4-FFF2-40B4-BE49-F238E27FC236}">
                  <a16:creationId xmlns:a16="http://schemas.microsoft.com/office/drawing/2014/main" id="{DAC5BAD4-111C-E5A2-F067-282C625FD1DD}"/>
                </a:ext>
              </a:extLst>
            </p:cNvPr>
            <p:cNvSpPr/>
            <p:nvPr/>
          </p:nvSpPr>
          <p:spPr>
            <a:xfrm>
              <a:off x="610504" y="416587"/>
              <a:ext cx="7440913" cy="833607"/>
            </a:xfrm>
            <a:prstGeom prst="rect">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ZoneTexte 6">
              <a:extLst>
                <a:ext uri="{FF2B5EF4-FFF2-40B4-BE49-F238E27FC236}">
                  <a16:creationId xmlns:a16="http://schemas.microsoft.com/office/drawing/2014/main" id="{66655300-4998-7FA2-8389-94BD78830A3B}"/>
                </a:ext>
              </a:extLst>
            </p:cNvPr>
            <p:cNvSpPr txBox="1"/>
            <p:nvPr/>
          </p:nvSpPr>
          <p:spPr>
            <a:xfrm>
              <a:off x="691735" y="471763"/>
              <a:ext cx="7359681" cy="7784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61676" tIns="109220" rIns="109220" bIns="109220" numCol="1" spcCol="1270" anchor="ctr" anchorCtr="0">
              <a:noAutofit/>
            </a:bodyPr>
            <a:lstStyle/>
            <a:p>
              <a:pPr marL="0" lvl="0" indent="0" algn="l" defTabSz="1911350">
                <a:lnSpc>
                  <a:spcPct val="90000"/>
                </a:lnSpc>
                <a:spcBef>
                  <a:spcPct val="0"/>
                </a:spcBef>
                <a:spcAft>
                  <a:spcPct val="35000"/>
                </a:spcAft>
                <a:buNone/>
              </a:pPr>
              <a:r>
                <a:rPr lang="fr-FR" sz="2000" b="1" dirty="0"/>
                <a:t>Etude de cas : Implémentation de U-NET avec le jeu de données CarvanaDataset et des métriques </a:t>
              </a:r>
              <a:endParaRPr lang="fr-FR" sz="2000" b="1" kern="1200" dirty="0"/>
            </a:p>
          </p:txBody>
        </p:sp>
      </p:grpSp>
    </p:spTree>
    <p:extLst>
      <p:ext uri="{BB962C8B-B14F-4D97-AF65-F5344CB8AC3E}">
        <p14:creationId xmlns:p14="http://schemas.microsoft.com/office/powerpoint/2010/main" val="3280561444"/>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267</TotalTime>
  <Words>769</Words>
  <Application>Microsoft Office PowerPoint</Application>
  <PresentationFormat>Grand écran</PresentationFormat>
  <Paragraphs>60</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Century Gothic</vt:lpstr>
      <vt:lpstr>Wingdings</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Francklin NIKIEMA</dc:creator>
  <cp:lastModifiedBy>Francklin NIKIEMA</cp:lastModifiedBy>
  <cp:revision>4</cp:revision>
  <dcterms:created xsi:type="dcterms:W3CDTF">2023-12-07T11:28:21Z</dcterms:created>
  <dcterms:modified xsi:type="dcterms:W3CDTF">2023-12-08T08:47:19Z</dcterms:modified>
</cp:coreProperties>
</file>