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9" r:id="rId3"/>
    <p:sldId id="284" r:id="rId4"/>
    <p:sldId id="263" r:id="rId5"/>
    <p:sldId id="267" r:id="rId6"/>
    <p:sldId id="268" r:id="rId7"/>
    <p:sldId id="285" r:id="rId8"/>
    <p:sldId id="279" r:id="rId9"/>
    <p:sldId id="262" r:id="rId10"/>
    <p:sldId id="290" r:id="rId11"/>
    <p:sldId id="291" r:id="rId12"/>
    <p:sldId id="266" r:id="rId13"/>
    <p:sldId id="292" r:id="rId14"/>
    <p:sldId id="293" r:id="rId15"/>
    <p:sldId id="286" r:id="rId16"/>
    <p:sldId id="276" r:id="rId17"/>
    <p:sldId id="297" r:id="rId18"/>
    <p:sldId id="296" r:id="rId19"/>
    <p:sldId id="294" r:id="rId20"/>
    <p:sldId id="295" r:id="rId21"/>
    <p:sldId id="298" r:id="rId22"/>
    <p:sldId id="299" r:id="rId23"/>
    <p:sldId id="300" r:id="rId24"/>
    <p:sldId id="301" r:id="rId25"/>
    <p:sldId id="302" r:id="rId26"/>
    <p:sldId id="303" r:id="rId27"/>
    <p:sldId id="304" r:id="rId28"/>
    <p:sldId id="287" r:id="rId29"/>
    <p:sldId id="260" r:id="rId30"/>
    <p:sldId id="278" r:id="rId31"/>
    <p:sldId id="280" r:id="rId32"/>
    <p:sldId id="265" r:id="rId33"/>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590" y="91"/>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9.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2018/6/4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091480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391528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995457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995483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535439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833082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375483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825883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09722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046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8284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01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68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97456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3476674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2844176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441323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4278273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853835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3321266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511502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46497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718369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77701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标题幻灯片">
    <p:bg>
      <p:bgPr>
        <a:pattFill prst="pct5">
          <a:fgClr>
            <a:srgbClr val="D9D9D9"/>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063954"/>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2018/6/4</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51.png"/><Relationship Id="rId3" Type="http://schemas.openxmlformats.org/officeDocument/2006/relationships/notesSlide" Target="../notesSlides/notesSlide10.xml"/><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oleObject" Target="../embeddings/oleObject3.bin"/><Relationship Id="rId4" Type="http://schemas.openxmlformats.org/officeDocument/2006/relationships/image" Target="../media/image10.jp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18" Type="http://schemas.openxmlformats.org/officeDocument/2006/relationships/image" Target="../media/image52.png"/><Relationship Id="rId3" Type="http://schemas.openxmlformats.org/officeDocument/2006/relationships/notesSlide" Target="../notesSlides/notesSlide11.xml"/><Relationship Id="rId21" Type="http://schemas.openxmlformats.org/officeDocument/2006/relationships/oleObject" Target="../embeddings/oleObject5.bin"/><Relationship Id="rId7" Type="http://schemas.openxmlformats.org/officeDocument/2006/relationships/image" Target="../media/image17.png"/><Relationship Id="rId25" Type="http://schemas.openxmlformats.org/officeDocument/2006/relationships/image" Target="../media/image53.png"/><Relationship Id="rId2" Type="http://schemas.openxmlformats.org/officeDocument/2006/relationships/slideLayout" Target="../slideLayouts/slideLayout1.xml"/><Relationship Id="rId20" Type="http://schemas.openxmlformats.org/officeDocument/2006/relationships/image" Target="../media/image11.wmf"/><Relationship Id="rId1" Type="http://schemas.openxmlformats.org/officeDocument/2006/relationships/vmlDrawing" Target="../drawings/vmlDrawing3.vml"/><Relationship Id="rId6" Type="http://schemas.openxmlformats.org/officeDocument/2006/relationships/image" Target="../media/image4.png"/><Relationship Id="rId24" Type="http://schemas.openxmlformats.org/officeDocument/2006/relationships/image" Target="../media/image7.wmf"/><Relationship Id="rId5" Type="http://schemas.openxmlformats.org/officeDocument/2006/relationships/image" Target="../media/image3.png"/><Relationship Id="rId23" Type="http://schemas.openxmlformats.org/officeDocument/2006/relationships/oleObject" Target="../embeddings/oleObject1.bin"/><Relationship Id="rId19" Type="http://schemas.openxmlformats.org/officeDocument/2006/relationships/oleObject" Target="../embeddings/oleObject4.bin"/><Relationship Id="rId4" Type="http://schemas.openxmlformats.org/officeDocument/2006/relationships/image" Target="../media/image10.jpg"/><Relationship Id="rId9" Type="http://schemas.openxmlformats.org/officeDocument/2006/relationships/image" Target="../media/image9.wmf"/><Relationship Id="rId22" Type="http://schemas.openxmlformats.org/officeDocument/2006/relationships/image" Target="../media/image12.wmf"/></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2.xml"/><Relationship Id="rId7" Type="http://schemas.openxmlformats.org/officeDocument/2006/relationships/image" Target="../media/image24.png"/><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png"/><Relationship Id="rId11" Type="http://schemas.openxmlformats.org/officeDocument/2006/relationships/image" Target="../media/image3.png"/><Relationship Id="rId5" Type="http://schemas.openxmlformats.org/officeDocument/2006/relationships/image" Target="../media/image22.png"/><Relationship Id="rId10" Type="http://schemas.openxmlformats.org/officeDocument/2006/relationships/image" Target="../media/image13.wmf"/><Relationship Id="rId4" Type="http://schemas.openxmlformats.org/officeDocument/2006/relationships/image" Target="../media/image21.png"/><Relationship Id="rId9"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oleObject" Target="../embeddings/oleObject9.bin"/><Relationship Id="rId18" Type="http://schemas.openxmlformats.org/officeDocument/2006/relationships/image" Target="../media/image39.png"/><Relationship Id="rId26" Type="http://schemas.openxmlformats.org/officeDocument/2006/relationships/image" Target="../media/image3.png"/><Relationship Id="rId3" Type="http://schemas.openxmlformats.org/officeDocument/2006/relationships/notesSlide" Target="../notesSlides/notesSlide13.xml"/><Relationship Id="rId21" Type="http://schemas.openxmlformats.org/officeDocument/2006/relationships/image" Target="../media/image18.wmf"/><Relationship Id="rId7" Type="http://schemas.openxmlformats.org/officeDocument/2006/relationships/image" Target="../media/image36.png"/><Relationship Id="rId12" Type="http://schemas.openxmlformats.org/officeDocument/2006/relationships/image" Target="../media/image15.wmf"/><Relationship Id="rId17" Type="http://schemas.openxmlformats.org/officeDocument/2006/relationships/image" Target="../media/image38.png"/><Relationship Id="rId25"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image" Target="../media/image17.wmf"/><Relationship Id="rId20" Type="http://schemas.openxmlformats.org/officeDocument/2006/relationships/oleObject" Target="../embeddings/oleObject11.bin"/><Relationship Id="rId1" Type="http://schemas.openxmlformats.org/officeDocument/2006/relationships/vmlDrawing" Target="../drawings/vmlDrawing5.vml"/><Relationship Id="rId6" Type="http://schemas.openxmlformats.org/officeDocument/2006/relationships/image" Target="../media/image35.png"/><Relationship Id="rId11" Type="http://schemas.openxmlformats.org/officeDocument/2006/relationships/oleObject" Target="../embeddings/oleObject8.bin"/><Relationship Id="rId24" Type="http://schemas.openxmlformats.org/officeDocument/2006/relationships/oleObject" Target="../embeddings/oleObject13.bin"/><Relationship Id="rId5" Type="http://schemas.openxmlformats.org/officeDocument/2006/relationships/image" Target="../media/image34.png"/><Relationship Id="rId15" Type="http://schemas.openxmlformats.org/officeDocument/2006/relationships/oleObject" Target="../embeddings/oleObject10.bin"/><Relationship Id="rId23" Type="http://schemas.openxmlformats.org/officeDocument/2006/relationships/image" Target="../media/image19.wmf"/><Relationship Id="rId10" Type="http://schemas.openxmlformats.org/officeDocument/2006/relationships/image" Target="../media/image14.wmf"/><Relationship Id="rId19" Type="http://schemas.openxmlformats.org/officeDocument/2006/relationships/image" Target="../media/image40.png"/><Relationship Id="rId4" Type="http://schemas.openxmlformats.org/officeDocument/2006/relationships/image" Target="../media/image33.png"/><Relationship Id="rId9" Type="http://schemas.openxmlformats.org/officeDocument/2006/relationships/oleObject" Target="../embeddings/oleObject7.bin"/><Relationship Id="rId14" Type="http://schemas.openxmlformats.org/officeDocument/2006/relationships/image" Target="../media/image16.wmf"/><Relationship Id="rId22" Type="http://schemas.openxmlformats.org/officeDocument/2006/relationships/oleObject" Target="../embeddings/oleObject12.bin"/><Relationship Id="rId27" Type="http://schemas.openxmlformats.org/officeDocument/2006/relationships/image" Target="../media/image4.png"/></Relationships>
</file>

<file path=ppt/slides/_rels/slide14.xml.rels><?xml version="1.0" encoding="UTF-8" standalone="yes"?>
<Relationships xmlns="http://schemas.openxmlformats.org/package/2006/relationships"><Relationship Id="rId13" Type="http://schemas.openxmlformats.org/officeDocument/2006/relationships/image" Target="../media/image21.wmf"/><Relationship Id="rId3" Type="http://schemas.openxmlformats.org/officeDocument/2006/relationships/notesSlide" Target="../notesSlides/notesSlide14.xml"/><Relationship Id="rId12" Type="http://schemas.openxmlformats.org/officeDocument/2006/relationships/oleObject" Target="../embeddings/oleObject14.bin"/><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vmlDrawing" Target="../drawings/vmlDrawing6.vml"/><Relationship Id="rId11" Type="http://schemas.openxmlformats.org/officeDocument/2006/relationships/image" Target="../media/image43.png"/><Relationship Id="rId15" Type="http://schemas.openxmlformats.org/officeDocument/2006/relationships/image" Target="../media/image22.wmf"/><Relationship Id="rId4" Type="http://schemas.openxmlformats.org/officeDocument/2006/relationships/image" Target="../media/image26.png"/><Relationship Id="rId1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5.wmf"/><Relationship Id="rId3" Type="http://schemas.openxmlformats.org/officeDocument/2006/relationships/notesSlide" Target="../notesSlides/notesSlide19.xml"/><Relationship Id="rId7" Type="http://schemas.openxmlformats.org/officeDocument/2006/relationships/image" Target="../media/image28.png"/><Relationship Id="rId12" Type="http://schemas.openxmlformats.org/officeDocument/2006/relationships/oleObject" Target="../embeddings/oleObject18.bin"/><Relationship Id="rId17" Type="http://schemas.openxmlformats.org/officeDocument/2006/relationships/image" Target="../media/image27.wmf"/><Relationship Id="rId2" Type="http://schemas.openxmlformats.org/officeDocument/2006/relationships/slideLayout" Target="../slideLayouts/slideLayout1.xml"/><Relationship Id="rId16" Type="http://schemas.openxmlformats.org/officeDocument/2006/relationships/oleObject" Target="../embeddings/oleObject20.bin"/><Relationship Id="rId1" Type="http://schemas.openxmlformats.org/officeDocument/2006/relationships/vmlDrawing" Target="../drawings/vmlDrawing7.vml"/><Relationship Id="rId6" Type="http://schemas.openxmlformats.org/officeDocument/2006/relationships/image" Target="../media/image4.png"/><Relationship Id="rId11" Type="http://schemas.openxmlformats.org/officeDocument/2006/relationships/image" Target="../media/image24.wmf"/><Relationship Id="rId5" Type="http://schemas.openxmlformats.org/officeDocument/2006/relationships/image" Target="../media/image3.png"/><Relationship Id="rId15" Type="http://schemas.openxmlformats.org/officeDocument/2006/relationships/image" Target="../media/image26.wmf"/><Relationship Id="rId10" Type="http://schemas.openxmlformats.org/officeDocument/2006/relationships/oleObject" Target="../embeddings/oleObject17.bin"/><Relationship Id="rId4" Type="http://schemas.openxmlformats.org/officeDocument/2006/relationships/image" Target="../media/image10.jpg"/><Relationship Id="rId9" Type="http://schemas.openxmlformats.org/officeDocument/2006/relationships/image" Target="../media/image23.wmf"/><Relationship Id="rId1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20.xml"/><Relationship Id="rId7" Type="http://schemas.openxmlformats.org/officeDocument/2006/relationships/image" Target="../media/image30.png"/><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0.jpg"/><Relationship Id="rId9" Type="http://schemas.openxmlformats.org/officeDocument/2006/relationships/image" Target="../media/image28.wmf"/></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21.xml"/><Relationship Id="rId7" Type="http://schemas.openxmlformats.org/officeDocument/2006/relationships/image" Target="../media/image41.png"/><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29.wmf"/><Relationship Id="rId4" Type="http://schemas.openxmlformats.org/officeDocument/2006/relationships/image" Target="../media/image10.jpg"/><Relationship Id="rId9"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22.xml"/><Relationship Id="rId7" Type="http://schemas.openxmlformats.org/officeDocument/2006/relationships/image" Target="../media/image44.png"/><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30.wmf"/><Relationship Id="rId4" Type="http://schemas.openxmlformats.org/officeDocument/2006/relationships/image" Target="../media/image10.jpg"/><Relationship Id="rId9" Type="http://schemas.openxmlformats.org/officeDocument/2006/relationships/oleObject" Target="../embeddings/oleObject23.bin"/></Relationships>
</file>

<file path=ppt/slides/_rels/slide23.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23.xml"/><Relationship Id="rId7" Type="http://schemas.openxmlformats.org/officeDocument/2006/relationships/oleObject" Target="../embeddings/oleObject24.bin"/><Relationship Id="rId12" Type="http://schemas.openxmlformats.org/officeDocument/2006/relationships/image" Target="../media/image32.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4.png"/><Relationship Id="rId11" Type="http://schemas.openxmlformats.org/officeDocument/2006/relationships/oleObject" Target="../embeddings/oleObject26.bin"/><Relationship Id="rId5" Type="http://schemas.openxmlformats.org/officeDocument/2006/relationships/image" Target="../media/image3.png"/><Relationship Id="rId10" Type="http://schemas.openxmlformats.org/officeDocument/2006/relationships/image" Target="../media/image31.wmf"/><Relationship Id="rId4" Type="http://schemas.openxmlformats.org/officeDocument/2006/relationships/image" Target="../media/image10.jpg"/><Relationship Id="rId9"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24.xml"/><Relationship Id="rId7" Type="http://schemas.openxmlformats.org/officeDocument/2006/relationships/oleObject" Target="../embeddings/oleObject27.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0.jpg"/><Relationship Id="rId9" Type="http://schemas.openxmlformats.org/officeDocument/2006/relationships/image" Target="../media/image48.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25.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8.bin"/><Relationship Id="rId11" Type="http://schemas.openxmlformats.org/officeDocument/2006/relationships/image" Target="../media/image35.wmf"/><Relationship Id="rId5" Type="http://schemas.openxmlformats.org/officeDocument/2006/relationships/image" Target="../media/image4.png"/><Relationship Id="rId10" Type="http://schemas.openxmlformats.org/officeDocument/2006/relationships/oleObject" Target="../embeddings/oleObject30.bin"/><Relationship Id="rId4" Type="http://schemas.openxmlformats.org/officeDocument/2006/relationships/image" Target="../media/image3.png"/><Relationship Id="rId9" Type="http://schemas.openxmlformats.org/officeDocument/2006/relationships/image" Target="../media/image34.wmf"/></Relationships>
</file>

<file path=ppt/slides/_rels/slide26.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notesSlide" Target="../notesSlides/notesSlide26.xml"/><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57.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4.png"/><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9.xml"/><Relationship Id="rId7" Type="http://schemas.openxmlformats.org/officeDocument/2006/relationships/image" Target="../media/image7.wmf"/><Relationship Id="rId12"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png"/><Relationship Id="rId10" Type="http://schemas.openxmlformats.org/officeDocument/2006/relationships/image" Target="../media/image8.wmf"/><Relationship Id="rId4" Type="http://schemas.openxmlformats.org/officeDocument/2006/relationships/image" Target="../media/image3.png"/><Relationship Id="rId9"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613653" y="1619759"/>
            <a:ext cx="4914297" cy="623248"/>
          </a:xfrm>
          <a:prstGeom prst="rect">
            <a:avLst/>
          </a:prstGeom>
          <a:noFill/>
        </p:spPr>
        <p:txBody>
          <a:bodyPr wrap="square" lIns="68580" tIns="34290" rIns="68580" bIns="34290" rtlCol="0">
            <a:spAutoFit/>
          </a:bodyPr>
          <a:lstStyle/>
          <a:p>
            <a:pPr algn="ctr"/>
            <a:r>
              <a:rPr lang="zh-CN" altLang="en-US" sz="3600" b="1" dirty="0">
                <a:solidFill>
                  <a:srgbClr val="1B4367"/>
                </a:solidFill>
                <a:cs typeface="+mn-ea"/>
                <a:sym typeface="+mn-lt"/>
              </a:rPr>
              <a:t>中国地质大学（武汉）</a:t>
            </a:r>
          </a:p>
        </p:txBody>
      </p:sp>
      <p:sp>
        <p:nvSpPr>
          <p:cNvPr id="3075" name="文本框 3074"/>
          <p:cNvSpPr txBox="1"/>
          <p:nvPr/>
        </p:nvSpPr>
        <p:spPr>
          <a:xfrm>
            <a:off x="3714301" y="3326481"/>
            <a:ext cx="3461808" cy="253916"/>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dirty="0">
                <a:solidFill>
                  <a:schemeClr val="tx1">
                    <a:lumMod val="75000"/>
                    <a:lumOff val="25000"/>
                  </a:schemeClr>
                </a:solidFill>
                <a:cs typeface="+mn-ea"/>
                <a:sym typeface="+mn-lt"/>
              </a:rPr>
              <a:t>学生：赵云清     指导老师：万雄波   副教授</a:t>
            </a:r>
          </a:p>
        </p:txBody>
      </p:sp>
      <p:sp>
        <p:nvSpPr>
          <p:cNvPr id="9" name="文本框 8"/>
          <p:cNvSpPr txBox="1"/>
          <p:nvPr/>
        </p:nvSpPr>
        <p:spPr>
          <a:xfrm>
            <a:off x="6559928" y="2243007"/>
            <a:ext cx="1968022" cy="346249"/>
          </a:xfrm>
          <a:prstGeom prst="rect">
            <a:avLst/>
          </a:prstGeom>
          <a:noFill/>
        </p:spPr>
        <p:txBody>
          <a:bodyPr wrap="square" lIns="68580" tIns="34290" rIns="68580" bIns="34290" rtlCol="0">
            <a:spAutoFit/>
          </a:bodyPr>
          <a:lstStyle/>
          <a:p>
            <a:pPr lvl="0" eaLnBrk="0" latinLnBrk="0" hangingPunct="0"/>
            <a:r>
              <a:rPr lang="zh-CN" altLang="en-US" sz="1800" dirty="0">
                <a:solidFill>
                  <a:srgbClr val="1B4367"/>
                </a:solidFill>
                <a:cs typeface="+mn-ea"/>
                <a:sym typeface="+mn-lt"/>
              </a:rPr>
              <a:t>学士学位论文答辩</a:t>
            </a:r>
            <a:endParaRPr lang="en-US" altLang="zh-CN" sz="1800" dirty="0">
              <a:solidFill>
                <a:srgbClr val="1B4367"/>
              </a:solidFill>
              <a:cs typeface="+mn-ea"/>
              <a:sym typeface="+mn-lt"/>
            </a:endParaRPr>
          </a:p>
        </p:txBody>
      </p:sp>
      <p:sp>
        <p:nvSpPr>
          <p:cNvPr id="121" name="TextBox 120"/>
          <p:cNvSpPr txBox="1"/>
          <p:nvPr/>
        </p:nvSpPr>
        <p:spPr>
          <a:xfrm>
            <a:off x="3714302" y="2739633"/>
            <a:ext cx="4246358" cy="340519"/>
          </a:xfrm>
          <a:prstGeom prst="roundRect">
            <a:avLst/>
          </a:prstGeom>
          <a:solidFill>
            <a:srgbClr val="1B4367"/>
          </a:solidFill>
        </p:spPr>
        <p:txBody>
          <a:bodyPr wrap="square" rtlCol="0">
            <a:spAutoFit/>
          </a:bodyPr>
          <a:lstStyle/>
          <a:p>
            <a:r>
              <a:rPr lang="zh-CN" altLang="en-US" dirty="0">
                <a:solidFill>
                  <a:schemeClr val="bg1"/>
                </a:solidFill>
                <a:cs typeface="+mn-ea"/>
                <a:sym typeface="+mn-lt"/>
              </a:rPr>
              <a:t>自动化学院 自动控制系 </a:t>
            </a:r>
            <a:r>
              <a:rPr lang="en-US" altLang="zh-CN" dirty="0">
                <a:solidFill>
                  <a:schemeClr val="bg1"/>
                </a:solidFill>
                <a:cs typeface="+mn-ea"/>
                <a:sym typeface="+mn-lt"/>
              </a:rPr>
              <a:t>231142</a:t>
            </a:r>
            <a:r>
              <a:rPr lang="zh-CN" altLang="en-US" dirty="0">
                <a:solidFill>
                  <a:schemeClr val="bg1"/>
                </a:solidFill>
                <a:cs typeface="+mn-ea"/>
                <a:sym typeface="+mn-lt"/>
              </a:rPr>
              <a:t>班    专业：</a:t>
            </a:r>
            <a:r>
              <a:rPr lang="en-US" altLang="zh-CN" dirty="0">
                <a:solidFill>
                  <a:schemeClr val="bg1"/>
                </a:solidFill>
                <a:cs typeface="+mn-ea"/>
                <a:sym typeface="+mn-lt"/>
              </a:rPr>
              <a:t> </a:t>
            </a:r>
            <a:r>
              <a:rPr lang="zh-CN" altLang="en-US" dirty="0">
                <a:solidFill>
                  <a:schemeClr val="bg1"/>
                </a:solidFill>
                <a:cs typeface="+mn-ea"/>
                <a:sym typeface="+mn-lt"/>
              </a:rPr>
              <a:t>自动化</a:t>
            </a:r>
          </a:p>
        </p:txBody>
      </p:sp>
      <p:pic>
        <p:nvPicPr>
          <p:cNvPr id="13" name="图片 5">
            <a:extLst>
              <a:ext uri="{FF2B5EF4-FFF2-40B4-BE49-F238E27FC236}">
                <a16:creationId xmlns:a16="http://schemas.microsoft.com/office/drawing/2014/main" id="{FC0635F0-EEFD-4C49-AAF5-AE6C43A510E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6">
            <a:extLst>
              <a:ext uri="{FF2B5EF4-FFF2-40B4-BE49-F238E27FC236}">
                <a16:creationId xmlns:a16="http://schemas.microsoft.com/office/drawing/2014/main" id="{9094A8D5-E614-4B45-A61A-260DFCD69D0F}"/>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1800"/>
                            </p:stCondLst>
                            <p:childTnLst>
                              <p:par>
                                <p:cTn id="21" presetID="14" presetClass="entr" presetSubtype="10" fill="hold" grpId="0"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randombar(horizontal)">
                                      <p:cBhvr>
                                        <p:cTn id="23" dur="500"/>
                                        <p:tgtEl>
                                          <p:spTgt spid="121"/>
                                        </p:tgtEl>
                                      </p:cBhvr>
                                    </p:animEffect>
                                  </p:childTnLst>
                                </p:cTn>
                              </p:par>
                            </p:childTnLst>
                          </p:cTn>
                        </p:par>
                        <p:par>
                          <p:cTn id="24" fill="hold">
                            <p:stCondLst>
                              <p:cond delay="2300"/>
                            </p:stCondLst>
                            <p:childTnLst>
                              <p:par>
                                <p:cTn id="25" presetID="12" presetClass="entr" presetSubtype="8" fill="hold" grpId="0" nodeType="afterEffect">
                                  <p:stCondLst>
                                    <p:cond delay="0"/>
                                  </p:stCondLst>
                                  <p:childTnLst>
                                    <p:set>
                                      <p:cBhvr>
                                        <p:cTn id="26" dur="1" fill="hold">
                                          <p:stCondLst>
                                            <p:cond delay="0"/>
                                          </p:stCondLst>
                                        </p:cTn>
                                        <p:tgtEl>
                                          <p:spTgt spid="3075"/>
                                        </p:tgtEl>
                                        <p:attrNameLst>
                                          <p:attrName>style.visibility</p:attrName>
                                        </p:attrNameLst>
                                      </p:cBhvr>
                                      <p:to>
                                        <p:strVal val="visible"/>
                                      </p:to>
                                    </p:set>
                                    <p:anim calcmode="lin" valueType="num">
                                      <p:cBhvr additive="base">
                                        <p:cTn id="27" dur="500"/>
                                        <p:tgtEl>
                                          <p:spTgt spid="3075"/>
                                        </p:tgtEl>
                                        <p:attrNameLst>
                                          <p:attrName>ppt_x</p:attrName>
                                        </p:attrNameLst>
                                      </p:cBhvr>
                                      <p:tavLst>
                                        <p:tav tm="0">
                                          <p:val>
                                            <p:strVal val="#ppt_x-#ppt_w*1.125000"/>
                                          </p:val>
                                        </p:tav>
                                        <p:tav tm="100000">
                                          <p:val>
                                            <p:strVal val="#ppt_x"/>
                                          </p:val>
                                        </p:tav>
                                      </p:tavLst>
                                    </p:anim>
                                    <p:animEffect transition="in" filter="wipe(right)">
                                      <p:cBhvr>
                                        <p:cTn id="2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p:bldP spid="9" grpId="0"/>
      <p:bldP spid="1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D7B65069-C5F0-4619-A6D7-E8A18E10F9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pic>
        <p:nvPicPr>
          <p:cNvPr id="5" name="图片 5">
            <a:extLst>
              <a:ext uri="{FF2B5EF4-FFF2-40B4-BE49-F238E27FC236}">
                <a16:creationId xmlns:a16="http://schemas.microsoft.com/office/drawing/2014/main" id="{176EF8AA-755D-4D72-9FCE-ED53613B3B6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a:extLst>
              <a:ext uri="{FF2B5EF4-FFF2-40B4-BE49-F238E27FC236}">
                <a16:creationId xmlns:a16="http://schemas.microsoft.com/office/drawing/2014/main" id="{D213DA97-3605-4853-9F08-955EDC752221}"/>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5B30172A-0B36-465F-9926-1583119C194A}"/>
              </a:ext>
            </a:extLst>
          </p:cNvPr>
          <p:cNvSpPr/>
          <p:nvPr/>
        </p:nvSpPr>
        <p:spPr>
          <a:xfrm>
            <a:off x="309284" y="2574110"/>
            <a:ext cx="4262705" cy="338811"/>
          </a:xfrm>
          <a:prstGeom prst="rect">
            <a:avLst/>
          </a:prstGeom>
        </p:spPr>
        <p:txBody>
          <a:bodyPr wrap="none">
            <a:spAutoFit/>
          </a:bodyPr>
          <a:lstStyle/>
          <a:p>
            <a:pPr algn="just">
              <a:lnSpc>
                <a:spcPct val="107000"/>
              </a:lnSpc>
              <a:spcAft>
                <a:spcPts val="800"/>
              </a:spcAft>
              <a:tabLst>
                <a:tab pos="3098800" algn="ctr"/>
                <a:tab pos="6184900" algn="r"/>
              </a:tabLst>
            </a:pPr>
            <a:r>
              <a:rPr lang="zh-CN" altLang="zh-CN" sz="1600" b="1" dirty="0">
                <a:solidFill>
                  <a:srgbClr val="1B4367"/>
                </a:solidFill>
                <a:cs typeface="+mn-ea"/>
              </a:rPr>
              <a:t>对于如下带有随机数据丢包的传感器测量值</a:t>
            </a:r>
            <a:r>
              <a:rPr lang="zh-CN" altLang="zh-CN" b="1" dirty="0">
                <a:solidFill>
                  <a:srgbClr val="1B4367"/>
                </a:solidFill>
                <a:cs typeface="+mn-ea"/>
              </a:rPr>
              <a:t>：</a:t>
            </a:r>
          </a:p>
        </p:txBody>
      </p:sp>
      <p:sp>
        <p:nvSpPr>
          <p:cNvPr id="15" name="AutoShape 4">
            <a:extLst>
              <a:ext uri="{FF2B5EF4-FFF2-40B4-BE49-F238E27FC236}">
                <a16:creationId xmlns:a16="http://schemas.microsoft.com/office/drawing/2014/main" id="{C952555C-7923-4801-A6DA-A5C2C921C671}"/>
              </a:ext>
            </a:extLst>
          </p:cNvPr>
          <p:cNvSpPr>
            <a:spLocks noChangeArrowheads="1"/>
          </p:cNvSpPr>
          <p:nvPr/>
        </p:nvSpPr>
        <p:spPr bwMode="gray">
          <a:xfrm>
            <a:off x="309284" y="369794"/>
            <a:ext cx="5029200" cy="350932"/>
          </a:xfrm>
          <a:prstGeom prst="chevron">
            <a:avLst>
              <a:gd name="adj" fmla="val 121762"/>
            </a:avLst>
          </a:prstGeom>
          <a:solidFill>
            <a:srgbClr val="1790BB"/>
          </a:solidFill>
          <a:ln w="38100">
            <a:solidFill>
              <a:schemeClr val="bg1"/>
            </a:solidFill>
            <a:miter lim="800000"/>
            <a:headEnd/>
            <a:tailEnd/>
          </a:ln>
          <a:effectLst>
            <a:outerShdw dist="109250" dir="3267739" algn="ctr" rotWithShape="0">
              <a:srgbClr val="333333">
                <a:alpha val="50000"/>
              </a:srgbClr>
            </a:outerShdw>
          </a:effectLst>
        </p:spPr>
        <p:txBody>
          <a:bodyPr anchor="ct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eaLnBrk="1" hangingPunct="1"/>
            <a:endParaRPr kumimoji="0" lang="zh-CN" altLang="en-US">
              <a:latin typeface="Arial" panose="020B0604020202020204" pitchFamily="34" charset="0"/>
              <a:ea typeface="宋体" panose="02010600030101010101" pitchFamily="2" charset="-122"/>
            </a:endParaRPr>
          </a:p>
        </p:txBody>
      </p:sp>
      <p:sp>
        <p:nvSpPr>
          <p:cNvPr id="16" name="Text Box 5">
            <a:extLst>
              <a:ext uri="{FF2B5EF4-FFF2-40B4-BE49-F238E27FC236}">
                <a16:creationId xmlns:a16="http://schemas.microsoft.com/office/drawing/2014/main" id="{F16CD28C-2F72-45F2-A4DB-062BEFEB7BD3}"/>
              </a:ext>
            </a:extLst>
          </p:cNvPr>
          <p:cNvSpPr txBox="1">
            <a:spLocks noChangeArrowheads="1"/>
          </p:cNvSpPr>
          <p:nvPr/>
        </p:nvSpPr>
        <p:spPr bwMode="auto">
          <a:xfrm>
            <a:off x="376939" y="360594"/>
            <a:ext cx="4464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r>
              <a:rPr lang="zh-CN" altLang="en-US" sz="1800" dirty="0">
                <a:solidFill>
                  <a:schemeClr val="bg1"/>
                </a:solidFill>
                <a:latin typeface="黑体" panose="02010609060101010101" pitchFamily="49" charset="-122"/>
                <a:ea typeface="黑体" panose="02010609060101010101" pitchFamily="49" charset="-122"/>
              </a:rPr>
              <a:t>奇异摄动系统的提出和稳定性的分析</a:t>
            </a:r>
          </a:p>
        </p:txBody>
      </p:sp>
      <p:graphicFrame>
        <p:nvGraphicFramePr>
          <p:cNvPr id="17" name="对象 16">
            <a:extLst>
              <a:ext uri="{FF2B5EF4-FFF2-40B4-BE49-F238E27FC236}">
                <a16:creationId xmlns:a16="http://schemas.microsoft.com/office/drawing/2014/main" id="{5F27E6F2-C674-4226-B6F6-1DCA5651CAB5}"/>
              </a:ext>
            </a:extLst>
          </p:cNvPr>
          <p:cNvGraphicFramePr>
            <a:graphicFrameLocks noChangeAspect="1"/>
          </p:cNvGraphicFramePr>
          <p:nvPr>
            <p:extLst>
              <p:ext uri="{D42A27DB-BD31-4B8C-83A1-F6EECF244321}">
                <p14:modId xmlns:p14="http://schemas.microsoft.com/office/powerpoint/2010/main" val="3734279093"/>
              </p:ext>
            </p:extLst>
          </p:nvPr>
        </p:nvGraphicFramePr>
        <p:xfrm>
          <a:off x="2761360" y="1876389"/>
          <a:ext cx="3621280" cy="545672"/>
        </p:xfrm>
        <a:graphic>
          <a:graphicData uri="http://schemas.openxmlformats.org/presentationml/2006/ole">
            <mc:AlternateContent xmlns:mc="http://schemas.openxmlformats.org/markup-compatibility/2006">
              <mc:Choice xmlns:v="urn:schemas-microsoft-com:vml" Requires="v">
                <p:oleObj spid="_x0000_s3138" name="Equation" r:id="rId7" imgW="1625600" imgH="241300" progId="Equation.DSMT4">
                  <p:embed/>
                </p:oleObj>
              </mc:Choice>
              <mc:Fallback>
                <p:oleObj name="Equation" r:id="rId7" imgW="1625600" imgH="241300" progId="Equation.DSMT4">
                  <p:embed/>
                  <p:pic>
                    <p:nvPicPr>
                      <p:cNvPr id="4" name="对象 3">
                        <a:extLst>
                          <a:ext uri="{FF2B5EF4-FFF2-40B4-BE49-F238E27FC236}">
                            <a16:creationId xmlns:a16="http://schemas.microsoft.com/office/drawing/2014/main" id="{4D571B41-4D14-4E64-A6AC-28CA94781B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1360" y="1876389"/>
                        <a:ext cx="3621280" cy="545672"/>
                      </a:xfrm>
                      <a:prstGeom prst="rect">
                        <a:avLst/>
                      </a:prstGeom>
                      <a:noFill/>
                    </p:spPr>
                  </p:pic>
                </p:oleObj>
              </mc:Fallback>
            </mc:AlternateContent>
          </a:graphicData>
        </a:graphic>
      </p:graphicFrame>
      <p:sp>
        <p:nvSpPr>
          <p:cNvPr id="18" name="矩形 17">
            <a:extLst>
              <a:ext uri="{FF2B5EF4-FFF2-40B4-BE49-F238E27FC236}">
                <a16:creationId xmlns:a16="http://schemas.microsoft.com/office/drawing/2014/main" id="{D7AE0536-01DF-4687-81D9-64EC7828F4EC}"/>
              </a:ext>
            </a:extLst>
          </p:cNvPr>
          <p:cNvSpPr/>
          <p:nvPr/>
        </p:nvSpPr>
        <p:spPr>
          <a:xfrm>
            <a:off x="228664" y="1276810"/>
            <a:ext cx="2328796" cy="6923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85E78ABF-1CF3-4C90-84FC-354FCF1061E9}"/>
                  </a:ext>
                </a:extLst>
              </p:cNvPr>
              <p:cNvSpPr>
                <a:spLocks noChangeArrowheads="1"/>
              </p:cNvSpPr>
              <p:nvPr/>
            </p:nvSpPr>
            <p:spPr bwMode="auto">
              <a:xfrm>
                <a:off x="180611" y="1306270"/>
                <a:ext cx="2457469" cy="6463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ctr"/>
                <a:r>
                  <a:rPr lang="zh-CN" altLang="en-US" sz="1800" dirty="0">
                    <a:solidFill>
                      <a:srgbClr val="C00000"/>
                    </a:solidFill>
                    <a:latin typeface="微软雅黑" panose="020B0503020204020204" pitchFamily="34" charset="-122"/>
                    <a:ea typeface="微软雅黑" panose="020B0503020204020204" pitchFamily="34" charset="-122"/>
                  </a:rPr>
                  <a:t>构造带有奇异摄动参数</a:t>
                </a:r>
                <a14:m>
                  <m:oMath xmlns:m="http://schemas.openxmlformats.org/officeDocument/2006/math">
                    <m:r>
                      <a:rPr lang="en-US" altLang="zh-CN" sz="1800" b="0" i="0" smtClean="0">
                        <a:solidFill>
                          <a:srgbClr val="C00000"/>
                        </a:solidFill>
                        <a:latin typeface="Cambria Math" panose="02040503050406030204" pitchFamily="18" charset="0"/>
                        <a:ea typeface="微软雅黑" panose="020B0503020204020204" pitchFamily="34" charset="-122"/>
                      </a:rPr>
                      <m:t> </m:t>
                    </m:r>
                    <m:r>
                      <a:rPr lang="zh-CN" altLang="en-US" sz="1800" i="1" smtClean="0">
                        <a:solidFill>
                          <a:srgbClr val="C00000"/>
                        </a:solidFill>
                        <a:latin typeface="Cambria Math" panose="02040503050406030204" pitchFamily="18" charset="0"/>
                        <a:ea typeface="微软雅黑" panose="020B0503020204020204" pitchFamily="34" charset="-122"/>
                      </a:rPr>
                      <m:t>𝜀</m:t>
                    </m:r>
                    <m:r>
                      <a:rPr lang="en-US" altLang="zh-CN" sz="1800" b="0" i="1" smtClean="0">
                        <a:solidFill>
                          <a:srgbClr val="C00000"/>
                        </a:solidFill>
                        <a:latin typeface="Cambria Math" panose="02040503050406030204" pitchFamily="18" charset="0"/>
                        <a:ea typeface="微软雅黑" panose="020B0503020204020204" pitchFamily="34" charset="-122"/>
                      </a:rPr>
                      <m:t>&gt;0</m:t>
                    </m:r>
                  </m:oMath>
                </a14:m>
                <a:r>
                  <a:rPr lang="zh-CN" altLang="en-US" sz="1800" dirty="0">
                    <a:solidFill>
                      <a:srgbClr val="C00000"/>
                    </a:solidFill>
                    <a:latin typeface="微软雅黑" panose="020B0503020204020204" pitchFamily="34" charset="-122"/>
                    <a:ea typeface="微软雅黑" panose="020B0503020204020204" pitchFamily="34" charset="-122"/>
                  </a:rPr>
                  <a:t>的控制系统</a:t>
                </a:r>
              </a:p>
            </p:txBody>
          </p:sp>
        </mc:Choice>
        <mc:Fallback xmlns="">
          <p:sp>
            <p:nvSpPr>
              <p:cNvPr id="19" name="矩形 18">
                <a:extLst>
                  <a:ext uri="{FF2B5EF4-FFF2-40B4-BE49-F238E27FC236}">
                    <a16:creationId xmlns:a16="http://schemas.microsoft.com/office/drawing/2014/main" id="{85E78ABF-1CF3-4C90-84FC-354FCF1061E9}"/>
                  </a:ext>
                </a:extLst>
              </p:cNvPr>
              <p:cNvSpPr>
                <a:spLocks noRot="1" noChangeAspect="1" noMove="1" noResize="1" noEditPoints="1" noAdjustHandles="1" noChangeArrowheads="1" noChangeShapeType="1" noTextEdit="1"/>
              </p:cNvSpPr>
              <p:nvPr/>
            </p:nvSpPr>
            <p:spPr bwMode="auto">
              <a:xfrm>
                <a:off x="180611" y="1306270"/>
                <a:ext cx="2457469" cy="646331"/>
              </a:xfrm>
              <a:prstGeom prst="rect">
                <a:avLst/>
              </a:prstGeom>
              <a:blipFill>
                <a:blip r:embed="rId9"/>
                <a:stretch>
                  <a:fillRect t="-4717" b="-141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2" name="Rectangle 2">
            <a:extLst>
              <a:ext uri="{FF2B5EF4-FFF2-40B4-BE49-F238E27FC236}">
                <a16:creationId xmlns:a16="http://schemas.microsoft.com/office/drawing/2014/main" id="{AFF2639B-3665-4DCD-9EAF-3B8BC0C0A63B}"/>
              </a:ext>
            </a:extLst>
          </p:cNvPr>
          <p:cNvSpPr>
            <a:spLocks noChangeArrowheads="1"/>
          </p:cNvSpPr>
          <p:nvPr/>
        </p:nvSpPr>
        <p:spPr bwMode="auto">
          <a:xfrm>
            <a:off x="766484" y="32740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a:extLst>
              <a:ext uri="{FF2B5EF4-FFF2-40B4-BE49-F238E27FC236}">
                <a16:creationId xmlns:a16="http://schemas.microsoft.com/office/drawing/2014/main" id="{A07C4040-BF62-4B23-A2F6-2EF31B28E5FF}"/>
              </a:ext>
            </a:extLst>
          </p:cNvPr>
          <p:cNvGraphicFramePr>
            <a:graphicFrameLocks noChangeAspect="1"/>
          </p:cNvGraphicFramePr>
          <p:nvPr>
            <p:extLst>
              <p:ext uri="{D42A27DB-BD31-4B8C-83A1-F6EECF244321}">
                <p14:modId xmlns:p14="http://schemas.microsoft.com/office/powerpoint/2010/main" val="4145475403"/>
              </p:ext>
            </p:extLst>
          </p:nvPr>
        </p:nvGraphicFramePr>
        <p:xfrm>
          <a:off x="3490088" y="3213853"/>
          <a:ext cx="2163824" cy="439616"/>
        </p:xfrm>
        <a:graphic>
          <a:graphicData uri="http://schemas.openxmlformats.org/presentationml/2006/ole">
            <mc:AlternateContent xmlns:mc="http://schemas.openxmlformats.org/markup-compatibility/2006">
              <mc:Choice xmlns:v="urn:schemas-microsoft-com:vml" Requires="v">
                <p:oleObj spid="_x0000_s3139" name="Equation" r:id="rId10" imgW="1117600" imgH="228600" progId="Equation.DSMT4">
                  <p:embed/>
                </p:oleObj>
              </mc:Choice>
              <mc:Fallback>
                <p:oleObj name="Equation" r:id="rId10" imgW="1117600" imgH="228600" progId="Equation.DSMT4">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90088" y="3213853"/>
                        <a:ext cx="2163824" cy="439616"/>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A75B7965-8B37-4D58-943A-BD53B4C344CB}"/>
                  </a:ext>
                </a:extLst>
              </p:cNvPr>
              <p:cNvSpPr txBox="1"/>
              <p:nvPr/>
            </p:nvSpPr>
            <p:spPr>
              <a:xfrm>
                <a:off x="1002607" y="4081112"/>
                <a:ext cx="6482608" cy="338811"/>
              </a:xfrm>
              <a:prstGeom prst="rect">
                <a:avLst/>
              </a:prstGeom>
              <a:noFill/>
            </p:spPr>
            <p:txBody>
              <a:bodyPr wrap="none" rtlCol="0">
                <a:spAutoFit/>
              </a:bodyPr>
              <a:lstStyle/>
              <a:p>
                <a:pPr algn="just">
                  <a:lnSpc>
                    <a:spcPct val="107000"/>
                  </a:lnSpc>
                  <a:spcAft>
                    <a:spcPts val="800"/>
                  </a:spcAft>
                  <a:tabLst>
                    <a:tab pos="3098800" algn="ctr"/>
                    <a:tab pos="6184900" algn="r"/>
                  </a:tabLst>
                </a:pPr>
                <a:r>
                  <a:rPr lang="zh-CN" altLang="en-US" sz="1600" b="1" dirty="0">
                    <a:solidFill>
                      <a:srgbClr val="1B4367"/>
                    </a:solidFill>
                    <a:cs typeface="+mn-ea"/>
                  </a:rPr>
                  <a:t>这里</a:t>
                </a:r>
                <a14:m>
                  <m:oMath xmlns:m="http://schemas.openxmlformats.org/officeDocument/2006/math">
                    <m:sSub>
                      <m:sSubPr>
                        <m:ctrlPr>
                          <a:rPr lang="en-US" altLang="zh-CN" sz="1600" b="1" i="1">
                            <a:solidFill>
                              <a:srgbClr val="1B4367"/>
                            </a:solidFill>
                            <a:latin typeface="Cambria Math" panose="02040503050406030204" pitchFamily="18" charset="0"/>
                            <a:cs typeface="+mn-ea"/>
                          </a:rPr>
                        </m:ctrlPr>
                      </m:sSubPr>
                      <m:e>
                        <m:r>
                          <a:rPr lang="en-US" altLang="zh-CN" sz="1600" b="1">
                            <a:solidFill>
                              <a:srgbClr val="1B4367"/>
                            </a:solidFill>
                            <a:latin typeface="Cambria Math" panose="02040503050406030204" pitchFamily="18" charset="0"/>
                            <a:cs typeface="+mn-ea"/>
                          </a:rPr>
                          <m:t>𝑦</m:t>
                        </m:r>
                      </m:e>
                      <m:sub>
                        <m:r>
                          <a:rPr lang="en-US" altLang="zh-CN" sz="1600" b="1">
                            <a:solidFill>
                              <a:srgbClr val="1B4367"/>
                            </a:solidFill>
                            <a:latin typeface="Cambria Math" panose="02040503050406030204" pitchFamily="18" charset="0"/>
                            <a:cs typeface="+mn-ea"/>
                          </a:rPr>
                          <m:t>𝑘</m:t>
                        </m:r>
                      </m:sub>
                    </m:sSub>
                    <m:r>
                      <a:rPr lang="en-US" altLang="zh-CN" sz="1600" b="1">
                        <a:solidFill>
                          <a:srgbClr val="1B4367"/>
                        </a:solidFill>
                        <a:latin typeface="Cambria Math" panose="02040503050406030204" pitchFamily="18" charset="0"/>
                        <a:cs typeface="+mn-ea"/>
                      </a:rPr>
                      <m:t>∈</m:t>
                    </m:r>
                    <m:sSup>
                      <m:sSupPr>
                        <m:ctrlPr>
                          <a:rPr lang="en-US" altLang="zh-CN" sz="1600" b="1" i="1">
                            <a:solidFill>
                              <a:srgbClr val="1B4367"/>
                            </a:solidFill>
                            <a:latin typeface="Cambria Math" panose="02040503050406030204" pitchFamily="18" charset="0"/>
                            <a:cs typeface="+mn-ea"/>
                          </a:rPr>
                        </m:ctrlPr>
                      </m:sSupPr>
                      <m:e>
                        <m:r>
                          <a:rPr lang="en-US" altLang="zh-CN" sz="1600" b="1">
                            <a:solidFill>
                              <a:srgbClr val="1B4367"/>
                            </a:solidFill>
                            <a:latin typeface="Cambria Math" panose="02040503050406030204" pitchFamily="18" charset="0"/>
                            <a:cs typeface="+mn-ea"/>
                          </a:rPr>
                          <m:t>𝑅</m:t>
                        </m:r>
                      </m:e>
                      <m:sup>
                        <m:r>
                          <a:rPr lang="en-US" altLang="zh-CN" sz="1600" b="1">
                            <a:solidFill>
                              <a:srgbClr val="1B4367"/>
                            </a:solidFill>
                            <a:latin typeface="Cambria Math" panose="02040503050406030204" pitchFamily="18" charset="0"/>
                            <a:cs typeface="+mn-ea"/>
                          </a:rPr>
                          <m:t>𝑝</m:t>
                        </m:r>
                      </m:sup>
                    </m:sSup>
                  </m:oMath>
                </a14:m>
                <a:r>
                  <a:rPr lang="zh-CN" altLang="en-US" sz="1600" b="1" dirty="0">
                    <a:solidFill>
                      <a:srgbClr val="1B4367"/>
                    </a:solidFill>
                    <a:cs typeface="+mn-ea"/>
                  </a:rPr>
                  <a:t>是测量输出向量，</a:t>
                </a:r>
                <a14:m>
                  <m:oMath xmlns:m="http://schemas.openxmlformats.org/officeDocument/2006/math">
                    <m:r>
                      <a:rPr lang="en-US" altLang="zh-CN" sz="1600" b="1" dirty="0">
                        <a:solidFill>
                          <a:srgbClr val="1B4367"/>
                        </a:solidFill>
                        <a:latin typeface="Cambria Math" panose="02040503050406030204" pitchFamily="18" charset="0"/>
                        <a:cs typeface="+mn-ea"/>
                      </a:rPr>
                      <m:t>𝐶</m:t>
                    </m:r>
                  </m:oMath>
                </a14:m>
                <a:r>
                  <a:rPr lang="zh-CN" altLang="en-US" sz="1600" b="1" dirty="0">
                    <a:solidFill>
                      <a:srgbClr val="1B4367"/>
                    </a:solidFill>
                    <a:cs typeface="+mn-ea"/>
                  </a:rPr>
                  <a:t>和</a:t>
                </a:r>
                <a14:m>
                  <m:oMath xmlns:m="http://schemas.openxmlformats.org/officeDocument/2006/math">
                    <m:r>
                      <a:rPr lang="en-US" altLang="zh-CN" sz="1600" b="1" dirty="0">
                        <a:solidFill>
                          <a:srgbClr val="1B4367"/>
                        </a:solidFill>
                        <a:latin typeface="Cambria Math" panose="02040503050406030204" pitchFamily="18" charset="0"/>
                        <a:cs typeface="+mn-ea"/>
                      </a:rPr>
                      <m:t>𝐷</m:t>
                    </m:r>
                  </m:oMath>
                </a14:m>
                <a:r>
                  <a:rPr lang="zh-CN" altLang="en-US" sz="1600" b="1" dirty="0">
                    <a:solidFill>
                      <a:srgbClr val="1B4367"/>
                    </a:solidFill>
                    <a:cs typeface="+mn-ea"/>
                  </a:rPr>
                  <a:t>都是已知的合适维度的系数矩阵。</a:t>
                </a:r>
              </a:p>
            </p:txBody>
          </p:sp>
        </mc:Choice>
        <mc:Fallback xmlns="">
          <p:sp>
            <p:nvSpPr>
              <p:cNvPr id="26" name="文本框 25">
                <a:extLst>
                  <a:ext uri="{FF2B5EF4-FFF2-40B4-BE49-F238E27FC236}">
                    <a16:creationId xmlns:a16="http://schemas.microsoft.com/office/drawing/2014/main" id="{A75B7965-8B37-4D58-943A-BD53B4C344CB}"/>
                  </a:ext>
                </a:extLst>
              </p:cNvPr>
              <p:cNvSpPr txBox="1">
                <a:spLocks noRot="1" noChangeAspect="1" noMove="1" noResize="1" noEditPoints="1" noAdjustHandles="1" noChangeArrowheads="1" noChangeShapeType="1" noTextEdit="1"/>
              </p:cNvSpPr>
              <p:nvPr/>
            </p:nvSpPr>
            <p:spPr>
              <a:xfrm>
                <a:off x="1002607" y="4081112"/>
                <a:ext cx="6482608" cy="338811"/>
              </a:xfrm>
              <a:prstGeom prst="rect">
                <a:avLst/>
              </a:prstGeom>
              <a:blipFill>
                <a:blip r:embed="rId13"/>
                <a:stretch>
                  <a:fillRect l="-470" t="-5357"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543399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D7B65069-C5F0-4619-A6D7-E8A18E10F9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pic>
        <p:nvPicPr>
          <p:cNvPr id="5" name="图片 5">
            <a:extLst>
              <a:ext uri="{FF2B5EF4-FFF2-40B4-BE49-F238E27FC236}">
                <a16:creationId xmlns:a16="http://schemas.microsoft.com/office/drawing/2014/main" id="{176EF8AA-755D-4D72-9FCE-ED53613B3B6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a:extLst>
              <a:ext uri="{FF2B5EF4-FFF2-40B4-BE49-F238E27FC236}">
                <a16:creationId xmlns:a16="http://schemas.microsoft.com/office/drawing/2014/main" id="{D213DA97-3605-4853-9F08-955EDC752221}"/>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4">
            <a:extLst>
              <a:ext uri="{FF2B5EF4-FFF2-40B4-BE49-F238E27FC236}">
                <a16:creationId xmlns:a16="http://schemas.microsoft.com/office/drawing/2014/main" id="{C952555C-7923-4801-A6DA-A5C2C921C671}"/>
              </a:ext>
            </a:extLst>
          </p:cNvPr>
          <p:cNvSpPr>
            <a:spLocks noChangeArrowheads="1"/>
          </p:cNvSpPr>
          <p:nvPr/>
        </p:nvSpPr>
        <p:spPr bwMode="gray">
          <a:xfrm>
            <a:off x="309284" y="369794"/>
            <a:ext cx="5029200" cy="350932"/>
          </a:xfrm>
          <a:prstGeom prst="chevron">
            <a:avLst>
              <a:gd name="adj" fmla="val 121762"/>
            </a:avLst>
          </a:prstGeom>
          <a:solidFill>
            <a:srgbClr val="1790BB"/>
          </a:solidFill>
          <a:ln w="38100">
            <a:solidFill>
              <a:schemeClr val="bg1"/>
            </a:solidFill>
            <a:miter lim="800000"/>
            <a:headEnd/>
            <a:tailEnd/>
          </a:ln>
          <a:effectLst>
            <a:outerShdw dist="109250" dir="3267739" algn="ctr" rotWithShape="0">
              <a:srgbClr val="333333">
                <a:alpha val="50000"/>
              </a:srgbClr>
            </a:outerShdw>
          </a:effectLst>
        </p:spPr>
        <p:txBody>
          <a:bodyPr anchor="ct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eaLnBrk="1" hangingPunct="1"/>
            <a:endParaRPr kumimoji="0" lang="zh-CN" altLang="en-US">
              <a:latin typeface="Arial" panose="020B0604020202020204" pitchFamily="34" charset="0"/>
              <a:ea typeface="宋体" panose="02010600030101010101" pitchFamily="2" charset="-122"/>
            </a:endParaRPr>
          </a:p>
        </p:txBody>
      </p:sp>
      <p:sp>
        <p:nvSpPr>
          <p:cNvPr id="16" name="Text Box 5">
            <a:extLst>
              <a:ext uri="{FF2B5EF4-FFF2-40B4-BE49-F238E27FC236}">
                <a16:creationId xmlns:a16="http://schemas.microsoft.com/office/drawing/2014/main" id="{F16CD28C-2F72-45F2-A4DB-062BEFEB7BD3}"/>
              </a:ext>
            </a:extLst>
          </p:cNvPr>
          <p:cNvSpPr txBox="1">
            <a:spLocks noChangeArrowheads="1"/>
          </p:cNvSpPr>
          <p:nvPr/>
        </p:nvSpPr>
        <p:spPr bwMode="auto">
          <a:xfrm>
            <a:off x="376939" y="360594"/>
            <a:ext cx="4464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r>
              <a:rPr lang="zh-CN" altLang="en-US" sz="1800" dirty="0">
                <a:solidFill>
                  <a:schemeClr val="bg1"/>
                </a:solidFill>
                <a:latin typeface="黑体" panose="02010609060101010101" pitchFamily="49" charset="-122"/>
                <a:ea typeface="黑体" panose="02010609060101010101" pitchFamily="49" charset="-122"/>
              </a:rPr>
              <a:t>奇异摄动系统的提出和稳定性的分析</a:t>
            </a:r>
          </a:p>
        </p:txBody>
      </p:sp>
      <p:sp>
        <p:nvSpPr>
          <p:cNvPr id="18" name="矩形 17">
            <a:extLst>
              <a:ext uri="{FF2B5EF4-FFF2-40B4-BE49-F238E27FC236}">
                <a16:creationId xmlns:a16="http://schemas.microsoft.com/office/drawing/2014/main" id="{D7AE0536-01DF-4687-81D9-64EC7828F4EC}"/>
              </a:ext>
            </a:extLst>
          </p:cNvPr>
          <p:cNvSpPr/>
          <p:nvPr/>
        </p:nvSpPr>
        <p:spPr>
          <a:xfrm>
            <a:off x="228664" y="1276810"/>
            <a:ext cx="2328796" cy="6923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85E78ABF-1CF3-4C90-84FC-354FCF1061E9}"/>
                  </a:ext>
                </a:extLst>
              </p:cNvPr>
              <p:cNvSpPr>
                <a:spLocks noChangeArrowheads="1"/>
              </p:cNvSpPr>
              <p:nvPr/>
            </p:nvSpPr>
            <p:spPr bwMode="auto">
              <a:xfrm>
                <a:off x="180611" y="1306270"/>
                <a:ext cx="2457469" cy="6463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ctr"/>
                <a:r>
                  <a:rPr lang="zh-CN" altLang="en-US" sz="1800" dirty="0">
                    <a:solidFill>
                      <a:srgbClr val="C00000"/>
                    </a:solidFill>
                    <a:latin typeface="微软雅黑" panose="020B0503020204020204" pitchFamily="34" charset="-122"/>
                    <a:ea typeface="微软雅黑" panose="020B0503020204020204" pitchFamily="34" charset="-122"/>
                  </a:rPr>
                  <a:t>构造带有奇异摄动参数</a:t>
                </a:r>
                <a14:m>
                  <m:oMath xmlns:m="http://schemas.openxmlformats.org/officeDocument/2006/math">
                    <m:r>
                      <a:rPr lang="en-US" altLang="zh-CN" sz="1800" b="0" i="0" smtClean="0">
                        <a:solidFill>
                          <a:srgbClr val="C00000"/>
                        </a:solidFill>
                        <a:latin typeface="Cambria Math" panose="02040503050406030204" pitchFamily="18" charset="0"/>
                        <a:ea typeface="微软雅黑" panose="020B0503020204020204" pitchFamily="34" charset="-122"/>
                      </a:rPr>
                      <m:t> </m:t>
                    </m:r>
                    <m:r>
                      <a:rPr lang="zh-CN" altLang="en-US" sz="1800" i="1" smtClean="0">
                        <a:solidFill>
                          <a:srgbClr val="C00000"/>
                        </a:solidFill>
                        <a:latin typeface="Cambria Math" panose="02040503050406030204" pitchFamily="18" charset="0"/>
                        <a:ea typeface="微软雅黑" panose="020B0503020204020204" pitchFamily="34" charset="-122"/>
                      </a:rPr>
                      <m:t>𝜀</m:t>
                    </m:r>
                    <m:r>
                      <a:rPr lang="en-US" altLang="zh-CN" sz="1800" b="0" i="1" smtClean="0">
                        <a:solidFill>
                          <a:srgbClr val="C00000"/>
                        </a:solidFill>
                        <a:latin typeface="Cambria Math" panose="02040503050406030204" pitchFamily="18" charset="0"/>
                        <a:ea typeface="微软雅黑" panose="020B0503020204020204" pitchFamily="34" charset="-122"/>
                      </a:rPr>
                      <m:t>&gt;0</m:t>
                    </m:r>
                  </m:oMath>
                </a14:m>
                <a:r>
                  <a:rPr lang="zh-CN" altLang="en-US" sz="1800" dirty="0">
                    <a:solidFill>
                      <a:srgbClr val="C00000"/>
                    </a:solidFill>
                    <a:latin typeface="微软雅黑" panose="020B0503020204020204" pitchFamily="34" charset="-122"/>
                    <a:ea typeface="微软雅黑" panose="020B0503020204020204" pitchFamily="34" charset="-122"/>
                  </a:rPr>
                  <a:t>的控制系统</a:t>
                </a:r>
              </a:p>
            </p:txBody>
          </p:sp>
        </mc:Choice>
        <mc:Fallback xmlns="">
          <p:sp>
            <p:nvSpPr>
              <p:cNvPr id="19" name="矩形 18">
                <a:extLst>
                  <a:ext uri="{FF2B5EF4-FFF2-40B4-BE49-F238E27FC236}">
                    <a16:creationId xmlns:a16="http://schemas.microsoft.com/office/drawing/2014/main" id="{85E78ABF-1CF3-4C90-84FC-354FCF1061E9}"/>
                  </a:ext>
                </a:extLst>
              </p:cNvPr>
              <p:cNvSpPr>
                <a:spLocks noRot="1" noChangeAspect="1" noMove="1" noResize="1" noEditPoints="1" noAdjustHandles="1" noChangeArrowheads="1" noChangeShapeType="1" noTextEdit="1"/>
              </p:cNvSpPr>
              <p:nvPr/>
            </p:nvSpPr>
            <p:spPr bwMode="auto">
              <a:xfrm>
                <a:off x="180611" y="1306270"/>
                <a:ext cx="2457469" cy="646331"/>
              </a:xfrm>
              <a:prstGeom prst="rect">
                <a:avLst/>
              </a:prstGeom>
              <a:blipFill>
                <a:blip r:embed="rId7"/>
                <a:stretch>
                  <a:fillRect t="-4717" b="-141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2" name="Rectangle 2">
            <a:extLst>
              <a:ext uri="{FF2B5EF4-FFF2-40B4-BE49-F238E27FC236}">
                <a16:creationId xmlns:a16="http://schemas.microsoft.com/office/drawing/2014/main" id="{AFF2639B-3665-4DCD-9EAF-3B8BC0C0A63B}"/>
              </a:ext>
            </a:extLst>
          </p:cNvPr>
          <p:cNvSpPr>
            <a:spLocks noChangeArrowheads="1"/>
          </p:cNvSpPr>
          <p:nvPr/>
        </p:nvSpPr>
        <p:spPr bwMode="auto">
          <a:xfrm>
            <a:off x="766484" y="32740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a:extLst>
              <a:ext uri="{FF2B5EF4-FFF2-40B4-BE49-F238E27FC236}">
                <a16:creationId xmlns:a16="http://schemas.microsoft.com/office/drawing/2014/main" id="{A07C4040-BF62-4B23-A2F6-2EF31B28E5FF}"/>
              </a:ext>
            </a:extLst>
          </p:cNvPr>
          <p:cNvGraphicFramePr>
            <a:graphicFrameLocks noChangeAspect="1"/>
          </p:cNvGraphicFramePr>
          <p:nvPr>
            <p:extLst>
              <p:ext uri="{D42A27DB-BD31-4B8C-83A1-F6EECF244321}">
                <p14:modId xmlns:p14="http://schemas.microsoft.com/office/powerpoint/2010/main" val="2538682356"/>
              </p:ext>
            </p:extLst>
          </p:nvPr>
        </p:nvGraphicFramePr>
        <p:xfrm>
          <a:off x="3452987" y="2160005"/>
          <a:ext cx="2238024" cy="454691"/>
        </p:xfrm>
        <a:graphic>
          <a:graphicData uri="http://schemas.openxmlformats.org/presentationml/2006/ole">
            <mc:AlternateContent xmlns:mc="http://schemas.openxmlformats.org/markup-compatibility/2006">
              <mc:Choice xmlns:v="urn:schemas-microsoft-com:vml" Requires="v">
                <p:oleObj spid="_x0000_s4212" name="Equation" r:id="rId8" imgW="1117600" imgH="228600" progId="Equation.DSMT4">
                  <p:embed/>
                </p:oleObj>
              </mc:Choice>
              <mc:Fallback>
                <p:oleObj name="Equation" r:id="rId8" imgW="1117600" imgH="228600" progId="Equation.DSMT4">
                  <p:embed/>
                  <p:pic>
                    <p:nvPicPr>
                      <p:cNvPr id="13" name="对象 12">
                        <a:extLst>
                          <a:ext uri="{FF2B5EF4-FFF2-40B4-BE49-F238E27FC236}">
                            <a16:creationId xmlns:a16="http://schemas.microsoft.com/office/drawing/2014/main" id="{A07C4040-BF62-4B23-A2F6-2EF31B28E5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2987" y="2160005"/>
                        <a:ext cx="2238024" cy="454691"/>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2DFBA87-AB30-45E8-A896-01F456E04BA5}"/>
                  </a:ext>
                </a:extLst>
              </p:cNvPr>
              <p:cNvSpPr txBox="1"/>
              <p:nvPr/>
            </p:nvSpPr>
            <p:spPr>
              <a:xfrm>
                <a:off x="376939" y="2769015"/>
                <a:ext cx="5222968" cy="307777"/>
              </a:xfrm>
              <a:prstGeom prst="rect">
                <a:avLst/>
              </a:prstGeom>
              <a:noFill/>
            </p:spPr>
            <p:txBody>
              <a:bodyPr wrap="none" rtlCol="0">
                <a:spAutoFit/>
              </a:bodyPr>
              <a:lstStyle/>
              <a:p>
                <a:r>
                  <a:rPr lang="zh-CN" altLang="en-US" b="1" dirty="0">
                    <a:solidFill>
                      <a:srgbClr val="1B4367"/>
                    </a:solidFill>
                    <a:cs typeface="+mn-ea"/>
                  </a:rPr>
                  <a:t>其中</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zh-CN" altLang="en-US" b="1">
                            <a:solidFill>
                              <a:srgbClr val="1B4367"/>
                            </a:solidFill>
                            <a:latin typeface="Cambria Math" panose="02040503050406030204" pitchFamily="18" charset="0"/>
                            <a:cs typeface="+mn-ea"/>
                          </a:rPr>
                          <m:t>𝛼</m:t>
                        </m:r>
                      </m:e>
                      <m:sub>
                        <m:r>
                          <a:rPr lang="en-US" altLang="zh-CN" b="1">
                            <a:solidFill>
                              <a:srgbClr val="1B4367"/>
                            </a:solidFill>
                            <a:latin typeface="Cambria Math" panose="02040503050406030204" pitchFamily="18" charset="0"/>
                            <a:cs typeface="+mn-ea"/>
                          </a:rPr>
                          <m:t>𝑘</m:t>
                        </m:r>
                      </m:sub>
                    </m:sSub>
                  </m:oMath>
                </a14:m>
                <a:r>
                  <a:rPr lang="zh-CN" altLang="en-US" b="1" dirty="0">
                    <a:solidFill>
                      <a:srgbClr val="1B4367"/>
                    </a:solidFill>
                    <a:cs typeface="+mn-ea"/>
                  </a:rPr>
                  <a:t>是统计特性已知的符合伯努利二项分布的白噪声序列，且</a:t>
                </a:r>
              </a:p>
            </p:txBody>
          </p:sp>
        </mc:Choice>
        <mc:Fallback xmlns="">
          <p:sp>
            <p:nvSpPr>
              <p:cNvPr id="7" name="文本框 6">
                <a:extLst>
                  <a:ext uri="{FF2B5EF4-FFF2-40B4-BE49-F238E27FC236}">
                    <a16:creationId xmlns:a16="http://schemas.microsoft.com/office/drawing/2014/main" id="{42DFBA87-AB30-45E8-A896-01F456E04BA5}"/>
                  </a:ext>
                </a:extLst>
              </p:cNvPr>
              <p:cNvSpPr txBox="1">
                <a:spLocks noRot="1" noChangeAspect="1" noMove="1" noResize="1" noEditPoints="1" noAdjustHandles="1" noChangeArrowheads="1" noChangeShapeType="1" noTextEdit="1"/>
              </p:cNvSpPr>
              <p:nvPr/>
            </p:nvSpPr>
            <p:spPr>
              <a:xfrm>
                <a:off x="376939" y="2769015"/>
                <a:ext cx="5222968" cy="307777"/>
              </a:xfrm>
              <a:prstGeom prst="rect">
                <a:avLst/>
              </a:prstGeom>
              <a:blipFill>
                <a:blip r:embed="rId18"/>
                <a:stretch>
                  <a:fillRect l="-350" t="-3922" b="-19608"/>
                </a:stretch>
              </a:blipFill>
            </p:spPr>
            <p:txBody>
              <a:bodyPr/>
              <a:lstStyle/>
              <a:p>
                <a:r>
                  <a:rPr lang="zh-CN" altLang="en-US">
                    <a:noFill/>
                  </a:rPr>
                  <a:t> </a:t>
                </a:r>
              </a:p>
            </p:txBody>
          </p:sp>
        </mc:Fallback>
      </mc:AlternateContent>
      <p:sp>
        <p:nvSpPr>
          <p:cNvPr id="11" name="Rectangle 8">
            <a:extLst>
              <a:ext uri="{FF2B5EF4-FFF2-40B4-BE49-F238E27FC236}">
                <a16:creationId xmlns:a16="http://schemas.microsoft.com/office/drawing/2014/main" id="{7E3B076B-EE8A-4ED6-B25A-00A02FC22C71}"/>
              </a:ext>
            </a:extLst>
          </p:cNvPr>
          <p:cNvSpPr>
            <a:spLocks noChangeArrowheads="1"/>
          </p:cNvSpPr>
          <p:nvPr/>
        </p:nvSpPr>
        <p:spPr bwMode="auto">
          <a:xfrm>
            <a:off x="3583642" y="35653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C1D645E8-103A-4E23-A678-6617E9D0FE44}"/>
              </a:ext>
            </a:extLst>
          </p:cNvPr>
          <p:cNvGraphicFramePr>
            <a:graphicFrameLocks noChangeAspect="1"/>
          </p:cNvGraphicFramePr>
          <p:nvPr>
            <p:extLst>
              <p:ext uri="{D42A27DB-BD31-4B8C-83A1-F6EECF244321}">
                <p14:modId xmlns:p14="http://schemas.microsoft.com/office/powerpoint/2010/main" val="4293030386"/>
              </p:ext>
            </p:extLst>
          </p:nvPr>
        </p:nvGraphicFramePr>
        <p:xfrm>
          <a:off x="3239115" y="3174144"/>
          <a:ext cx="2665768" cy="428040"/>
        </p:xfrm>
        <a:graphic>
          <a:graphicData uri="http://schemas.openxmlformats.org/presentationml/2006/ole">
            <mc:AlternateContent xmlns:mc="http://schemas.openxmlformats.org/markup-compatibility/2006">
              <mc:Choice xmlns:v="urn:schemas-microsoft-com:vml" Requires="v">
                <p:oleObj spid="_x0000_s4213" name="Equation" r:id="rId19" imgW="1562100" imgH="254000" progId="Equation.DSMT4">
                  <p:embed/>
                </p:oleObj>
              </mc:Choice>
              <mc:Fallback>
                <p:oleObj name="Equation" r:id="rId19" imgW="1562100" imgH="254000" progId="Equation.DSMT4">
                  <p:embed/>
                  <p:pic>
                    <p:nvPicPr>
                      <p:cNvPr id="0" name="Object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39115" y="3174144"/>
                        <a:ext cx="2665768" cy="428040"/>
                      </a:xfrm>
                      <a:prstGeom prst="rect">
                        <a:avLst/>
                      </a:prstGeom>
                      <a:noFill/>
                    </p:spPr>
                  </p:pic>
                </p:oleObj>
              </mc:Fallback>
            </mc:AlternateContent>
          </a:graphicData>
        </a:graphic>
      </p:graphicFrame>
      <p:sp>
        <p:nvSpPr>
          <p:cNvPr id="22" name="Rectangle 12">
            <a:extLst>
              <a:ext uri="{FF2B5EF4-FFF2-40B4-BE49-F238E27FC236}">
                <a16:creationId xmlns:a16="http://schemas.microsoft.com/office/drawing/2014/main" id="{21EAFCF4-74B0-4BBA-86FA-4BAD1A8DBF2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a:extLst>
              <a:ext uri="{FF2B5EF4-FFF2-40B4-BE49-F238E27FC236}">
                <a16:creationId xmlns:a16="http://schemas.microsoft.com/office/drawing/2014/main" id="{0BB5A48D-F635-439A-AADB-B45C78335FDC}"/>
              </a:ext>
            </a:extLst>
          </p:cNvPr>
          <p:cNvGraphicFramePr>
            <a:graphicFrameLocks noChangeAspect="1"/>
          </p:cNvGraphicFramePr>
          <p:nvPr>
            <p:extLst>
              <p:ext uri="{D42A27DB-BD31-4B8C-83A1-F6EECF244321}">
                <p14:modId xmlns:p14="http://schemas.microsoft.com/office/powerpoint/2010/main" val="2846699873"/>
              </p:ext>
            </p:extLst>
          </p:nvPr>
        </p:nvGraphicFramePr>
        <p:xfrm>
          <a:off x="2919533" y="3756503"/>
          <a:ext cx="3304933" cy="423160"/>
        </p:xfrm>
        <a:graphic>
          <a:graphicData uri="http://schemas.openxmlformats.org/presentationml/2006/ole">
            <mc:AlternateContent xmlns:mc="http://schemas.openxmlformats.org/markup-compatibility/2006">
              <mc:Choice xmlns:v="urn:schemas-microsoft-com:vml" Requires="v">
                <p:oleObj spid="_x0000_s4214" name="Equation" r:id="rId21" imgW="1954951" imgH="253890" progId="Equation.DSMT4">
                  <p:embed/>
                </p:oleObj>
              </mc:Choice>
              <mc:Fallback>
                <p:oleObj name="Equation" r:id="rId21" imgW="1954951" imgH="253890" progId="Equation.DSMT4">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19533" y="3756503"/>
                        <a:ext cx="3304933" cy="423160"/>
                      </a:xfrm>
                      <a:prstGeom prst="rect">
                        <a:avLst/>
                      </a:prstGeom>
                      <a:noFill/>
                    </p:spPr>
                  </p:pic>
                </p:oleObj>
              </mc:Fallback>
            </mc:AlternateContent>
          </a:graphicData>
        </a:graphic>
      </p:graphicFrame>
      <p:graphicFrame>
        <p:nvGraphicFramePr>
          <p:cNvPr id="27" name="对象 26">
            <a:extLst>
              <a:ext uri="{FF2B5EF4-FFF2-40B4-BE49-F238E27FC236}">
                <a16:creationId xmlns:a16="http://schemas.microsoft.com/office/drawing/2014/main" id="{B49DDD07-7D54-4C45-9ACB-4F4C5367BCF7}"/>
              </a:ext>
            </a:extLst>
          </p:cNvPr>
          <p:cNvGraphicFramePr>
            <a:graphicFrameLocks noChangeAspect="1"/>
          </p:cNvGraphicFramePr>
          <p:nvPr>
            <p:extLst>
              <p:ext uri="{D42A27DB-BD31-4B8C-83A1-F6EECF244321}">
                <p14:modId xmlns:p14="http://schemas.microsoft.com/office/powerpoint/2010/main" val="2334959877"/>
              </p:ext>
            </p:extLst>
          </p:nvPr>
        </p:nvGraphicFramePr>
        <p:xfrm>
          <a:off x="2761359" y="1515700"/>
          <a:ext cx="3621280" cy="545672"/>
        </p:xfrm>
        <a:graphic>
          <a:graphicData uri="http://schemas.openxmlformats.org/presentationml/2006/ole">
            <mc:AlternateContent xmlns:mc="http://schemas.openxmlformats.org/markup-compatibility/2006">
              <mc:Choice xmlns:v="urn:schemas-microsoft-com:vml" Requires="v">
                <p:oleObj spid="_x0000_s4215" name="Equation" r:id="rId23" imgW="1625600" imgH="241300" progId="Equation.DSMT4">
                  <p:embed/>
                </p:oleObj>
              </mc:Choice>
              <mc:Fallback>
                <p:oleObj name="Equation" r:id="rId23" imgW="1625600" imgH="241300" progId="Equation.DSMT4">
                  <p:embed/>
                  <p:pic>
                    <p:nvPicPr>
                      <p:cNvPr id="17" name="对象 16">
                        <a:extLst>
                          <a:ext uri="{FF2B5EF4-FFF2-40B4-BE49-F238E27FC236}">
                            <a16:creationId xmlns:a16="http://schemas.microsoft.com/office/drawing/2014/main" id="{5F27E6F2-C674-4226-B6F6-1DCA5651CAB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61359" y="1515700"/>
                        <a:ext cx="3621280" cy="545672"/>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9435EFBE-386E-4553-85EC-9AF1A46F2A6A}"/>
                  </a:ext>
                </a:extLst>
              </p:cNvPr>
              <p:cNvSpPr/>
              <p:nvPr/>
            </p:nvSpPr>
            <p:spPr>
              <a:xfrm>
                <a:off x="926460" y="4275098"/>
                <a:ext cx="7291078" cy="335156"/>
              </a:xfrm>
              <a:prstGeom prst="rect">
                <a:avLst/>
              </a:prstGeom>
            </p:spPr>
            <p:txBody>
              <a:bodyPr wrap="square">
                <a:spAutoFit/>
              </a:bodyPr>
              <a:lstStyle/>
              <a:p>
                <a:pPr indent="304800">
                  <a:lnSpc>
                    <a:spcPts val="2000"/>
                  </a:lnSpc>
                  <a:spcAft>
                    <a:spcPts val="800"/>
                  </a:spcAft>
                </a:pPr>
                <a:r>
                  <a:rPr lang="zh-CN" altLang="zh-CN" b="1" dirty="0">
                    <a:solidFill>
                      <a:srgbClr val="1B4367"/>
                    </a:solidFill>
                    <a:cs typeface="+mn-ea"/>
                  </a:rPr>
                  <a:t>注意到引入的白噪声序列</a:t>
                </a:r>
                <a14:m>
                  <m:oMath xmlns:m="http://schemas.openxmlformats.org/officeDocument/2006/math">
                    <m:sSub>
                      <m:sSubPr>
                        <m:ctrlPr>
                          <a:rPr lang="zh-CN" altLang="zh-CN" b="1" i="1">
                            <a:solidFill>
                              <a:srgbClr val="1B4367"/>
                            </a:solidFill>
                            <a:latin typeface="Cambria Math" panose="02040503050406030204" pitchFamily="18" charset="0"/>
                            <a:cs typeface="+mn-ea"/>
                          </a:rPr>
                        </m:ctrlPr>
                      </m:sSubPr>
                      <m:e>
                        <m:r>
                          <a:rPr lang="en-US" altLang="zh-CN" b="1">
                            <a:solidFill>
                              <a:srgbClr val="1B4367"/>
                            </a:solidFill>
                            <a:latin typeface="Cambria Math" panose="02040503050406030204" pitchFamily="18" charset="0"/>
                            <a:cs typeface="+mn-ea"/>
                          </a:rPr>
                          <m:t>𝛼</m:t>
                        </m:r>
                      </m:e>
                      <m:sub>
                        <m:r>
                          <a:rPr lang="en-US" altLang="zh-CN" b="1">
                            <a:solidFill>
                              <a:srgbClr val="1B4367"/>
                            </a:solidFill>
                            <a:latin typeface="Cambria Math" panose="02040503050406030204" pitchFamily="18" charset="0"/>
                            <a:cs typeface="+mn-ea"/>
                          </a:rPr>
                          <m:t>𝑘</m:t>
                        </m:r>
                      </m:sub>
                    </m:sSub>
                  </m:oMath>
                </a14:m>
                <a:r>
                  <a:rPr lang="zh-CN" altLang="zh-CN" b="1" dirty="0">
                    <a:solidFill>
                      <a:srgbClr val="1B4367"/>
                    </a:solidFill>
                    <a:cs typeface="+mn-ea"/>
                  </a:rPr>
                  <a:t>可以反映随机</a:t>
                </a:r>
                <a:r>
                  <a:rPr lang="zh-CN" altLang="en-US" b="1" dirty="0">
                    <a:solidFill>
                      <a:srgbClr val="1B4367"/>
                    </a:solidFill>
                    <a:cs typeface="+mn-ea"/>
                  </a:rPr>
                  <a:t>的</a:t>
                </a:r>
                <a:r>
                  <a:rPr lang="zh-CN" altLang="zh-CN" b="1" dirty="0">
                    <a:solidFill>
                      <a:srgbClr val="1B4367"/>
                    </a:solidFill>
                    <a:cs typeface="+mn-ea"/>
                  </a:rPr>
                  <a:t>数据丢包现象。</a:t>
                </a:r>
              </a:p>
            </p:txBody>
          </p:sp>
        </mc:Choice>
        <mc:Fallback xmlns="">
          <p:sp>
            <p:nvSpPr>
              <p:cNvPr id="29" name="矩形 28">
                <a:extLst>
                  <a:ext uri="{FF2B5EF4-FFF2-40B4-BE49-F238E27FC236}">
                    <a16:creationId xmlns:a16="http://schemas.microsoft.com/office/drawing/2014/main" id="{9435EFBE-386E-4553-85EC-9AF1A46F2A6A}"/>
                  </a:ext>
                </a:extLst>
              </p:cNvPr>
              <p:cNvSpPr>
                <a:spLocks noRot="1" noChangeAspect="1" noMove="1" noResize="1" noEditPoints="1" noAdjustHandles="1" noChangeArrowheads="1" noChangeShapeType="1" noTextEdit="1"/>
              </p:cNvSpPr>
              <p:nvPr/>
            </p:nvSpPr>
            <p:spPr>
              <a:xfrm>
                <a:off x="926460" y="4275098"/>
                <a:ext cx="7291078" cy="335156"/>
              </a:xfrm>
              <a:prstGeom prst="rect">
                <a:avLst/>
              </a:prstGeom>
              <a:blipFill>
                <a:blip r:embed="rId25"/>
                <a:stretch>
                  <a:fillRect b="-16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058476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2473373"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故障检测滤波器</a:t>
            </a:r>
            <a:r>
              <a:rPr lang="en-US" altLang="zh-CN" sz="1700" b="1" dirty="0">
                <a:solidFill>
                  <a:srgbClr val="1B4367"/>
                </a:solidFill>
                <a:cs typeface="+mn-ea"/>
                <a:sym typeface="+mn-lt"/>
              </a:rPr>
              <a:t>(</a:t>
            </a:r>
            <a:r>
              <a:rPr lang="en-US" altLang="zh-CN" sz="1700" b="1" i="1" dirty="0">
                <a:solidFill>
                  <a:srgbClr val="1B4367"/>
                </a:solidFill>
                <a:cs typeface="+mn-ea"/>
                <a:sym typeface="+mn-lt"/>
              </a:rPr>
              <a:t>FDF </a:t>
            </a:r>
            <a:r>
              <a:rPr lang="en-US" altLang="zh-CN" sz="1700" b="1" dirty="0">
                <a:solidFill>
                  <a:srgbClr val="1B4367"/>
                </a:solidFill>
                <a:cs typeface="+mn-ea"/>
                <a:sym typeface="+mn-lt"/>
              </a:rPr>
              <a:t>)</a:t>
            </a:r>
            <a:endParaRPr lang="zh-CN" altLang="en-US" sz="1700" b="1" dirty="0">
              <a:solidFill>
                <a:srgbClr val="1B4367"/>
              </a:solidFill>
              <a:cs typeface="+mn-ea"/>
              <a:sym typeface="+mn-lt"/>
            </a:endParaRPr>
          </a:p>
        </p:txBody>
      </p:sp>
      <mc:AlternateContent xmlns:mc="http://schemas.openxmlformats.org/markup-compatibility/2006" xmlns:a14="http://schemas.microsoft.com/office/drawing/2010/main">
        <mc:Choice Requires="a14">
          <p:sp>
            <p:nvSpPr>
              <p:cNvPr id="33" name="燕尾形 12"/>
              <p:cNvSpPr>
                <a:spLocks noChangeArrowheads="1"/>
              </p:cNvSpPr>
              <p:nvPr/>
            </p:nvSpPr>
            <p:spPr bwMode="auto">
              <a:xfrm>
                <a:off x="1557783" y="2571750"/>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14:m>
                  <m:oMathPara xmlns:m="http://schemas.openxmlformats.org/officeDocument/2006/math">
                    <m:oMathParaPr>
                      <m:jc m:val="centerGroup"/>
                    </m:oMathParaPr>
                    <m:oMath xmlns:m="http://schemas.openxmlformats.org/officeDocument/2006/math">
                      <m:sSub>
                        <m:sSubPr>
                          <m:ctrlPr>
                            <a:rPr lang="en-US" altLang="zh-CN" sz="2000" b="1" i="1" dirty="0" smtClean="0">
                              <a:solidFill>
                                <a:schemeClr val="bg1"/>
                              </a:solidFill>
                              <a:latin typeface="Cambria Math" panose="02040503050406030204" pitchFamily="18" charset="0"/>
                            </a:rPr>
                          </m:ctrlPr>
                        </m:sSubPr>
                        <m:e>
                          <m:acc>
                            <m:accPr>
                              <m:chr m:val="̂"/>
                              <m:ctrlPr>
                                <a:rPr lang="en-US" altLang="zh-CN" sz="2000" b="1" i="1" dirty="0" smtClean="0">
                                  <a:solidFill>
                                    <a:schemeClr val="bg1"/>
                                  </a:solidFill>
                                  <a:latin typeface="Cambria Math" panose="02040503050406030204" pitchFamily="18" charset="0"/>
                                </a:rPr>
                              </m:ctrlPr>
                            </m:accPr>
                            <m:e>
                              <m:r>
                                <a:rPr lang="en-US" altLang="zh-CN" sz="2000" b="1" i="1" dirty="0" smtClean="0">
                                  <a:solidFill>
                                    <a:schemeClr val="bg1"/>
                                  </a:solidFill>
                                  <a:latin typeface="Cambria Math" panose="02040503050406030204" pitchFamily="18" charset="0"/>
                                </a:rPr>
                                <m:t>𝒙</m:t>
                              </m:r>
                            </m:e>
                          </m:acc>
                        </m:e>
                        <m:sub>
                          <m:r>
                            <a:rPr lang="en-US" altLang="zh-CN" sz="2000" b="1" i="1" dirty="0" smtClean="0">
                              <a:solidFill>
                                <a:schemeClr val="bg1"/>
                              </a:solidFill>
                              <a:latin typeface="Cambria Math" panose="02040503050406030204" pitchFamily="18" charset="0"/>
                            </a:rPr>
                            <m:t>𝒌</m:t>
                          </m:r>
                        </m:sub>
                      </m:sSub>
                    </m:oMath>
                  </m:oMathPara>
                </a14:m>
                <a:endParaRPr lang="zh-CN" altLang="en-US" b="1" dirty="0">
                  <a:solidFill>
                    <a:schemeClr val="bg1"/>
                  </a:solidFill>
                </a:endParaRPr>
              </a:p>
            </p:txBody>
          </p:sp>
        </mc:Choice>
        <mc:Fallback xmlns="">
          <p:sp>
            <p:nvSpPr>
              <p:cNvPr id="33" name="燕尾形 12"/>
              <p:cNvSpPr>
                <a:spLocks noRot="1" noChangeAspect="1" noMove="1" noResize="1" noEditPoints="1" noAdjustHandles="1" noChangeArrowheads="1" noChangeShapeType="1" noTextEdit="1"/>
              </p:cNvSpPr>
              <p:nvPr/>
            </p:nvSpPr>
            <p:spPr bwMode="auto">
              <a:xfrm>
                <a:off x="1557783" y="2571750"/>
                <a:ext cx="1646635" cy="614363"/>
              </a:xfrm>
              <a:prstGeom prst="chevron">
                <a:avLst>
                  <a:gd name="adj" fmla="val 38367"/>
                </a:avLst>
              </a:prstGeom>
              <a:blipFill>
                <a:blip r:embed="rId4"/>
                <a:stretch>
                  <a:fillRect/>
                </a:stretch>
              </a:blipFill>
              <a:ln w="9525">
                <a:solidFill>
                  <a:schemeClr val="tx1">
                    <a:lumMod val="75000"/>
                    <a:lumOff val="25000"/>
                  </a:schemeClr>
                </a:solidFill>
              </a:ln>
            </p:spPr>
            <p:txBody>
              <a:bodyPr/>
              <a:lstStyle/>
              <a:p>
                <a:r>
                  <a:rPr lang="zh-CN" altLang="en-US">
                    <a:noFill/>
                  </a:rPr>
                  <a:t> </a:t>
                </a:r>
              </a:p>
            </p:txBody>
          </p:sp>
        </mc:Fallback>
      </mc:AlternateContent>
      <p:sp>
        <p:nvSpPr>
          <p:cNvPr id="34" name="燕尾形 13"/>
          <p:cNvSpPr>
            <a:spLocks noChangeArrowheads="1"/>
          </p:cNvSpPr>
          <p:nvPr/>
        </p:nvSpPr>
        <p:spPr bwMode="auto">
          <a:xfrm>
            <a:off x="3050340" y="2571750"/>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CN" b="1" dirty="0">
                <a:solidFill>
                  <a:schemeClr val="bg1"/>
                </a:solidFill>
              </a:rPr>
              <a:t>FDF</a:t>
            </a:r>
            <a:endParaRPr lang="zh-CN" altLang="en-US" b="1" dirty="0">
              <a:solidFill>
                <a:schemeClr val="bg1"/>
              </a:solidFill>
            </a:endParaRPr>
          </a:p>
        </p:txBody>
      </p:sp>
      <mc:AlternateContent xmlns:mc="http://schemas.openxmlformats.org/markup-compatibility/2006" xmlns:a14="http://schemas.microsoft.com/office/drawing/2010/main">
        <mc:Choice Requires="a14">
          <p:sp>
            <p:nvSpPr>
              <p:cNvPr id="35" name="燕尾形 14"/>
              <p:cNvSpPr>
                <a:spLocks noChangeArrowheads="1"/>
              </p:cNvSpPr>
              <p:nvPr/>
            </p:nvSpPr>
            <p:spPr bwMode="auto">
              <a:xfrm>
                <a:off x="4537959" y="2571750"/>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14:m>
                  <m:oMathPara xmlns:m="http://schemas.openxmlformats.org/officeDocument/2006/math">
                    <m:oMathParaPr>
                      <m:jc m:val="centerGroup"/>
                    </m:oMathParaPr>
                    <m:oMath xmlns:m="http://schemas.openxmlformats.org/officeDocument/2006/math">
                      <m:sSub>
                        <m:sSubPr>
                          <m:ctrlPr>
                            <a:rPr lang="en-US" altLang="zh-CN" sz="1800" b="1" i="1" dirty="0" smtClean="0">
                              <a:solidFill>
                                <a:schemeClr val="bg1"/>
                              </a:solidFill>
                              <a:latin typeface="Cambria Math" panose="02040503050406030204" pitchFamily="18" charset="0"/>
                            </a:rPr>
                          </m:ctrlPr>
                        </m:sSubPr>
                        <m:e>
                          <m:r>
                            <a:rPr lang="en-US" altLang="zh-CN" sz="1800" b="1" i="1" dirty="0" smtClean="0">
                              <a:solidFill>
                                <a:schemeClr val="bg1"/>
                              </a:solidFill>
                              <a:latin typeface="Cambria Math" panose="02040503050406030204" pitchFamily="18" charset="0"/>
                            </a:rPr>
                            <m:t>𝒓</m:t>
                          </m:r>
                        </m:e>
                        <m:sub>
                          <m:r>
                            <a:rPr lang="en-US" altLang="zh-CN" sz="1800" b="1" i="1" dirty="0">
                              <a:solidFill>
                                <a:schemeClr val="bg1"/>
                              </a:solidFill>
                              <a:latin typeface="Cambria Math" panose="02040503050406030204" pitchFamily="18" charset="0"/>
                            </a:rPr>
                            <m:t>𝒌</m:t>
                          </m:r>
                        </m:sub>
                      </m:sSub>
                    </m:oMath>
                  </m:oMathPara>
                </a14:m>
                <a:endParaRPr lang="zh-CN" altLang="en-US" b="1" dirty="0">
                  <a:solidFill>
                    <a:schemeClr val="bg1"/>
                  </a:solidFill>
                </a:endParaRPr>
              </a:p>
            </p:txBody>
          </p:sp>
        </mc:Choice>
        <mc:Fallback xmlns="">
          <p:sp>
            <p:nvSpPr>
              <p:cNvPr id="35" name="燕尾形 14"/>
              <p:cNvSpPr>
                <a:spLocks noRot="1" noChangeAspect="1" noMove="1" noResize="1" noEditPoints="1" noAdjustHandles="1" noChangeArrowheads="1" noChangeShapeType="1" noTextEdit="1"/>
              </p:cNvSpPr>
              <p:nvPr/>
            </p:nvSpPr>
            <p:spPr bwMode="auto">
              <a:xfrm>
                <a:off x="4537959" y="2571750"/>
                <a:ext cx="1646634" cy="614363"/>
              </a:xfrm>
              <a:prstGeom prst="chevron">
                <a:avLst>
                  <a:gd name="adj" fmla="val 38367"/>
                </a:avLst>
              </a:prstGeom>
              <a:blipFill>
                <a:blip r:embed="rId5"/>
                <a:stretch>
                  <a:fillRect/>
                </a:stretch>
              </a:blipFill>
              <a:ln w="9525">
                <a:solidFill>
                  <a:schemeClr val="tx1">
                    <a:lumMod val="75000"/>
                    <a:lumOff val="2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燕尾形 15"/>
              <p:cNvSpPr>
                <a:spLocks noChangeArrowheads="1"/>
              </p:cNvSpPr>
              <p:nvPr/>
            </p:nvSpPr>
            <p:spPr bwMode="auto">
              <a:xfrm>
                <a:off x="6019082" y="2571750"/>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14:m>
                  <m:oMathPara xmlns:m="http://schemas.openxmlformats.org/officeDocument/2006/math">
                    <m:oMathParaPr>
                      <m:jc m:val="centerGroup"/>
                    </m:oMathParaPr>
                    <m:oMath xmlns:m="http://schemas.openxmlformats.org/officeDocument/2006/math">
                      <m:r>
                        <a:rPr lang="en-US" altLang="zh-CN" b="1" i="1" dirty="0" smtClean="0">
                          <a:solidFill>
                            <a:schemeClr val="bg1"/>
                          </a:solidFill>
                          <a:latin typeface="Cambria Math" panose="02040503050406030204" pitchFamily="18" charset="0"/>
                        </a:rPr>
                        <m:t>𝑳</m:t>
                      </m:r>
                      <m:r>
                        <a:rPr lang="en-US" altLang="zh-CN" b="1" i="1" dirty="0" smtClean="0">
                          <a:solidFill>
                            <a:schemeClr val="bg1"/>
                          </a:solidFill>
                          <a:latin typeface="Cambria Math" panose="02040503050406030204" pitchFamily="18" charset="0"/>
                        </a:rPr>
                        <m:t>/</m:t>
                      </m:r>
                      <m:r>
                        <a:rPr lang="en-US" altLang="zh-CN" b="1" i="1" dirty="0" smtClean="0">
                          <a:solidFill>
                            <a:schemeClr val="bg1"/>
                          </a:solidFill>
                          <a:latin typeface="Cambria Math" panose="02040503050406030204" pitchFamily="18" charset="0"/>
                        </a:rPr>
                        <m:t>𝑵</m:t>
                      </m:r>
                    </m:oMath>
                  </m:oMathPara>
                </a14:m>
                <a:endParaRPr lang="zh-CN" altLang="en-US" b="1" dirty="0">
                  <a:solidFill>
                    <a:schemeClr val="bg1"/>
                  </a:solidFill>
                </a:endParaRPr>
              </a:p>
            </p:txBody>
          </p:sp>
        </mc:Choice>
        <mc:Fallback xmlns="">
          <p:sp>
            <p:nvSpPr>
              <p:cNvPr id="36" name="燕尾形 15"/>
              <p:cNvSpPr>
                <a:spLocks noRot="1" noChangeAspect="1" noMove="1" noResize="1" noEditPoints="1" noAdjustHandles="1" noChangeArrowheads="1" noChangeShapeType="1" noTextEdit="1"/>
              </p:cNvSpPr>
              <p:nvPr/>
            </p:nvSpPr>
            <p:spPr bwMode="auto">
              <a:xfrm>
                <a:off x="6019082" y="2571750"/>
                <a:ext cx="1646634" cy="614363"/>
              </a:xfrm>
              <a:prstGeom prst="chevron">
                <a:avLst>
                  <a:gd name="adj" fmla="val 38367"/>
                </a:avLst>
              </a:prstGeom>
              <a:blipFill>
                <a:blip r:embed="rId6"/>
                <a:stretch>
                  <a:fillRect/>
                </a:stretch>
              </a:blipFill>
              <a:ln w="9525">
                <a:solidFill>
                  <a:schemeClr val="tx1">
                    <a:lumMod val="75000"/>
                    <a:lumOff val="25000"/>
                  </a:schemeClr>
                </a:solidFill>
              </a:ln>
            </p:spPr>
            <p:txBody>
              <a:bodyPr/>
              <a:lstStyle/>
              <a:p>
                <a:r>
                  <a:rPr lang="zh-CN" altLang="en-US">
                    <a:noFill/>
                  </a:rPr>
                  <a:t> </a:t>
                </a:r>
              </a:p>
            </p:txBody>
          </p:sp>
        </mc:Fallback>
      </mc:AlternateContent>
      <p:cxnSp>
        <p:nvCxnSpPr>
          <p:cNvPr id="37" name="直接连接符 16"/>
          <p:cNvCxnSpPr>
            <a:cxnSpLocks noChangeShapeType="1"/>
          </p:cNvCxnSpPr>
          <p:nvPr/>
        </p:nvCxnSpPr>
        <p:spPr bwMode="auto">
          <a:xfrm>
            <a:off x="2381695" y="3186113"/>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8" name="直接连接符 17"/>
          <p:cNvCxnSpPr>
            <a:cxnSpLocks noChangeShapeType="1"/>
          </p:cNvCxnSpPr>
          <p:nvPr/>
        </p:nvCxnSpPr>
        <p:spPr bwMode="auto">
          <a:xfrm flipV="1">
            <a:off x="3874252" y="2295526"/>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9" name="直接连接符 18"/>
          <p:cNvCxnSpPr>
            <a:cxnSpLocks noChangeShapeType="1"/>
          </p:cNvCxnSpPr>
          <p:nvPr/>
        </p:nvCxnSpPr>
        <p:spPr bwMode="auto">
          <a:xfrm>
            <a:off x="5360681" y="3186113"/>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41" name="TextBox 1210"/>
              <p:cNvSpPr/>
              <p:nvPr/>
            </p:nvSpPr>
            <p:spPr>
              <a:xfrm>
                <a:off x="1331998" y="3511311"/>
                <a:ext cx="2098203" cy="309828"/>
              </a:xfrm>
              <a:prstGeom prst="rect">
                <a:avLst/>
              </a:prstGeom>
              <a:noFill/>
              <a:ln w="9525">
                <a:noFill/>
                <a:miter/>
              </a:ln>
              <a:extLst>
                <a:ext uri="{909E8E84-426E-40DD-AFC4-6F175D3DCCD1}">
                  <a14:hiddenFill>
                    <a:solidFill>
                      <a:srgbClr val="5CA0B4"/>
                    </a:solidFill>
                  </a14:hiddenFill>
                </a:ext>
              </a:extLst>
            </p:spPr>
            <p:txBody>
              <a:bodyPr wrap="none" lIns="68580" tIns="34290" rIns="68580" bIns="34290">
                <a:spAutoFit/>
              </a:bodyPr>
              <a:lstStyle/>
              <a:p>
                <a:pPr lvl="0" algn="ctr"/>
                <a14:m>
                  <m:oMath xmlns:m="http://schemas.openxmlformats.org/officeDocument/2006/math">
                    <m:sSub>
                      <m:sSubPr>
                        <m:ctrlPr>
                          <a:rPr lang="en-US" altLang="zh-CN" sz="1600" b="1" i="1" dirty="0">
                            <a:solidFill>
                              <a:srgbClr val="1B4367"/>
                            </a:solidFill>
                            <a:latin typeface="Cambria Math" panose="02040503050406030204" pitchFamily="18" charset="0"/>
                            <a:cs typeface="+mn-ea"/>
                          </a:rPr>
                        </m:ctrlPr>
                      </m:sSubPr>
                      <m:e>
                        <m:acc>
                          <m:accPr>
                            <m:chr m:val="̂"/>
                            <m:ctrlPr>
                              <a:rPr lang="en-US" altLang="zh-CN" sz="1600" b="1" i="1" dirty="0">
                                <a:solidFill>
                                  <a:srgbClr val="1B4367"/>
                                </a:solidFill>
                                <a:latin typeface="Cambria Math" panose="02040503050406030204" pitchFamily="18" charset="0"/>
                                <a:cs typeface="+mn-ea"/>
                              </a:rPr>
                            </m:ctrlPr>
                          </m:accPr>
                          <m:e>
                            <m:r>
                              <a:rPr lang="en-US" altLang="zh-CN" sz="1600" b="1" dirty="0">
                                <a:solidFill>
                                  <a:srgbClr val="1B4367"/>
                                </a:solidFill>
                                <a:latin typeface="Cambria Math" panose="02040503050406030204" pitchFamily="18" charset="0"/>
                                <a:cs typeface="+mn-ea"/>
                              </a:rPr>
                              <m:t>𝒙</m:t>
                            </m:r>
                          </m:e>
                        </m:acc>
                      </m:e>
                      <m:sub>
                        <m:r>
                          <a:rPr lang="en-US" altLang="zh-CN" sz="1600" b="1" dirty="0">
                            <a:solidFill>
                              <a:srgbClr val="1B4367"/>
                            </a:solidFill>
                            <a:latin typeface="Cambria Math" panose="02040503050406030204" pitchFamily="18" charset="0"/>
                            <a:cs typeface="+mn-ea"/>
                          </a:rPr>
                          <m:t>𝒌</m:t>
                        </m:r>
                      </m:sub>
                    </m:sSub>
                    <m:r>
                      <a:rPr lang="en-US" altLang="zh-CN" sz="1600" b="1">
                        <a:solidFill>
                          <a:srgbClr val="1B4367"/>
                        </a:solidFill>
                        <a:latin typeface="Cambria Math" panose="02040503050406030204" pitchFamily="18" charset="0"/>
                        <a:cs typeface="+mn-ea"/>
                      </a:rPr>
                      <m:t>∈</m:t>
                    </m:r>
                    <m:sSup>
                      <m:sSupPr>
                        <m:ctrlPr>
                          <a:rPr lang="en-US" altLang="zh-CN" sz="1600" b="1" i="1">
                            <a:solidFill>
                              <a:srgbClr val="1B4367"/>
                            </a:solidFill>
                            <a:latin typeface="Cambria Math" panose="02040503050406030204" pitchFamily="18" charset="0"/>
                            <a:cs typeface="+mn-ea"/>
                          </a:rPr>
                        </m:ctrlPr>
                      </m:sSupPr>
                      <m:e>
                        <m:r>
                          <a:rPr lang="en-US" altLang="zh-CN" sz="1600" b="1">
                            <a:solidFill>
                              <a:srgbClr val="1B4367"/>
                            </a:solidFill>
                            <a:latin typeface="Cambria Math" panose="02040503050406030204" pitchFamily="18" charset="0"/>
                            <a:cs typeface="+mn-ea"/>
                          </a:rPr>
                          <m:t>𝑅</m:t>
                        </m:r>
                      </m:e>
                      <m:sup>
                        <m:r>
                          <a:rPr lang="en-US" altLang="zh-CN" sz="1600" b="1">
                            <a:solidFill>
                              <a:srgbClr val="1B4367"/>
                            </a:solidFill>
                            <a:latin typeface="Cambria Math" panose="02040503050406030204" pitchFamily="18" charset="0"/>
                            <a:cs typeface="+mn-ea"/>
                          </a:rPr>
                          <m:t>𝒏</m:t>
                        </m:r>
                      </m:sup>
                    </m:sSup>
                  </m:oMath>
                </a14:m>
                <a:r>
                  <a:rPr lang="zh-CN" altLang="en-US" b="1" dirty="0">
                    <a:solidFill>
                      <a:srgbClr val="1B4367"/>
                    </a:solidFill>
                    <a:cs typeface="+mn-ea"/>
                    <a:sym typeface="+mn-lt"/>
                  </a:rPr>
                  <a:t>是状态估计变量</a:t>
                </a:r>
              </a:p>
            </p:txBody>
          </p:sp>
        </mc:Choice>
        <mc:Fallback xmlns="">
          <p:sp>
            <p:nvSpPr>
              <p:cNvPr id="41" name="TextBox 1210"/>
              <p:cNvSpPr>
                <a:spLocks noRot="1" noChangeAspect="1" noMove="1" noResize="1" noEditPoints="1" noAdjustHandles="1" noChangeArrowheads="1" noChangeShapeType="1" noTextEdit="1"/>
              </p:cNvSpPr>
              <p:nvPr/>
            </p:nvSpPr>
            <p:spPr>
              <a:xfrm>
                <a:off x="1331998" y="3511311"/>
                <a:ext cx="2098203" cy="309828"/>
              </a:xfrm>
              <a:prstGeom prst="rect">
                <a:avLst/>
              </a:prstGeom>
              <a:blipFill>
                <a:blip r:embed="rId7"/>
                <a:stretch>
                  <a:fillRect t="-1961" r="-1163" b="-23529"/>
                </a:stretch>
              </a:blipFill>
              <a:ln w="9525">
                <a:noFill/>
                <a:miter/>
              </a:ln>
              <a:extLst>
                <a:ext uri="{909E8E84-426E-40DD-AFC4-6F175D3DCCD1}">
                  <a14:hiddenFill xmlns:a14="http://schemas.microsoft.com/office/drawing/2010/main">
                    <a:solidFill>
                      <a:srgbClr val="5CA0B4"/>
                    </a:solidFill>
                  </a14:hiddenFill>
                </a:ext>
              </a:extLst>
            </p:spPr>
            <p:txBody>
              <a:bodyPr/>
              <a:lstStyle/>
              <a:p>
                <a:r>
                  <a:rPr lang="zh-CN" altLang="en-US">
                    <a:noFill/>
                  </a:rPr>
                  <a:t> </a:t>
                </a:r>
              </a:p>
            </p:txBody>
          </p:sp>
        </mc:Fallback>
      </mc:AlternateContent>
      <p:sp>
        <p:nvSpPr>
          <p:cNvPr id="43" name="TextBox 1210"/>
          <p:cNvSpPr/>
          <p:nvPr/>
        </p:nvSpPr>
        <p:spPr>
          <a:xfrm>
            <a:off x="709386" y="1639714"/>
            <a:ext cx="28315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建立如右形式的故障检测滤波器：</a:t>
            </a:r>
          </a:p>
        </p:txBody>
      </p:sp>
      <mc:AlternateContent xmlns:mc="http://schemas.openxmlformats.org/markup-compatibility/2006" xmlns:a14="http://schemas.microsoft.com/office/drawing/2010/main">
        <mc:Choice Requires="a14">
          <p:sp>
            <p:nvSpPr>
              <p:cNvPr id="47" name="TextBox 1210"/>
              <p:cNvSpPr/>
              <p:nvPr/>
            </p:nvSpPr>
            <p:spPr>
              <a:xfrm>
                <a:off x="4288111" y="3529418"/>
                <a:ext cx="2145139" cy="292772"/>
              </a:xfrm>
              <a:prstGeom prst="rect">
                <a:avLst/>
              </a:prstGeom>
              <a:noFill/>
              <a:ln w="9525">
                <a:noFill/>
                <a:miter/>
              </a:ln>
              <a:extLst>
                <a:ext uri="{909E8E84-426E-40DD-AFC4-6F175D3DCCD1}">
                  <a14:hiddenFill>
                    <a:solidFill>
                      <a:srgbClr val="5CA0B4"/>
                    </a:solidFill>
                  </a14:hiddenFill>
                </a:ext>
              </a:extLst>
            </p:spPr>
            <p:txBody>
              <a:bodyPr wrap="none" lIns="68580" tIns="34290" rIns="68580" bIns="34290">
                <a:spAutoFit/>
              </a:bodyPr>
              <a:lstStyle/>
              <a:p>
                <a:pPr lvl="0" algn="ctr"/>
                <a14:m>
                  <m:oMath xmlns:m="http://schemas.openxmlformats.org/officeDocument/2006/math">
                    <m:sSub>
                      <m:sSubPr>
                        <m:ctrlPr>
                          <a:rPr lang="en-US" altLang="zh-CN" b="1" i="1" dirty="0">
                            <a:solidFill>
                              <a:srgbClr val="1B4367"/>
                            </a:solidFill>
                            <a:latin typeface="Cambria Math" panose="02040503050406030204" pitchFamily="18" charset="0"/>
                            <a:cs typeface="+mn-ea"/>
                          </a:rPr>
                        </m:ctrlPr>
                      </m:sSubPr>
                      <m:e>
                        <m:r>
                          <a:rPr lang="en-US" altLang="zh-CN" b="1" dirty="0">
                            <a:solidFill>
                              <a:srgbClr val="1B4367"/>
                            </a:solidFill>
                            <a:latin typeface="Cambria Math" panose="02040503050406030204" pitchFamily="18" charset="0"/>
                            <a:cs typeface="+mn-ea"/>
                          </a:rPr>
                          <m:t>𝒓</m:t>
                        </m:r>
                      </m:e>
                      <m:sub>
                        <m:r>
                          <a:rPr lang="en-US" altLang="zh-CN" b="1" dirty="0">
                            <a:solidFill>
                              <a:srgbClr val="1B4367"/>
                            </a:solidFill>
                            <a:latin typeface="Cambria Math" panose="02040503050406030204" pitchFamily="18" charset="0"/>
                            <a:cs typeface="+mn-ea"/>
                          </a:rPr>
                          <m:t>𝒌</m:t>
                        </m:r>
                      </m:sub>
                    </m:sSub>
                    <m:r>
                      <a:rPr lang="en-US" altLang="zh-CN" b="1">
                        <a:solidFill>
                          <a:srgbClr val="1B4367"/>
                        </a:solidFill>
                        <a:latin typeface="Cambria Math" panose="02040503050406030204" pitchFamily="18" charset="0"/>
                        <a:cs typeface="+mn-ea"/>
                      </a:rPr>
                      <m:t>∈</m:t>
                    </m:r>
                    <m:sSup>
                      <m:sSupPr>
                        <m:ctrlPr>
                          <a:rPr lang="en-US" altLang="zh-CN" b="1" i="1">
                            <a:solidFill>
                              <a:srgbClr val="1B4367"/>
                            </a:solidFill>
                            <a:latin typeface="Cambria Math" panose="02040503050406030204" pitchFamily="18" charset="0"/>
                            <a:cs typeface="+mn-ea"/>
                          </a:rPr>
                        </m:ctrlPr>
                      </m:sSupPr>
                      <m:e>
                        <m:r>
                          <a:rPr lang="en-US" altLang="zh-CN" b="1">
                            <a:solidFill>
                              <a:srgbClr val="1B4367"/>
                            </a:solidFill>
                            <a:latin typeface="Cambria Math" panose="02040503050406030204" pitchFamily="18" charset="0"/>
                            <a:cs typeface="+mn-ea"/>
                          </a:rPr>
                          <m:t>𝑅</m:t>
                        </m:r>
                      </m:e>
                      <m:sup>
                        <m:r>
                          <a:rPr lang="en-US" altLang="zh-CN" b="1">
                            <a:solidFill>
                              <a:srgbClr val="1B4367"/>
                            </a:solidFill>
                            <a:latin typeface="Cambria Math" panose="02040503050406030204" pitchFamily="18" charset="0"/>
                            <a:cs typeface="+mn-ea"/>
                          </a:rPr>
                          <m:t>𝒍</m:t>
                        </m:r>
                      </m:sup>
                    </m:sSup>
                  </m:oMath>
                </a14:m>
                <a:r>
                  <a:rPr lang="zh-CN" altLang="en-US" b="1" dirty="0">
                    <a:solidFill>
                      <a:srgbClr val="1B4367"/>
                    </a:solidFill>
                    <a:cs typeface="+mn-ea"/>
                    <a:sym typeface="+mn-lt"/>
                  </a:rPr>
                  <a:t>是产生的残差信号</a:t>
                </a:r>
              </a:p>
            </p:txBody>
          </p:sp>
        </mc:Choice>
        <mc:Fallback xmlns="">
          <p:sp>
            <p:nvSpPr>
              <p:cNvPr id="47" name="TextBox 1210"/>
              <p:cNvSpPr>
                <a:spLocks noRot="1" noChangeAspect="1" noMove="1" noResize="1" noEditPoints="1" noAdjustHandles="1" noChangeArrowheads="1" noChangeShapeType="1" noTextEdit="1"/>
              </p:cNvSpPr>
              <p:nvPr/>
            </p:nvSpPr>
            <p:spPr>
              <a:xfrm>
                <a:off x="4288111" y="3529418"/>
                <a:ext cx="2145139" cy="292772"/>
              </a:xfrm>
              <a:prstGeom prst="rect">
                <a:avLst/>
              </a:prstGeom>
              <a:blipFill>
                <a:blip r:embed="rId8"/>
                <a:stretch>
                  <a:fillRect t="-6250" r="-1420" b="-25000"/>
                </a:stretch>
              </a:blipFill>
              <a:ln w="9525">
                <a:noFill/>
                <a:miter/>
              </a:ln>
              <a:extLst>
                <a:ext uri="{909E8E84-426E-40DD-AFC4-6F175D3DCCD1}">
                  <a14:hiddenFill xmlns:a14="http://schemas.microsoft.com/office/drawing/2010/main">
                    <a:solidFill>
                      <a:srgbClr val="5CA0B4"/>
                    </a:solidFill>
                  </a14:hiddenFill>
                </a:ext>
              </a:extLst>
            </p:spPr>
            <p:txBody>
              <a:bodyPr/>
              <a:lstStyle/>
              <a:p>
                <a:r>
                  <a:rPr lang="zh-CN" altLang="en-US">
                    <a:noFill/>
                  </a:rPr>
                  <a:t> </a:t>
                </a:r>
              </a:p>
            </p:txBody>
          </p:sp>
        </mc:Fallback>
      </mc:AlternateContent>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5" name="对象 4">
            <a:extLst>
              <a:ext uri="{FF2B5EF4-FFF2-40B4-BE49-F238E27FC236}">
                <a16:creationId xmlns:a16="http://schemas.microsoft.com/office/drawing/2014/main" id="{C479B8A5-ABBB-416F-8B38-4A0DD06105C3}"/>
              </a:ext>
            </a:extLst>
          </p:cNvPr>
          <p:cNvGraphicFramePr>
            <a:graphicFrameLocks noChangeAspect="1"/>
          </p:cNvGraphicFramePr>
          <p:nvPr>
            <p:extLst>
              <p:ext uri="{D42A27DB-BD31-4B8C-83A1-F6EECF244321}">
                <p14:modId xmlns:p14="http://schemas.microsoft.com/office/powerpoint/2010/main" val="248850078"/>
              </p:ext>
            </p:extLst>
          </p:nvPr>
        </p:nvGraphicFramePr>
        <p:xfrm>
          <a:off x="3634567" y="1417656"/>
          <a:ext cx="2550026" cy="803761"/>
        </p:xfrm>
        <a:graphic>
          <a:graphicData uri="http://schemas.openxmlformats.org/presentationml/2006/ole">
            <mc:AlternateContent xmlns:mc="http://schemas.openxmlformats.org/markup-compatibility/2006">
              <mc:Choice xmlns:v="urn:schemas-microsoft-com:vml" Requires="v">
                <p:oleObj spid="_x0000_s5148" name="Equation" r:id="rId9" imgW="1701720" imgH="533160" progId="Equation.DSMT4">
                  <p:embed/>
                </p:oleObj>
              </mc:Choice>
              <mc:Fallback>
                <p:oleObj name="Equation" r:id="rId9" imgW="1701720" imgH="533160" progId="Equation.DSMT4">
                  <p:embed/>
                  <p:pic>
                    <p:nvPicPr>
                      <p:cNvPr id="0" name="Object 3"/>
                      <p:cNvPicPr>
                        <a:picLocks noChangeAspect="1" noChangeArrowheads="1"/>
                      </p:cNvPicPr>
                      <p:nvPr/>
                    </p:nvPicPr>
                    <p:blipFill>
                      <a:blip r:embed="rId10"/>
                      <a:srcRect/>
                      <a:stretch>
                        <a:fillRect/>
                      </a:stretch>
                    </p:blipFill>
                    <p:spPr bwMode="auto">
                      <a:xfrm>
                        <a:off x="3634567" y="1417656"/>
                        <a:ext cx="2550026" cy="803761"/>
                      </a:xfrm>
                      <a:prstGeom prst="rect">
                        <a:avLst/>
                      </a:prstGeom>
                      <a:noFill/>
                    </p:spPr>
                  </p:pic>
                </p:oleObj>
              </mc:Fallback>
            </mc:AlternateContent>
          </a:graphicData>
        </a:graphic>
      </p:graphicFrame>
      <p:cxnSp>
        <p:nvCxnSpPr>
          <p:cNvPr id="25" name="直接连接符 18">
            <a:extLst>
              <a:ext uri="{FF2B5EF4-FFF2-40B4-BE49-F238E27FC236}">
                <a16:creationId xmlns:a16="http://schemas.microsoft.com/office/drawing/2014/main" id="{D9C633B7-62C3-4708-8072-FBE15E65B13B}"/>
              </a:ext>
            </a:extLst>
          </p:cNvPr>
          <p:cNvCxnSpPr>
            <a:cxnSpLocks noChangeShapeType="1"/>
          </p:cNvCxnSpPr>
          <p:nvPr/>
        </p:nvCxnSpPr>
        <p:spPr bwMode="auto">
          <a:xfrm>
            <a:off x="7665716" y="2887797"/>
            <a:ext cx="0" cy="59663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sp>
        <p:nvSpPr>
          <p:cNvPr id="26" name="TextBox 1210">
            <a:extLst>
              <a:ext uri="{FF2B5EF4-FFF2-40B4-BE49-F238E27FC236}">
                <a16:creationId xmlns:a16="http://schemas.microsoft.com/office/drawing/2014/main" id="{94E2D838-42F1-492E-A383-02DAE7D6A515}"/>
              </a:ext>
            </a:extLst>
          </p:cNvPr>
          <p:cNvSpPr/>
          <p:nvPr/>
        </p:nvSpPr>
        <p:spPr>
          <a:xfrm>
            <a:off x="6741034" y="3536446"/>
            <a:ext cx="1754326"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待设计的滤波器参数</a:t>
            </a:r>
          </a:p>
        </p:txBody>
      </p:sp>
      <p:pic>
        <p:nvPicPr>
          <p:cNvPr id="17" name="图片 5">
            <a:extLst>
              <a:ext uri="{FF2B5EF4-FFF2-40B4-BE49-F238E27FC236}">
                <a16:creationId xmlns:a16="http://schemas.microsoft.com/office/drawing/2014/main" id="{9BAF8807-7DC1-4AB8-883E-1364C808D231}"/>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6">
            <a:extLst>
              <a:ext uri="{FF2B5EF4-FFF2-40B4-BE49-F238E27FC236}">
                <a16:creationId xmlns:a16="http://schemas.microsoft.com/office/drawing/2014/main" id="{346169A5-BFC4-4DCD-AB8F-BBC6EC5F3503}"/>
              </a:ext>
            </a:extLst>
          </p:cNvPr>
          <p:cNvPicPr>
            <a:picLocks noChangeAspect="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105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childTnLst>
                          </p:cTn>
                        </p:par>
                        <p:par>
                          <p:cTn id="16" fill="hold">
                            <p:stCondLst>
                              <p:cond delay="1350"/>
                            </p:stCondLst>
                            <p:childTnLst>
                              <p:par>
                                <p:cTn id="17" presetID="1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p:tgtEl>
                                          <p:spTgt spid="33"/>
                                        </p:tgtEl>
                                        <p:attrNameLst>
                                          <p:attrName>ppt_x</p:attrName>
                                        </p:attrNameLst>
                                      </p:cBhvr>
                                      <p:tavLst>
                                        <p:tav tm="0">
                                          <p:val>
                                            <p:strVal val="#ppt_x-#ppt_w*1.125000"/>
                                          </p:val>
                                        </p:tav>
                                        <p:tav tm="100000">
                                          <p:val>
                                            <p:strVal val="#ppt_x"/>
                                          </p:val>
                                        </p:tav>
                                      </p:tavLst>
                                    </p:anim>
                                    <p:animEffect transition="in" filter="wipe(right)">
                                      <p:cBhvr>
                                        <p:cTn id="20" dur="500"/>
                                        <p:tgtEl>
                                          <p:spTgt spid="33"/>
                                        </p:tgtEl>
                                      </p:cBhvr>
                                    </p:animEffect>
                                  </p:childTnLst>
                                </p:cTn>
                              </p:par>
                            </p:childTnLst>
                          </p:cTn>
                        </p:par>
                        <p:par>
                          <p:cTn id="21" fill="hold">
                            <p:stCondLst>
                              <p:cond delay="1850"/>
                            </p:stCondLst>
                            <p:childTnLst>
                              <p:par>
                                <p:cTn id="22" presetID="22" presetClass="entr" presetSubtype="1"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up)">
                                      <p:cBhvr>
                                        <p:cTn id="24" dur="500"/>
                                        <p:tgtEl>
                                          <p:spTgt spid="37"/>
                                        </p:tgtEl>
                                      </p:cBhvr>
                                    </p:animEffect>
                                  </p:childTnLst>
                                </p:cTn>
                              </p:par>
                            </p:childTnLst>
                          </p:cTn>
                        </p:par>
                        <p:par>
                          <p:cTn id="25" fill="hold">
                            <p:stCondLst>
                              <p:cond delay="2350"/>
                            </p:stCondLst>
                            <p:childTnLst>
                              <p:par>
                                <p:cTn id="26" presetID="2" presetClass="entr" presetSubtype="4"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500" fill="hold"/>
                                        <p:tgtEl>
                                          <p:spTgt spid="41"/>
                                        </p:tgtEl>
                                        <p:attrNameLst>
                                          <p:attrName>ppt_x</p:attrName>
                                        </p:attrNameLst>
                                      </p:cBhvr>
                                      <p:tavLst>
                                        <p:tav tm="0">
                                          <p:val>
                                            <p:strVal val="#ppt_x"/>
                                          </p:val>
                                        </p:tav>
                                        <p:tav tm="100000">
                                          <p:val>
                                            <p:strVal val="#ppt_x"/>
                                          </p:val>
                                        </p:tav>
                                      </p:tavLst>
                                    </p:anim>
                                    <p:anim calcmode="lin" valueType="num">
                                      <p:cBhvr additive="base">
                                        <p:cTn id="29" dur="500" fill="hold"/>
                                        <p:tgtEl>
                                          <p:spTgt spid="41"/>
                                        </p:tgtEl>
                                        <p:attrNameLst>
                                          <p:attrName>ppt_y</p:attrName>
                                        </p:attrNameLst>
                                      </p:cBhvr>
                                      <p:tavLst>
                                        <p:tav tm="0">
                                          <p:val>
                                            <p:strVal val="1+#ppt_h/2"/>
                                          </p:val>
                                        </p:tav>
                                        <p:tav tm="100000">
                                          <p:val>
                                            <p:strVal val="#ppt_y"/>
                                          </p:val>
                                        </p:tav>
                                      </p:tavLst>
                                    </p:anim>
                                  </p:childTnLst>
                                </p:cTn>
                              </p:par>
                            </p:childTnLst>
                          </p:cTn>
                        </p:par>
                        <p:par>
                          <p:cTn id="30" fill="hold">
                            <p:stCondLst>
                              <p:cond delay="2850"/>
                            </p:stCondLst>
                            <p:childTnLst>
                              <p:par>
                                <p:cTn id="31" presetID="12" presetClass="entr" presetSubtype="8"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p:tgtEl>
                                          <p:spTgt spid="34"/>
                                        </p:tgtEl>
                                        <p:attrNameLst>
                                          <p:attrName>ppt_x</p:attrName>
                                        </p:attrNameLst>
                                      </p:cBhvr>
                                      <p:tavLst>
                                        <p:tav tm="0">
                                          <p:val>
                                            <p:strVal val="#ppt_x-#ppt_w*1.125000"/>
                                          </p:val>
                                        </p:tav>
                                        <p:tav tm="100000">
                                          <p:val>
                                            <p:strVal val="#ppt_x"/>
                                          </p:val>
                                        </p:tav>
                                      </p:tavLst>
                                    </p:anim>
                                    <p:animEffect transition="in" filter="wipe(right)">
                                      <p:cBhvr>
                                        <p:cTn id="34" dur="500"/>
                                        <p:tgtEl>
                                          <p:spTgt spid="34"/>
                                        </p:tgtEl>
                                      </p:cBhvr>
                                    </p:animEffect>
                                  </p:childTnLst>
                                </p:cTn>
                              </p:par>
                            </p:childTnLst>
                          </p:cTn>
                        </p:par>
                        <p:par>
                          <p:cTn id="35" fill="hold">
                            <p:stCondLst>
                              <p:cond delay="3350"/>
                            </p:stCondLst>
                            <p:childTnLst>
                              <p:par>
                                <p:cTn id="36" presetID="22" presetClass="entr" presetSubtype="4"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down)">
                                      <p:cBhvr>
                                        <p:cTn id="38" dur="500"/>
                                        <p:tgtEl>
                                          <p:spTgt spid="38"/>
                                        </p:tgtEl>
                                      </p:cBhvr>
                                    </p:animEffect>
                                  </p:childTnLst>
                                </p:cTn>
                              </p:par>
                            </p:childTnLst>
                          </p:cTn>
                        </p:par>
                        <p:par>
                          <p:cTn id="39" fill="hold">
                            <p:stCondLst>
                              <p:cond delay="3850"/>
                            </p:stCondLst>
                            <p:childTnLst>
                              <p:par>
                                <p:cTn id="40" presetID="2" presetClass="entr" presetSubtype="4"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additive="base">
                                        <p:cTn id="42" dur="500" fill="hold"/>
                                        <p:tgtEl>
                                          <p:spTgt spid="43"/>
                                        </p:tgtEl>
                                        <p:attrNameLst>
                                          <p:attrName>ppt_x</p:attrName>
                                        </p:attrNameLst>
                                      </p:cBhvr>
                                      <p:tavLst>
                                        <p:tav tm="0">
                                          <p:val>
                                            <p:strVal val="#ppt_x"/>
                                          </p:val>
                                        </p:tav>
                                        <p:tav tm="100000">
                                          <p:val>
                                            <p:strVal val="#ppt_x"/>
                                          </p:val>
                                        </p:tav>
                                      </p:tavLst>
                                    </p:anim>
                                    <p:anim calcmode="lin" valueType="num">
                                      <p:cBhvr additive="base">
                                        <p:cTn id="43" dur="500" fill="hold"/>
                                        <p:tgtEl>
                                          <p:spTgt spid="43"/>
                                        </p:tgtEl>
                                        <p:attrNameLst>
                                          <p:attrName>ppt_y</p:attrName>
                                        </p:attrNameLst>
                                      </p:cBhvr>
                                      <p:tavLst>
                                        <p:tav tm="0">
                                          <p:val>
                                            <p:strVal val="1+#ppt_h/2"/>
                                          </p:val>
                                        </p:tav>
                                        <p:tav tm="100000">
                                          <p:val>
                                            <p:strVal val="#ppt_y"/>
                                          </p:val>
                                        </p:tav>
                                      </p:tavLst>
                                    </p:anim>
                                  </p:childTnLst>
                                </p:cTn>
                              </p:par>
                            </p:childTnLst>
                          </p:cTn>
                        </p:par>
                        <p:par>
                          <p:cTn id="44" fill="hold">
                            <p:stCondLst>
                              <p:cond delay="4350"/>
                            </p:stCondLst>
                            <p:childTnLst>
                              <p:par>
                                <p:cTn id="45" presetID="12" presetClass="entr" presetSubtype="8"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p:tgtEl>
                                          <p:spTgt spid="35"/>
                                        </p:tgtEl>
                                        <p:attrNameLst>
                                          <p:attrName>ppt_x</p:attrName>
                                        </p:attrNameLst>
                                      </p:cBhvr>
                                      <p:tavLst>
                                        <p:tav tm="0">
                                          <p:val>
                                            <p:strVal val="#ppt_x-#ppt_w*1.125000"/>
                                          </p:val>
                                        </p:tav>
                                        <p:tav tm="100000">
                                          <p:val>
                                            <p:strVal val="#ppt_x"/>
                                          </p:val>
                                        </p:tav>
                                      </p:tavLst>
                                    </p:anim>
                                    <p:animEffect transition="in" filter="wipe(right)">
                                      <p:cBhvr>
                                        <p:cTn id="48" dur="500"/>
                                        <p:tgtEl>
                                          <p:spTgt spid="35"/>
                                        </p:tgtEl>
                                      </p:cBhvr>
                                    </p:animEffect>
                                  </p:childTnLst>
                                </p:cTn>
                              </p:par>
                            </p:childTnLst>
                          </p:cTn>
                        </p:par>
                        <p:par>
                          <p:cTn id="49" fill="hold">
                            <p:stCondLst>
                              <p:cond delay="4850"/>
                            </p:stCondLst>
                            <p:childTnLst>
                              <p:par>
                                <p:cTn id="50" presetID="22" presetClass="entr" presetSubtype="1"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up)">
                                      <p:cBhvr>
                                        <p:cTn id="52" dur="500"/>
                                        <p:tgtEl>
                                          <p:spTgt spid="39"/>
                                        </p:tgtEl>
                                      </p:cBhvr>
                                    </p:animEffect>
                                  </p:childTnLst>
                                </p:cTn>
                              </p:par>
                            </p:childTnLst>
                          </p:cTn>
                        </p:par>
                        <p:par>
                          <p:cTn id="53" fill="hold">
                            <p:stCondLst>
                              <p:cond delay="5350"/>
                            </p:stCondLst>
                            <p:childTnLst>
                              <p:par>
                                <p:cTn id="54" presetID="2" presetClass="entr" presetSubtype="4"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500" fill="hold"/>
                                        <p:tgtEl>
                                          <p:spTgt spid="47"/>
                                        </p:tgtEl>
                                        <p:attrNameLst>
                                          <p:attrName>ppt_x</p:attrName>
                                        </p:attrNameLst>
                                      </p:cBhvr>
                                      <p:tavLst>
                                        <p:tav tm="0">
                                          <p:val>
                                            <p:strVal val="#ppt_x"/>
                                          </p:val>
                                        </p:tav>
                                        <p:tav tm="100000">
                                          <p:val>
                                            <p:strVal val="#ppt_x"/>
                                          </p:val>
                                        </p:tav>
                                      </p:tavLst>
                                    </p:anim>
                                    <p:anim calcmode="lin" valueType="num">
                                      <p:cBhvr additive="base">
                                        <p:cTn id="57" dur="500" fill="hold"/>
                                        <p:tgtEl>
                                          <p:spTgt spid="47"/>
                                        </p:tgtEl>
                                        <p:attrNameLst>
                                          <p:attrName>ppt_y</p:attrName>
                                        </p:attrNameLst>
                                      </p:cBhvr>
                                      <p:tavLst>
                                        <p:tav tm="0">
                                          <p:val>
                                            <p:strVal val="1+#ppt_h/2"/>
                                          </p:val>
                                        </p:tav>
                                        <p:tav tm="100000">
                                          <p:val>
                                            <p:strVal val="#ppt_y"/>
                                          </p:val>
                                        </p:tav>
                                      </p:tavLst>
                                    </p:anim>
                                  </p:childTnLst>
                                </p:cTn>
                              </p:par>
                            </p:childTnLst>
                          </p:cTn>
                        </p:par>
                        <p:par>
                          <p:cTn id="58" fill="hold">
                            <p:stCondLst>
                              <p:cond delay="5850"/>
                            </p:stCondLst>
                            <p:childTnLst>
                              <p:par>
                                <p:cTn id="59" presetID="12" presetClass="entr" presetSubtype="8"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p:tgtEl>
                                          <p:spTgt spid="36"/>
                                        </p:tgtEl>
                                        <p:attrNameLst>
                                          <p:attrName>ppt_x</p:attrName>
                                        </p:attrNameLst>
                                      </p:cBhvr>
                                      <p:tavLst>
                                        <p:tav tm="0">
                                          <p:val>
                                            <p:strVal val="#ppt_x-#ppt_w*1.125000"/>
                                          </p:val>
                                        </p:tav>
                                        <p:tav tm="100000">
                                          <p:val>
                                            <p:strVal val="#ppt_x"/>
                                          </p:val>
                                        </p:tav>
                                      </p:tavLst>
                                    </p:anim>
                                    <p:animEffect transition="in" filter="wipe(right)">
                                      <p:cBhvr>
                                        <p:cTn id="62" dur="500"/>
                                        <p:tgtEl>
                                          <p:spTgt spid="36"/>
                                        </p:tgtEl>
                                      </p:cBhvr>
                                    </p:animEffect>
                                  </p:childTnLst>
                                </p:cTn>
                              </p:par>
                            </p:childTnLst>
                          </p:cTn>
                        </p:par>
                        <p:par>
                          <p:cTn id="63" fill="hold">
                            <p:stCondLst>
                              <p:cond delay="6350"/>
                            </p:stCondLst>
                            <p:childTnLst>
                              <p:par>
                                <p:cTn id="64" presetID="22" presetClass="entr" presetSubtype="1" fill="hold"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up)">
                                      <p:cBhvr>
                                        <p:cTn id="66" dur="500"/>
                                        <p:tgtEl>
                                          <p:spTgt spid="25"/>
                                        </p:tgtEl>
                                      </p:cBhvr>
                                    </p:animEffect>
                                  </p:childTnLst>
                                </p:cTn>
                              </p:par>
                            </p:childTnLst>
                          </p:cTn>
                        </p:par>
                        <p:par>
                          <p:cTn id="67" fill="hold">
                            <p:stCondLst>
                              <p:cond delay="6850"/>
                            </p:stCondLst>
                            <p:childTnLst>
                              <p:par>
                                <p:cTn id="68" presetID="2" presetClass="entr" presetSubtype="4"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additive="base">
                                        <p:cTn id="70" dur="500" fill="hold"/>
                                        <p:tgtEl>
                                          <p:spTgt spid="26"/>
                                        </p:tgtEl>
                                        <p:attrNameLst>
                                          <p:attrName>ppt_x</p:attrName>
                                        </p:attrNameLst>
                                      </p:cBhvr>
                                      <p:tavLst>
                                        <p:tav tm="0">
                                          <p:val>
                                            <p:strVal val="#ppt_x"/>
                                          </p:val>
                                        </p:tav>
                                        <p:tav tm="100000">
                                          <p:val>
                                            <p:strVal val="#ppt_x"/>
                                          </p:val>
                                        </p:tav>
                                      </p:tavLst>
                                    </p:anim>
                                    <p:anim calcmode="lin" valueType="num">
                                      <p:cBhvr additive="base">
                                        <p:cTn id="7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4" grpId="0" animBg="1"/>
      <p:bldP spid="35" grpId="0" animBg="1"/>
      <p:bldP spid="36" grpId="0" animBg="1"/>
      <p:bldP spid="41" grpId="0"/>
      <p:bldP spid="43" grpId="0"/>
      <p:bldP spid="47"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2473373"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系统的增广形式</a:t>
            </a:r>
          </a:p>
        </p:txBody>
      </p:sp>
      <mc:AlternateContent xmlns:mc="http://schemas.openxmlformats.org/markup-compatibility/2006" xmlns:a14="http://schemas.microsoft.com/office/drawing/2010/main">
        <mc:Choice Requires="a14">
          <p:sp>
            <p:nvSpPr>
              <p:cNvPr id="33" name="燕尾形 12"/>
              <p:cNvSpPr>
                <a:spLocks noChangeArrowheads="1"/>
              </p:cNvSpPr>
              <p:nvPr/>
            </p:nvSpPr>
            <p:spPr bwMode="auto">
              <a:xfrm>
                <a:off x="1557783" y="2571750"/>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14:m>
                  <m:oMathPara xmlns:m="http://schemas.openxmlformats.org/officeDocument/2006/math">
                    <m:oMathParaPr>
                      <m:jc m:val="centerGroup"/>
                    </m:oMathParaPr>
                    <m:oMath xmlns:m="http://schemas.openxmlformats.org/officeDocument/2006/math">
                      <m:sSub>
                        <m:sSubPr>
                          <m:ctrlPr>
                            <a:rPr lang="en-US" altLang="zh-CN" sz="2000" b="1" i="1" dirty="0" smtClean="0">
                              <a:solidFill>
                                <a:schemeClr val="bg1"/>
                              </a:solidFill>
                              <a:latin typeface="Cambria Math" panose="02040503050406030204" pitchFamily="18" charset="0"/>
                            </a:rPr>
                          </m:ctrlPr>
                        </m:sSubPr>
                        <m:e>
                          <m:r>
                            <a:rPr lang="zh-CN" altLang="en-US" sz="2000" b="1" i="1" dirty="0" smtClean="0">
                              <a:solidFill>
                                <a:schemeClr val="bg1"/>
                              </a:solidFill>
                              <a:latin typeface="Cambria Math" panose="02040503050406030204" pitchFamily="18" charset="0"/>
                            </a:rPr>
                            <m:t>𝜼</m:t>
                          </m:r>
                        </m:e>
                        <m:sub>
                          <m:r>
                            <a:rPr lang="en-US" altLang="zh-CN" sz="2000" b="1" i="1" dirty="0" smtClean="0">
                              <a:solidFill>
                                <a:schemeClr val="bg1"/>
                              </a:solidFill>
                              <a:latin typeface="Cambria Math" panose="02040503050406030204" pitchFamily="18" charset="0"/>
                            </a:rPr>
                            <m:t>𝒌</m:t>
                          </m:r>
                        </m:sub>
                      </m:sSub>
                    </m:oMath>
                  </m:oMathPara>
                </a14:m>
                <a:endParaRPr lang="zh-CN" altLang="en-US" b="1" dirty="0">
                  <a:solidFill>
                    <a:schemeClr val="bg1"/>
                  </a:solidFill>
                </a:endParaRPr>
              </a:p>
            </p:txBody>
          </p:sp>
        </mc:Choice>
        <mc:Fallback xmlns="">
          <p:sp>
            <p:nvSpPr>
              <p:cNvPr id="33" name="燕尾形 12"/>
              <p:cNvSpPr>
                <a:spLocks noRot="1" noChangeAspect="1" noMove="1" noResize="1" noEditPoints="1" noAdjustHandles="1" noChangeArrowheads="1" noChangeShapeType="1" noTextEdit="1"/>
              </p:cNvSpPr>
              <p:nvPr/>
            </p:nvSpPr>
            <p:spPr bwMode="auto">
              <a:xfrm>
                <a:off x="1557783" y="2571750"/>
                <a:ext cx="1646635" cy="614363"/>
              </a:xfrm>
              <a:prstGeom prst="chevron">
                <a:avLst>
                  <a:gd name="adj" fmla="val 38367"/>
                </a:avLst>
              </a:prstGeom>
              <a:blipFill>
                <a:blip r:embed="rId4"/>
                <a:stretch>
                  <a:fillRect/>
                </a:stretch>
              </a:blipFill>
              <a:ln w="9525">
                <a:solidFill>
                  <a:schemeClr val="tx1">
                    <a:lumMod val="75000"/>
                    <a:lumOff val="2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燕尾形 13"/>
              <p:cNvSpPr>
                <a:spLocks noChangeArrowheads="1"/>
              </p:cNvSpPr>
              <p:nvPr/>
            </p:nvSpPr>
            <p:spPr bwMode="auto">
              <a:xfrm>
                <a:off x="3050340" y="2571750"/>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14:m>
                  <m:oMathPara xmlns:m="http://schemas.openxmlformats.org/officeDocument/2006/math">
                    <m:oMathParaPr>
                      <m:jc m:val="centerGroup"/>
                    </m:oMathParaPr>
                    <m:oMath xmlns:m="http://schemas.openxmlformats.org/officeDocument/2006/math">
                      <m:sSub>
                        <m:sSubPr>
                          <m:ctrlPr>
                            <a:rPr lang="en-US" altLang="zh-CN" b="1" i="1" dirty="0">
                              <a:solidFill>
                                <a:schemeClr val="bg1"/>
                              </a:solidFill>
                              <a:latin typeface="Cambria Math" panose="02040503050406030204" pitchFamily="18" charset="0"/>
                            </a:rPr>
                          </m:ctrlPr>
                        </m:sSubPr>
                        <m:e>
                          <m:acc>
                            <m:accPr>
                              <m:chr m:val="̃"/>
                              <m:ctrlPr>
                                <a:rPr lang="en-US" altLang="zh-CN" b="1" i="1" dirty="0">
                                  <a:solidFill>
                                    <a:schemeClr val="bg1"/>
                                  </a:solidFill>
                                  <a:latin typeface="Cambria Math" panose="02040503050406030204" pitchFamily="18" charset="0"/>
                                </a:rPr>
                              </m:ctrlPr>
                            </m:accPr>
                            <m:e>
                              <m:r>
                                <a:rPr lang="en-US" altLang="zh-CN" b="1" i="1" dirty="0">
                                  <a:solidFill>
                                    <a:schemeClr val="bg1"/>
                                  </a:solidFill>
                                  <a:latin typeface="Cambria Math" panose="02040503050406030204" pitchFamily="18" charset="0"/>
                                </a:rPr>
                                <m:t>𝑨</m:t>
                              </m:r>
                            </m:e>
                          </m:acc>
                        </m:e>
                        <m:sub>
                          <m:r>
                            <a:rPr lang="zh-CN" altLang="en-US" b="1" i="1" dirty="0">
                              <a:solidFill>
                                <a:schemeClr val="bg1"/>
                              </a:solidFill>
                              <a:latin typeface="Cambria Math" panose="02040503050406030204" pitchFamily="18" charset="0"/>
                            </a:rPr>
                            <m:t>𝜺</m:t>
                          </m:r>
                        </m:sub>
                      </m:sSub>
                    </m:oMath>
                  </m:oMathPara>
                </a14:m>
                <a:endParaRPr lang="zh-CN" altLang="en-US" b="1" dirty="0">
                  <a:solidFill>
                    <a:schemeClr val="bg1"/>
                  </a:solidFill>
                </a:endParaRPr>
              </a:p>
            </p:txBody>
          </p:sp>
        </mc:Choice>
        <mc:Fallback xmlns="">
          <p:sp>
            <p:nvSpPr>
              <p:cNvPr id="34" name="燕尾形 13"/>
              <p:cNvSpPr>
                <a:spLocks noRot="1" noChangeAspect="1" noMove="1" noResize="1" noEditPoints="1" noAdjustHandles="1" noChangeArrowheads="1" noChangeShapeType="1" noTextEdit="1"/>
              </p:cNvSpPr>
              <p:nvPr/>
            </p:nvSpPr>
            <p:spPr bwMode="auto">
              <a:xfrm>
                <a:off x="3050340" y="2571750"/>
                <a:ext cx="1646635" cy="614363"/>
              </a:xfrm>
              <a:prstGeom prst="chevron">
                <a:avLst>
                  <a:gd name="adj" fmla="val 38367"/>
                </a:avLst>
              </a:prstGeom>
              <a:blipFill>
                <a:blip r:embed="rId5"/>
                <a:stretch>
                  <a:fillRect/>
                </a:stretch>
              </a:blipFill>
              <a:ln w="9525">
                <a:solidFill>
                  <a:schemeClr val="tx1">
                    <a:lumMod val="75000"/>
                    <a:lumOff val="2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燕尾形 14"/>
              <p:cNvSpPr>
                <a:spLocks noChangeArrowheads="1"/>
              </p:cNvSpPr>
              <p:nvPr/>
            </p:nvSpPr>
            <p:spPr bwMode="auto">
              <a:xfrm>
                <a:off x="4537959" y="2571750"/>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14:m>
                  <m:oMathPara xmlns:m="http://schemas.openxmlformats.org/officeDocument/2006/math">
                    <m:oMathParaPr>
                      <m:jc m:val="centerGroup"/>
                    </m:oMathParaPr>
                    <m:oMath xmlns:m="http://schemas.openxmlformats.org/officeDocument/2006/math">
                      <m:sSub>
                        <m:sSubPr>
                          <m:ctrlPr>
                            <a:rPr lang="en-US" altLang="zh-CN" sz="1800" b="1" i="1" dirty="0">
                              <a:solidFill>
                                <a:schemeClr val="bg1"/>
                              </a:solidFill>
                              <a:latin typeface="Cambria Math" panose="02040503050406030204" pitchFamily="18" charset="0"/>
                            </a:rPr>
                          </m:ctrlPr>
                        </m:sSubPr>
                        <m:e>
                          <m:r>
                            <a:rPr lang="en-US" altLang="zh-CN" sz="1800" b="1" i="1" dirty="0">
                              <a:solidFill>
                                <a:schemeClr val="bg1"/>
                              </a:solidFill>
                              <a:latin typeface="Cambria Math" panose="02040503050406030204" pitchFamily="18" charset="0"/>
                            </a:rPr>
                            <m:t>𝒒</m:t>
                          </m:r>
                        </m:e>
                        <m:sub>
                          <m:r>
                            <a:rPr lang="en-US" altLang="zh-CN" sz="1800" b="1" i="1" dirty="0">
                              <a:solidFill>
                                <a:schemeClr val="bg1"/>
                              </a:solidFill>
                              <a:latin typeface="Cambria Math" panose="02040503050406030204" pitchFamily="18" charset="0"/>
                            </a:rPr>
                            <m:t>𝒌</m:t>
                          </m:r>
                        </m:sub>
                      </m:sSub>
                    </m:oMath>
                  </m:oMathPara>
                </a14:m>
                <a:endParaRPr lang="zh-CN" altLang="en-US" b="1" dirty="0">
                  <a:solidFill>
                    <a:schemeClr val="bg1"/>
                  </a:solidFill>
                </a:endParaRPr>
              </a:p>
            </p:txBody>
          </p:sp>
        </mc:Choice>
        <mc:Fallback xmlns="">
          <p:sp>
            <p:nvSpPr>
              <p:cNvPr id="35" name="燕尾形 14"/>
              <p:cNvSpPr>
                <a:spLocks noRot="1" noChangeAspect="1" noMove="1" noResize="1" noEditPoints="1" noAdjustHandles="1" noChangeArrowheads="1" noChangeShapeType="1" noTextEdit="1"/>
              </p:cNvSpPr>
              <p:nvPr/>
            </p:nvSpPr>
            <p:spPr bwMode="auto">
              <a:xfrm>
                <a:off x="4537959" y="2571750"/>
                <a:ext cx="1646634" cy="614363"/>
              </a:xfrm>
              <a:prstGeom prst="chevron">
                <a:avLst>
                  <a:gd name="adj" fmla="val 38367"/>
                </a:avLst>
              </a:prstGeom>
              <a:blipFill>
                <a:blip r:embed="rId6"/>
                <a:stretch>
                  <a:fillRect/>
                </a:stretch>
              </a:blipFill>
              <a:ln w="9525">
                <a:solidFill>
                  <a:schemeClr val="tx1">
                    <a:lumMod val="75000"/>
                    <a:lumOff val="2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燕尾形 15"/>
              <p:cNvSpPr>
                <a:spLocks noChangeArrowheads="1"/>
              </p:cNvSpPr>
              <p:nvPr/>
            </p:nvSpPr>
            <p:spPr bwMode="auto">
              <a:xfrm>
                <a:off x="6019082" y="2571750"/>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14:m>
                  <m:oMathPara xmlns:m="http://schemas.openxmlformats.org/officeDocument/2006/math">
                    <m:oMathParaPr>
                      <m:jc m:val="centerGroup"/>
                    </m:oMathParaPr>
                    <m:oMath xmlns:m="http://schemas.openxmlformats.org/officeDocument/2006/math">
                      <m:sSub>
                        <m:sSubPr>
                          <m:ctrlPr>
                            <a:rPr lang="en-US" altLang="zh-CN" b="1" i="1" dirty="0" smtClean="0">
                              <a:solidFill>
                                <a:schemeClr val="bg1"/>
                              </a:solidFill>
                              <a:latin typeface="Cambria Math" panose="02040503050406030204" pitchFamily="18" charset="0"/>
                            </a:rPr>
                          </m:ctrlPr>
                        </m:sSubPr>
                        <m:e>
                          <m:r>
                            <a:rPr lang="en-US" altLang="zh-CN" b="1" i="1" dirty="0" smtClean="0">
                              <a:solidFill>
                                <a:schemeClr val="bg1"/>
                              </a:solidFill>
                              <a:latin typeface="Cambria Math" panose="02040503050406030204" pitchFamily="18" charset="0"/>
                            </a:rPr>
                            <m:t>𝑩</m:t>
                          </m:r>
                        </m:e>
                        <m:sub>
                          <m:r>
                            <a:rPr lang="zh-CN" altLang="en-US" b="1" i="1" dirty="0">
                              <a:solidFill>
                                <a:schemeClr val="bg1"/>
                              </a:solidFill>
                              <a:latin typeface="Cambria Math" panose="02040503050406030204" pitchFamily="18" charset="0"/>
                            </a:rPr>
                            <m:t>𝜺</m:t>
                          </m:r>
                          <m:r>
                            <a:rPr lang="en-US" altLang="zh-CN" b="1" i="1" dirty="0" smtClean="0">
                              <a:solidFill>
                                <a:schemeClr val="bg1"/>
                              </a:solidFill>
                              <a:latin typeface="Cambria Math" panose="02040503050406030204" pitchFamily="18" charset="0"/>
                            </a:rPr>
                            <m:t>𝒒</m:t>
                          </m:r>
                        </m:sub>
                      </m:sSub>
                    </m:oMath>
                  </m:oMathPara>
                </a14:m>
                <a:endParaRPr lang="zh-CN" altLang="en-US" b="1" dirty="0">
                  <a:solidFill>
                    <a:schemeClr val="bg1"/>
                  </a:solidFill>
                </a:endParaRPr>
              </a:p>
            </p:txBody>
          </p:sp>
        </mc:Choice>
        <mc:Fallback xmlns="">
          <p:sp>
            <p:nvSpPr>
              <p:cNvPr id="36" name="燕尾形 15"/>
              <p:cNvSpPr>
                <a:spLocks noRot="1" noChangeAspect="1" noMove="1" noResize="1" noEditPoints="1" noAdjustHandles="1" noChangeArrowheads="1" noChangeShapeType="1" noTextEdit="1"/>
              </p:cNvSpPr>
              <p:nvPr/>
            </p:nvSpPr>
            <p:spPr bwMode="auto">
              <a:xfrm>
                <a:off x="6019082" y="2571750"/>
                <a:ext cx="1646634" cy="614363"/>
              </a:xfrm>
              <a:prstGeom prst="chevron">
                <a:avLst>
                  <a:gd name="adj" fmla="val 38367"/>
                </a:avLst>
              </a:prstGeom>
              <a:blipFill>
                <a:blip r:embed="rId7"/>
                <a:stretch>
                  <a:fillRect/>
                </a:stretch>
              </a:blipFill>
              <a:ln w="9525">
                <a:solidFill>
                  <a:schemeClr val="tx1">
                    <a:lumMod val="75000"/>
                    <a:lumOff val="25000"/>
                  </a:schemeClr>
                </a:solidFill>
              </a:ln>
            </p:spPr>
            <p:txBody>
              <a:bodyPr/>
              <a:lstStyle/>
              <a:p>
                <a:r>
                  <a:rPr lang="zh-CN" altLang="en-US">
                    <a:noFill/>
                  </a:rPr>
                  <a:t> </a:t>
                </a:r>
              </a:p>
            </p:txBody>
          </p:sp>
        </mc:Fallback>
      </mc:AlternateContent>
      <p:cxnSp>
        <p:nvCxnSpPr>
          <p:cNvPr id="37" name="直接连接符 16"/>
          <p:cNvCxnSpPr>
            <a:cxnSpLocks noChangeShapeType="1"/>
          </p:cNvCxnSpPr>
          <p:nvPr/>
        </p:nvCxnSpPr>
        <p:spPr bwMode="auto">
          <a:xfrm>
            <a:off x="2381695" y="3186113"/>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9" name="直接连接符 18"/>
          <p:cNvCxnSpPr>
            <a:cxnSpLocks noChangeShapeType="1"/>
          </p:cNvCxnSpPr>
          <p:nvPr/>
        </p:nvCxnSpPr>
        <p:spPr bwMode="auto">
          <a:xfrm>
            <a:off x="5360681" y="3186113"/>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41" name="TextBox 1210"/>
              <p:cNvSpPr/>
              <p:nvPr/>
            </p:nvSpPr>
            <p:spPr>
              <a:xfrm>
                <a:off x="1331998" y="3535227"/>
                <a:ext cx="2098203" cy="482761"/>
              </a:xfrm>
              <a:prstGeom prst="rect">
                <a:avLst/>
              </a:prstGeom>
              <a:noFill/>
              <a:ln w="9525">
                <a:noFill/>
                <a:miter/>
              </a:ln>
              <a:extLst>
                <a:ext uri="{909E8E84-426E-40DD-AFC4-6F175D3DCCD1}">
                  <a14:hiddenFill>
                    <a:solidFill>
                      <a:srgbClr val="5CA0B4"/>
                    </a:solidFill>
                  </a14:hiddenFill>
                </a:ext>
              </a:extLst>
            </p:spPr>
            <p:txBody>
              <a:bodyPr wrap="square" lIns="68580" tIns="34290" rIns="68580" bIns="34290">
                <a:spAutoFit/>
              </a:bodyPr>
              <a:lstStyle/>
              <a:p>
                <a:pPr lvl="0" algn="ctr"/>
                <a14:m>
                  <m:oMathPara xmlns:m="http://schemas.openxmlformats.org/officeDocument/2006/math">
                    <m:oMathParaPr>
                      <m:jc m:val="centerGroup"/>
                    </m:oMathParaPr>
                    <m:oMath xmlns:m="http://schemas.openxmlformats.org/officeDocument/2006/math">
                      <m:d>
                        <m:dPr>
                          <m:begChr m:val="["/>
                          <m:endChr m:val="]"/>
                          <m:ctrlPr>
                            <a:rPr lang="en-US" altLang="zh-CN" sz="1600" b="1" i="1" dirty="0">
                              <a:solidFill>
                                <a:srgbClr val="1B4367"/>
                              </a:solidFill>
                              <a:latin typeface="Cambria Math" panose="02040503050406030204" pitchFamily="18" charset="0"/>
                              <a:cs typeface="+mn-ea"/>
                            </a:rPr>
                          </m:ctrlPr>
                        </m:dPr>
                        <m:e>
                          <m:eqArr>
                            <m:eqArrPr>
                              <m:ctrlPr>
                                <a:rPr lang="en-US" altLang="zh-CN" sz="1600" b="1" i="1" dirty="0">
                                  <a:solidFill>
                                    <a:srgbClr val="1B4367"/>
                                  </a:solidFill>
                                  <a:latin typeface="Cambria Math" panose="02040503050406030204" pitchFamily="18" charset="0"/>
                                  <a:cs typeface="+mn-ea"/>
                                </a:rPr>
                              </m:ctrlPr>
                            </m:eqArrPr>
                            <m:e>
                              <m:sSub>
                                <m:sSubPr>
                                  <m:ctrlPr>
                                    <a:rPr lang="en-US" altLang="zh-CN" sz="1600" b="1" i="1" dirty="0">
                                      <a:solidFill>
                                        <a:srgbClr val="1B4367"/>
                                      </a:solidFill>
                                      <a:latin typeface="Cambria Math" panose="02040503050406030204" pitchFamily="18" charset="0"/>
                                      <a:cs typeface="+mn-ea"/>
                                    </a:rPr>
                                  </m:ctrlPr>
                                </m:sSubPr>
                                <m:e>
                                  <m:r>
                                    <a:rPr lang="en-US" altLang="zh-CN" sz="1600" b="1" i="1" dirty="0">
                                      <a:solidFill>
                                        <a:srgbClr val="1B4367"/>
                                      </a:solidFill>
                                      <a:latin typeface="Cambria Math" panose="02040503050406030204" pitchFamily="18" charset="0"/>
                                      <a:cs typeface="+mn-ea"/>
                                    </a:rPr>
                                    <m:t>𝒙</m:t>
                                  </m:r>
                                </m:e>
                                <m:sub>
                                  <m:r>
                                    <a:rPr lang="en-US" altLang="zh-CN" sz="1600" b="1" i="1" dirty="0">
                                      <a:solidFill>
                                        <a:srgbClr val="1B4367"/>
                                      </a:solidFill>
                                      <a:latin typeface="Cambria Math" panose="02040503050406030204" pitchFamily="18" charset="0"/>
                                      <a:cs typeface="+mn-ea"/>
                                    </a:rPr>
                                    <m:t>𝒌</m:t>
                                  </m:r>
                                </m:sub>
                              </m:sSub>
                            </m:e>
                            <m:e>
                              <m:sSub>
                                <m:sSubPr>
                                  <m:ctrlPr>
                                    <a:rPr lang="en-US" altLang="zh-CN" sz="1600" b="1" i="1">
                                      <a:solidFill>
                                        <a:srgbClr val="1B4367"/>
                                      </a:solidFill>
                                      <a:latin typeface="Cambria Math" panose="02040503050406030204" pitchFamily="18" charset="0"/>
                                      <a:cs typeface="+mn-ea"/>
                                    </a:rPr>
                                  </m:ctrlPr>
                                </m:sSubPr>
                                <m:e>
                                  <m:r>
                                    <a:rPr lang="en-US" altLang="zh-CN" sz="1600" b="1" i="1">
                                      <a:solidFill>
                                        <a:srgbClr val="1B4367"/>
                                      </a:solidFill>
                                      <a:latin typeface="Cambria Math" panose="02040503050406030204" pitchFamily="18" charset="0"/>
                                      <a:cs typeface="+mn-ea"/>
                                    </a:rPr>
                                    <m:t>𝒆</m:t>
                                  </m:r>
                                </m:e>
                                <m:sub>
                                  <m:r>
                                    <a:rPr lang="en-US" altLang="zh-CN" sz="1600" b="1" i="1">
                                      <a:solidFill>
                                        <a:srgbClr val="1B4367"/>
                                      </a:solidFill>
                                      <a:latin typeface="Cambria Math" panose="02040503050406030204" pitchFamily="18" charset="0"/>
                                      <a:cs typeface="+mn-ea"/>
                                    </a:rPr>
                                    <m:t>𝒌</m:t>
                                  </m:r>
                                </m:sub>
                              </m:sSub>
                            </m:e>
                          </m:eqArr>
                        </m:e>
                      </m:d>
                    </m:oMath>
                  </m:oMathPara>
                </a14:m>
                <a:endParaRPr lang="zh-CN" altLang="en-US" sz="1600" b="1" i="1" dirty="0">
                  <a:solidFill>
                    <a:srgbClr val="1B4367"/>
                  </a:solidFill>
                  <a:latin typeface="Cambria Math" panose="02040503050406030204" pitchFamily="18" charset="0"/>
                  <a:cs typeface="+mn-ea"/>
                  <a:sym typeface="+mn-lt"/>
                </a:endParaRPr>
              </a:p>
            </p:txBody>
          </p:sp>
        </mc:Choice>
        <mc:Fallback xmlns="">
          <p:sp>
            <p:nvSpPr>
              <p:cNvPr id="41" name="TextBox 1210"/>
              <p:cNvSpPr>
                <a:spLocks noRot="1" noChangeAspect="1" noMove="1" noResize="1" noEditPoints="1" noAdjustHandles="1" noChangeArrowheads="1" noChangeShapeType="1" noTextEdit="1"/>
              </p:cNvSpPr>
              <p:nvPr/>
            </p:nvSpPr>
            <p:spPr>
              <a:xfrm>
                <a:off x="1331998" y="3535227"/>
                <a:ext cx="2098203" cy="482761"/>
              </a:xfrm>
              <a:prstGeom prst="rect">
                <a:avLst/>
              </a:prstGeom>
              <a:blipFill>
                <a:blip r:embed="rId8"/>
                <a:stretch>
                  <a:fillRect b="-5063"/>
                </a:stretch>
              </a:blipFill>
              <a:ln w="9525">
                <a:noFill/>
                <a:miter/>
              </a:ln>
              <a:extLst>
                <a:ext uri="{909E8E84-426E-40DD-AFC4-6F175D3DCCD1}">
                  <a14:hiddenFill xmlns:a14="http://schemas.microsoft.com/office/drawing/2010/main">
                    <a:solidFill>
                      <a:srgbClr val="5CA0B4"/>
                    </a:solidFill>
                  </a14:hiddenFill>
                </a:ext>
              </a:extLst>
            </p:spPr>
            <p:txBody>
              <a:bodyPr/>
              <a:lstStyle/>
              <a:p>
                <a:r>
                  <a:rPr lang="zh-CN" altLang="en-US">
                    <a:noFill/>
                  </a:rPr>
                  <a:t> </a:t>
                </a:r>
              </a:p>
            </p:txBody>
          </p:sp>
        </mc:Fallback>
      </mc:AlternateContent>
      <p:sp>
        <p:nvSpPr>
          <p:cNvPr id="43" name="TextBox 1210"/>
          <p:cNvSpPr/>
          <p:nvPr/>
        </p:nvSpPr>
        <p:spPr>
          <a:xfrm>
            <a:off x="412911" y="1651987"/>
            <a:ext cx="1754326"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定义两个新的向量：</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3" name="对象 2">
            <a:extLst>
              <a:ext uri="{FF2B5EF4-FFF2-40B4-BE49-F238E27FC236}">
                <a16:creationId xmlns:a16="http://schemas.microsoft.com/office/drawing/2014/main" id="{9DC84283-7D58-438B-BA25-3864932E459D}"/>
              </a:ext>
            </a:extLst>
          </p:cNvPr>
          <p:cNvGraphicFramePr>
            <a:graphicFrameLocks noChangeAspect="1"/>
          </p:cNvGraphicFramePr>
          <p:nvPr>
            <p:extLst>
              <p:ext uri="{D42A27DB-BD31-4B8C-83A1-F6EECF244321}">
                <p14:modId xmlns:p14="http://schemas.microsoft.com/office/powerpoint/2010/main" val="3296309639"/>
              </p:ext>
            </p:extLst>
          </p:nvPr>
        </p:nvGraphicFramePr>
        <p:xfrm>
          <a:off x="2065771" y="1349761"/>
          <a:ext cx="1392084" cy="512873"/>
        </p:xfrm>
        <a:graphic>
          <a:graphicData uri="http://schemas.openxmlformats.org/presentationml/2006/ole">
            <mc:AlternateContent xmlns:mc="http://schemas.openxmlformats.org/markup-compatibility/2006">
              <mc:Choice xmlns:v="urn:schemas-microsoft-com:vml" Requires="v">
                <p:oleObj spid="_x0000_s7324" name="Equation" r:id="rId9" imgW="723586" imgH="266584" progId="Equation.DSMT4">
                  <p:embed/>
                </p:oleObj>
              </mc:Choice>
              <mc:Fallback>
                <p:oleObj name="Equation" r:id="rId9" imgW="723586" imgH="266584" progId="Equation.DSMT4">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5771" y="1349761"/>
                        <a:ext cx="1392084" cy="512873"/>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0715887C-4412-4B07-A065-00CCF1E67CEC}"/>
              </a:ext>
            </a:extLst>
          </p:cNvPr>
          <p:cNvGraphicFramePr>
            <a:graphicFrameLocks noChangeAspect="1"/>
          </p:cNvGraphicFramePr>
          <p:nvPr>
            <p:extLst>
              <p:ext uri="{D42A27DB-BD31-4B8C-83A1-F6EECF244321}">
                <p14:modId xmlns:p14="http://schemas.microsoft.com/office/powerpoint/2010/main" val="1895828441"/>
              </p:ext>
            </p:extLst>
          </p:nvPr>
        </p:nvGraphicFramePr>
        <p:xfrm>
          <a:off x="2119820" y="1828590"/>
          <a:ext cx="1275295" cy="480382"/>
        </p:xfrm>
        <a:graphic>
          <a:graphicData uri="http://schemas.openxmlformats.org/presentationml/2006/ole">
            <mc:AlternateContent xmlns:mc="http://schemas.openxmlformats.org/markup-compatibility/2006">
              <mc:Choice xmlns:v="urn:schemas-microsoft-com:vml" Requires="v">
                <p:oleObj spid="_x0000_s7325" name="Equation" r:id="rId11" imgW="711000" imgH="266400" progId="Equation.DSMT4">
                  <p:embed/>
                </p:oleObj>
              </mc:Choice>
              <mc:Fallback>
                <p:oleObj name="Equation" r:id="rId11" imgW="711000" imgH="266400" progId="Equation.DSMT4">
                  <p:embed/>
                  <p:pic>
                    <p:nvPicPr>
                      <p:cNvPr id="0" name="Object 3"/>
                      <p:cNvPicPr>
                        <a:picLocks noChangeAspect="1" noChangeArrowheads="1"/>
                      </p:cNvPicPr>
                      <p:nvPr/>
                    </p:nvPicPr>
                    <p:blipFill>
                      <a:blip r:embed="rId12"/>
                      <a:srcRect/>
                      <a:stretch>
                        <a:fillRect/>
                      </a:stretch>
                    </p:blipFill>
                    <p:spPr bwMode="auto">
                      <a:xfrm>
                        <a:off x="2119820" y="1828590"/>
                        <a:ext cx="1275295" cy="480382"/>
                      </a:xfrm>
                      <a:prstGeom prst="rect">
                        <a:avLst/>
                      </a:prstGeom>
                      <a:noFill/>
                    </p:spPr>
                  </p:pic>
                </p:oleObj>
              </mc:Fallback>
            </mc:AlternateContent>
          </a:graphicData>
        </a:graphic>
      </p:graphicFrame>
      <p:sp>
        <p:nvSpPr>
          <p:cNvPr id="22" name="TextBox 1210">
            <a:extLst>
              <a:ext uri="{FF2B5EF4-FFF2-40B4-BE49-F238E27FC236}">
                <a16:creationId xmlns:a16="http://schemas.microsoft.com/office/drawing/2014/main" id="{97C35089-D6EA-46E3-B0FB-0EDF1A544E2C}"/>
              </a:ext>
            </a:extLst>
          </p:cNvPr>
          <p:cNvSpPr/>
          <p:nvPr/>
        </p:nvSpPr>
        <p:spPr>
          <a:xfrm>
            <a:off x="3457855" y="1656132"/>
            <a:ext cx="175432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经过代数运算得到：</a:t>
            </a:r>
          </a:p>
        </p:txBody>
      </p:sp>
      <p:graphicFrame>
        <p:nvGraphicFramePr>
          <p:cNvPr id="8" name="对象 7">
            <a:extLst>
              <a:ext uri="{FF2B5EF4-FFF2-40B4-BE49-F238E27FC236}">
                <a16:creationId xmlns:a16="http://schemas.microsoft.com/office/drawing/2014/main" id="{FFCD1423-505D-495F-B625-025ABF552FB6}"/>
              </a:ext>
            </a:extLst>
          </p:cNvPr>
          <p:cNvGraphicFramePr>
            <a:graphicFrameLocks noChangeAspect="1"/>
          </p:cNvGraphicFramePr>
          <p:nvPr>
            <p:extLst>
              <p:ext uri="{D42A27DB-BD31-4B8C-83A1-F6EECF244321}">
                <p14:modId xmlns:p14="http://schemas.microsoft.com/office/powerpoint/2010/main" val="1668101075"/>
              </p:ext>
            </p:extLst>
          </p:nvPr>
        </p:nvGraphicFramePr>
        <p:xfrm>
          <a:off x="5172469" y="1405974"/>
          <a:ext cx="2493247" cy="400445"/>
        </p:xfrm>
        <a:graphic>
          <a:graphicData uri="http://schemas.openxmlformats.org/presentationml/2006/ole">
            <mc:AlternateContent xmlns:mc="http://schemas.openxmlformats.org/markup-compatibility/2006">
              <mc:Choice xmlns:v="urn:schemas-microsoft-com:vml" Requires="v">
                <p:oleObj spid="_x0000_s7326" name="Equation" r:id="rId13" imgW="1662978" imgH="266584" progId="Equation.DSMT4">
                  <p:embed/>
                </p:oleObj>
              </mc:Choice>
              <mc:Fallback>
                <p:oleObj name="Equation" r:id="rId13" imgW="1662978" imgH="266584"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72469" y="1405974"/>
                        <a:ext cx="2493247" cy="400445"/>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8233A7F5-5A87-47C0-9EC1-24E28EC37F2A}"/>
              </a:ext>
            </a:extLst>
          </p:cNvPr>
          <p:cNvGraphicFramePr>
            <a:graphicFrameLocks noChangeAspect="1"/>
          </p:cNvGraphicFramePr>
          <p:nvPr>
            <p:extLst>
              <p:ext uri="{D42A27DB-BD31-4B8C-83A1-F6EECF244321}">
                <p14:modId xmlns:p14="http://schemas.microsoft.com/office/powerpoint/2010/main" val="2973756315"/>
              </p:ext>
            </p:extLst>
          </p:nvPr>
        </p:nvGraphicFramePr>
        <p:xfrm>
          <a:off x="4967307" y="1888809"/>
          <a:ext cx="3953761" cy="400445"/>
        </p:xfrm>
        <a:graphic>
          <a:graphicData uri="http://schemas.openxmlformats.org/presentationml/2006/ole">
            <mc:AlternateContent xmlns:mc="http://schemas.openxmlformats.org/markup-compatibility/2006">
              <mc:Choice xmlns:v="urn:schemas-microsoft-com:vml" Requires="v">
                <p:oleObj spid="_x0000_s7327" name="Equation" r:id="rId15" imgW="2476500" imgH="254000" progId="Equation.DSMT4">
                  <p:embed/>
                </p:oleObj>
              </mc:Choice>
              <mc:Fallback>
                <p:oleObj name="Equation" r:id="rId15" imgW="2476500" imgH="25400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67307" y="1888809"/>
                        <a:ext cx="3953761" cy="40044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91BA1AF2-EFFE-4F9E-81CC-BBB772C470C8}"/>
                  </a:ext>
                </a:extLst>
              </p:cNvPr>
              <p:cNvSpPr/>
              <p:nvPr/>
            </p:nvSpPr>
            <p:spPr>
              <a:xfrm>
                <a:off x="5028410" y="3534021"/>
                <a:ext cx="664541" cy="5305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600" b="1" i="1" dirty="0">
                              <a:solidFill>
                                <a:srgbClr val="1B4367"/>
                              </a:solidFill>
                              <a:latin typeface="Cambria Math" panose="02040503050406030204" pitchFamily="18" charset="0"/>
                              <a:cs typeface="+mn-ea"/>
                            </a:rPr>
                          </m:ctrlPr>
                        </m:dPr>
                        <m:e>
                          <m:eqArr>
                            <m:eqArrPr>
                              <m:ctrlPr>
                                <a:rPr lang="en-US" altLang="zh-CN" sz="1600" b="1" i="1" dirty="0">
                                  <a:solidFill>
                                    <a:srgbClr val="1B4367"/>
                                  </a:solidFill>
                                  <a:latin typeface="Cambria Math" panose="02040503050406030204" pitchFamily="18" charset="0"/>
                                  <a:cs typeface="+mn-ea"/>
                                </a:rPr>
                              </m:ctrlPr>
                            </m:eqArrPr>
                            <m:e>
                              <m:sSub>
                                <m:sSubPr>
                                  <m:ctrlPr>
                                    <a:rPr lang="en-US" altLang="zh-CN" sz="1600" b="1" i="1" dirty="0">
                                      <a:solidFill>
                                        <a:srgbClr val="1B4367"/>
                                      </a:solidFill>
                                      <a:latin typeface="Cambria Math" panose="02040503050406030204" pitchFamily="18" charset="0"/>
                                      <a:cs typeface="+mn-ea"/>
                                    </a:rPr>
                                  </m:ctrlPr>
                                </m:sSubPr>
                                <m:e>
                                  <m:r>
                                    <a:rPr lang="zh-CN" altLang="en-US" sz="1600" b="1" i="1" dirty="0" smtClean="0">
                                      <a:solidFill>
                                        <a:srgbClr val="1B4367"/>
                                      </a:solidFill>
                                      <a:latin typeface="Cambria Math" panose="02040503050406030204" pitchFamily="18" charset="0"/>
                                      <a:cs typeface="+mn-ea"/>
                                    </a:rPr>
                                    <m:t>𝝎</m:t>
                                  </m:r>
                                </m:e>
                                <m:sub>
                                  <m:r>
                                    <a:rPr lang="en-US" altLang="zh-CN" sz="1600" b="1" i="1" dirty="0">
                                      <a:solidFill>
                                        <a:srgbClr val="1B4367"/>
                                      </a:solidFill>
                                      <a:latin typeface="Cambria Math" panose="02040503050406030204" pitchFamily="18" charset="0"/>
                                      <a:cs typeface="+mn-ea"/>
                                    </a:rPr>
                                    <m:t>𝒌</m:t>
                                  </m:r>
                                </m:sub>
                              </m:sSub>
                            </m:e>
                            <m:e>
                              <m:sSub>
                                <m:sSubPr>
                                  <m:ctrlPr>
                                    <a:rPr lang="en-US" altLang="zh-CN" sz="1600" b="1" i="1">
                                      <a:solidFill>
                                        <a:srgbClr val="1B4367"/>
                                      </a:solidFill>
                                      <a:latin typeface="Cambria Math" panose="02040503050406030204" pitchFamily="18" charset="0"/>
                                      <a:cs typeface="+mn-ea"/>
                                    </a:rPr>
                                  </m:ctrlPr>
                                </m:sSubPr>
                                <m:e>
                                  <m:r>
                                    <a:rPr lang="en-US" altLang="zh-CN" sz="1600" b="1" i="1" smtClean="0">
                                      <a:solidFill>
                                        <a:srgbClr val="1B4367"/>
                                      </a:solidFill>
                                      <a:latin typeface="Cambria Math" panose="02040503050406030204" pitchFamily="18" charset="0"/>
                                      <a:cs typeface="+mn-ea"/>
                                    </a:rPr>
                                    <m:t>𝒇</m:t>
                                  </m:r>
                                </m:e>
                                <m:sub>
                                  <m:r>
                                    <a:rPr lang="en-US" altLang="zh-CN" sz="1600" b="1" i="1">
                                      <a:solidFill>
                                        <a:srgbClr val="1B4367"/>
                                      </a:solidFill>
                                      <a:latin typeface="Cambria Math" panose="02040503050406030204" pitchFamily="18" charset="0"/>
                                      <a:cs typeface="+mn-ea"/>
                                    </a:rPr>
                                    <m:t>𝒌</m:t>
                                  </m:r>
                                </m:sub>
                              </m:sSub>
                            </m:e>
                          </m:eqArr>
                        </m:e>
                      </m:d>
                    </m:oMath>
                  </m:oMathPara>
                </a14:m>
                <a:endParaRPr lang="zh-CN" altLang="en-US" dirty="0"/>
              </a:p>
            </p:txBody>
          </p:sp>
        </mc:Choice>
        <mc:Fallback xmlns="">
          <p:sp>
            <p:nvSpPr>
              <p:cNvPr id="19" name="矩形 18">
                <a:extLst>
                  <a:ext uri="{FF2B5EF4-FFF2-40B4-BE49-F238E27FC236}">
                    <a16:creationId xmlns:a16="http://schemas.microsoft.com/office/drawing/2014/main" id="{91BA1AF2-EFFE-4F9E-81CC-BBB772C470C8}"/>
                  </a:ext>
                </a:extLst>
              </p:cNvPr>
              <p:cNvSpPr>
                <a:spLocks noRot="1" noChangeAspect="1" noMove="1" noResize="1" noEditPoints="1" noAdjustHandles="1" noChangeArrowheads="1" noChangeShapeType="1" noTextEdit="1"/>
              </p:cNvSpPr>
              <p:nvPr/>
            </p:nvSpPr>
            <p:spPr>
              <a:xfrm>
                <a:off x="5028410" y="3534021"/>
                <a:ext cx="664541" cy="530594"/>
              </a:xfrm>
              <a:prstGeom prst="rect">
                <a:avLst/>
              </a:prstGeom>
              <a:blipFill>
                <a:blip r:embed="rId17"/>
                <a:stretch>
                  <a:fillRect b="-8046"/>
                </a:stretch>
              </a:blipFill>
            </p:spPr>
            <p:txBody>
              <a:bodyPr/>
              <a:lstStyle/>
              <a:p>
                <a:r>
                  <a:rPr lang="zh-CN" altLang="en-US">
                    <a:noFill/>
                  </a:rPr>
                  <a:t> </a:t>
                </a:r>
              </a:p>
            </p:txBody>
          </p:sp>
        </mc:Fallback>
      </mc:AlternateContent>
      <p:cxnSp>
        <p:nvCxnSpPr>
          <p:cNvPr id="40" name="直接连接符 18">
            <a:extLst>
              <a:ext uri="{FF2B5EF4-FFF2-40B4-BE49-F238E27FC236}">
                <a16:creationId xmlns:a16="http://schemas.microsoft.com/office/drawing/2014/main" id="{5A4D0A3F-8A61-4C08-827F-5BC5EA10AE83}"/>
              </a:ext>
            </a:extLst>
          </p:cNvPr>
          <p:cNvCxnSpPr>
            <a:cxnSpLocks noChangeShapeType="1"/>
          </p:cNvCxnSpPr>
          <p:nvPr/>
        </p:nvCxnSpPr>
        <p:spPr bwMode="auto">
          <a:xfrm>
            <a:off x="6808568" y="3186113"/>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74FCEFC-7850-4B80-B063-913CB3EEF64C}"/>
                  </a:ext>
                </a:extLst>
              </p:cNvPr>
              <p:cNvSpPr txBox="1"/>
              <p:nvPr/>
            </p:nvSpPr>
            <p:spPr>
              <a:xfrm>
                <a:off x="3029833" y="3514827"/>
                <a:ext cx="1660326" cy="5718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600" b="1" i="1" smtClean="0">
                              <a:solidFill>
                                <a:srgbClr val="1B4367"/>
                              </a:solidFill>
                              <a:latin typeface="Cambria Math" panose="02040503050406030204" pitchFamily="18" charset="0"/>
                              <a:cs typeface="+mn-ea"/>
                            </a:rPr>
                          </m:ctrlPr>
                        </m:dPr>
                        <m:e>
                          <m:m>
                            <m:mPr>
                              <m:mcs>
                                <m:mc>
                                  <m:mcPr>
                                    <m:count m:val="2"/>
                                    <m:mcJc m:val="center"/>
                                  </m:mcPr>
                                </m:mc>
                              </m:mcs>
                              <m:ctrlPr>
                                <a:rPr lang="en-US" altLang="zh-CN" sz="1600" b="1" i="1">
                                  <a:solidFill>
                                    <a:srgbClr val="1B4367"/>
                                  </a:solidFill>
                                  <a:latin typeface="Cambria Math" panose="02040503050406030204" pitchFamily="18" charset="0"/>
                                  <a:cs typeface="+mn-ea"/>
                                </a:rPr>
                              </m:ctrlPr>
                            </m:mPr>
                            <m:mr>
                              <m:e>
                                <m:sSub>
                                  <m:sSubPr>
                                    <m:ctrlPr>
                                      <a:rPr lang="en-US" altLang="zh-CN" sz="1600" b="1" i="1" dirty="0">
                                        <a:solidFill>
                                          <a:srgbClr val="1B4367"/>
                                        </a:solidFill>
                                        <a:latin typeface="Cambria Math" panose="02040503050406030204" pitchFamily="18" charset="0"/>
                                        <a:cs typeface="+mn-ea"/>
                                      </a:rPr>
                                    </m:ctrlPr>
                                  </m:sSubPr>
                                  <m:e>
                                    <m:r>
                                      <a:rPr lang="en-US" altLang="zh-CN" sz="1600" b="1" i="1" dirty="0" smtClean="0">
                                        <a:solidFill>
                                          <a:srgbClr val="1B4367"/>
                                        </a:solidFill>
                                        <a:latin typeface="Cambria Math" panose="02040503050406030204" pitchFamily="18" charset="0"/>
                                        <a:cs typeface="+mn-ea"/>
                                      </a:rPr>
                                      <m:t>𝑨</m:t>
                                    </m:r>
                                  </m:e>
                                  <m:sub>
                                    <m:r>
                                      <a:rPr lang="zh-CN" altLang="en-US" sz="1600" b="1" i="1" dirty="0">
                                        <a:solidFill>
                                          <a:srgbClr val="1B4367"/>
                                        </a:solidFill>
                                        <a:latin typeface="Cambria Math" panose="02040503050406030204" pitchFamily="18" charset="0"/>
                                        <a:cs typeface="+mn-ea"/>
                                      </a:rPr>
                                      <m:t>𝜺</m:t>
                                    </m:r>
                                  </m:sub>
                                </m:sSub>
                              </m:e>
                              <m:e>
                                <m:r>
                                  <a:rPr lang="en-US" altLang="zh-CN" sz="1600" b="1" i="1" smtClean="0">
                                    <a:solidFill>
                                      <a:srgbClr val="1B4367"/>
                                    </a:solidFill>
                                    <a:latin typeface="Cambria Math" panose="02040503050406030204" pitchFamily="18" charset="0"/>
                                    <a:cs typeface="+mn-ea"/>
                                  </a:rPr>
                                  <m:t>𝟎</m:t>
                                </m:r>
                              </m:e>
                            </m:mr>
                            <m:mr>
                              <m:e>
                                <m:r>
                                  <a:rPr lang="en-US" altLang="zh-CN" sz="1600" b="1" i="1" smtClean="0">
                                    <a:solidFill>
                                      <a:srgbClr val="1B4367"/>
                                    </a:solidFill>
                                    <a:latin typeface="Cambria Math" panose="02040503050406030204" pitchFamily="18" charset="0"/>
                                    <a:cs typeface="+mn-ea"/>
                                  </a:rPr>
                                  <m:t>𝟎</m:t>
                                </m:r>
                              </m:e>
                              <m:e>
                                <m:sSub>
                                  <m:sSubPr>
                                    <m:ctrlPr>
                                      <a:rPr lang="en-US" altLang="zh-CN" sz="1600" b="1" i="1" dirty="0">
                                        <a:solidFill>
                                          <a:srgbClr val="1B4367"/>
                                        </a:solidFill>
                                        <a:latin typeface="Cambria Math" panose="02040503050406030204" pitchFamily="18" charset="0"/>
                                        <a:cs typeface="+mn-ea"/>
                                      </a:rPr>
                                    </m:ctrlPr>
                                  </m:sSubPr>
                                  <m:e>
                                    <m:r>
                                      <a:rPr lang="en-US" altLang="zh-CN" sz="1600" b="1" i="1" dirty="0">
                                        <a:solidFill>
                                          <a:srgbClr val="1B4367"/>
                                        </a:solidFill>
                                        <a:latin typeface="Cambria Math" panose="02040503050406030204" pitchFamily="18" charset="0"/>
                                        <a:cs typeface="+mn-ea"/>
                                      </a:rPr>
                                      <m:t>𝑨</m:t>
                                    </m:r>
                                  </m:e>
                                  <m:sub>
                                    <m:r>
                                      <a:rPr lang="zh-CN" altLang="en-US" sz="1600" b="1" i="1" dirty="0">
                                        <a:solidFill>
                                          <a:srgbClr val="1B4367"/>
                                        </a:solidFill>
                                        <a:latin typeface="Cambria Math" panose="02040503050406030204" pitchFamily="18" charset="0"/>
                                        <a:cs typeface="+mn-ea"/>
                                      </a:rPr>
                                      <m:t>𝜺</m:t>
                                    </m:r>
                                  </m:sub>
                                </m:sSub>
                                <m:r>
                                  <a:rPr lang="en-US" altLang="zh-CN" sz="1600" b="1" i="1" dirty="0" smtClean="0">
                                    <a:solidFill>
                                      <a:srgbClr val="1B4367"/>
                                    </a:solidFill>
                                    <a:latin typeface="Cambria Math" panose="02040503050406030204" pitchFamily="18" charset="0"/>
                                    <a:cs typeface="+mn-ea"/>
                                  </a:rPr>
                                  <m:t>−</m:t>
                                </m:r>
                                <m:acc>
                                  <m:accPr>
                                    <m:chr m:val="̅"/>
                                    <m:ctrlPr>
                                      <a:rPr lang="en-US" altLang="zh-CN" sz="1600" b="1" i="1" dirty="0" smtClean="0">
                                        <a:solidFill>
                                          <a:srgbClr val="1B4367"/>
                                        </a:solidFill>
                                        <a:latin typeface="Cambria Math" panose="02040503050406030204" pitchFamily="18" charset="0"/>
                                        <a:cs typeface="+mn-ea"/>
                                      </a:rPr>
                                    </m:ctrlPr>
                                  </m:accPr>
                                  <m:e>
                                    <m:r>
                                      <a:rPr lang="zh-CN" altLang="en-US" sz="1600" b="1" i="1" dirty="0" smtClean="0">
                                        <a:solidFill>
                                          <a:srgbClr val="1B4367"/>
                                        </a:solidFill>
                                        <a:latin typeface="Cambria Math" panose="02040503050406030204" pitchFamily="18" charset="0"/>
                                        <a:cs typeface="+mn-ea"/>
                                      </a:rPr>
                                      <m:t>𝜶</m:t>
                                    </m:r>
                                  </m:e>
                                </m:acc>
                                <m:r>
                                  <a:rPr lang="en-US" altLang="zh-CN" sz="1600" b="1" i="1" smtClean="0">
                                    <a:solidFill>
                                      <a:srgbClr val="1B4367"/>
                                    </a:solidFill>
                                    <a:latin typeface="Cambria Math" panose="02040503050406030204" pitchFamily="18" charset="0"/>
                                    <a:cs typeface="+mn-ea"/>
                                  </a:rPr>
                                  <m:t>𝑳𝑪</m:t>
                                </m:r>
                              </m:e>
                            </m:mr>
                          </m:m>
                        </m:e>
                      </m:d>
                    </m:oMath>
                  </m:oMathPara>
                </a14:m>
                <a:endParaRPr lang="zh-CN" altLang="en-US" sz="1600" b="1" i="1" dirty="0">
                  <a:solidFill>
                    <a:srgbClr val="1B4367"/>
                  </a:solidFill>
                  <a:latin typeface="Cambria Math" panose="02040503050406030204" pitchFamily="18" charset="0"/>
                  <a:cs typeface="+mn-ea"/>
                </a:endParaRPr>
              </a:p>
            </p:txBody>
          </p:sp>
        </mc:Choice>
        <mc:Fallback xmlns="">
          <p:sp>
            <p:nvSpPr>
              <p:cNvPr id="21" name="文本框 20">
                <a:extLst>
                  <a:ext uri="{FF2B5EF4-FFF2-40B4-BE49-F238E27FC236}">
                    <a16:creationId xmlns:a16="http://schemas.microsoft.com/office/drawing/2014/main" id="{174FCEFC-7850-4B80-B063-913CB3EEF64C}"/>
                  </a:ext>
                </a:extLst>
              </p:cNvPr>
              <p:cNvSpPr txBox="1">
                <a:spLocks noRot="1" noChangeAspect="1" noMove="1" noResize="1" noEditPoints="1" noAdjustHandles="1" noChangeArrowheads="1" noChangeShapeType="1" noTextEdit="1"/>
              </p:cNvSpPr>
              <p:nvPr/>
            </p:nvSpPr>
            <p:spPr>
              <a:xfrm>
                <a:off x="3029833" y="3514827"/>
                <a:ext cx="1660326" cy="571888"/>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829F72B1-AD80-4225-89E2-2B6CA89A49D0}"/>
                  </a:ext>
                </a:extLst>
              </p:cNvPr>
              <p:cNvSpPr/>
              <p:nvPr/>
            </p:nvSpPr>
            <p:spPr>
              <a:xfrm>
                <a:off x="6106009" y="3485860"/>
                <a:ext cx="1796902" cy="6403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600" b="1" i="1" smtClean="0">
                              <a:solidFill>
                                <a:srgbClr val="1B4367"/>
                              </a:solidFill>
                              <a:latin typeface="Cambria Math" panose="02040503050406030204" pitchFamily="18" charset="0"/>
                              <a:cs typeface="+mn-ea"/>
                            </a:rPr>
                          </m:ctrlPr>
                        </m:dPr>
                        <m:e>
                          <m:m>
                            <m:mPr>
                              <m:mcs>
                                <m:mc>
                                  <m:mcPr>
                                    <m:count m:val="2"/>
                                    <m:mcJc m:val="center"/>
                                  </m:mcPr>
                                </m:mc>
                              </m:mcs>
                              <m:ctrlPr>
                                <a:rPr lang="en-US" altLang="zh-CN" sz="1600" b="1" i="1">
                                  <a:solidFill>
                                    <a:srgbClr val="1B4367"/>
                                  </a:solidFill>
                                  <a:latin typeface="Cambria Math" panose="02040503050406030204" pitchFamily="18" charset="0"/>
                                  <a:cs typeface="+mn-ea"/>
                                </a:rPr>
                              </m:ctrlPr>
                            </m:mPr>
                            <m:mr>
                              <m:e>
                                <m:sSub>
                                  <m:sSubPr>
                                    <m:ctrlPr>
                                      <a:rPr lang="en-US" altLang="zh-CN" sz="1600" b="1" i="1" dirty="0">
                                        <a:solidFill>
                                          <a:srgbClr val="1B4367"/>
                                        </a:solidFill>
                                        <a:latin typeface="Cambria Math" panose="02040503050406030204" pitchFamily="18" charset="0"/>
                                        <a:cs typeface="+mn-ea"/>
                                      </a:rPr>
                                    </m:ctrlPr>
                                  </m:sSubPr>
                                  <m:e>
                                    <m:r>
                                      <a:rPr lang="en-US" altLang="zh-CN" sz="1600" b="1" i="1" dirty="0" smtClean="0">
                                        <a:solidFill>
                                          <a:srgbClr val="1B4367"/>
                                        </a:solidFill>
                                        <a:latin typeface="Cambria Math" panose="02040503050406030204" pitchFamily="18" charset="0"/>
                                        <a:cs typeface="+mn-ea"/>
                                      </a:rPr>
                                      <m:t>𝑩</m:t>
                                    </m:r>
                                  </m:e>
                                  <m:sub>
                                    <m:r>
                                      <a:rPr lang="zh-CN" altLang="en-US" sz="1600" b="1" i="1" dirty="0">
                                        <a:solidFill>
                                          <a:srgbClr val="1B4367"/>
                                        </a:solidFill>
                                        <a:latin typeface="Cambria Math" panose="02040503050406030204" pitchFamily="18" charset="0"/>
                                        <a:cs typeface="+mn-ea"/>
                                      </a:rPr>
                                      <m:t>𝜺</m:t>
                                    </m:r>
                                    <m:r>
                                      <a:rPr lang="zh-CN" altLang="en-US" sz="1600" b="1" i="1" dirty="0" smtClean="0">
                                        <a:solidFill>
                                          <a:srgbClr val="1B4367"/>
                                        </a:solidFill>
                                        <a:latin typeface="Cambria Math" panose="02040503050406030204" pitchFamily="18" charset="0"/>
                                        <a:cs typeface="+mn-ea"/>
                                      </a:rPr>
                                      <m:t>𝝎</m:t>
                                    </m:r>
                                  </m:sub>
                                </m:sSub>
                              </m:e>
                              <m:e>
                                <m:sSub>
                                  <m:sSubPr>
                                    <m:ctrlPr>
                                      <a:rPr lang="en-US" altLang="zh-CN" sz="1600" b="1" i="1" dirty="0">
                                        <a:solidFill>
                                          <a:srgbClr val="1B4367"/>
                                        </a:solidFill>
                                        <a:latin typeface="Cambria Math" panose="02040503050406030204" pitchFamily="18" charset="0"/>
                                        <a:cs typeface="+mn-ea"/>
                                      </a:rPr>
                                    </m:ctrlPr>
                                  </m:sSubPr>
                                  <m:e>
                                    <m:r>
                                      <a:rPr lang="en-US" altLang="zh-CN" sz="1600" b="1" i="1" dirty="0">
                                        <a:solidFill>
                                          <a:srgbClr val="1B4367"/>
                                        </a:solidFill>
                                        <a:latin typeface="Cambria Math" panose="02040503050406030204" pitchFamily="18" charset="0"/>
                                        <a:cs typeface="+mn-ea"/>
                                      </a:rPr>
                                      <m:t>𝑩</m:t>
                                    </m:r>
                                  </m:e>
                                  <m:sub>
                                    <m:r>
                                      <a:rPr lang="zh-CN" altLang="en-US" sz="1600" b="1" i="1" dirty="0">
                                        <a:solidFill>
                                          <a:srgbClr val="1B4367"/>
                                        </a:solidFill>
                                        <a:latin typeface="Cambria Math" panose="02040503050406030204" pitchFamily="18" charset="0"/>
                                        <a:cs typeface="+mn-ea"/>
                                      </a:rPr>
                                      <m:t>𝜺</m:t>
                                    </m:r>
                                    <m:r>
                                      <a:rPr lang="en-US" altLang="zh-CN" sz="1600" b="1" i="1" dirty="0" smtClean="0">
                                        <a:solidFill>
                                          <a:srgbClr val="1B4367"/>
                                        </a:solidFill>
                                        <a:latin typeface="Cambria Math" panose="02040503050406030204" pitchFamily="18" charset="0"/>
                                        <a:cs typeface="+mn-ea"/>
                                      </a:rPr>
                                      <m:t>𝒇</m:t>
                                    </m:r>
                                  </m:sub>
                                </m:sSub>
                              </m:e>
                            </m:mr>
                            <m:mr>
                              <m:e>
                                <m:sSub>
                                  <m:sSubPr>
                                    <m:ctrlPr>
                                      <a:rPr lang="en-US" altLang="zh-CN" sz="1600" b="1" i="1" dirty="0">
                                        <a:solidFill>
                                          <a:srgbClr val="1B4367"/>
                                        </a:solidFill>
                                        <a:latin typeface="Cambria Math" panose="02040503050406030204" pitchFamily="18" charset="0"/>
                                        <a:cs typeface="+mn-ea"/>
                                      </a:rPr>
                                    </m:ctrlPr>
                                  </m:sSubPr>
                                  <m:e>
                                    <m:r>
                                      <a:rPr lang="en-US" altLang="zh-CN" sz="1600" b="1" i="1" dirty="0">
                                        <a:solidFill>
                                          <a:srgbClr val="1B4367"/>
                                        </a:solidFill>
                                        <a:latin typeface="Cambria Math" panose="02040503050406030204" pitchFamily="18" charset="0"/>
                                        <a:cs typeface="+mn-ea"/>
                                      </a:rPr>
                                      <m:t>𝑩</m:t>
                                    </m:r>
                                  </m:e>
                                  <m:sub>
                                    <m:r>
                                      <a:rPr lang="zh-CN" altLang="en-US" sz="1600" b="1" i="1" dirty="0">
                                        <a:solidFill>
                                          <a:srgbClr val="1B4367"/>
                                        </a:solidFill>
                                        <a:latin typeface="Cambria Math" panose="02040503050406030204" pitchFamily="18" charset="0"/>
                                        <a:cs typeface="+mn-ea"/>
                                      </a:rPr>
                                      <m:t>𝜺𝝎</m:t>
                                    </m:r>
                                  </m:sub>
                                </m:sSub>
                                <m:r>
                                  <a:rPr lang="en-US" altLang="zh-CN" sz="1600" b="1" i="1" dirty="0" smtClean="0">
                                    <a:solidFill>
                                      <a:srgbClr val="1B4367"/>
                                    </a:solidFill>
                                    <a:latin typeface="Cambria Math" panose="02040503050406030204" pitchFamily="18" charset="0"/>
                                    <a:cs typeface="+mn-ea"/>
                                  </a:rPr>
                                  <m:t>−</m:t>
                                </m:r>
                                <m:r>
                                  <a:rPr lang="en-US" altLang="zh-CN" sz="1600" b="1" i="1" dirty="0" smtClean="0">
                                    <a:solidFill>
                                      <a:srgbClr val="1B4367"/>
                                    </a:solidFill>
                                    <a:latin typeface="Cambria Math" panose="02040503050406030204" pitchFamily="18" charset="0"/>
                                    <a:cs typeface="+mn-ea"/>
                                  </a:rPr>
                                  <m:t>𝑳𝑫</m:t>
                                </m:r>
                              </m:e>
                              <m:e>
                                <m:sSub>
                                  <m:sSubPr>
                                    <m:ctrlPr>
                                      <a:rPr lang="en-US" altLang="zh-CN" sz="1600" b="1" i="1" dirty="0">
                                        <a:solidFill>
                                          <a:srgbClr val="1B4367"/>
                                        </a:solidFill>
                                        <a:latin typeface="Cambria Math" panose="02040503050406030204" pitchFamily="18" charset="0"/>
                                        <a:cs typeface="+mn-ea"/>
                                      </a:rPr>
                                    </m:ctrlPr>
                                  </m:sSubPr>
                                  <m:e>
                                    <m:r>
                                      <a:rPr lang="en-US" altLang="zh-CN" sz="1600" b="1" i="1" dirty="0">
                                        <a:solidFill>
                                          <a:srgbClr val="1B4367"/>
                                        </a:solidFill>
                                        <a:latin typeface="Cambria Math" panose="02040503050406030204" pitchFamily="18" charset="0"/>
                                        <a:cs typeface="+mn-ea"/>
                                      </a:rPr>
                                      <m:t>𝑩</m:t>
                                    </m:r>
                                  </m:e>
                                  <m:sub>
                                    <m:r>
                                      <a:rPr lang="zh-CN" altLang="en-US" sz="1600" b="1" i="1" dirty="0">
                                        <a:solidFill>
                                          <a:srgbClr val="1B4367"/>
                                        </a:solidFill>
                                        <a:latin typeface="Cambria Math" panose="02040503050406030204" pitchFamily="18" charset="0"/>
                                        <a:cs typeface="+mn-ea"/>
                                      </a:rPr>
                                      <m:t>𝜺</m:t>
                                    </m:r>
                                    <m:r>
                                      <a:rPr lang="en-US" altLang="zh-CN" sz="1600" b="1" i="1" dirty="0">
                                        <a:solidFill>
                                          <a:srgbClr val="1B4367"/>
                                        </a:solidFill>
                                        <a:latin typeface="Cambria Math" panose="02040503050406030204" pitchFamily="18" charset="0"/>
                                        <a:cs typeface="+mn-ea"/>
                                      </a:rPr>
                                      <m:t>𝒇</m:t>
                                    </m:r>
                                  </m:sub>
                                </m:sSub>
                              </m:e>
                            </m:mr>
                          </m:m>
                        </m:e>
                      </m:d>
                    </m:oMath>
                  </m:oMathPara>
                </a14:m>
                <a:endParaRPr lang="zh-CN" altLang="en-US" dirty="0"/>
              </a:p>
            </p:txBody>
          </p:sp>
        </mc:Choice>
        <mc:Fallback xmlns="">
          <p:sp>
            <p:nvSpPr>
              <p:cNvPr id="27" name="矩形 26">
                <a:extLst>
                  <a:ext uri="{FF2B5EF4-FFF2-40B4-BE49-F238E27FC236}">
                    <a16:creationId xmlns:a16="http://schemas.microsoft.com/office/drawing/2014/main" id="{829F72B1-AD80-4225-89E2-2B6CA89A49D0}"/>
                  </a:ext>
                </a:extLst>
              </p:cNvPr>
              <p:cNvSpPr>
                <a:spLocks noRot="1" noChangeAspect="1" noMove="1" noResize="1" noEditPoints="1" noAdjustHandles="1" noChangeArrowheads="1" noChangeShapeType="1" noTextEdit="1"/>
              </p:cNvSpPr>
              <p:nvPr/>
            </p:nvSpPr>
            <p:spPr>
              <a:xfrm>
                <a:off x="6106009" y="3485860"/>
                <a:ext cx="1796902" cy="640303"/>
              </a:xfrm>
              <a:prstGeom prst="rect">
                <a:avLst/>
              </a:prstGeom>
              <a:blipFill>
                <a:blip r:embed="rId19"/>
                <a:stretch>
                  <a:fillRect/>
                </a:stretch>
              </a:blipFill>
            </p:spPr>
            <p:txBody>
              <a:bodyPr/>
              <a:lstStyle/>
              <a:p>
                <a:r>
                  <a:rPr lang="zh-CN" altLang="en-US">
                    <a:noFill/>
                  </a:rPr>
                  <a:t> </a:t>
                </a:r>
              </a:p>
            </p:txBody>
          </p:sp>
        </mc:Fallback>
      </mc:AlternateContent>
      <p:graphicFrame>
        <p:nvGraphicFramePr>
          <p:cNvPr id="29" name="对象 28">
            <a:extLst>
              <a:ext uri="{FF2B5EF4-FFF2-40B4-BE49-F238E27FC236}">
                <a16:creationId xmlns:a16="http://schemas.microsoft.com/office/drawing/2014/main" id="{CE4FCC9B-A2BC-48C4-A929-A5F845B9DBC6}"/>
              </a:ext>
            </a:extLst>
          </p:cNvPr>
          <p:cNvGraphicFramePr>
            <a:graphicFrameLocks noChangeAspect="1"/>
          </p:cNvGraphicFramePr>
          <p:nvPr>
            <p:extLst>
              <p:ext uri="{D42A27DB-BD31-4B8C-83A1-F6EECF244321}">
                <p14:modId xmlns:p14="http://schemas.microsoft.com/office/powerpoint/2010/main" val="4025677896"/>
              </p:ext>
            </p:extLst>
          </p:nvPr>
        </p:nvGraphicFramePr>
        <p:xfrm>
          <a:off x="1946892" y="4344443"/>
          <a:ext cx="1263176" cy="394449"/>
        </p:xfrm>
        <a:graphic>
          <a:graphicData uri="http://schemas.openxmlformats.org/presentationml/2006/ole">
            <mc:AlternateContent xmlns:mc="http://schemas.openxmlformats.org/markup-compatibility/2006">
              <mc:Choice xmlns:v="urn:schemas-microsoft-com:vml" Requires="v">
                <p:oleObj spid="_x0000_s7328" name="Equation" r:id="rId20" imgW="850531" imgH="266584" progId="Equation.DSMT4">
                  <p:embed/>
                </p:oleObj>
              </mc:Choice>
              <mc:Fallback>
                <p:oleObj name="Equation" r:id="rId20" imgW="850531" imgH="266584" progId="Equation.DSMT4">
                  <p:embed/>
                  <p:pic>
                    <p:nvPicPr>
                      <p:cNvPr id="0" name="Object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46892" y="4344443"/>
                        <a:ext cx="1263176" cy="394449"/>
                      </a:xfrm>
                      <a:prstGeom prst="rect">
                        <a:avLst/>
                      </a:prstGeom>
                      <a:noFill/>
                    </p:spPr>
                  </p:pic>
                </p:oleObj>
              </mc:Fallback>
            </mc:AlternateContent>
          </a:graphicData>
        </a:graphic>
      </p:graphicFrame>
      <p:graphicFrame>
        <p:nvGraphicFramePr>
          <p:cNvPr id="44" name="对象 43">
            <a:extLst>
              <a:ext uri="{FF2B5EF4-FFF2-40B4-BE49-F238E27FC236}">
                <a16:creationId xmlns:a16="http://schemas.microsoft.com/office/drawing/2014/main" id="{49CF3E7A-A86A-4932-A0FE-A0532838A0CB}"/>
              </a:ext>
            </a:extLst>
          </p:cNvPr>
          <p:cNvGraphicFramePr>
            <a:graphicFrameLocks noChangeAspect="1"/>
          </p:cNvGraphicFramePr>
          <p:nvPr>
            <p:extLst>
              <p:ext uri="{D42A27DB-BD31-4B8C-83A1-F6EECF244321}">
                <p14:modId xmlns:p14="http://schemas.microsoft.com/office/powerpoint/2010/main" val="1372942595"/>
              </p:ext>
            </p:extLst>
          </p:nvPr>
        </p:nvGraphicFramePr>
        <p:xfrm>
          <a:off x="3811022" y="4317994"/>
          <a:ext cx="1453873" cy="447346"/>
        </p:xfrm>
        <a:graphic>
          <a:graphicData uri="http://schemas.openxmlformats.org/presentationml/2006/ole">
            <mc:AlternateContent xmlns:mc="http://schemas.openxmlformats.org/markup-compatibility/2006">
              <mc:Choice xmlns:v="urn:schemas-microsoft-com:vml" Requires="v">
                <p:oleObj spid="_x0000_s7329" name="Equation" r:id="rId22" imgW="990170" imgH="304668" progId="Equation.DSMT4">
                  <p:embed/>
                </p:oleObj>
              </mc:Choice>
              <mc:Fallback>
                <p:oleObj name="Equation" r:id="rId22" imgW="990170" imgH="304668" progId="Equation.DSMT4">
                  <p:embed/>
                  <p:pic>
                    <p:nvPicPr>
                      <p:cNvPr id="0" name="Object 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11022" y="4317994"/>
                        <a:ext cx="1453873" cy="447346"/>
                      </a:xfrm>
                      <a:prstGeom prst="rect">
                        <a:avLst/>
                      </a:prstGeom>
                      <a:noFill/>
                    </p:spPr>
                  </p:pic>
                </p:oleObj>
              </mc:Fallback>
            </mc:AlternateContent>
          </a:graphicData>
        </a:graphic>
      </p:graphicFrame>
      <p:graphicFrame>
        <p:nvGraphicFramePr>
          <p:cNvPr id="46" name="对象 45">
            <a:extLst>
              <a:ext uri="{FF2B5EF4-FFF2-40B4-BE49-F238E27FC236}">
                <a16:creationId xmlns:a16="http://schemas.microsoft.com/office/drawing/2014/main" id="{D1C708FC-E9B8-4297-BAE2-2532CD378953}"/>
              </a:ext>
            </a:extLst>
          </p:cNvPr>
          <p:cNvGraphicFramePr>
            <a:graphicFrameLocks noChangeAspect="1"/>
          </p:cNvGraphicFramePr>
          <p:nvPr>
            <p:extLst>
              <p:ext uri="{D42A27DB-BD31-4B8C-83A1-F6EECF244321}">
                <p14:modId xmlns:p14="http://schemas.microsoft.com/office/powerpoint/2010/main" val="1419472684"/>
              </p:ext>
            </p:extLst>
          </p:nvPr>
        </p:nvGraphicFramePr>
        <p:xfrm>
          <a:off x="5740093" y="4349569"/>
          <a:ext cx="1357997" cy="389323"/>
        </p:xfrm>
        <a:graphic>
          <a:graphicData uri="http://schemas.openxmlformats.org/presentationml/2006/ole">
            <mc:AlternateContent xmlns:mc="http://schemas.openxmlformats.org/markup-compatibility/2006">
              <mc:Choice xmlns:v="urn:schemas-microsoft-com:vml" Requires="v">
                <p:oleObj spid="_x0000_s7330" name="Equation" r:id="rId24" imgW="939392" imgH="266584" progId="Equation.DSMT4">
                  <p:embed/>
                </p:oleObj>
              </mc:Choice>
              <mc:Fallback>
                <p:oleObj name="Equation" r:id="rId24" imgW="939392" imgH="266584" progId="Equation.DSMT4">
                  <p:embed/>
                  <p:pic>
                    <p:nvPicPr>
                      <p:cNvPr id="0" name="Object 2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40093" y="4349569"/>
                        <a:ext cx="1357997" cy="389323"/>
                      </a:xfrm>
                      <a:prstGeom prst="rect">
                        <a:avLst/>
                      </a:prstGeom>
                      <a:noFill/>
                    </p:spPr>
                  </p:pic>
                </p:oleObj>
              </mc:Fallback>
            </mc:AlternateContent>
          </a:graphicData>
        </a:graphic>
      </p:graphicFrame>
      <p:cxnSp>
        <p:nvCxnSpPr>
          <p:cNvPr id="48" name="直接连接符 18">
            <a:extLst>
              <a:ext uri="{FF2B5EF4-FFF2-40B4-BE49-F238E27FC236}">
                <a16:creationId xmlns:a16="http://schemas.microsoft.com/office/drawing/2014/main" id="{C9C87E77-6348-43CB-A35A-D09BC183CF27}"/>
              </a:ext>
            </a:extLst>
          </p:cNvPr>
          <p:cNvCxnSpPr>
            <a:cxnSpLocks noChangeShapeType="1"/>
          </p:cNvCxnSpPr>
          <p:nvPr/>
        </p:nvCxnSpPr>
        <p:spPr bwMode="auto">
          <a:xfrm>
            <a:off x="3852387" y="3186113"/>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pic>
        <p:nvPicPr>
          <p:cNvPr id="25" name="图片 5">
            <a:extLst>
              <a:ext uri="{FF2B5EF4-FFF2-40B4-BE49-F238E27FC236}">
                <a16:creationId xmlns:a16="http://schemas.microsoft.com/office/drawing/2014/main" id="{B3A84C00-F06C-46A7-A66A-4AF490449254}"/>
              </a:ext>
            </a:extLst>
          </p:cNvPr>
          <p:cNvPicPr>
            <a:picLocks noChangeAspect="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6">
            <a:extLst>
              <a:ext uri="{FF2B5EF4-FFF2-40B4-BE49-F238E27FC236}">
                <a16:creationId xmlns:a16="http://schemas.microsoft.com/office/drawing/2014/main" id="{8BAA49F6-1A5D-4946-AF2B-0419E06EA39D}"/>
              </a:ext>
            </a:extLst>
          </p:cNvPr>
          <p:cNvPicPr>
            <a:picLocks noChangeAspect="1"/>
          </p:cNvPicPr>
          <p:nvPr/>
        </p:nvPicPr>
        <p:blipFill>
          <a:blip r:embed="rId2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55201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childTnLst>
                          </p:cTn>
                        </p:par>
                        <p:par>
                          <p:cTn id="16" fill="hold">
                            <p:stCondLst>
                              <p:cond delay="1100"/>
                            </p:stCondLst>
                            <p:childTnLst>
                              <p:par>
                                <p:cTn id="17" presetID="1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p:tgtEl>
                                          <p:spTgt spid="33"/>
                                        </p:tgtEl>
                                        <p:attrNameLst>
                                          <p:attrName>ppt_x</p:attrName>
                                        </p:attrNameLst>
                                      </p:cBhvr>
                                      <p:tavLst>
                                        <p:tav tm="0">
                                          <p:val>
                                            <p:strVal val="#ppt_x-#ppt_w*1.125000"/>
                                          </p:val>
                                        </p:tav>
                                        <p:tav tm="100000">
                                          <p:val>
                                            <p:strVal val="#ppt_x"/>
                                          </p:val>
                                        </p:tav>
                                      </p:tavLst>
                                    </p:anim>
                                    <p:animEffect transition="in" filter="wipe(right)">
                                      <p:cBhvr>
                                        <p:cTn id="20" dur="500"/>
                                        <p:tgtEl>
                                          <p:spTgt spid="33"/>
                                        </p:tgtEl>
                                      </p:cBhvr>
                                    </p:animEffect>
                                  </p:childTnLst>
                                </p:cTn>
                              </p:par>
                            </p:childTnLst>
                          </p:cTn>
                        </p:par>
                        <p:par>
                          <p:cTn id="21" fill="hold">
                            <p:stCondLst>
                              <p:cond delay="1600"/>
                            </p:stCondLst>
                            <p:childTnLst>
                              <p:par>
                                <p:cTn id="22" presetID="22" presetClass="entr" presetSubtype="1"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up)">
                                      <p:cBhvr>
                                        <p:cTn id="24" dur="500"/>
                                        <p:tgtEl>
                                          <p:spTgt spid="37"/>
                                        </p:tgtEl>
                                      </p:cBhvr>
                                    </p:animEffect>
                                  </p:childTnLst>
                                </p:cTn>
                              </p:par>
                            </p:childTnLst>
                          </p:cTn>
                        </p:par>
                        <p:par>
                          <p:cTn id="25" fill="hold">
                            <p:stCondLst>
                              <p:cond delay="2100"/>
                            </p:stCondLst>
                            <p:childTnLst>
                              <p:par>
                                <p:cTn id="26" presetID="2" presetClass="entr" presetSubtype="4"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500" fill="hold"/>
                                        <p:tgtEl>
                                          <p:spTgt spid="41"/>
                                        </p:tgtEl>
                                        <p:attrNameLst>
                                          <p:attrName>ppt_x</p:attrName>
                                        </p:attrNameLst>
                                      </p:cBhvr>
                                      <p:tavLst>
                                        <p:tav tm="0">
                                          <p:val>
                                            <p:strVal val="#ppt_x"/>
                                          </p:val>
                                        </p:tav>
                                        <p:tav tm="100000">
                                          <p:val>
                                            <p:strVal val="#ppt_x"/>
                                          </p:val>
                                        </p:tav>
                                      </p:tavLst>
                                    </p:anim>
                                    <p:anim calcmode="lin" valueType="num">
                                      <p:cBhvr additive="base">
                                        <p:cTn id="29" dur="500" fill="hold"/>
                                        <p:tgtEl>
                                          <p:spTgt spid="41"/>
                                        </p:tgtEl>
                                        <p:attrNameLst>
                                          <p:attrName>ppt_y</p:attrName>
                                        </p:attrNameLst>
                                      </p:cBhvr>
                                      <p:tavLst>
                                        <p:tav tm="0">
                                          <p:val>
                                            <p:strVal val="1+#ppt_h/2"/>
                                          </p:val>
                                        </p:tav>
                                        <p:tav tm="100000">
                                          <p:val>
                                            <p:strVal val="#ppt_y"/>
                                          </p:val>
                                        </p:tav>
                                      </p:tavLst>
                                    </p:anim>
                                  </p:childTnLst>
                                </p:cTn>
                              </p:par>
                            </p:childTnLst>
                          </p:cTn>
                        </p:par>
                        <p:par>
                          <p:cTn id="30" fill="hold">
                            <p:stCondLst>
                              <p:cond delay="2600"/>
                            </p:stCondLst>
                            <p:childTnLst>
                              <p:par>
                                <p:cTn id="31" presetID="12" presetClass="entr" presetSubtype="8"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p:tgtEl>
                                          <p:spTgt spid="34"/>
                                        </p:tgtEl>
                                        <p:attrNameLst>
                                          <p:attrName>ppt_x</p:attrName>
                                        </p:attrNameLst>
                                      </p:cBhvr>
                                      <p:tavLst>
                                        <p:tav tm="0">
                                          <p:val>
                                            <p:strVal val="#ppt_x-#ppt_w*1.125000"/>
                                          </p:val>
                                        </p:tav>
                                        <p:tav tm="100000">
                                          <p:val>
                                            <p:strVal val="#ppt_x"/>
                                          </p:val>
                                        </p:tav>
                                      </p:tavLst>
                                    </p:anim>
                                    <p:animEffect transition="in" filter="wipe(right)">
                                      <p:cBhvr>
                                        <p:cTn id="34" dur="500"/>
                                        <p:tgtEl>
                                          <p:spTgt spid="34"/>
                                        </p:tgtEl>
                                      </p:cBhvr>
                                    </p:animEffect>
                                  </p:childTnLst>
                                </p:cTn>
                              </p:par>
                            </p:childTnLst>
                          </p:cTn>
                        </p:par>
                        <p:par>
                          <p:cTn id="35" fill="hold">
                            <p:stCondLst>
                              <p:cond delay="3100"/>
                            </p:stCondLst>
                            <p:childTnLst>
                              <p:par>
                                <p:cTn id="36" presetID="2" presetClass="entr" presetSubtype="4" fill="hold" grpId="0" nodeType="after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additive="base">
                                        <p:cTn id="38" dur="500" fill="hold"/>
                                        <p:tgtEl>
                                          <p:spTgt spid="43"/>
                                        </p:tgtEl>
                                        <p:attrNameLst>
                                          <p:attrName>ppt_x</p:attrName>
                                        </p:attrNameLst>
                                      </p:cBhvr>
                                      <p:tavLst>
                                        <p:tav tm="0">
                                          <p:val>
                                            <p:strVal val="#ppt_x"/>
                                          </p:val>
                                        </p:tav>
                                        <p:tav tm="100000">
                                          <p:val>
                                            <p:strVal val="#ppt_x"/>
                                          </p:val>
                                        </p:tav>
                                      </p:tavLst>
                                    </p:anim>
                                    <p:anim calcmode="lin" valueType="num">
                                      <p:cBhvr additive="base">
                                        <p:cTn id="39" dur="500" fill="hold"/>
                                        <p:tgtEl>
                                          <p:spTgt spid="43"/>
                                        </p:tgtEl>
                                        <p:attrNameLst>
                                          <p:attrName>ppt_y</p:attrName>
                                        </p:attrNameLst>
                                      </p:cBhvr>
                                      <p:tavLst>
                                        <p:tav tm="0">
                                          <p:val>
                                            <p:strVal val="1+#ppt_h/2"/>
                                          </p:val>
                                        </p:tav>
                                        <p:tav tm="100000">
                                          <p:val>
                                            <p:strVal val="#ppt_y"/>
                                          </p:val>
                                        </p:tav>
                                      </p:tavLst>
                                    </p:anim>
                                  </p:childTnLst>
                                </p:cTn>
                              </p:par>
                            </p:childTnLst>
                          </p:cTn>
                        </p:par>
                        <p:par>
                          <p:cTn id="40" fill="hold">
                            <p:stCondLst>
                              <p:cond delay="3600"/>
                            </p:stCondLst>
                            <p:childTnLst>
                              <p:par>
                                <p:cTn id="41" presetID="12" presetClass="entr" presetSubtype="8"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p:tgtEl>
                                          <p:spTgt spid="35"/>
                                        </p:tgtEl>
                                        <p:attrNameLst>
                                          <p:attrName>ppt_x</p:attrName>
                                        </p:attrNameLst>
                                      </p:cBhvr>
                                      <p:tavLst>
                                        <p:tav tm="0">
                                          <p:val>
                                            <p:strVal val="#ppt_x-#ppt_w*1.125000"/>
                                          </p:val>
                                        </p:tav>
                                        <p:tav tm="100000">
                                          <p:val>
                                            <p:strVal val="#ppt_x"/>
                                          </p:val>
                                        </p:tav>
                                      </p:tavLst>
                                    </p:anim>
                                    <p:animEffect transition="in" filter="wipe(right)">
                                      <p:cBhvr>
                                        <p:cTn id="44" dur="500"/>
                                        <p:tgtEl>
                                          <p:spTgt spid="35"/>
                                        </p:tgtEl>
                                      </p:cBhvr>
                                    </p:animEffect>
                                  </p:childTnLst>
                                </p:cTn>
                              </p:par>
                            </p:childTnLst>
                          </p:cTn>
                        </p:par>
                        <p:par>
                          <p:cTn id="45" fill="hold">
                            <p:stCondLst>
                              <p:cond delay="4100"/>
                            </p:stCondLst>
                            <p:childTnLst>
                              <p:par>
                                <p:cTn id="46" presetID="22" presetClass="entr" presetSubtype="1" fill="hold"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up)">
                                      <p:cBhvr>
                                        <p:cTn id="48" dur="500"/>
                                        <p:tgtEl>
                                          <p:spTgt spid="39"/>
                                        </p:tgtEl>
                                      </p:cBhvr>
                                    </p:animEffect>
                                  </p:childTnLst>
                                </p:cTn>
                              </p:par>
                            </p:childTnLst>
                          </p:cTn>
                        </p:par>
                        <p:par>
                          <p:cTn id="49" fill="hold">
                            <p:stCondLst>
                              <p:cond delay="4600"/>
                            </p:stCondLst>
                            <p:childTnLst>
                              <p:par>
                                <p:cTn id="50" presetID="12" presetClass="entr" presetSubtype="8" fill="hold" grpId="0" nodeType="afterEffect">
                                  <p:stCondLst>
                                    <p:cond delay="0"/>
                                  </p:stCondLst>
                                  <p:childTnLst>
                                    <p:set>
                                      <p:cBhvr>
                                        <p:cTn id="51" dur="1" fill="hold">
                                          <p:stCondLst>
                                            <p:cond delay="0"/>
                                          </p:stCondLst>
                                        </p:cTn>
                                        <p:tgtEl>
                                          <p:spTgt spid="36"/>
                                        </p:tgtEl>
                                        <p:attrNameLst>
                                          <p:attrName>style.visibility</p:attrName>
                                        </p:attrNameLst>
                                      </p:cBhvr>
                                      <p:to>
                                        <p:strVal val="visible"/>
                                      </p:to>
                                    </p:set>
                                    <p:anim calcmode="lin" valueType="num">
                                      <p:cBhvr additive="base">
                                        <p:cTn id="52" dur="500"/>
                                        <p:tgtEl>
                                          <p:spTgt spid="36"/>
                                        </p:tgtEl>
                                        <p:attrNameLst>
                                          <p:attrName>ppt_x</p:attrName>
                                        </p:attrNameLst>
                                      </p:cBhvr>
                                      <p:tavLst>
                                        <p:tav tm="0">
                                          <p:val>
                                            <p:strVal val="#ppt_x-#ppt_w*1.125000"/>
                                          </p:val>
                                        </p:tav>
                                        <p:tav tm="100000">
                                          <p:val>
                                            <p:strVal val="#ppt_x"/>
                                          </p:val>
                                        </p:tav>
                                      </p:tavLst>
                                    </p:anim>
                                    <p:animEffect transition="in" filter="wipe(right)">
                                      <p:cBhvr>
                                        <p:cTn id="53" dur="500"/>
                                        <p:tgtEl>
                                          <p:spTgt spid="36"/>
                                        </p:tgtEl>
                                      </p:cBhvr>
                                    </p:animEffect>
                                  </p:childTnLst>
                                </p:cTn>
                              </p:par>
                            </p:childTnLst>
                          </p:cTn>
                        </p:par>
                        <p:par>
                          <p:cTn id="54" fill="hold">
                            <p:stCondLst>
                              <p:cond delay="5100"/>
                            </p:stCondLst>
                            <p:childTnLst>
                              <p:par>
                                <p:cTn id="55" presetID="2" presetClass="entr" presetSubtype="4"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childTnLst>
                          </p:cTn>
                        </p:par>
                        <p:par>
                          <p:cTn id="59" fill="hold">
                            <p:stCondLst>
                              <p:cond delay="5600"/>
                            </p:stCondLst>
                            <p:childTnLst>
                              <p:par>
                                <p:cTn id="60" presetID="22" presetClass="entr" presetSubtype="1" fill="hold" nodeType="after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up)">
                                      <p:cBhvr>
                                        <p:cTn id="62" dur="500"/>
                                        <p:tgtEl>
                                          <p:spTgt spid="40"/>
                                        </p:tgtEl>
                                      </p:cBhvr>
                                    </p:animEffect>
                                  </p:childTnLst>
                                </p:cTn>
                              </p:par>
                            </p:childTnLst>
                          </p:cTn>
                        </p:par>
                        <p:par>
                          <p:cTn id="63" fill="hold">
                            <p:stCondLst>
                              <p:cond delay="6100"/>
                            </p:stCondLst>
                            <p:childTnLst>
                              <p:par>
                                <p:cTn id="64" presetID="22" presetClass="entr" presetSubtype="1" fill="hold" nodeType="after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wipe(up)">
                                      <p:cBhvr>
                                        <p:cTn id="6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4" grpId="0" animBg="1"/>
      <p:bldP spid="35" grpId="0" animBg="1"/>
      <p:bldP spid="36" grpId="0" animBg="1"/>
      <p:bldP spid="41" grpId="0"/>
      <p:bldP spid="43"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2473373"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故障检测方式</a:t>
            </a:r>
          </a:p>
        </p:txBody>
      </p:sp>
      <mc:AlternateContent xmlns:mc="http://schemas.openxmlformats.org/markup-compatibility/2006" xmlns:a14="http://schemas.microsoft.com/office/drawing/2010/main">
        <mc:Choice Requires="a14">
          <p:sp>
            <p:nvSpPr>
              <p:cNvPr id="33" name="燕尾形 12"/>
              <p:cNvSpPr>
                <a:spLocks noChangeArrowheads="1"/>
              </p:cNvSpPr>
              <p:nvPr/>
            </p:nvSpPr>
            <p:spPr bwMode="auto">
              <a:xfrm>
                <a:off x="1557783" y="2571750"/>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14:m>
                  <m:oMathPara xmlns:m="http://schemas.openxmlformats.org/officeDocument/2006/math">
                    <m:oMathParaPr>
                      <m:jc m:val="centerGroup"/>
                    </m:oMathParaPr>
                    <m:oMath xmlns:m="http://schemas.openxmlformats.org/officeDocument/2006/math">
                      <m:sSub>
                        <m:sSubPr>
                          <m:ctrlPr>
                            <a:rPr lang="en-US" altLang="zh-CN" sz="2000" b="1" i="1" dirty="0" smtClean="0">
                              <a:solidFill>
                                <a:schemeClr val="bg1"/>
                              </a:solidFill>
                              <a:latin typeface="Cambria Math" panose="02040503050406030204" pitchFamily="18" charset="0"/>
                            </a:rPr>
                          </m:ctrlPr>
                        </m:sSubPr>
                        <m:e>
                          <m:r>
                            <a:rPr lang="en-US" altLang="zh-CN" sz="2000" b="1" i="1" dirty="0" smtClean="0">
                              <a:solidFill>
                                <a:schemeClr val="bg1"/>
                              </a:solidFill>
                              <a:latin typeface="Cambria Math" panose="02040503050406030204" pitchFamily="18" charset="0"/>
                            </a:rPr>
                            <m:t>𝒍</m:t>
                          </m:r>
                        </m:e>
                        <m:sub>
                          <m:r>
                            <a:rPr lang="en-US" altLang="zh-CN" sz="2000" b="1" i="1" dirty="0" smtClean="0">
                              <a:solidFill>
                                <a:schemeClr val="bg1"/>
                              </a:solidFill>
                              <a:latin typeface="Cambria Math" panose="02040503050406030204" pitchFamily="18" charset="0"/>
                            </a:rPr>
                            <m:t>𝟎</m:t>
                          </m:r>
                        </m:sub>
                      </m:sSub>
                    </m:oMath>
                  </m:oMathPara>
                </a14:m>
                <a:endParaRPr lang="zh-CN" altLang="en-US" b="1" dirty="0">
                  <a:solidFill>
                    <a:schemeClr val="bg1"/>
                  </a:solidFill>
                </a:endParaRPr>
              </a:p>
            </p:txBody>
          </p:sp>
        </mc:Choice>
        <mc:Fallback xmlns="">
          <p:sp>
            <p:nvSpPr>
              <p:cNvPr id="33" name="燕尾形 12"/>
              <p:cNvSpPr>
                <a:spLocks noRot="1" noChangeAspect="1" noMove="1" noResize="1" noEditPoints="1" noAdjustHandles="1" noChangeArrowheads="1" noChangeShapeType="1" noTextEdit="1"/>
              </p:cNvSpPr>
              <p:nvPr/>
            </p:nvSpPr>
            <p:spPr bwMode="auto">
              <a:xfrm>
                <a:off x="1557783" y="2571750"/>
                <a:ext cx="1646635" cy="614363"/>
              </a:xfrm>
              <a:prstGeom prst="chevron">
                <a:avLst>
                  <a:gd name="adj" fmla="val 38367"/>
                </a:avLst>
              </a:prstGeom>
              <a:blipFill>
                <a:blip r:embed="rId4"/>
                <a:stretch>
                  <a:fillRect/>
                </a:stretch>
              </a:blipFill>
              <a:ln w="9525">
                <a:solidFill>
                  <a:schemeClr val="tx1">
                    <a:lumMod val="75000"/>
                    <a:lumOff val="25000"/>
                  </a:schemeClr>
                </a:solidFill>
              </a:ln>
            </p:spPr>
            <p:txBody>
              <a:bodyPr/>
              <a:lstStyle/>
              <a:p>
                <a:r>
                  <a:rPr lang="zh-CN" altLang="en-US">
                    <a:noFill/>
                  </a:rPr>
                  <a:t> </a:t>
                </a:r>
              </a:p>
            </p:txBody>
          </p:sp>
        </mc:Fallback>
      </mc:AlternateContent>
      <p:sp>
        <p:nvSpPr>
          <p:cNvPr id="34" name="燕尾形 13"/>
          <p:cNvSpPr>
            <a:spLocks noChangeArrowheads="1"/>
          </p:cNvSpPr>
          <p:nvPr/>
        </p:nvSpPr>
        <p:spPr bwMode="auto">
          <a:xfrm>
            <a:off x="3050340" y="2571750"/>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CN" b="1" i="1" dirty="0">
                <a:solidFill>
                  <a:schemeClr val="bg1"/>
                </a:solidFill>
              </a:rPr>
              <a:t>k</a:t>
            </a:r>
            <a:endParaRPr lang="zh-CN" altLang="en-US" b="1" i="1" dirty="0">
              <a:solidFill>
                <a:schemeClr val="bg1"/>
              </a:solidFill>
            </a:endParaRPr>
          </a:p>
        </p:txBody>
      </p:sp>
      <mc:AlternateContent xmlns:mc="http://schemas.openxmlformats.org/markup-compatibility/2006" xmlns:a14="http://schemas.microsoft.com/office/drawing/2010/main">
        <mc:Choice Requires="a14">
          <p:sp>
            <p:nvSpPr>
              <p:cNvPr id="35" name="燕尾形 14"/>
              <p:cNvSpPr>
                <a:spLocks noChangeArrowheads="1"/>
              </p:cNvSpPr>
              <p:nvPr/>
            </p:nvSpPr>
            <p:spPr bwMode="auto">
              <a:xfrm>
                <a:off x="4537959" y="2571750"/>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14:m>
                  <m:oMathPara xmlns:m="http://schemas.openxmlformats.org/officeDocument/2006/math">
                    <m:oMathParaPr>
                      <m:jc m:val="centerGroup"/>
                    </m:oMathParaPr>
                    <m:oMath xmlns:m="http://schemas.openxmlformats.org/officeDocument/2006/math">
                      <m:sSub>
                        <m:sSubPr>
                          <m:ctrlPr>
                            <a:rPr lang="en-US" altLang="zh-CN" sz="1800" b="1" i="1" dirty="0" smtClean="0">
                              <a:solidFill>
                                <a:schemeClr val="bg1"/>
                              </a:solidFill>
                              <a:latin typeface="Cambria Math" panose="02040503050406030204" pitchFamily="18" charset="0"/>
                            </a:rPr>
                          </m:ctrlPr>
                        </m:sSubPr>
                        <m:e>
                          <m:r>
                            <a:rPr lang="en-US" altLang="zh-CN" sz="1800" b="1" i="1" dirty="0" smtClean="0">
                              <a:solidFill>
                                <a:schemeClr val="bg1"/>
                              </a:solidFill>
                              <a:latin typeface="Cambria Math" panose="02040503050406030204" pitchFamily="18" charset="0"/>
                            </a:rPr>
                            <m:t>𝑱</m:t>
                          </m:r>
                        </m:e>
                        <m:sub>
                          <m:r>
                            <m:rPr>
                              <m:sty m:val="p"/>
                            </m:rPr>
                            <a:rPr lang="en-US" altLang="zh-CN" sz="1800" b="1" i="1" dirty="0">
                              <a:solidFill>
                                <a:schemeClr val="bg1"/>
                              </a:solidFill>
                              <a:latin typeface="Cambria Math" panose="02040503050406030204" pitchFamily="18" charset="0"/>
                            </a:rPr>
                            <m:t>th</m:t>
                          </m:r>
                        </m:sub>
                      </m:sSub>
                    </m:oMath>
                  </m:oMathPara>
                </a14:m>
                <a:endParaRPr lang="zh-CN" altLang="en-US" b="1" dirty="0">
                  <a:solidFill>
                    <a:schemeClr val="bg1"/>
                  </a:solidFill>
                </a:endParaRPr>
              </a:p>
            </p:txBody>
          </p:sp>
        </mc:Choice>
        <mc:Fallback xmlns="">
          <p:sp>
            <p:nvSpPr>
              <p:cNvPr id="35" name="燕尾形 14"/>
              <p:cNvSpPr>
                <a:spLocks noRot="1" noChangeAspect="1" noMove="1" noResize="1" noEditPoints="1" noAdjustHandles="1" noChangeArrowheads="1" noChangeShapeType="1" noTextEdit="1"/>
              </p:cNvSpPr>
              <p:nvPr/>
            </p:nvSpPr>
            <p:spPr bwMode="auto">
              <a:xfrm>
                <a:off x="4537959" y="2571750"/>
                <a:ext cx="1646634" cy="614363"/>
              </a:xfrm>
              <a:prstGeom prst="chevron">
                <a:avLst>
                  <a:gd name="adj" fmla="val 38367"/>
                </a:avLst>
              </a:prstGeom>
              <a:blipFill>
                <a:blip r:embed="rId11"/>
                <a:stretch>
                  <a:fillRect/>
                </a:stretch>
              </a:blipFill>
              <a:ln w="9525">
                <a:solidFill>
                  <a:schemeClr val="tx1">
                    <a:lumMod val="75000"/>
                    <a:lumOff val="25000"/>
                  </a:schemeClr>
                </a:solidFill>
              </a:ln>
            </p:spPr>
            <p:txBody>
              <a:bodyPr/>
              <a:lstStyle/>
              <a:p>
                <a:r>
                  <a:rPr lang="zh-CN" altLang="en-US">
                    <a:noFill/>
                  </a:rPr>
                  <a:t> </a:t>
                </a:r>
              </a:p>
            </p:txBody>
          </p:sp>
        </mc:Fallback>
      </mc:AlternateContent>
      <p:sp>
        <p:nvSpPr>
          <p:cNvPr id="36" name="燕尾形 15"/>
          <p:cNvSpPr>
            <a:spLocks noChangeArrowheads="1"/>
          </p:cNvSpPr>
          <p:nvPr/>
        </p:nvSpPr>
        <p:spPr bwMode="auto">
          <a:xfrm>
            <a:off x="6019082" y="2571750"/>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比较函数值</a:t>
            </a:r>
          </a:p>
        </p:txBody>
      </p:sp>
      <p:cxnSp>
        <p:nvCxnSpPr>
          <p:cNvPr id="37" name="直接连接符 16"/>
          <p:cNvCxnSpPr>
            <a:cxnSpLocks noChangeShapeType="1"/>
          </p:cNvCxnSpPr>
          <p:nvPr/>
        </p:nvCxnSpPr>
        <p:spPr bwMode="auto">
          <a:xfrm>
            <a:off x="2381695" y="3186113"/>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9" name="直接连接符 18"/>
          <p:cNvCxnSpPr>
            <a:cxnSpLocks noChangeShapeType="1"/>
          </p:cNvCxnSpPr>
          <p:nvPr/>
        </p:nvCxnSpPr>
        <p:spPr bwMode="auto">
          <a:xfrm>
            <a:off x="5360681" y="3186113"/>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sp>
        <p:nvSpPr>
          <p:cNvPr id="41" name="TextBox 1210"/>
          <p:cNvSpPr/>
          <p:nvPr/>
        </p:nvSpPr>
        <p:spPr>
          <a:xfrm>
            <a:off x="1593705" y="3511311"/>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评估函数初始状态</a:t>
            </a:r>
          </a:p>
        </p:txBody>
      </p:sp>
      <p:sp>
        <p:nvSpPr>
          <p:cNvPr id="43" name="TextBox 1210"/>
          <p:cNvSpPr/>
          <p:nvPr/>
        </p:nvSpPr>
        <p:spPr>
          <a:xfrm>
            <a:off x="888920" y="1633862"/>
            <a:ext cx="2805896"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zh-CN" sz="1600" b="1" dirty="0">
                <a:solidFill>
                  <a:srgbClr val="1B4367"/>
                </a:solidFill>
                <a:cs typeface="+mn-ea"/>
              </a:rPr>
              <a:t>选用如</a:t>
            </a:r>
            <a:r>
              <a:rPr lang="zh-CN" altLang="en-US" sz="1600" b="1" dirty="0">
                <a:solidFill>
                  <a:srgbClr val="1B4367"/>
                </a:solidFill>
                <a:cs typeface="+mn-ea"/>
              </a:rPr>
              <a:t>右</a:t>
            </a:r>
            <a:r>
              <a:rPr lang="zh-CN" altLang="zh-CN" sz="1600" b="1" dirty="0">
                <a:solidFill>
                  <a:srgbClr val="1B4367"/>
                </a:solidFill>
                <a:cs typeface="+mn-ea"/>
              </a:rPr>
              <a:t>所示的残差评估函数</a:t>
            </a:r>
            <a:endParaRPr lang="zh-CN" altLang="en-US" sz="1600"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6" name="TextBox 1210">
            <a:extLst>
              <a:ext uri="{FF2B5EF4-FFF2-40B4-BE49-F238E27FC236}">
                <a16:creationId xmlns:a16="http://schemas.microsoft.com/office/drawing/2014/main" id="{94E2D838-42F1-492E-A383-02DAE7D6A515}"/>
              </a:ext>
            </a:extLst>
          </p:cNvPr>
          <p:cNvSpPr/>
          <p:nvPr/>
        </p:nvSpPr>
        <p:spPr>
          <a:xfrm>
            <a:off x="5975507" y="3511308"/>
            <a:ext cx="229293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评估函数实时值与阈值比较</a:t>
            </a:r>
          </a:p>
        </p:txBody>
      </p:sp>
      <p:graphicFrame>
        <p:nvGraphicFramePr>
          <p:cNvPr id="9" name="对象 8">
            <a:extLst>
              <a:ext uri="{FF2B5EF4-FFF2-40B4-BE49-F238E27FC236}">
                <a16:creationId xmlns:a16="http://schemas.microsoft.com/office/drawing/2014/main" id="{5123A34A-6016-495D-B6B3-CEA31B846E47}"/>
              </a:ext>
            </a:extLst>
          </p:cNvPr>
          <p:cNvGraphicFramePr>
            <a:graphicFrameLocks noChangeAspect="1"/>
          </p:cNvGraphicFramePr>
          <p:nvPr>
            <p:extLst>
              <p:ext uri="{D42A27DB-BD31-4B8C-83A1-F6EECF244321}">
                <p14:modId xmlns:p14="http://schemas.microsoft.com/office/powerpoint/2010/main" val="1447867687"/>
              </p:ext>
            </p:extLst>
          </p:nvPr>
        </p:nvGraphicFramePr>
        <p:xfrm>
          <a:off x="3873657" y="1081082"/>
          <a:ext cx="2472785" cy="1288919"/>
        </p:xfrm>
        <a:graphic>
          <a:graphicData uri="http://schemas.openxmlformats.org/presentationml/2006/ole">
            <mc:AlternateContent xmlns:mc="http://schemas.openxmlformats.org/markup-compatibility/2006">
              <mc:Choice xmlns:v="urn:schemas-microsoft-com:vml" Requires="v">
                <p:oleObj spid="_x0000_s8245" name="Equation" r:id="rId12" imgW="1943100" imgH="1016000" progId="Equation.DSMT4">
                  <p:embed/>
                </p:oleObj>
              </mc:Choice>
              <mc:Fallback>
                <p:oleObj name="Equation" r:id="rId12" imgW="1943100" imgH="101600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73657" y="1081082"/>
                        <a:ext cx="2472785" cy="1288919"/>
                      </a:xfrm>
                      <a:prstGeom prst="rect">
                        <a:avLst/>
                      </a:prstGeom>
                      <a:noFill/>
                    </p:spPr>
                  </p:pic>
                </p:oleObj>
              </mc:Fallback>
            </mc:AlternateContent>
          </a:graphicData>
        </a:graphic>
      </p:graphicFrame>
      <p:cxnSp>
        <p:nvCxnSpPr>
          <p:cNvPr id="24" name="直接连接符 18">
            <a:extLst>
              <a:ext uri="{FF2B5EF4-FFF2-40B4-BE49-F238E27FC236}">
                <a16:creationId xmlns:a16="http://schemas.microsoft.com/office/drawing/2014/main" id="{E60AAC77-DE66-46D9-9D39-76722DB0281B}"/>
              </a:ext>
            </a:extLst>
          </p:cNvPr>
          <p:cNvCxnSpPr>
            <a:cxnSpLocks noChangeShapeType="1"/>
          </p:cNvCxnSpPr>
          <p:nvPr/>
        </p:nvCxnSpPr>
        <p:spPr bwMode="auto">
          <a:xfrm>
            <a:off x="3873657" y="3186113"/>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sp>
        <p:nvSpPr>
          <p:cNvPr id="27" name="TextBox 1210">
            <a:extLst>
              <a:ext uri="{FF2B5EF4-FFF2-40B4-BE49-F238E27FC236}">
                <a16:creationId xmlns:a16="http://schemas.microsoft.com/office/drawing/2014/main" id="{783241B2-1D36-4206-974C-3C8006BA0BB7}"/>
              </a:ext>
            </a:extLst>
          </p:cNvPr>
          <p:cNvSpPr/>
          <p:nvPr/>
        </p:nvSpPr>
        <p:spPr>
          <a:xfrm>
            <a:off x="3445335" y="3511310"/>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最大步长</a:t>
            </a:r>
          </a:p>
        </p:txBody>
      </p:sp>
      <p:sp>
        <p:nvSpPr>
          <p:cNvPr id="28" name="TextBox 1210">
            <a:extLst>
              <a:ext uri="{FF2B5EF4-FFF2-40B4-BE49-F238E27FC236}">
                <a16:creationId xmlns:a16="http://schemas.microsoft.com/office/drawing/2014/main" id="{B2DE9A8D-0407-4ECF-A03B-3A7239419951}"/>
              </a:ext>
            </a:extLst>
          </p:cNvPr>
          <p:cNvSpPr/>
          <p:nvPr/>
        </p:nvSpPr>
        <p:spPr>
          <a:xfrm>
            <a:off x="4842022" y="3511309"/>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函数阈值</a:t>
            </a:r>
          </a:p>
        </p:txBody>
      </p:sp>
      <p:cxnSp>
        <p:nvCxnSpPr>
          <p:cNvPr id="29" name="直接连接符 18">
            <a:extLst>
              <a:ext uri="{FF2B5EF4-FFF2-40B4-BE49-F238E27FC236}">
                <a16:creationId xmlns:a16="http://schemas.microsoft.com/office/drawing/2014/main" id="{8611B74D-7BEC-4BDD-8DCB-9E615072A4A5}"/>
              </a:ext>
            </a:extLst>
          </p:cNvPr>
          <p:cNvCxnSpPr>
            <a:cxnSpLocks noChangeShapeType="1"/>
          </p:cNvCxnSpPr>
          <p:nvPr/>
        </p:nvCxnSpPr>
        <p:spPr bwMode="auto">
          <a:xfrm>
            <a:off x="6767715" y="3186113"/>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graphicFrame>
        <p:nvGraphicFramePr>
          <p:cNvPr id="11" name="对象 10">
            <a:extLst>
              <a:ext uri="{FF2B5EF4-FFF2-40B4-BE49-F238E27FC236}">
                <a16:creationId xmlns:a16="http://schemas.microsoft.com/office/drawing/2014/main" id="{EE8EDFBF-D0D8-4FC2-8FF9-A4B969F599A9}"/>
              </a:ext>
            </a:extLst>
          </p:cNvPr>
          <p:cNvGraphicFramePr>
            <a:graphicFrameLocks noChangeAspect="1"/>
          </p:cNvGraphicFramePr>
          <p:nvPr>
            <p:extLst>
              <p:ext uri="{D42A27DB-BD31-4B8C-83A1-F6EECF244321}">
                <p14:modId xmlns:p14="http://schemas.microsoft.com/office/powerpoint/2010/main" val="4098047525"/>
              </p:ext>
            </p:extLst>
          </p:nvPr>
        </p:nvGraphicFramePr>
        <p:xfrm>
          <a:off x="3914968" y="4121196"/>
          <a:ext cx="2390161" cy="783896"/>
        </p:xfrm>
        <a:graphic>
          <a:graphicData uri="http://schemas.openxmlformats.org/presentationml/2006/ole">
            <mc:AlternateContent xmlns:mc="http://schemas.openxmlformats.org/markup-compatibility/2006">
              <mc:Choice xmlns:v="urn:schemas-microsoft-com:vml" Requires="v">
                <p:oleObj spid="_x0000_s8246" name="Equation" r:id="rId14" imgW="1574800" imgH="508000" progId="Equation.DSMT4">
                  <p:embed/>
                </p:oleObj>
              </mc:Choice>
              <mc:Fallback>
                <p:oleObj name="Equation" r:id="rId14" imgW="1574800" imgH="508000" progId="Equation.DSMT4">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14968" y="4121196"/>
                        <a:ext cx="2390161" cy="783896"/>
                      </a:xfrm>
                      <a:prstGeom prst="rect">
                        <a:avLst/>
                      </a:prstGeom>
                      <a:noFill/>
                    </p:spPr>
                  </p:pic>
                </p:oleObj>
              </mc:Fallback>
            </mc:AlternateContent>
          </a:graphicData>
        </a:graphic>
      </p:graphicFrame>
      <p:pic>
        <p:nvPicPr>
          <p:cNvPr id="30" name="图片 5">
            <a:extLst>
              <a:ext uri="{FF2B5EF4-FFF2-40B4-BE49-F238E27FC236}">
                <a16:creationId xmlns:a16="http://schemas.microsoft.com/office/drawing/2014/main" id="{C9E0C2C5-F27E-4284-9AFB-725D1529743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6">
            <a:extLst>
              <a:ext uri="{FF2B5EF4-FFF2-40B4-BE49-F238E27FC236}">
                <a16:creationId xmlns:a16="http://schemas.microsoft.com/office/drawing/2014/main" id="{1E270451-B20B-41BC-B00D-10416BC05DD8}"/>
              </a:ext>
            </a:extLst>
          </p:cNvPr>
          <p:cNvPicPr>
            <a:picLocks noChangeAspect="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638085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childTnLst>
                          </p:cTn>
                        </p:par>
                        <p:par>
                          <p:cTn id="16" fill="hold">
                            <p:stCondLst>
                              <p:cond delay="1050"/>
                            </p:stCondLst>
                            <p:childTnLst>
                              <p:par>
                                <p:cTn id="17" presetID="1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p:tgtEl>
                                          <p:spTgt spid="33"/>
                                        </p:tgtEl>
                                        <p:attrNameLst>
                                          <p:attrName>ppt_x</p:attrName>
                                        </p:attrNameLst>
                                      </p:cBhvr>
                                      <p:tavLst>
                                        <p:tav tm="0">
                                          <p:val>
                                            <p:strVal val="#ppt_x-#ppt_w*1.125000"/>
                                          </p:val>
                                        </p:tav>
                                        <p:tav tm="100000">
                                          <p:val>
                                            <p:strVal val="#ppt_x"/>
                                          </p:val>
                                        </p:tav>
                                      </p:tavLst>
                                    </p:anim>
                                    <p:animEffect transition="in" filter="wipe(right)">
                                      <p:cBhvr>
                                        <p:cTn id="20" dur="500"/>
                                        <p:tgtEl>
                                          <p:spTgt spid="33"/>
                                        </p:tgtEl>
                                      </p:cBhvr>
                                    </p:animEffect>
                                  </p:childTnLst>
                                </p:cTn>
                              </p:par>
                            </p:childTnLst>
                          </p:cTn>
                        </p:par>
                        <p:par>
                          <p:cTn id="21" fill="hold">
                            <p:stCondLst>
                              <p:cond delay="1550"/>
                            </p:stCondLst>
                            <p:childTnLst>
                              <p:par>
                                <p:cTn id="22" presetID="22" presetClass="entr" presetSubtype="1"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up)">
                                      <p:cBhvr>
                                        <p:cTn id="24" dur="500"/>
                                        <p:tgtEl>
                                          <p:spTgt spid="37"/>
                                        </p:tgtEl>
                                      </p:cBhvr>
                                    </p:animEffect>
                                  </p:childTnLst>
                                </p:cTn>
                              </p:par>
                            </p:childTnLst>
                          </p:cTn>
                        </p:par>
                        <p:par>
                          <p:cTn id="25" fill="hold">
                            <p:stCondLst>
                              <p:cond delay="2050"/>
                            </p:stCondLst>
                            <p:childTnLst>
                              <p:par>
                                <p:cTn id="26" presetID="2" presetClass="entr" presetSubtype="4"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500" fill="hold"/>
                                        <p:tgtEl>
                                          <p:spTgt spid="41"/>
                                        </p:tgtEl>
                                        <p:attrNameLst>
                                          <p:attrName>ppt_x</p:attrName>
                                        </p:attrNameLst>
                                      </p:cBhvr>
                                      <p:tavLst>
                                        <p:tav tm="0">
                                          <p:val>
                                            <p:strVal val="#ppt_x"/>
                                          </p:val>
                                        </p:tav>
                                        <p:tav tm="100000">
                                          <p:val>
                                            <p:strVal val="#ppt_x"/>
                                          </p:val>
                                        </p:tav>
                                      </p:tavLst>
                                    </p:anim>
                                    <p:anim calcmode="lin" valueType="num">
                                      <p:cBhvr additive="base">
                                        <p:cTn id="29" dur="500" fill="hold"/>
                                        <p:tgtEl>
                                          <p:spTgt spid="41"/>
                                        </p:tgtEl>
                                        <p:attrNameLst>
                                          <p:attrName>ppt_y</p:attrName>
                                        </p:attrNameLst>
                                      </p:cBhvr>
                                      <p:tavLst>
                                        <p:tav tm="0">
                                          <p:val>
                                            <p:strVal val="1+#ppt_h/2"/>
                                          </p:val>
                                        </p:tav>
                                        <p:tav tm="100000">
                                          <p:val>
                                            <p:strVal val="#ppt_y"/>
                                          </p:val>
                                        </p:tav>
                                      </p:tavLst>
                                    </p:anim>
                                  </p:childTnLst>
                                </p:cTn>
                              </p:par>
                            </p:childTnLst>
                          </p:cTn>
                        </p:par>
                        <p:par>
                          <p:cTn id="30" fill="hold">
                            <p:stCondLst>
                              <p:cond delay="2550"/>
                            </p:stCondLst>
                            <p:childTnLst>
                              <p:par>
                                <p:cTn id="31" presetID="12" presetClass="entr" presetSubtype="8"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p:tgtEl>
                                          <p:spTgt spid="34"/>
                                        </p:tgtEl>
                                        <p:attrNameLst>
                                          <p:attrName>ppt_x</p:attrName>
                                        </p:attrNameLst>
                                      </p:cBhvr>
                                      <p:tavLst>
                                        <p:tav tm="0">
                                          <p:val>
                                            <p:strVal val="#ppt_x-#ppt_w*1.125000"/>
                                          </p:val>
                                        </p:tav>
                                        <p:tav tm="100000">
                                          <p:val>
                                            <p:strVal val="#ppt_x"/>
                                          </p:val>
                                        </p:tav>
                                      </p:tavLst>
                                    </p:anim>
                                    <p:animEffect transition="in" filter="wipe(right)">
                                      <p:cBhvr>
                                        <p:cTn id="34" dur="500"/>
                                        <p:tgtEl>
                                          <p:spTgt spid="34"/>
                                        </p:tgtEl>
                                      </p:cBhvr>
                                    </p:animEffect>
                                  </p:childTnLst>
                                </p:cTn>
                              </p:par>
                            </p:childTnLst>
                          </p:cTn>
                        </p:par>
                        <p:par>
                          <p:cTn id="35" fill="hold">
                            <p:stCondLst>
                              <p:cond delay="3050"/>
                            </p:stCondLst>
                            <p:childTnLst>
                              <p:par>
                                <p:cTn id="36" presetID="2" presetClass="entr" presetSubtype="4" fill="hold" grpId="0" nodeType="after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additive="base">
                                        <p:cTn id="38" dur="500" fill="hold"/>
                                        <p:tgtEl>
                                          <p:spTgt spid="43"/>
                                        </p:tgtEl>
                                        <p:attrNameLst>
                                          <p:attrName>ppt_x</p:attrName>
                                        </p:attrNameLst>
                                      </p:cBhvr>
                                      <p:tavLst>
                                        <p:tav tm="0">
                                          <p:val>
                                            <p:strVal val="#ppt_x"/>
                                          </p:val>
                                        </p:tav>
                                        <p:tav tm="100000">
                                          <p:val>
                                            <p:strVal val="#ppt_x"/>
                                          </p:val>
                                        </p:tav>
                                      </p:tavLst>
                                    </p:anim>
                                    <p:anim calcmode="lin" valueType="num">
                                      <p:cBhvr additive="base">
                                        <p:cTn id="39" dur="500" fill="hold"/>
                                        <p:tgtEl>
                                          <p:spTgt spid="43"/>
                                        </p:tgtEl>
                                        <p:attrNameLst>
                                          <p:attrName>ppt_y</p:attrName>
                                        </p:attrNameLst>
                                      </p:cBhvr>
                                      <p:tavLst>
                                        <p:tav tm="0">
                                          <p:val>
                                            <p:strVal val="1+#ppt_h/2"/>
                                          </p:val>
                                        </p:tav>
                                        <p:tav tm="100000">
                                          <p:val>
                                            <p:strVal val="#ppt_y"/>
                                          </p:val>
                                        </p:tav>
                                      </p:tavLst>
                                    </p:anim>
                                  </p:childTnLst>
                                </p:cTn>
                              </p:par>
                            </p:childTnLst>
                          </p:cTn>
                        </p:par>
                        <p:par>
                          <p:cTn id="40" fill="hold">
                            <p:stCondLst>
                              <p:cond delay="3550"/>
                            </p:stCondLst>
                            <p:childTnLst>
                              <p:par>
                                <p:cTn id="41" presetID="12" presetClass="entr" presetSubtype="8"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p:tgtEl>
                                          <p:spTgt spid="35"/>
                                        </p:tgtEl>
                                        <p:attrNameLst>
                                          <p:attrName>ppt_x</p:attrName>
                                        </p:attrNameLst>
                                      </p:cBhvr>
                                      <p:tavLst>
                                        <p:tav tm="0">
                                          <p:val>
                                            <p:strVal val="#ppt_x-#ppt_w*1.125000"/>
                                          </p:val>
                                        </p:tav>
                                        <p:tav tm="100000">
                                          <p:val>
                                            <p:strVal val="#ppt_x"/>
                                          </p:val>
                                        </p:tav>
                                      </p:tavLst>
                                    </p:anim>
                                    <p:animEffect transition="in" filter="wipe(right)">
                                      <p:cBhvr>
                                        <p:cTn id="44" dur="500"/>
                                        <p:tgtEl>
                                          <p:spTgt spid="35"/>
                                        </p:tgtEl>
                                      </p:cBhvr>
                                    </p:animEffect>
                                  </p:childTnLst>
                                </p:cTn>
                              </p:par>
                            </p:childTnLst>
                          </p:cTn>
                        </p:par>
                        <p:par>
                          <p:cTn id="45" fill="hold">
                            <p:stCondLst>
                              <p:cond delay="4050"/>
                            </p:stCondLst>
                            <p:childTnLst>
                              <p:par>
                                <p:cTn id="46" presetID="22" presetClass="entr" presetSubtype="1" fill="hold"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up)">
                                      <p:cBhvr>
                                        <p:cTn id="48" dur="500"/>
                                        <p:tgtEl>
                                          <p:spTgt spid="39"/>
                                        </p:tgtEl>
                                      </p:cBhvr>
                                    </p:animEffect>
                                  </p:childTnLst>
                                </p:cTn>
                              </p:par>
                            </p:childTnLst>
                          </p:cTn>
                        </p:par>
                        <p:par>
                          <p:cTn id="49" fill="hold">
                            <p:stCondLst>
                              <p:cond delay="4550"/>
                            </p:stCondLst>
                            <p:childTnLst>
                              <p:par>
                                <p:cTn id="50" presetID="12" presetClass="entr" presetSubtype="8" fill="hold" grpId="0" nodeType="afterEffect">
                                  <p:stCondLst>
                                    <p:cond delay="0"/>
                                  </p:stCondLst>
                                  <p:childTnLst>
                                    <p:set>
                                      <p:cBhvr>
                                        <p:cTn id="51" dur="1" fill="hold">
                                          <p:stCondLst>
                                            <p:cond delay="0"/>
                                          </p:stCondLst>
                                        </p:cTn>
                                        <p:tgtEl>
                                          <p:spTgt spid="36"/>
                                        </p:tgtEl>
                                        <p:attrNameLst>
                                          <p:attrName>style.visibility</p:attrName>
                                        </p:attrNameLst>
                                      </p:cBhvr>
                                      <p:to>
                                        <p:strVal val="visible"/>
                                      </p:to>
                                    </p:set>
                                    <p:anim calcmode="lin" valueType="num">
                                      <p:cBhvr additive="base">
                                        <p:cTn id="52" dur="500"/>
                                        <p:tgtEl>
                                          <p:spTgt spid="36"/>
                                        </p:tgtEl>
                                        <p:attrNameLst>
                                          <p:attrName>ppt_x</p:attrName>
                                        </p:attrNameLst>
                                      </p:cBhvr>
                                      <p:tavLst>
                                        <p:tav tm="0">
                                          <p:val>
                                            <p:strVal val="#ppt_x-#ppt_w*1.125000"/>
                                          </p:val>
                                        </p:tav>
                                        <p:tav tm="100000">
                                          <p:val>
                                            <p:strVal val="#ppt_x"/>
                                          </p:val>
                                        </p:tav>
                                      </p:tavLst>
                                    </p:anim>
                                    <p:animEffect transition="in" filter="wipe(right)">
                                      <p:cBhvr>
                                        <p:cTn id="53" dur="500"/>
                                        <p:tgtEl>
                                          <p:spTgt spid="36"/>
                                        </p:tgtEl>
                                      </p:cBhvr>
                                    </p:animEffect>
                                  </p:childTnLst>
                                </p:cTn>
                              </p:par>
                            </p:childTnLst>
                          </p:cTn>
                        </p:par>
                        <p:par>
                          <p:cTn id="54" fill="hold">
                            <p:stCondLst>
                              <p:cond delay="5050"/>
                            </p:stCondLst>
                            <p:childTnLst>
                              <p:par>
                                <p:cTn id="55" presetID="2" presetClass="entr" presetSubtype="4"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500" fill="hold"/>
                                        <p:tgtEl>
                                          <p:spTgt spid="26"/>
                                        </p:tgtEl>
                                        <p:attrNameLst>
                                          <p:attrName>ppt_x</p:attrName>
                                        </p:attrNameLst>
                                      </p:cBhvr>
                                      <p:tavLst>
                                        <p:tav tm="0">
                                          <p:val>
                                            <p:strVal val="#ppt_x"/>
                                          </p:val>
                                        </p:tav>
                                        <p:tav tm="100000">
                                          <p:val>
                                            <p:strVal val="#ppt_x"/>
                                          </p:val>
                                        </p:tav>
                                      </p:tavLst>
                                    </p:anim>
                                    <p:anim calcmode="lin" valueType="num">
                                      <p:cBhvr additive="base">
                                        <p:cTn id="58" dur="500" fill="hold"/>
                                        <p:tgtEl>
                                          <p:spTgt spid="26"/>
                                        </p:tgtEl>
                                        <p:attrNameLst>
                                          <p:attrName>ppt_y</p:attrName>
                                        </p:attrNameLst>
                                      </p:cBhvr>
                                      <p:tavLst>
                                        <p:tav tm="0">
                                          <p:val>
                                            <p:strVal val="1+#ppt_h/2"/>
                                          </p:val>
                                        </p:tav>
                                        <p:tav tm="100000">
                                          <p:val>
                                            <p:strVal val="#ppt_y"/>
                                          </p:val>
                                        </p:tav>
                                      </p:tavLst>
                                    </p:anim>
                                  </p:childTnLst>
                                </p:cTn>
                              </p:par>
                            </p:childTnLst>
                          </p:cTn>
                        </p:par>
                        <p:par>
                          <p:cTn id="59" fill="hold">
                            <p:stCondLst>
                              <p:cond delay="5550"/>
                            </p:stCondLst>
                            <p:childTnLst>
                              <p:par>
                                <p:cTn id="60" presetID="22" presetClass="entr" presetSubtype="1" fill="hold"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up)">
                                      <p:cBhvr>
                                        <p:cTn id="62" dur="500"/>
                                        <p:tgtEl>
                                          <p:spTgt spid="24"/>
                                        </p:tgtEl>
                                      </p:cBhvr>
                                    </p:animEffect>
                                  </p:childTnLst>
                                </p:cTn>
                              </p:par>
                            </p:childTnLst>
                          </p:cTn>
                        </p:par>
                        <p:par>
                          <p:cTn id="63" fill="hold">
                            <p:stCondLst>
                              <p:cond delay="6050"/>
                            </p:stCondLst>
                            <p:childTnLst>
                              <p:par>
                                <p:cTn id="64" presetID="2" presetClass="entr" presetSubtype="4" fill="hold" grpId="0" nodeType="after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fill="hold"/>
                                        <p:tgtEl>
                                          <p:spTgt spid="27"/>
                                        </p:tgtEl>
                                        <p:attrNameLst>
                                          <p:attrName>ppt_x</p:attrName>
                                        </p:attrNameLst>
                                      </p:cBhvr>
                                      <p:tavLst>
                                        <p:tav tm="0">
                                          <p:val>
                                            <p:strVal val="#ppt_x"/>
                                          </p:val>
                                        </p:tav>
                                        <p:tav tm="100000">
                                          <p:val>
                                            <p:strVal val="#ppt_x"/>
                                          </p:val>
                                        </p:tav>
                                      </p:tavLst>
                                    </p:anim>
                                    <p:anim calcmode="lin" valueType="num">
                                      <p:cBhvr additive="base">
                                        <p:cTn id="67" dur="500" fill="hold"/>
                                        <p:tgtEl>
                                          <p:spTgt spid="27"/>
                                        </p:tgtEl>
                                        <p:attrNameLst>
                                          <p:attrName>ppt_y</p:attrName>
                                        </p:attrNameLst>
                                      </p:cBhvr>
                                      <p:tavLst>
                                        <p:tav tm="0">
                                          <p:val>
                                            <p:strVal val="1+#ppt_h/2"/>
                                          </p:val>
                                        </p:tav>
                                        <p:tav tm="100000">
                                          <p:val>
                                            <p:strVal val="#ppt_y"/>
                                          </p:val>
                                        </p:tav>
                                      </p:tavLst>
                                    </p:anim>
                                  </p:childTnLst>
                                </p:cTn>
                              </p:par>
                            </p:childTnLst>
                          </p:cTn>
                        </p:par>
                        <p:par>
                          <p:cTn id="68" fill="hold">
                            <p:stCondLst>
                              <p:cond delay="6550"/>
                            </p:stCondLst>
                            <p:childTnLst>
                              <p:par>
                                <p:cTn id="69" presetID="2" presetClass="entr" presetSubtype="4"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par>
                          <p:cTn id="73" fill="hold">
                            <p:stCondLst>
                              <p:cond delay="7050"/>
                            </p:stCondLst>
                            <p:childTnLst>
                              <p:par>
                                <p:cTn id="74" presetID="22" presetClass="entr" presetSubtype="1" fill="hold"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4" grpId="0" animBg="1"/>
      <p:bldP spid="35" grpId="0" animBg="1"/>
      <p:bldP spid="36" grpId="0" animBg="1"/>
      <p:bldP spid="41" grpId="0"/>
      <p:bldP spid="43" grpId="0"/>
      <p:bldP spid="26" grpId="0"/>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261509" y="2729768"/>
            <a:ext cx="4616279" cy="111569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定理提出与实例仿真</a:t>
            </a:r>
          </a:p>
          <a:p>
            <a:pPr algn="ctr"/>
            <a:endParaRPr lang="zh-CN" altLang="en-US" sz="3400" b="1" dirty="0">
              <a:solidFill>
                <a:srgbClr val="1B4367"/>
              </a:solidFill>
              <a:cs typeface="+mn-ea"/>
              <a:sym typeface="+mn-lt"/>
            </a:endParaRP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pic>
        <p:nvPicPr>
          <p:cNvPr id="5" name="图片 5">
            <a:extLst>
              <a:ext uri="{FF2B5EF4-FFF2-40B4-BE49-F238E27FC236}">
                <a16:creationId xmlns:a16="http://schemas.microsoft.com/office/drawing/2014/main" id="{69F135FA-2271-448C-9CA2-5F642566B0D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a:extLst>
              <a:ext uri="{FF2B5EF4-FFF2-40B4-BE49-F238E27FC236}">
                <a16:creationId xmlns:a16="http://schemas.microsoft.com/office/drawing/2014/main" id="{B33554D6-396A-4E24-A655-1871D3E5D8EA}"/>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80509" y="1844377"/>
            <a:ext cx="1067276" cy="1067276"/>
            <a:chOff x="1833245" y="2037080"/>
            <a:chExt cx="1423035" cy="1423035"/>
          </a:xfrm>
          <a:solidFill>
            <a:schemeClr val="bg1"/>
          </a:solidFill>
        </p:grpSpPr>
        <p:sp>
          <p:nvSpPr>
            <p:cNvPr id="50" name="泪滴形 49"/>
            <p:cNvSpPr/>
            <p:nvPr/>
          </p:nvSpPr>
          <p:spPr>
            <a:xfrm rot="8100000">
              <a:off x="1833245"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6873" name="Freeform 36"/>
            <p:cNvSpPr>
              <a:spLocks noEditPoints="1"/>
            </p:cNvSpPr>
            <p:nvPr/>
          </p:nvSpPr>
          <p:spPr>
            <a:xfrm>
              <a:off x="2149475" y="2462530"/>
              <a:ext cx="752475" cy="572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grpFill/>
            <a:ln w="9525">
              <a:noFill/>
            </a:ln>
          </p:spPr>
          <p:txBody>
            <a:bodyPr/>
            <a:lstStyle/>
            <a:p>
              <a:endParaRPr lang="zh-CN" altLang="en-US">
                <a:cs typeface="+mn-ea"/>
                <a:sym typeface="+mn-lt"/>
              </a:endParaRPr>
            </a:p>
          </p:txBody>
        </p:sp>
      </p:grpSp>
      <p:grpSp>
        <p:nvGrpSpPr>
          <p:cNvPr id="7" name="组合 6"/>
          <p:cNvGrpSpPr/>
          <p:nvPr/>
        </p:nvGrpSpPr>
        <p:grpSpPr>
          <a:xfrm>
            <a:off x="3126548" y="1844377"/>
            <a:ext cx="1067276" cy="1067276"/>
            <a:chOff x="4164965" y="2037080"/>
            <a:chExt cx="1423035" cy="1423035"/>
          </a:xfrm>
          <a:solidFill>
            <a:schemeClr val="bg1"/>
          </a:solidFill>
        </p:grpSpPr>
        <p:sp>
          <p:nvSpPr>
            <p:cNvPr id="51" name="泪滴形 50"/>
            <p:cNvSpPr/>
            <p:nvPr/>
          </p:nvSpPr>
          <p:spPr>
            <a:xfrm rot="8100000">
              <a:off x="4164965"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6874" name="Freeform 28"/>
            <p:cNvSpPr>
              <a:spLocks noEditPoints="1"/>
            </p:cNvSpPr>
            <p:nvPr/>
          </p:nvSpPr>
          <p:spPr>
            <a:xfrm>
              <a:off x="4559300" y="2414905"/>
              <a:ext cx="668020" cy="66802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grpFill/>
            <a:ln w="9525">
              <a:noFill/>
            </a:ln>
          </p:spPr>
          <p:txBody>
            <a:bodyPr/>
            <a:lstStyle/>
            <a:p>
              <a:endParaRPr lang="zh-CN" altLang="en-US">
                <a:cs typeface="+mn-ea"/>
                <a:sym typeface="+mn-lt"/>
              </a:endParaRPr>
            </a:p>
          </p:txBody>
        </p:sp>
      </p:grpSp>
      <p:grpSp>
        <p:nvGrpSpPr>
          <p:cNvPr id="8" name="组合 7"/>
          <p:cNvGrpSpPr/>
          <p:nvPr/>
        </p:nvGrpSpPr>
        <p:grpSpPr>
          <a:xfrm>
            <a:off x="4870916" y="1844377"/>
            <a:ext cx="1067276" cy="1067276"/>
            <a:chOff x="6496050" y="2037080"/>
            <a:chExt cx="1423035" cy="1423035"/>
          </a:xfrm>
          <a:solidFill>
            <a:schemeClr val="bg1"/>
          </a:solidFill>
        </p:grpSpPr>
        <p:sp>
          <p:nvSpPr>
            <p:cNvPr id="52" name="泪滴形 51"/>
            <p:cNvSpPr/>
            <p:nvPr/>
          </p:nvSpPr>
          <p:spPr>
            <a:xfrm rot="8100000">
              <a:off x="649605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6875" name="Freeform 12"/>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w="9525">
              <a:noFill/>
            </a:ln>
          </p:spPr>
          <p:txBody>
            <a:bodyPr/>
            <a:lstStyle/>
            <a:p>
              <a:endParaRPr lang="zh-CN" altLang="en-US">
                <a:cs typeface="+mn-ea"/>
                <a:sym typeface="+mn-lt"/>
              </a:endParaRPr>
            </a:p>
          </p:txBody>
        </p:sp>
      </p:grpSp>
      <p:grpSp>
        <p:nvGrpSpPr>
          <p:cNvPr id="9" name="组合 8"/>
          <p:cNvGrpSpPr/>
          <p:nvPr/>
        </p:nvGrpSpPr>
        <p:grpSpPr>
          <a:xfrm>
            <a:off x="6635703" y="1844377"/>
            <a:ext cx="1067276" cy="1067276"/>
            <a:chOff x="8827770" y="2037080"/>
            <a:chExt cx="1423035" cy="1423035"/>
          </a:xfrm>
          <a:solidFill>
            <a:schemeClr val="bg1"/>
          </a:solidFill>
        </p:grpSpPr>
        <p:sp>
          <p:nvSpPr>
            <p:cNvPr id="53" name="泪滴形 52"/>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6876" name="Freeform 10"/>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sp>
        <p:nvSpPr>
          <p:cNvPr id="19" name="文本框 15"/>
          <p:cNvSpPr txBox="1"/>
          <p:nvPr/>
        </p:nvSpPr>
        <p:spPr>
          <a:xfrm>
            <a:off x="709387" y="309785"/>
            <a:ext cx="1979612" cy="330860"/>
          </a:xfrm>
          <a:prstGeom prst="rect">
            <a:avLst/>
          </a:prstGeom>
          <a:noFill/>
        </p:spPr>
        <p:txBody>
          <a:bodyPr wrap="square" lIns="68580" tIns="34290" rIns="68580" bIns="34290" rtlCol="0">
            <a:spAutoFit/>
          </a:bodyPr>
          <a:lstStyle/>
          <a:p>
            <a:r>
              <a:rPr lang="zh-CN" altLang="zh-CN" sz="1700" b="1" dirty="0">
                <a:solidFill>
                  <a:srgbClr val="1B4367"/>
                </a:solidFill>
                <a:cs typeface="+mn-ea"/>
              </a:rPr>
              <a:t>定理提出与证明</a:t>
            </a:r>
            <a:endParaRPr lang="zh-CN" altLang="en-US" sz="1700" b="1" dirty="0">
              <a:solidFill>
                <a:srgbClr val="1B4367"/>
              </a:solidFill>
              <a:cs typeface="+mn-ea"/>
              <a:sym typeface="+mn-lt"/>
            </a:endParaRPr>
          </a:p>
        </p:txBody>
      </p:sp>
      <p:sp>
        <p:nvSpPr>
          <p:cNvPr id="20" name="TextBox 1210"/>
          <p:cNvSpPr/>
          <p:nvPr/>
        </p:nvSpPr>
        <p:spPr>
          <a:xfrm>
            <a:off x="1161218" y="3262838"/>
            <a:ext cx="150586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rPr>
              <a:t>1</a:t>
            </a:r>
            <a:r>
              <a:rPr lang="zh-CN" altLang="en-US" b="1" dirty="0">
                <a:solidFill>
                  <a:srgbClr val="1B4367"/>
                </a:solidFill>
                <a:cs typeface="+mn-ea"/>
              </a:rPr>
              <a:t>：</a:t>
            </a:r>
            <a:r>
              <a:rPr lang="zh-CN" altLang="zh-CN" b="1" dirty="0">
                <a:solidFill>
                  <a:srgbClr val="1B4367"/>
                </a:solidFill>
                <a:cs typeface="+mn-ea"/>
              </a:rPr>
              <a:t>系统的稳定性</a:t>
            </a:r>
            <a:endParaRPr lang="zh-CN" altLang="en-US" b="1" dirty="0">
              <a:solidFill>
                <a:srgbClr val="1B4367"/>
              </a:solidFill>
              <a:cs typeface="+mn-ea"/>
              <a:sym typeface="+mn-lt"/>
            </a:endParaRPr>
          </a:p>
        </p:txBody>
      </p:sp>
      <p:sp>
        <p:nvSpPr>
          <p:cNvPr id="22" name="TextBox 1210"/>
          <p:cNvSpPr/>
          <p:nvPr/>
        </p:nvSpPr>
        <p:spPr>
          <a:xfrm>
            <a:off x="2727720" y="3262838"/>
            <a:ext cx="1864934"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zh-CN" b="1" dirty="0">
                <a:solidFill>
                  <a:srgbClr val="1B4367"/>
                </a:solidFill>
                <a:cs typeface="+mn-ea"/>
              </a:rPr>
              <a:t>定理</a:t>
            </a:r>
            <a:r>
              <a:rPr lang="en-US" altLang="zh-CN" b="1" dirty="0">
                <a:solidFill>
                  <a:srgbClr val="1B4367"/>
                </a:solidFill>
                <a:cs typeface="+mn-ea"/>
              </a:rPr>
              <a:t>1</a:t>
            </a:r>
            <a:r>
              <a:rPr lang="zh-CN" altLang="zh-CN" b="1" dirty="0">
                <a:solidFill>
                  <a:srgbClr val="1B4367"/>
                </a:solidFill>
                <a:cs typeface="+mn-ea"/>
              </a:rPr>
              <a:t>中</a:t>
            </a:r>
            <a:r>
              <a:rPr lang="zh-CN" altLang="en-US" b="1" dirty="0">
                <a:solidFill>
                  <a:srgbClr val="1B4367"/>
                </a:solidFill>
                <a:cs typeface="+mn-ea"/>
              </a:rPr>
              <a:t>小</a:t>
            </a:r>
            <a:r>
              <a:rPr lang="zh-CN" altLang="zh-CN" b="1" dirty="0">
                <a:solidFill>
                  <a:srgbClr val="1B4367"/>
                </a:solidFill>
                <a:cs typeface="+mn-ea"/>
              </a:rPr>
              <a:t>参数的分离</a:t>
            </a:r>
            <a:endParaRPr lang="zh-CN" altLang="en-US" b="1" dirty="0">
              <a:solidFill>
                <a:srgbClr val="1B4367"/>
              </a:solidFill>
              <a:cs typeface="+mn-ea"/>
              <a:sym typeface="+mn-lt"/>
            </a:endParaRPr>
          </a:p>
        </p:txBody>
      </p:sp>
      <mc:AlternateContent xmlns:mc="http://schemas.openxmlformats.org/markup-compatibility/2006" xmlns:a14="http://schemas.microsoft.com/office/drawing/2010/main">
        <mc:Choice Requires="a14">
          <p:sp>
            <p:nvSpPr>
              <p:cNvPr id="24" name="TextBox 1210"/>
              <p:cNvSpPr/>
              <p:nvPr/>
            </p:nvSpPr>
            <p:spPr>
              <a:xfrm>
                <a:off x="4700804" y="3262838"/>
                <a:ext cx="1407501" cy="284693"/>
              </a:xfrm>
              <a:prstGeom prst="rect">
                <a:avLst/>
              </a:prstGeom>
              <a:noFill/>
              <a:ln w="9525">
                <a:noFill/>
                <a:miter/>
              </a:ln>
              <a:extLst>
                <a:ext uri="{909E8E84-426E-40DD-AFC4-6F175D3DCCD1}">
                  <a14:hiddenFill>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rPr>
                  <a:t>3</a:t>
                </a:r>
                <a:r>
                  <a:rPr lang="zh-CN" altLang="en-US" b="1" dirty="0">
                    <a:solidFill>
                      <a:srgbClr val="1B4367"/>
                    </a:solidFill>
                    <a:cs typeface="+mn-ea"/>
                  </a:rPr>
                  <a:t>：</a:t>
                </a:r>
                <a14:m>
                  <m:oMath xmlns:m="http://schemas.openxmlformats.org/officeDocument/2006/math">
                    <m:sSub>
                      <m:sSubPr>
                        <m:ctrlPr>
                          <a:rPr lang="zh-CN" altLang="zh-CN" b="1" i="1">
                            <a:solidFill>
                              <a:srgbClr val="1B4367"/>
                            </a:solidFill>
                            <a:latin typeface="Cambria Math" panose="02040503050406030204" pitchFamily="18" charset="0"/>
                            <a:cs typeface="+mn-ea"/>
                          </a:rPr>
                        </m:ctrlPr>
                      </m:sSubPr>
                      <m:e>
                        <m:r>
                          <a:rPr lang="en-US" altLang="zh-CN" b="1">
                            <a:solidFill>
                              <a:srgbClr val="1B4367"/>
                            </a:solidFill>
                            <a:latin typeface="Cambria Math" panose="02040503050406030204" pitchFamily="18" charset="0"/>
                            <a:cs typeface="+mn-ea"/>
                          </a:rPr>
                          <m:t>𝑯</m:t>
                        </m:r>
                      </m:e>
                      <m:sub>
                        <m:r>
                          <a:rPr lang="en-US" altLang="zh-CN" b="1">
                            <a:solidFill>
                              <a:srgbClr val="1B4367"/>
                            </a:solidFill>
                            <a:latin typeface="Cambria Math" panose="02040503050406030204" pitchFamily="18" charset="0"/>
                            <a:cs typeface="+mn-ea"/>
                          </a:rPr>
                          <m:t>∞</m:t>
                        </m:r>
                      </m:sub>
                    </m:sSub>
                  </m:oMath>
                </a14:m>
                <a:r>
                  <a:rPr lang="zh-CN" altLang="zh-CN" b="1" dirty="0">
                    <a:solidFill>
                      <a:srgbClr val="1B4367"/>
                    </a:solidFill>
                    <a:cs typeface="+mn-ea"/>
                  </a:rPr>
                  <a:t>性能指标</a:t>
                </a:r>
                <a:endParaRPr lang="zh-CN" altLang="en-US" b="1" dirty="0">
                  <a:solidFill>
                    <a:srgbClr val="1B4367"/>
                  </a:solidFill>
                  <a:cs typeface="+mn-ea"/>
                  <a:sym typeface="+mn-lt"/>
                </a:endParaRPr>
              </a:p>
            </p:txBody>
          </p:sp>
        </mc:Choice>
        <mc:Fallback xmlns="">
          <p:sp>
            <p:nvSpPr>
              <p:cNvPr id="24" name="TextBox 1210"/>
              <p:cNvSpPr>
                <a:spLocks noRot="1" noChangeAspect="1" noMove="1" noResize="1" noEditPoints="1" noAdjustHandles="1" noChangeArrowheads="1" noChangeShapeType="1" noTextEdit="1"/>
              </p:cNvSpPr>
              <p:nvPr/>
            </p:nvSpPr>
            <p:spPr>
              <a:xfrm>
                <a:off x="4700804" y="3262838"/>
                <a:ext cx="1407501" cy="284693"/>
              </a:xfrm>
              <a:prstGeom prst="rect">
                <a:avLst/>
              </a:prstGeom>
              <a:blipFill>
                <a:blip r:embed="rId6"/>
                <a:stretch>
                  <a:fillRect l="-2597" t="-6383" r="-1732" b="-25532"/>
                </a:stretch>
              </a:blipFill>
              <a:ln w="9525">
                <a:noFill/>
                <a:miter/>
              </a:ln>
              <a:extLst>
                <a:ext uri="{909E8E84-426E-40DD-AFC4-6F175D3DCCD1}">
                  <a14:hiddenFill xmlns:a14="http://schemas.microsoft.com/office/drawing/2010/main">
                    <a:solidFill>
                      <a:srgbClr val="5CA0B4"/>
                    </a:solidFill>
                  </a14:hiddenFill>
                </a:ext>
              </a:extLst>
            </p:spPr>
            <p:txBody>
              <a:bodyPr/>
              <a:lstStyle/>
              <a:p>
                <a:r>
                  <a:rPr lang="zh-CN" altLang="en-US">
                    <a:noFill/>
                  </a:rPr>
                  <a:t> </a:t>
                </a:r>
              </a:p>
            </p:txBody>
          </p:sp>
        </mc:Fallback>
      </mc:AlternateContent>
      <p:sp>
        <p:nvSpPr>
          <p:cNvPr id="26" name="TextBox 1210"/>
          <p:cNvSpPr/>
          <p:nvPr/>
        </p:nvSpPr>
        <p:spPr>
          <a:xfrm>
            <a:off x="6236875" y="3262838"/>
            <a:ext cx="1864934"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rPr>
              <a:t>定理</a:t>
            </a:r>
            <a:r>
              <a:rPr lang="en-US" altLang="zh-CN" b="1" dirty="0">
                <a:solidFill>
                  <a:srgbClr val="1B4367"/>
                </a:solidFill>
                <a:cs typeface="+mn-ea"/>
              </a:rPr>
              <a:t>3</a:t>
            </a:r>
            <a:r>
              <a:rPr lang="zh-CN" altLang="en-US" b="1" dirty="0">
                <a:solidFill>
                  <a:srgbClr val="1B4367"/>
                </a:solidFill>
                <a:cs typeface="+mn-ea"/>
              </a:rPr>
              <a:t>中小</a:t>
            </a:r>
            <a:r>
              <a:rPr lang="zh-CN" altLang="zh-CN" b="1" dirty="0">
                <a:solidFill>
                  <a:srgbClr val="1B4367"/>
                </a:solidFill>
                <a:cs typeface="+mn-ea"/>
              </a:rPr>
              <a:t>参数的分离</a:t>
            </a:r>
            <a:endParaRPr lang="zh-CN" altLang="en-US" b="1" dirty="0">
              <a:solidFill>
                <a:srgbClr val="1B4367"/>
              </a:solidFill>
              <a:cs typeface="+mn-ea"/>
              <a:sym typeface="+mn-lt"/>
            </a:endParaRPr>
          </a:p>
        </p:txBody>
      </p:sp>
      <p:sp>
        <p:nvSpPr>
          <p:cNvPr id="12" name="箭头: 右 11">
            <a:extLst>
              <a:ext uri="{FF2B5EF4-FFF2-40B4-BE49-F238E27FC236}">
                <a16:creationId xmlns:a16="http://schemas.microsoft.com/office/drawing/2014/main" id="{E112BB57-40EB-4C26-B73B-39951454F7F8}"/>
              </a:ext>
            </a:extLst>
          </p:cNvPr>
          <p:cNvSpPr/>
          <p:nvPr/>
        </p:nvSpPr>
        <p:spPr>
          <a:xfrm>
            <a:off x="2522006" y="2026621"/>
            <a:ext cx="501015" cy="27498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968DE45C-082A-4510-9309-B22CA4CE3116}"/>
              </a:ext>
            </a:extLst>
          </p:cNvPr>
          <p:cNvCxnSpPr>
            <a:cxnSpLocks/>
            <a:stCxn id="50" idx="5"/>
            <a:endCxn id="51" idx="1"/>
          </p:cNvCxnSpPr>
          <p:nvPr/>
        </p:nvCxnSpPr>
        <p:spPr>
          <a:xfrm>
            <a:off x="2447785" y="2378015"/>
            <a:ext cx="678763" cy="0"/>
          </a:xfrm>
          <a:prstGeom prst="line">
            <a:avLst/>
          </a:prstGeom>
        </p:spPr>
        <p:style>
          <a:lnRef idx="3">
            <a:schemeClr val="dk1"/>
          </a:lnRef>
          <a:fillRef idx="0">
            <a:schemeClr val="dk1"/>
          </a:fillRef>
          <a:effectRef idx="2">
            <a:schemeClr val="dk1"/>
          </a:effectRef>
          <a:fontRef idx="minor">
            <a:schemeClr val="tx1"/>
          </a:fontRef>
        </p:style>
      </p:cxnSp>
      <p:sp>
        <p:nvSpPr>
          <p:cNvPr id="36" name="箭头: 右 35">
            <a:extLst>
              <a:ext uri="{FF2B5EF4-FFF2-40B4-BE49-F238E27FC236}">
                <a16:creationId xmlns:a16="http://schemas.microsoft.com/office/drawing/2014/main" id="{9C329CD2-642A-4ECE-BAFC-8A1C460E96CD}"/>
              </a:ext>
            </a:extLst>
          </p:cNvPr>
          <p:cNvSpPr/>
          <p:nvPr/>
        </p:nvSpPr>
        <p:spPr>
          <a:xfrm>
            <a:off x="6012413" y="2026621"/>
            <a:ext cx="501015" cy="27498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4E4B5CCD-EFEE-4204-BE4F-D56CA1BACBF0}"/>
              </a:ext>
            </a:extLst>
          </p:cNvPr>
          <p:cNvCxnSpPr>
            <a:cxnSpLocks/>
            <a:endCxn id="53" idx="1"/>
          </p:cNvCxnSpPr>
          <p:nvPr/>
        </p:nvCxnSpPr>
        <p:spPr>
          <a:xfrm>
            <a:off x="5938192" y="2378015"/>
            <a:ext cx="697511" cy="0"/>
          </a:xfrm>
          <a:prstGeom prst="line">
            <a:avLst/>
          </a:prstGeom>
        </p:spPr>
        <p:style>
          <a:lnRef idx="3">
            <a:schemeClr val="dk1"/>
          </a:lnRef>
          <a:fillRef idx="0">
            <a:schemeClr val="dk1"/>
          </a:fillRef>
          <a:effectRef idx="2">
            <a:schemeClr val="dk1"/>
          </a:effectRef>
          <a:fontRef idx="minor">
            <a:schemeClr val="tx1"/>
          </a:fontRef>
        </p:style>
      </p:cxnSp>
      <p:pic>
        <p:nvPicPr>
          <p:cNvPr id="39" name="图片 5">
            <a:extLst>
              <a:ext uri="{FF2B5EF4-FFF2-40B4-BE49-F238E27FC236}">
                <a16:creationId xmlns:a16="http://schemas.microsoft.com/office/drawing/2014/main" id="{B3285F54-44C3-4253-B121-A122A2BE8C3A}"/>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图片 6">
            <a:extLst>
              <a:ext uri="{FF2B5EF4-FFF2-40B4-BE49-F238E27FC236}">
                <a16:creationId xmlns:a16="http://schemas.microsoft.com/office/drawing/2014/main" id="{447E6E2C-776F-486F-9285-5EDA466D6822}"/>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直接连接符 40">
            <a:extLst>
              <a:ext uri="{FF2B5EF4-FFF2-40B4-BE49-F238E27FC236}">
                <a16:creationId xmlns:a16="http://schemas.microsoft.com/office/drawing/2014/main" id="{E0442D0C-F93E-40AC-9D73-457091D7789B}"/>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800"/>
                            </p:stCondLst>
                            <p:childTnLst>
                              <p:par>
                                <p:cTn id="13" presetID="53"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par>
                          <p:cTn id="18" fill="hold">
                            <p:stCondLst>
                              <p:cond delay="1300"/>
                            </p:stCondLst>
                            <p:childTnLst>
                              <p:par>
                                <p:cTn id="19" presetID="53" presetClass="entr" presetSubtype="16"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par>
                          <p:cTn id="24" fill="hold">
                            <p:stCondLst>
                              <p:cond delay="1800"/>
                            </p:stCondLst>
                            <p:childTnLst>
                              <p:par>
                                <p:cTn id="25" presetID="53" presetClass="entr" presetSubtype="16"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par>
                          <p:cTn id="30" fill="hold">
                            <p:stCondLst>
                              <p:cond delay="2300"/>
                            </p:stCondLst>
                            <p:childTnLst>
                              <p:par>
                                <p:cTn id="31" presetID="53" presetClass="entr" presetSubtype="16"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par>
                          <p:cTn id="36" fill="hold">
                            <p:stCondLst>
                              <p:cond delay="2800"/>
                            </p:stCondLst>
                            <p:childTnLst>
                              <p:par>
                                <p:cTn id="37" presetID="53" presetClass="entr" presetSubtype="16"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par>
                          <p:cTn id="42" fill="hold">
                            <p:stCondLst>
                              <p:cond delay="3300"/>
                            </p:stCondLst>
                            <p:childTnLst>
                              <p:par>
                                <p:cTn id="43" presetID="53" presetClass="entr" presetSubtype="16"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Effect transition="in" filter="fade">
                                      <p:cBhvr>
                                        <p:cTn id="47" dur="500"/>
                                        <p:tgtEl>
                                          <p:spTgt spid="24"/>
                                        </p:tgtEl>
                                      </p:cBhvr>
                                    </p:animEffect>
                                  </p:childTnLst>
                                </p:cTn>
                              </p:par>
                            </p:childTnLst>
                          </p:cTn>
                        </p:par>
                        <p:par>
                          <p:cTn id="48" fill="hold">
                            <p:stCondLst>
                              <p:cond delay="3800"/>
                            </p:stCondLst>
                            <p:childTnLst>
                              <p:par>
                                <p:cTn id="49" presetID="53" presetClass="entr" presetSubtype="16"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Effect transition="in" filter="fade">
                                      <p:cBhvr>
                                        <p:cTn id="53" dur="500"/>
                                        <p:tgtEl>
                                          <p:spTgt spid="9"/>
                                        </p:tgtEl>
                                      </p:cBhvr>
                                    </p:animEffect>
                                  </p:childTnLst>
                                </p:cTn>
                              </p:par>
                            </p:childTnLst>
                          </p:cTn>
                        </p:par>
                        <p:par>
                          <p:cTn id="54" fill="hold">
                            <p:stCondLst>
                              <p:cond delay="4300"/>
                            </p:stCondLst>
                            <p:childTnLst>
                              <p:par>
                                <p:cTn id="55" presetID="53" presetClass="entr" presetSubtype="16"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p:cTn id="57" dur="500" fill="hold"/>
                                        <p:tgtEl>
                                          <p:spTgt spid="26"/>
                                        </p:tgtEl>
                                        <p:attrNameLst>
                                          <p:attrName>ppt_w</p:attrName>
                                        </p:attrNameLst>
                                      </p:cBhvr>
                                      <p:tavLst>
                                        <p:tav tm="0">
                                          <p:val>
                                            <p:fltVal val="0"/>
                                          </p:val>
                                        </p:tav>
                                        <p:tav tm="100000">
                                          <p:val>
                                            <p:strVal val="#ppt_w"/>
                                          </p:val>
                                        </p:tav>
                                      </p:tavLst>
                                    </p:anim>
                                    <p:anim calcmode="lin" valueType="num">
                                      <p:cBhvr>
                                        <p:cTn id="58" dur="500" fill="hold"/>
                                        <p:tgtEl>
                                          <p:spTgt spid="26"/>
                                        </p:tgtEl>
                                        <p:attrNameLst>
                                          <p:attrName>ppt_h</p:attrName>
                                        </p:attrNameLst>
                                      </p:cBhvr>
                                      <p:tavLst>
                                        <p:tav tm="0">
                                          <p:val>
                                            <p:fltVal val="0"/>
                                          </p:val>
                                        </p:tav>
                                        <p:tav tm="100000">
                                          <p:val>
                                            <p:strVal val="#ppt_h"/>
                                          </p:val>
                                        </p:tav>
                                      </p:tavLst>
                                    </p:anim>
                                    <p:animEffect transition="in" filter="fade">
                                      <p:cBhvr>
                                        <p:cTn id="59" dur="500"/>
                                        <p:tgtEl>
                                          <p:spTgt spid="26"/>
                                        </p:tgtEl>
                                      </p:cBhvr>
                                    </p:animEffect>
                                  </p:childTnLst>
                                </p:cTn>
                              </p:par>
                            </p:childTnLst>
                          </p:cTn>
                        </p:par>
                        <p:par>
                          <p:cTn id="60" fill="hold">
                            <p:stCondLst>
                              <p:cond delay="4800"/>
                            </p:stCondLst>
                            <p:childTnLst>
                              <p:par>
                                <p:cTn id="61" presetID="22" presetClass="entr" presetSubtype="8" fill="hold"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3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4"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7" y="309785"/>
            <a:ext cx="1979612" cy="330860"/>
          </a:xfrm>
          <a:prstGeom prst="rect">
            <a:avLst/>
          </a:prstGeom>
          <a:noFill/>
        </p:spPr>
        <p:txBody>
          <a:bodyPr wrap="square" lIns="68580" tIns="34290" rIns="68580" bIns="34290" rtlCol="0">
            <a:spAutoFit/>
          </a:bodyPr>
          <a:lstStyle/>
          <a:p>
            <a:r>
              <a:rPr lang="zh-CN" altLang="en-US" sz="1700" b="1" dirty="0">
                <a:solidFill>
                  <a:srgbClr val="1B4367"/>
                </a:solidFill>
                <a:cs typeface="+mn-ea"/>
              </a:rPr>
              <a:t>引理</a:t>
            </a:r>
            <a:r>
              <a:rPr lang="en-US" altLang="zh-CN" sz="1700" b="1" dirty="0">
                <a:solidFill>
                  <a:srgbClr val="1B4367"/>
                </a:solidFill>
                <a:cs typeface="+mn-ea"/>
              </a:rPr>
              <a:t>1</a:t>
            </a:r>
            <a:endParaRPr lang="zh-CN" altLang="en-US" sz="1700" b="1" dirty="0">
              <a:solidFill>
                <a:srgbClr val="1B4367"/>
              </a:solidFill>
              <a:cs typeface="+mn-ea"/>
              <a:sym typeface="+mn-lt"/>
            </a:endParaRPr>
          </a:p>
        </p:txBody>
      </p:sp>
      <p:pic>
        <p:nvPicPr>
          <p:cNvPr id="39" name="图片 5">
            <a:extLst>
              <a:ext uri="{FF2B5EF4-FFF2-40B4-BE49-F238E27FC236}">
                <a16:creationId xmlns:a16="http://schemas.microsoft.com/office/drawing/2014/main" id="{B3285F54-44C3-4253-B121-A122A2BE8C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图片 6">
            <a:extLst>
              <a:ext uri="{FF2B5EF4-FFF2-40B4-BE49-F238E27FC236}">
                <a16:creationId xmlns:a16="http://schemas.microsoft.com/office/drawing/2014/main" id="{447E6E2C-776F-486F-9285-5EDA466D6822}"/>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直接连接符 40">
            <a:extLst>
              <a:ext uri="{FF2B5EF4-FFF2-40B4-BE49-F238E27FC236}">
                <a16:creationId xmlns:a16="http://schemas.microsoft.com/office/drawing/2014/main" id="{E0442D0C-F93E-40AC-9D73-457091D7789B}"/>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2">
                <a:extLst>
                  <a:ext uri="{FF2B5EF4-FFF2-40B4-BE49-F238E27FC236}">
                    <a16:creationId xmlns:a16="http://schemas.microsoft.com/office/drawing/2014/main" id="{5D856B1C-95A5-412C-8271-6AC80E103F3B}"/>
                  </a:ext>
                </a:extLst>
              </p:cNvPr>
              <p:cNvSpPr>
                <a:spLocks noChangeArrowheads="1"/>
              </p:cNvSpPr>
              <p:nvPr/>
            </p:nvSpPr>
            <p:spPr bwMode="auto">
              <a:xfrm>
                <a:off x="764829" y="1109683"/>
                <a:ext cx="7614342" cy="292413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304800" defTabSz="914400" eaLnBrk="0" fontAlgn="base" hangingPunct="0">
                  <a:lnSpc>
                    <a:spcPct val="150000"/>
                  </a:lnSpc>
                  <a:spcBef>
                    <a:spcPct val="0"/>
                  </a:spcBef>
                  <a:spcAft>
                    <a:spcPct val="0"/>
                  </a:spcAft>
                </a:pPr>
                <a:r>
                  <a:rPr lang="zh-CN" altLang="en-US" b="1" dirty="0">
                    <a:solidFill>
                      <a:srgbClr val="1B4367"/>
                    </a:solidFill>
                    <a:cs typeface="+mn-ea"/>
                  </a:rPr>
                  <a:t>矩阵的</a:t>
                </a:r>
                <a:r>
                  <a:rPr lang="en-US" altLang="zh-CN" b="1" dirty="0">
                    <a:solidFill>
                      <a:srgbClr val="1B4367"/>
                    </a:solidFill>
                    <a:cs typeface="+mn-ea"/>
                  </a:rPr>
                  <a:t>Schur</a:t>
                </a:r>
                <a:r>
                  <a:rPr lang="zh-CN" altLang="en-US" b="1" dirty="0">
                    <a:solidFill>
                      <a:srgbClr val="1B4367"/>
                    </a:solidFill>
                    <a:cs typeface="+mn-ea"/>
                  </a:rPr>
                  <a:t>补引理如下定义：假设</a:t>
                </a:r>
                <a14:m>
                  <m:oMath xmlns:m="http://schemas.openxmlformats.org/officeDocument/2006/math">
                    <m:r>
                      <a:rPr lang="en-US" altLang="zh-CN" b="1" i="1" dirty="0" smtClean="0">
                        <a:solidFill>
                          <a:srgbClr val="1B4367"/>
                        </a:solidFill>
                        <a:latin typeface="Cambria Math" panose="02040503050406030204" pitchFamily="18" charset="0"/>
                        <a:cs typeface="+mn-ea"/>
                      </a:rPr>
                      <m:t>𝑨</m:t>
                    </m:r>
                    <m:r>
                      <a:rPr lang="en-US" altLang="zh-CN" b="1" i="1" dirty="0" smtClean="0">
                        <a:solidFill>
                          <a:srgbClr val="1B4367"/>
                        </a:solidFill>
                        <a:latin typeface="Cambria Math" panose="02040503050406030204" pitchFamily="18" charset="0"/>
                        <a:cs typeface="+mn-ea"/>
                      </a:rPr>
                      <m:t>,</m:t>
                    </m:r>
                    <m:r>
                      <a:rPr lang="en-US" altLang="zh-CN" b="1" i="1" dirty="0" smtClean="0">
                        <a:solidFill>
                          <a:srgbClr val="1B4367"/>
                        </a:solidFill>
                        <a:latin typeface="Cambria Math" panose="02040503050406030204" pitchFamily="18" charset="0"/>
                        <a:cs typeface="+mn-ea"/>
                      </a:rPr>
                      <m:t>𝑩</m:t>
                    </m:r>
                    <m:r>
                      <a:rPr lang="en-US" altLang="zh-CN" b="1" i="1" dirty="0" smtClean="0">
                        <a:solidFill>
                          <a:srgbClr val="1B4367"/>
                        </a:solidFill>
                        <a:latin typeface="Cambria Math" panose="02040503050406030204" pitchFamily="18" charset="0"/>
                        <a:cs typeface="+mn-ea"/>
                      </a:rPr>
                      <m:t>,</m:t>
                    </m:r>
                    <m:r>
                      <a:rPr lang="en-US" altLang="zh-CN" b="1" i="1" dirty="0" smtClean="0">
                        <a:solidFill>
                          <a:srgbClr val="1B4367"/>
                        </a:solidFill>
                        <a:latin typeface="Cambria Math" panose="02040503050406030204" pitchFamily="18" charset="0"/>
                        <a:cs typeface="+mn-ea"/>
                      </a:rPr>
                      <m:t>𝑪</m:t>
                    </m:r>
                    <m:r>
                      <a:rPr lang="en-US" altLang="zh-CN" b="1" i="1" dirty="0" smtClean="0">
                        <a:solidFill>
                          <a:srgbClr val="1B4367"/>
                        </a:solidFill>
                        <a:latin typeface="Cambria Math" panose="02040503050406030204" pitchFamily="18" charset="0"/>
                        <a:cs typeface="+mn-ea"/>
                      </a:rPr>
                      <m:t>,</m:t>
                    </m:r>
                    <m:r>
                      <a:rPr lang="en-US" altLang="zh-CN" b="1" i="1" dirty="0" smtClean="0">
                        <a:solidFill>
                          <a:srgbClr val="1B4367"/>
                        </a:solidFill>
                        <a:latin typeface="Cambria Math" panose="02040503050406030204" pitchFamily="18" charset="0"/>
                        <a:cs typeface="+mn-ea"/>
                      </a:rPr>
                      <m:t>𝑫</m:t>
                    </m:r>
                  </m:oMath>
                </a14:m>
                <a:r>
                  <a:rPr lang="zh-CN" altLang="en-US" b="1" dirty="0">
                    <a:solidFill>
                      <a:srgbClr val="1B4367"/>
                    </a:solidFill>
                    <a:cs typeface="+mn-ea"/>
                  </a:rPr>
                  <a:t>分别是</a:t>
                </a:r>
                <a14:m>
                  <m:oMath xmlns:m="http://schemas.openxmlformats.org/officeDocument/2006/math">
                    <m:r>
                      <a:rPr lang="en-US" altLang="zh-CN" b="1">
                        <a:solidFill>
                          <a:srgbClr val="1B4367"/>
                        </a:solidFill>
                        <a:latin typeface="Cambria Math" panose="02040503050406030204" pitchFamily="18" charset="0"/>
                        <a:cs typeface="+mn-ea"/>
                      </a:rPr>
                      <m:t>𝒎</m:t>
                    </m:r>
                    <m:r>
                      <a:rPr lang="en-US" altLang="zh-CN" b="1">
                        <a:solidFill>
                          <a:srgbClr val="1B4367"/>
                        </a:solidFill>
                        <a:latin typeface="Cambria Math" panose="02040503050406030204" pitchFamily="18" charset="0"/>
                        <a:cs typeface="+mn-ea"/>
                      </a:rPr>
                      <m:t>×</m:t>
                    </m:r>
                    <m:r>
                      <a:rPr lang="en-US" altLang="zh-CN" b="1">
                        <a:solidFill>
                          <a:srgbClr val="1B4367"/>
                        </a:solidFill>
                        <a:latin typeface="Cambria Math" panose="02040503050406030204" pitchFamily="18" charset="0"/>
                        <a:cs typeface="+mn-ea"/>
                      </a:rPr>
                      <m:t>𝒎</m:t>
                    </m:r>
                    <m:r>
                      <a:rPr lang="en-US" altLang="zh-CN" b="1">
                        <a:solidFill>
                          <a:srgbClr val="1B4367"/>
                        </a:solidFill>
                        <a:latin typeface="Cambria Math" panose="02040503050406030204" pitchFamily="18" charset="0"/>
                        <a:cs typeface="+mn-ea"/>
                      </a:rPr>
                      <m:t>,</m:t>
                    </m:r>
                    <m:r>
                      <a:rPr lang="en-US" altLang="zh-CN" b="1">
                        <a:solidFill>
                          <a:srgbClr val="1B4367"/>
                        </a:solidFill>
                        <a:latin typeface="Cambria Math" panose="02040503050406030204" pitchFamily="18" charset="0"/>
                        <a:cs typeface="+mn-ea"/>
                      </a:rPr>
                      <m:t>𝒎</m:t>
                    </m:r>
                    <m:r>
                      <a:rPr lang="en-US" altLang="zh-CN" b="1">
                        <a:solidFill>
                          <a:srgbClr val="1B4367"/>
                        </a:solidFill>
                        <a:latin typeface="Cambria Math" panose="02040503050406030204" pitchFamily="18" charset="0"/>
                        <a:cs typeface="+mn-ea"/>
                      </a:rPr>
                      <m:t>×</m:t>
                    </m:r>
                    <m:r>
                      <a:rPr lang="en-US" altLang="zh-CN" b="1">
                        <a:solidFill>
                          <a:srgbClr val="1B4367"/>
                        </a:solidFill>
                        <a:latin typeface="Cambria Math" panose="02040503050406030204" pitchFamily="18" charset="0"/>
                        <a:cs typeface="+mn-ea"/>
                      </a:rPr>
                      <m:t>𝒏</m:t>
                    </m:r>
                    <m:r>
                      <a:rPr lang="en-US" altLang="zh-CN" b="1">
                        <a:solidFill>
                          <a:srgbClr val="1B4367"/>
                        </a:solidFill>
                        <a:latin typeface="Cambria Math" panose="02040503050406030204" pitchFamily="18" charset="0"/>
                        <a:cs typeface="+mn-ea"/>
                      </a:rPr>
                      <m:t>,</m:t>
                    </m:r>
                    <m:r>
                      <a:rPr lang="en-US" altLang="zh-CN" b="1">
                        <a:solidFill>
                          <a:srgbClr val="1B4367"/>
                        </a:solidFill>
                        <a:latin typeface="Cambria Math" panose="02040503050406030204" pitchFamily="18" charset="0"/>
                        <a:cs typeface="+mn-ea"/>
                      </a:rPr>
                      <m:t>𝒏</m:t>
                    </m:r>
                    <m:r>
                      <a:rPr lang="en-US" altLang="zh-CN" b="1">
                        <a:solidFill>
                          <a:srgbClr val="1B4367"/>
                        </a:solidFill>
                        <a:latin typeface="Cambria Math" panose="02040503050406030204" pitchFamily="18" charset="0"/>
                        <a:cs typeface="+mn-ea"/>
                      </a:rPr>
                      <m:t>×</m:t>
                    </m:r>
                    <m:r>
                      <a:rPr lang="en-US" altLang="zh-CN" b="1">
                        <a:solidFill>
                          <a:srgbClr val="1B4367"/>
                        </a:solidFill>
                        <a:latin typeface="Cambria Math" panose="02040503050406030204" pitchFamily="18" charset="0"/>
                        <a:cs typeface="+mn-ea"/>
                      </a:rPr>
                      <m:t>𝒎</m:t>
                    </m:r>
                    <m:r>
                      <a:rPr lang="en-US" altLang="zh-CN" b="1">
                        <a:solidFill>
                          <a:srgbClr val="1B4367"/>
                        </a:solidFill>
                        <a:latin typeface="Cambria Math" panose="02040503050406030204" pitchFamily="18" charset="0"/>
                        <a:cs typeface="+mn-ea"/>
                      </a:rPr>
                      <m:t>,</m:t>
                    </m:r>
                    <m:r>
                      <a:rPr lang="en-US" altLang="zh-CN" b="1">
                        <a:solidFill>
                          <a:srgbClr val="1B4367"/>
                        </a:solidFill>
                        <a:latin typeface="Cambria Math" panose="02040503050406030204" pitchFamily="18" charset="0"/>
                        <a:cs typeface="+mn-ea"/>
                      </a:rPr>
                      <m:t>𝒏</m:t>
                    </m:r>
                    <m:r>
                      <a:rPr lang="en-US" altLang="zh-CN" b="1">
                        <a:solidFill>
                          <a:srgbClr val="1B4367"/>
                        </a:solidFill>
                        <a:latin typeface="Cambria Math" panose="02040503050406030204" pitchFamily="18" charset="0"/>
                        <a:cs typeface="+mn-ea"/>
                      </a:rPr>
                      <m:t>×</m:t>
                    </m:r>
                    <m:r>
                      <a:rPr lang="en-US" altLang="zh-CN" b="1">
                        <a:solidFill>
                          <a:srgbClr val="1B4367"/>
                        </a:solidFill>
                        <a:latin typeface="Cambria Math" panose="02040503050406030204" pitchFamily="18" charset="0"/>
                        <a:cs typeface="+mn-ea"/>
                      </a:rPr>
                      <m:t>𝒏</m:t>
                    </m:r>
                  </m:oMath>
                </a14:m>
                <a:r>
                  <a:rPr lang="zh-CN" altLang="en-US" b="1" dirty="0">
                    <a:solidFill>
                      <a:srgbClr val="1B4367"/>
                    </a:solidFill>
                    <a:cs typeface="+mn-ea"/>
                  </a:rPr>
                  <a:t>的矩阵，且</a:t>
                </a:r>
                <a14:m>
                  <m:oMath xmlns:m="http://schemas.openxmlformats.org/officeDocument/2006/math">
                    <m:r>
                      <a:rPr lang="en-US" altLang="zh-CN" b="1" i="1" dirty="0" smtClean="0">
                        <a:solidFill>
                          <a:srgbClr val="1B4367"/>
                        </a:solidFill>
                        <a:latin typeface="Cambria Math" panose="02040503050406030204" pitchFamily="18" charset="0"/>
                        <a:cs typeface="+mn-ea"/>
                      </a:rPr>
                      <m:t>𝑫</m:t>
                    </m:r>
                  </m:oMath>
                </a14:m>
                <a:r>
                  <a:rPr lang="zh-CN" altLang="en-US" b="1" dirty="0">
                    <a:solidFill>
                      <a:srgbClr val="1B4367"/>
                    </a:solidFill>
                    <a:cs typeface="+mn-ea"/>
                  </a:rPr>
                  <a:t>是可逆矩阵。若有：</a:t>
                </a:r>
                <a:endParaRPr lang="en-US" altLang="zh-CN" b="1" dirty="0">
                  <a:solidFill>
                    <a:srgbClr val="1B4367"/>
                  </a:solidFill>
                  <a:cs typeface="+mn-ea"/>
                </a:endParaRPr>
              </a:p>
              <a:p>
                <a:pPr lvl="0" indent="304800" defTabSz="914400" eaLnBrk="0" fontAlgn="base" hangingPunct="0">
                  <a:lnSpc>
                    <a:spcPct val="150000"/>
                  </a:lnSpc>
                  <a:spcBef>
                    <a:spcPct val="0"/>
                  </a:spcBef>
                  <a:spcAft>
                    <a:spcPct val="0"/>
                  </a:spcAft>
                </a:pPr>
                <a14:m>
                  <m:oMathPara xmlns:m="http://schemas.openxmlformats.org/officeDocument/2006/math">
                    <m:oMathParaPr>
                      <m:jc m:val="centerGroup"/>
                    </m:oMathParaPr>
                    <m:oMath xmlns:m="http://schemas.openxmlformats.org/officeDocument/2006/math">
                      <m:r>
                        <a:rPr lang="en-US" altLang="zh-CN" sz="1800" b="1" i="1" smtClean="0">
                          <a:solidFill>
                            <a:srgbClr val="1B4367"/>
                          </a:solidFill>
                          <a:latin typeface="Cambria Math" panose="02040503050406030204" pitchFamily="18" charset="0"/>
                          <a:cs typeface="+mn-ea"/>
                        </a:rPr>
                        <m:t>𝑺</m:t>
                      </m:r>
                      <m:r>
                        <a:rPr lang="en-US" altLang="zh-CN" sz="1800" b="1" i="1" smtClean="0">
                          <a:solidFill>
                            <a:srgbClr val="1B4367"/>
                          </a:solidFill>
                          <a:latin typeface="Cambria Math" panose="02040503050406030204" pitchFamily="18" charset="0"/>
                          <a:cs typeface="+mn-ea"/>
                        </a:rPr>
                        <m:t>=</m:t>
                      </m:r>
                      <m:d>
                        <m:dPr>
                          <m:begChr m:val="["/>
                          <m:endChr m:val="]"/>
                          <m:ctrlPr>
                            <a:rPr lang="en-US" altLang="zh-CN" sz="1800" b="1" i="1" smtClean="0">
                              <a:solidFill>
                                <a:srgbClr val="1B4367"/>
                              </a:solidFill>
                              <a:latin typeface="Cambria Math" panose="02040503050406030204" pitchFamily="18" charset="0"/>
                              <a:cs typeface="+mn-ea"/>
                            </a:rPr>
                          </m:ctrlPr>
                        </m:dPr>
                        <m:e>
                          <m:m>
                            <m:mPr>
                              <m:mcs>
                                <m:mc>
                                  <m:mcPr>
                                    <m:count m:val="2"/>
                                    <m:mcJc m:val="center"/>
                                  </m:mcPr>
                                </m:mc>
                              </m:mcs>
                              <m:ctrlPr>
                                <a:rPr lang="en-US" altLang="zh-CN" sz="1800" b="1" i="1" smtClean="0">
                                  <a:solidFill>
                                    <a:srgbClr val="1B4367"/>
                                  </a:solidFill>
                                  <a:latin typeface="Cambria Math" panose="02040503050406030204" pitchFamily="18" charset="0"/>
                                  <a:cs typeface="+mn-ea"/>
                                </a:rPr>
                              </m:ctrlPr>
                            </m:mPr>
                            <m:mr>
                              <m:e>
                                <m:r>
                                  <m:rPr>
                                    <m:brk m:alnAt="7"/>
                                  </m:rPr>
                                  <a:rPr lang="en-US" altLang="zh-CN" sz="1800" b="1" i="1" smtClean="0">
                                    <a:solidFill>
                                      <a:srgbClr val="1B4367"/>
                                    </a:solidFill>
                                    <a:latin typeface="Cambria Math" panose="02040503050406030204" pitchFamily="18" charset="0"/>
                                    <a:cs typeface="+mn-ea"/>
                                  </a:rPr>
                                  <m:t>𝑨</m:t>
                                </m:r>
                              </m:e>
                              <m:e>
                                <m:r>
                                  <a:rPr lang="en-US" altLang="zh-CN" sz="1800" b="1" i="1" smtClean="0">
                                    <a:solidFill>
                                      <a:srgbClr val="1B4367"/>
                                    </a:solidFill>
                                    <a:latin typeface="Cambria Math" panose="02040503050406030204" pitchFamily="18" charset="0"/>
                                    <a:cs typeface="+mn-ea"/>
                                  </a:rPr>
                                  <m:t>𝑩</m:t>
                                </m:r>
                              </m:e>
                            </m:mr>
                            <m:mr>
                              <m:e>
                                <m:r>
                                  <a:rPr lang="en-US" altLang="zh-CN" sz="1800" b="1" i="1" smtClean="0">
                                    <a:solidFill>
                                      <a:srgbClr val="1B4367"/>
                                    </a:solidFill>
                                    <a:latin typeface="Cambria Math" panose="02040503050406030204" pitchFamily="18" charset="0"/>
                                    <a:cs typeface="+mn-ea"/>
                                  </a:rPr>
                                  <m:t>𝑪</m:t>
                                </m:r>
                              </m:e>
                              <m:e>
                                <m:r>
                                  <a:rPr lang="en-US" altLang="zh-CN" sz="1800" b="1" i="1" smtClean="0">
                                    <a:solidFill>
                                      <a:srgbClr val="1B4367"/>
                                    </a:solidFill>
                                    <a:latin typeface="Cambria Math" panose="02040503050406030204" pitchFamily="18" charset="0"/>
                                    <a:cs typeface="+mn-ea"/>
                                  </a:rPr>
                                  <m:t>𝑫</m:t>
                                </m:r>
                              </m:e>
                            </m:mr>
                          </m:m>
                        </m:e>
                      </m:d>
                      <m:r>
                        <a:rPr lang="en-US" altLang="zh-CN" sz="1800" b="1" i="1" smtClean="0">
                          <a:solidFill>
                            <a:srgbClr val="1B4367"/>
                          </a:solidFill>
                          <a:latin typeface="Cambria Math" panose="02040503050406030204" pitchFamily="18" charset="0"/>
                          <a:cs typeface="+mn-ea"/>
                        </a:rPr>
                        <m:t>&lt;</m:t>
                      </m:r>
                      <m:r>
                        <a:rPr lang="en-US" altLang="zh-CN" sz="1800" b="1" i="1" smtClean="0">
                          <a:solidFill>
                            <a:srgbClr val="1B4367"/>
                          </a:solidFill>
                          <a:latin typeface="Cambria Math" panose="02040503050406030204" pitchFamily="18" charset="0"/>
                          <a:cs typeface="+mn-ea"/>
                        </a:rPr>
                        <m:t>𝟎</m:t>
                      </m:r>
                    </m:oMath>
                  </m:oMathPara>
                </a14:m>
                <a:endParaRPr lang="en-US" altLang="zh-CN" sz="1800" b="1" dirty="0">
                  <a:solidFill>
                    <a:srgbClr val="1B4367"/>
                  </a:solidFill>
                  <a:cs typeface="+mn-ea"/>
                </a:endParaRPr>
              </a:p>
              <a:p>
                <a:pPr lvl="0" indent="304800" defTabSz="914400" eaLnBrk="0" fontAlgn="base" hangingPunct="0">
                  <a:lnSpc>
                    <a:spcPct val="150000"/>
                  </a:lnSpc>
                  <a:spcBef>
                    <a:spcPct val="0"/>
                  </a:spcBef>
                  <a:spcAft>
                    <a:spcPct val="0"/>
                  </a:spcAft>
                </a:pPr>
                <a:r>
                  <a:rPr lang="zh-CN" altLang="en-US" dirty="0">
                    <a:solidFill>
                      <a:srgbClr val="1B4367"/>
                    </a:solidFill>
                    <a:cs typeface="+mn-ea"/>
                  </a:rPr>
                  <a:t>则以下三个条件相互等价：</a:t>
                </a:r>
                <a:endParaRPr lang="en-US" altLang="zh-CN" dirty="0">
                  <a:solidFill>
                    <a:srgbClr val="1B4367"/>
                  </a:solidFill>
                  <a:cs typeface="+mn-ea"/>
                </a:endParaRPr>
              </a:p>
              <a:p>
                <a:pPr lvl="0" indent="304800" defTabSz="914400" eaLnBrk="0" fontAlgn="base" hangingPunct="0">
                  <a:lnSpc>
                    <a:spcPct val="150000"/>
                  </a:lnSpc>
                  <a:spcBef>
                    <a:spcPct val="0"/>
                  </a:spcBef>
                  <a:spcAft>
                    <a:spcPct val="0"/>
                  </a:spcAft>
                </a:pPr>
                <a:r>
                  <a:rPr lang="en-US" altLang="zh-CN" b="1" dirty="0">
                    <a:solidFill>
                      <a:srgbClr val="1B4367"/>
                    </a:solidFill>
                    <a:cs typeface="+mn-ea"/>
                  </a:rPr>
                  <a:t>                                                     </a:t>
                </a:r>
                <a:r>
                  <a:rPr lang="en-US" altLang="zh-CN" sz="1600" b="1" dirty="0">
                    <a:solidFill>
                      <a:srgbClr val="1B4367"/>
                    </a:solidFill>
                    <a:cs typeface="+mn-ea"/>
                  </a:rPr>
                  <a:t>(I)</a:t>
                </a:r>
                <a14:m>
                  <m:oMath xmlns:m="http://schemas.openxmlformats.org/officeDocument/2006/math">
                    <m:r>
                      <a:rPr lang="en-US" altLang="zh-CN" sz="1600" b="1" i="1" smtClean="0">
                        <a:solidFill>
                          <a:srgbClr val="1B4367"/>
                        </a:solidFill>
                        <a:latin typeface="Cambria Math" panose="02040503050406030204" pitchFamily="18" charset="0"/>
                        <a:cs typeface="+mn-ea"/>
                      </a:rPr>
                      <m:t>𝑺</m:t>
                    </m:r>
                    <m:r>
                      <a:rPr lang="en-US" altLang="zh-CN" sz="1600" b="1" i="1" smtClean="0">
                        <a:solidFill>
                          <a:srgbClr val="1B4367"/>
                        </a:solidFill>
                        <a:latin typeface="Cambria Math" panose="02040503050406030204" pitchFamily="18" charset="0"/>
                        <a:cs typeface="+mn-ea"/>
                      </a:rPr>
                      <m:t>&lt;</m:t>
                    </m:r>
                    <m:r>
                      <a:rPr lang="en-US" altLang="zh-CN" sz="1600" b="1" i="1" smtClean="0">
                        <a:solidFill>
                          <a:srgbClr val="1B4367"/>
                        </a:solidFill>
                        <a:latin typeface="Cambria Math" panose="02040503050406030204" pitchFamily="18" charset="0"/>
                        <a:cs typeface="+mn-ea"/>
                      </a:rPr>
                      <m:t>𝟎</m:t>
                    </m:r>
                  </m:oMath>
                </a14:m>
                <a:endParaRPr lang="en-US" altLang="zh-CN" sz="1600" b="1" dirty="0">
                  <a:solidFill>
                    <a:srgbClr val="1B4367"/>
                  </a:solidFill>
                  <a:cs typeface="+mn-ea"/>
                </a:endParaRPr>
              </a:p>
              <a:p>
                <a:pPr lvl="0" indent="304800" defTabSz="914400" eaLnBrk="0" fontAlgn="base" hangingPunct="0">
                  <a:lnSpc>
                    <a:spcPct val="150000"/>
                  </a:lnSpc>
                  <a:spcBef>
                    <a:spcPct val="0"/>
                  </a:spcBef>
                  <a:spcAft>
                    <a:spcPct val="0"/>
                  </a:spcAft>
                </a:pPr>
                <a:r>
                  <a:rPr lang="en-US" altLang="zh-CN" sz="1600" b="1" dirty="0">
                    <a:solidFill>
                      <a:srgbClr val="1B4367"/>
                    </a:solidFill>
                    <a:cs typeface="+mn-ea"/>
                  </a:rPr>
                  <a:t>                                              (II)</a:t>
                </a:r>
                <a14:m>
                  <m:oMath xmlns:m="http://schemas.openxmlformats.org/officeDocument/2006/math">
                    <m:r>
                      <a:rPr lang="en-US" altLang="zh-CN" sz="1600" b="1" i="1" smtClean="0">
                        <a:solidFill>
                          <a:srgbClr val="1B4367"/>
                        </a:solidFill>
                        <a:latin typeface="Cambria Math" panose="02040503050406030204" pitchFamily="18" charset="0"/>
                        <a:cs typeface="+mn-ea"/>
                      </a:rPr>
                      <m:t>𝑨</m:t>
                    </m:r>
                    <m:r>
                      <a:rPr lang="en-US" altLang="zh-CN" sz="1600" b="1" i="1" smtClean="0">
                        <a:solidFill>
                          <a:srgbClr val="1B4367"/>
                        </a:solidFill>
                        <a:latin typeface="Cambria Math" panose="02040503050406030204" pitchFamily="18" charset="0"/>
                        <a:cs typeface="+mn-ea"/>
                      </a:rPr>
                      <m:t>−</m:t>
                    </m:r>
                    <m:r>
                      <a:rPr lang="en-US" altLang="zh-CN" sz="1600" b="1" i="1" smtClean="0">
                        <a:solidFill>
                          <a:srgbClr val="1B4367"/>
                        </a:solidFill>
                        <a:latin typeface="Cambria Math" panose="02040503050406030204" pitchFamily="18" charset="0"/>
                        <a:cs typeface="+mn-ea"/>
                      </a:rPr>
                      <m:t>𝑩</m:t>
                    </m:r>
                    <m:sSup>
                      <m:sSupPr>
                        <m:ctrlPr>
                          <a:rPr lang="en-US" altLang="zh-CN" sz="1600" b="1" i="1" smtClean="0">
                            <a:solidFill>
                              <a:srgbClr val="1B4367"/>
                            </a:solidFill>
                            <a:latin typeface="Cambria Math" panose="02040503050406030204" pitchFamily="18" charset="0"/>
                            <a:cs typeface="+mn-ea"/>
                          </a:rPr>
                        </m:ctrlPr>
                      </m:sSupPr>
                      <m:e>
                        <m:r>
                          <a:rPr lang="en-US" altLang="zh-CN" sz="1600" b="1" i="1" smtClean="0">
                            <a:solidFill>
                              <a:srgbClr val="1B4367"/>
                            </a:solidFill>
                            <a:latin typeface="Cambria Math" panose="02040503050406030204" pitchFamily="18" charset="0"/>
                            <a:cs typeface="+mn-ea"/>
                          </a:rPr>
                          <m:t>𝑫</m:t>
                        </m:r>
                      </m:e>
                      <m:sup>
                        <m:r>
                          <a:rPr lang="en-US" altLang="zh-CN" sz="1600" b="1" i="1" smtClean="0">
                            <a:solidFill>
                              <a:srgbClr val="1B4367"/>
                            </a:solidFill>
                            <a:latin typeface="Cambria Math" panose="02040503050406030204" pitchFamily="18" charset="0"/>
                            <a:cs typeface="+mn-ea"/>
                          </a:rPr>
                          <m:t>−</m:t>
                        </m:r>
                        <m:r>
                          <a:rPr lang="en-US" altLang="zh-CN" sz="1600" b="1" i="1" smtClean="0">
                            <a:solidFill>
                              <a:srgbClr val="1B4367"/>
                            </a:solidFill>
                            <a:latin typeface="Cambria Math" panose="02040503050406030204" pitchFamily="18" charset="0"/>
                            <a:cs typeface="+mn-ea"/>
                          </a:rPr>
                          <m:t>𝟏</m:t>
                        </m:r>
                      </m:sup>
                    </m:sSup>
                    <m:r>
                      <a:rPr lang="en-US" altLang="zh-CN" sz="1600" b="1" i="1" smtClean="0">
                        <a:solidFill>
                          <a:srgbClr val="1B4367"/>
                        </a:solidFill>
                        <a:latin typeface="Cambria Math" panose="02040503050406030204" pitchFamily="18" charset="0"/>
                        <a:cs typeface="+mn-ea"/>
                      </a:rPr>
                      <m:t>𝑪</m:t>
                    </m:r>
                    <m:r>
                      <a:rPr lang="en-US" altLang="zh-CN" sz="1600" b="1" i="0" smtClean="0">
                        <a:solidFill>
                          <a:srgbClr val="1B4367"/>
                        </a:solidFill>
                        <a:latin typeface="Cambria Math" panose="02040503050406030204" pitchFamily="18" charset="0"/>
                        <a:cs typeface="+mn-ea"/>
                      </a:rPr>
                      <m:t>&lt;</m:t>
                    </m:r>
                    <m:r>
                      <a:rPr lang="en-US" altLang="zh-CN" sz="1600" b="1" i="0" smtClean="0">
                        <a:solidFill>
                          <a:srgbClr val="1B4367"/>
                        </a:solidFill>
                        <a:latin typeface="Cambria Math" panose="02040503050406030204" pitchFamily="18" charset="0"/>
                        <a:cs typeface="+mn-ea"/>
                      </a:rPr>
                      <m:t>𝟎</m:t>
                    </m:r>
                    <m:r>
                      <a:rPr lang="en-US" altLang="zh-CN" sz="1600" b="1" i="0" smtClean="0">
                        <a:solidFill>
                          <a:srgbClr val="1B4367"/>
                        </a:solidFill>
                        <a:latin typeface="Cambria Math" panose="02040503050406030204" pitchFamily="18" charset="0"/>
                        <a:cs typeface="+mn-ea"/>
                      </a:rPr>
                      <m:t>,</m:t>
                    </m:r>
                    <m:r>
                      <a:rPr lang="en-US" altLang="zh-CN" sz="1600" b="1" i="1">
                        <a:solidFill>
                          <a:srgbClr val="1B4367"/>
                        </a:solidFill>
                        <a:latin typeface="Cambria Math" panose="02040503050406030204" pitchFamily="18" charset="0"/>
                        <a:cs typeface="+mn-ea"/>
                      </a:rPr>
                      <m:t>𝑫</m:t>
                    </m:r>
                    <m:r>
                      <a:rPr lang="en-US" altLang="zh-CN" sz="1600" b="1" i="1" smtClean="0">
                        <a:solidFill>
                          <a:srgbClr val="1B4367"/>
                        </a:solidFill>
                        <a:latin typeface="Cambria Math" panose="02040503050406030204" pitchFamily="18" charset="0"/>
                        <a:cs typeface="+mn-ea"/>
                      </a:rPr>
                      <m:t>&lt;</m:t>
                    </m:r>
                    <m:r>
                      <a:rPr lang="en-US" altLang="zh-CN" sz="1600" b="1" i="1" smtClean="0">
                        <a:solidFill>
                          <a:srgbClr val="1B4367"/>
                        </a:solidFill>
                        <a:latin typeface="Cambria Math" panose="02040503050406030204" pitchFamily="18" charset="0"/>
                        <a:cs typeface="+mn-ea"/>
                      </a:rPr>
                      <m:t>𝟎</m:t>
                    </m:r>
                  </m:oMath>
                </a14:m>
                <a:endParaRPr lang="en-US" altLang="zh-CN" sz="1600" b="1" dirty="0">
                  <a:solidFill>
                    <a:srgbClr val="1B4367"/>
                  </a:solidFill>
                  <a:cs typeface="+mn-ea"/>
                </a:endParaRPr>
              </a:p>
              <a:p>
                <a:pPr lvl="0" indent="304800" defTabSz="914400" eaLnBrk="0" fontAlgn="base" hangingPunct="0">
                  <a:lnSpc>
                    <a:spcPct val="150000"/>
                  </a:lnSpc>
                  <a:spcBef>
                    <a:spcPct val="0"/>
                  </a:spcBef>
                  <a:spcAft>
                    <a:spcPct val="0"/>
                  </a:spcAft>
                </a:pPr>
                <a:r>
                  <a:rPr lang="en-US" altLang="zh-CN" sz="1600" b="1" dirty="0">
                    <a:solidFill>
                      <a:srgbClr val="1B4367"/>
                    </a:solidFill>
                    <a:cs typeface="+mn-ea"/>
                  </a:rPr>
                  <a:t>                                              (III)</a:t>
                </a:r>
                <a14:m>
                  <m:oMath xmlns:m="http://schemas.openxmlformats.org/officeDocument/2006/math">
                    <m:r>
                      <a:rPr lang="en-US" altLang="zh-CN" sz="1600" b="1" i="1" smtClean="0">
                        <a:solidFill>
                          <a:srgbClr val="1B4367"/>
                        </a:solidFill>
                        <a:latin typeface="Cambria Math" panose="02040503050406030204" pitchFamily="18" charset="0"/>
                        <a:cs typeface="+mn-ea"/>
                      </a:rPr>
                      <m:t>𝑫</m:t>
                    </m:r>
                    <m:r>
                      <a:rPr lang="en-US" altLang="zh-CN" sz="1600" b="1" i="1" smtClean="0">
                        <a:solidFill>
                          <a:srgbClr val="1B4367"/>
                        </a:solidFill>
                        <a:latin typeface="Cambria Math" panose="02040503050406030204" pitchFamily="18" charset="0"/>
                        <a:cs typeface="+mn-ea"/>
                      </a:rPr>
                      <m:t>−</m:t>
                    </m:r>
                    <m:r>
                      <a:rPr lang="en-US" altLang="zh-CN" sz="1600" b="1" i="1" smtClean="0">
                        <a:solidFill>
                          <a:srgbClr val="1B4367"/>
                        </a:solidFill>
                        <a:latin typeface="Cambria Math" panose="02040503050406030204" pitchFamily="18" charset="0"/>
                        <a:cs typeface="+mn-ea"/>
                      </a:rPr>
                      <m:t>𝑪</m:t>
                    </m:r>
                    <m:sSup>
                      <m:sSupPr>
                        <m:ctrlPr>
                          <a:rPr lang="en-US" altLang="zh-CN" sz="1600" b="1" i="1">
                            <a:solidFill>
                              <a:srgbClr val="1B4367"/>
                            </a:solidFill>
                            <a:latin typeface="Cambria Math" panose="02040503050406030204" pitchFamily="18" charset="0"/>
                            <a:cs typeface="+mn-ea"/>
                          </a:rPr>
                        </m:ctrlPr>
                      </m:sSupPr>
                      <m:e>
                        <m:r>
                          <a:rPr lang="en-US" altLang="zh-CN" sz="1600" b="1" i="1" smtClean="0">
                            <a:solidFill>
                              <a:srgbClr val="1B4367"/>
                            </a:solidFill>
                            <a:latin typeface="Cambria Math" panose="02040503050406030204" pitchFamily="18" charset="0"/>
                            <a:cs typeface="+mn-ea"/>
                          </a:rPr>
                          <m:t>𝑨</m:t>
                        </m:r>
                      </m:e>
                      <m:sup>
                        <m:r>
                          <a:rPr lang="en-US" altLang="zh-CN" sz="1600" b="1" i="1">
                            <a:solidFill>
                              <a:srgbClr val="1B4367"/>
                            </a:solidFill>
                            <a:latin typeface="Cambria Math" panose="02040503050406030204" pitchFamily="18" charset="0"/>
                            <a:cs typeface="+mn-ea"/>
                          </a:rPr>
                          <m:t>−</m:t>
                        </m:r>
                        <m:r>
                          <a:rPr lang="en-US" altLang="zh-CN" sz="1600" b="1" i="1">
                            <a:solidFill>
                              <a:srgbClr val="1B4367"/>
                            </a:solidFill>
                            <a:latin typeface="Cambria Math" panose="02040503050406030204" pitchFamily="18" charset="0"/>
                            <a:cs typeface="+mn-ea"/>
                          </a:rPr>
                          <m:t>𝟏</m:t>
                        </m:r>
                      </m:sup>
                    </m:sSup>
                    <m:r>
                      <a:rPr lang="en-US" altLang="zh-CN" sz="1600" b="1" i="1" smtClean="0">
                        <a:solidFill>
                          <a:srgbClr val="1B4367"/>
                        </a:solidFill>
                        <a:latin typeface="Cambria Math" panose="02040503050406030204" pitchFamily="18" charset="0"/>
                        <a:cs typeface="+mn-ea"/>
                      </a:rPr>
                      <m:t>𝑩</m:t>
                    </m:r>
                    <m:r>
                      <a:rPr lang="en-US" altLang="zh-CN" sz="1600" b="1" i="1" smtClean="0">
                        <a:solidFill>
                          <a:srgbClr val="1B4367"/>
                        </a:solidFill>
                        <a:latin typeface="Cambria Math" panose="02040503050406030204" pitchFamily="18" charset="0"/>
                        <a:cs typeface="+mn-ea"/>
                      </a:rPr>
                      <m:t>&lt;</m:t>
                    </m:r>
                    <m:r>
                      <a:rPr lang="en-US" altLang="zh-CN" sz="1600" b="1" i="1" smtClean="0">
                        <a:solidFill>
                          <a:srgbClr val="1B4367"/>
                        </a:solidFill>
                        <a:latin typeface="Cambria Math" panose="02040503050406030204" pitchFamily="18" charset="0"/>
                        <a:cs typeface="+mn-ea"/>
                      </a:rPr>
                      <m:t>𝟎</m:t>
                    </m:r>
                    <m:r>
                      <a:rPr lang="en-US" altLang="zh-CN" sz="1600" b="1" i="0" smtClean="0">
                        <a:solidFill>
                          <a:srgbClr val="1B4367"/>
                        </a:solidFill>
                        <a:latin typeface="Cambria Math" panose="02040503050406030204" pitchFamily="18" charset="0"/>
                        <a:cs typeface="+mn-ea"/>
                      </a:rPr>
                      <m:t>,</m:t>
                    </m:r>
                    <m:r>
                      <a:rPr lang="en-US" altLang="zh-CN" sz="1600" b="1" i="0" smtClean="0">
                        <a:solidFill>
                          <a:srgbClr val="1B4367"/>
                        </a:solidFill>
                        <a:latin typeface="Cambria Math" panose="02040503050406030204" pitchFamily="18" charset="0"/>
                        <a:cs typeface="+mn-ea"/>
                      </a:rPr>
                      <m:t>𝐀</m:t>
                    </m:r>
                    <m:r>
                      <a:rPr lang="en-US" altLang="zh-CN" sz="1600" b="1" i="0" smtClean="0">
                        <a:solidFill>
                          <a:srgbClr val="1B4367"/>
                        </a:solidFill>
                        <a:latin typeface="Cambria Math" panose="02040503050406030204" pitchFamily="18" charset="0"/>
                        <a:cs typeface="+mn-ea"/>
                      </a:rPr>
                      <m:t>&lt;</m:t>
                    </m:r>
                    <m:r>
                      <a:rPr lang="en-US" altLang="zh-CN" sz="1600" b="1" i="0" smtClean="0">
                        <a:solidFill>
                          <a:srgbClr val="1B4367"/>
                        </a:solidFill>
                        <a:latin typeface="Cambria Math" panose="02040503050406030204" pitchFamily="18" charset="0"/>
                        <a:cs typeface="+mn-ea"/>
                      </a:rPr>
                      <m:t>𝟎</m:t>
                    </m:r>
                  </m:oMath>
                </a14:m>
                <a:endParaRPr lang="en-US" altLang="zh-CN" sz="1600" b="1" dirty="0">
                  <a:solidFill>
                    <a:srgbClr val="1B4367"/>
                  </a:solidFill>
                  <a:cs typeface="+mn-ea"/>
                </a:endParaRPr>
              </a:p>
            </p:txBody>
          </p:sp>
        </mc:Choice>
        <mc:Fallback xmlns="">
          <p:sp>
            <p:nvSpPr>
              <p:cNvPr id="4" name="Rectangle 2">
                <a:extLst>
                  <a:ext uri="{FF2B5EF4-FFF2-40B4-BE49-F238E27FC236}">
                    <a16:creationId xmlns:a16="http://schemas.microsoft.com/office/drawing/2014/main" id="{5D856B1C-95A5-412C-8271-6AC80E103F3B}"/>
                  </a:ext>
                </a:extLst>
              </p:cNvPr>
              <p:cNvSpPr>
                <a:spLocks noRot="1" noChangeAspect="1" noMove="1" noResize="1" noEditPoints="1" noAdjustHandles="1" noChangeArrowheads="1" noChangeShapeType="1" noTextEdit="1"/>
              </p:cNvSpPr>
              <p:nvPr/>
            </p:nvSpPr>
            <p:spPr bwMode="auto">
              <a:xfrm>
                <a:off x="764829" y="1109683"/>
                <a:ext cx="7614342" cy="2924134"/>
              </a:xfrm>
              <a:prstGeom prst="rect">
                <a:avLst/>
              </a:prstGeom>
              <a:blipFill>
                <a:blip r:embed="rId5"/>
                <a:stretch>
                  <a:fillRect b="-62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35178982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3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7" y="309785"/>
            <a:ext cx="1979612" cy="330860"/>
          </a:xfrm>
          <a:prstGeom prst="rect">
            <a:avLst/>
          </a:prstGeom>
          <a:noFill/>
        </p:spPr>
        <p:txBody>
          <a:bodyPr wrap="square" lIns="68580" tIns="34290" rIns="68580" bIns="34290" rtlCol="0">
            <a:spAutoFit/>
          </a:bodyPr>
          <a:lstStyle/>
          <a:p>
            <a:r>
              <a:rPr lang="zh-CN" altLang="en-US" sz="1700" b="1" dirty="0">
                <a:solidFill>
                  <a:srgbClr val="1B4367"/>
                </a:solidFill>
                <a:cs typeface="+mn-ea"/>
              </a:rPr>
              <a:t>引理</a:t>
            </a:r>
            <a:r>
              <a:rPr lang="en-US" altLang="zh-CN" sz="1700" b="1" dirty="0">
                <a:solidFill>
                  <a:srgbClr val="1B4367"/>
                </a:solidFill>
                <a:cs typeface="+mn-ea"/>
              </a:rPr>
              <a:t>2</a:t>
            </a:r>
            <a:endParaRPr lang="zh-CN" altLang="en-US" sz="1700" b="1" dirty="0">
              <a:solidFill>
                <a:srgbClr val="1B4367"/>
              </a:solidFill>
              <a:cs typeface="+mn-ea"/>
              <a:sym typeface="+mn-lt"/>
            </a:endParaRPr>
          </a:p>
        </p:txBody>
      </p:sp>
      <p:pic>
        <p:nvPicPr>
          <p:cNvPr id="39" name="图片 5">
            <a:extLst>
              <a:ext uri="{FF2B5EF4-FFF2-40B4-BE49-F238E27FC236}">
                <a16:creationId xmlns:a16="http://schemas.microsoft.com/office/drawing/2014/main" id="{B3285F54-44C3-4253-B121-A122A2BE8C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图片 6">
            <a:extLst>
              <a:ext uri="{FF2B5EF4-FFF2-40B4-BE49-F238E27FC236}">
                <a16:creationId xmlns:a16="http://schemas.microsoft.com/office/drawing/2014/main" id="{447E6E2C-776F-486F-9285-5EDA466D6822}"/>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直接连接符 40">
            <a:extLst>
              <a:ext uri="{FF2B5EF4-FFF2-40B4-BE49-F238E27FC236}">
                <a16:creationId xmlns:a16="http://schemas.microsoft.com/office/drawing/2014/main" id="{E0442D0C-F93E-40AC-9D73-457091D7789B}"/>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5D856B1C-95A5-412C-8271-6AC80E103F3B}"/>
              </a:ext>
            </a:extLst>
          </p:cNvPr>
          <p:cNvSpPr>
            <a:spLocks noChangeArrowheads="1"/>
          </p:cNvSpPr>
          <p:nvPr/>
        </p:nvSpPr>
        <p:spPr bwMode="auto">
          <a:xfrm>
            <a:off x="764829" y="1179691"/>
            <a:ext cx="7614342" cy="700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304800" defTabSz="914400" eaLnBrk="0" fontAlgn="base" hangingPunct="0">
              <a:lnSpc>
                <a:spcPct val="150000"/>
              </a:lnSpc>
              <a:spcBef>
                <a:spcPct val="0"/>
              </a:spcBef>
              <a:spcAft>
                <a:spcPct val="0"/>
              </a:spcAft>
            </a:pPr>
            <a:r>
              <a:rPr lang="zh-CN" altLang="zh-CN" b="1" dirty="0">
                <a:solidFill>
                  <a:srgbClr val="1B4367"/>
                </a:solidFill>
                <a:cs typeface="+mn-ea"/>
              </a:rPr>
              <a:t>通过以下的引理可以说明，对于奇异摄动参数取范围内的最小值以及最大值都满足所提出的线性矩阵不等式</a:t>
            </a:r>
            <a:r>
              <a:rPr lang="en-US" altLang="zh-CN" b="1" dirty="0">
                <a:solidFill>
                  <a:srgbClr val="1B4367"/>
                </a:solidFill>
                <a:cs typeface="+mn-ea"/>
              </a:rPr>
              <a:t>(LMI)</a:t>
            </a:r>
            <a:r>
              <a:rPr lang="zh-CN" altLang="en-US" b="1" dirty="0">
                <a:solidFill>
                  <a:srgbClr val="1B4367"/>
                </a:solidFill>
                <a:cs typeface="+mn-ea"/>
              </a:rPr>
              <a:t>，那么</a:t>
            </a:r>
            <a:r>
              <a:rPr lang="zh-CN" altLang="zh-CN" b="1" dirty="0">
                <a:solidFill>
                  <a:srgbClr val="1B4367"/>
                </a:solidFill>
                <a:cs typeface="+mn-ea"/>
              </a:rPr>
              <a:t>在取值范围内的任意值，都满足所提出的线性矩阵不等式</a:t>
            </a:r>
            <a:r>
              <a:rPr lang="zh-CN" altLang="en-US" b="1" dirty="0">
                <a:solidFill>
                  <a:srgbClr val="1B4367"/>
                </a:solidFill>
                <a:cs typeface="+mn-ea"/>
              </a:rPr>
              <a:t>：</a:t>
            </a:r>
            <a:endParaRPr lang="en-US" altLang="zh-CN" b="1" dirty="0">
              <a:solidFill>
                <a:srgbClr val="1B4367"/>
              </a:solidFill>
              <a:cs typeface="+mn-ea"/>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F8135D5-EB7C-4E11-94B2-0CD1857768B0}"/>
                  </a:ext>
                </a:extLst>
              </p:cNvPr>
              <p:cNvSpPr txBox="1"/>
              <p:nvPr/>
            </p:nvSpPr>
            <p:spPr>
              <a:xfrm>
                <a:off x="917817" y="2402541"/>
                <a:ext cx="7527958" cy="1600438"/>
              </a:xfrm>
              <a:prstGeom prst="rect">
                <a:avLst/>
              </a:prstGeom>
              <a:noFill/>
            </p:spPr>
            <p:txBody>
              <a:bodyPr wrap="none" rtlCol="0">
                <a:spAutoFit/>
              </a:bodyPr>
              <a:lstStyle/>
              <a:p>
                <a:pPr>
                  <a:lnSpc>
                    <a:spcPct val="150000"/>
                  </a:lnSpc>
                </a:pPr>
                <a:r>
                  <a:rPr lang="zh-CN" altLang="en-US" b="1" dirty="0">
                    <a:solidFill>
                      <a:srgbClr val="1B4367"/>
                    </a:solidFill>
                    <a:cs typeface="+mn-ea"/>
                  </a:rPr>
                  <a:t>       </a:t>
                </a:r>
                <a:r>
                  <a:rPr lang="zh-CN" altLang="en-US" dirty="0">
                    <a:solidFill>
                      <a:srgbClr val="1B4367"/>
                    </a:solidFill>
                    <a:cs typeface="+mn-ea"/>
                  </a:rPr>
                  <a:t>对一个正的标量</a:t>
                </a:r>
                <a14:m>
                  <m:oMath xmlns:m="http://schemas.openxmlformats.org/officeDocument/2006/math">
                    <m:sSub>
                      <m:sSubPr>
                        <m:ctrlPr>
                          <a:rPr lang="en-US" altLang="zh-CN" i="1">
                            <a:solidFill>
                              <a:srgbClr val="1B4367"/>
                            </a:solidFill>
                            <a:latin typeface="Cambria Math" panose="02040503050406030204" pitchFamily="18" charset="0"/>
                            <a:cs typeface="+mn-ea"/>
                          </a:rPr>
                        </m:ctrlPr>
                      </m:sSubPr>
                      <m:e>
                        <m:r>
                          <m:rPr>
                            <m:sty m:val="p"/>
                          </m:rPr>
                          <a:rPr lang="zh-CN" altLang="en-US" b="0" i="1">
                            <a:solidFill>
                              <a:srgbClr val="1B4367"/>
                            </a:solidFill>
                            <a:latin typeface="Cambria Math" panose="02040503050406030204" pitchFamily="18" charset="0"/>
                            <a:cs typeface="+mn-ea"/>
                          </a:rPr>
                          <m:t>ε</m:t>
                        </m:r>
                      </m:e>
                      <m:sub>
                        <m:r>
                          <a:rPr lang="en-US" altLang="zh-CN" b="0">
                            <a:solidFill>
                              <a:srgbClr val="1B4367"/>
                            </a:solidFill>
                            <a:latin typeface="Cambria Math" panose="02040503050406030204" pitchFamily="18" charset="0"/>
                            <a:cs typeface="+mn-ea"/>
                          </a:rPr>
                          <m:t>0</m:t>
                        </m:r>
                      </m:sub>
                    </m:sSub>
                  </m:oMath>
                </a14:m>
                <a:r>
                  <a:rPr lang="zh-CN" altLang="en-US" dirty="0">
                    <a:solidFill>
                      <a:srgbClr val="1B4367"/>
                    </a:solidFill>
                    <a:cs typeface="+mn-ea"/>
                  </a:rPr>
                  <a:t>以及有合适维度的矩阵</a:t>
                </a:r>
                <a14:m>
                  <m:oMath xmlns:m="http://schemas.openxmlformats.org/officeDocument/2006/math">
                    <m:sSub>
                      <m:sSubPr>
                        <m:ctrlPr>
                          <a:rPr lang="en-US" altLang="zh-CN" i="1" dirty="0">
                            <a:solidFill>
                              <a:srgbClr val="1B4367"/>
                            </a:solidFill>
                            <a:latin typeface="Cambria Math" panose="02040503050406030204" pitchFamily="18" charset="0"/>
                            <a:cs typeface="+mn-ea"/>
                          </a:rPr>
                        </m:ctrlPr>
                      </m:sSubPr>
                      <m:e>
                        <m:r>
                          <m:rPr>
                            <m:sty m:val="p"/>
                          </m:rPr>
                          <a:rPr lang="en-US" altLang="zh-CN" b="0" i="1" dirty="0">
                            <a:solidFill>
                              <a:srgbClr val="1B4367"/>
                            </a:solidFill>
                            <a:latin typeface="Cambria Math" panose="02040503050406030204" pitchFamily="18" charset="0"/>
                            <a:cs typeface="+mn-ea"/>
                          </a:rPr>
                          <m:t>M</m:t>
                        </m:r>
                      </m:e>
                      <m:sub>
                        <m:r>
                          <a:rPr lang="en-US" altLang="zh-CN" b="0" dirty="0">
                            <a:solidFill>
                              <a:srgbClr val="1B4367"/>
                            </a:solidFill>
                            <a:latin typeface="Cambria Math" panose="02040503050406030204" pitchFamily="18" charset="0"/>
                            <a:cs typeface="+mn-ea"/>
                          </a:rPr>
                          <m:t>1</m:t>
                        </m:r>
                      </m:sub>
                    </m:sSub>
                  </m:oMath>
                </a14:m>
                <a:r>
                  <a:rPr lang="zh-CN" altLang="en-US" dirty="0">
                    <a:solidFill>
                      <a:srgbClr val="1B4367"/>
                    </a:solidFill>
                    <a:cs typeface="+mn-ea"/>
                  </a:rPr>
                  <a:t>和</a:t>
                </a:r>
                <a14:m>
                  <m:oMath xmlns:m="http://schemas.openxmlformats.org/officeDocument/2006/math">
                    <m:sSub>
                      <m:sSubPr>
                        <m:ctrlPr>
                          <a:rPr lang="en-US" altLang="zh-CN" i="1" dirty="0">
                            <a:solidFill>
                              <a:srgbClr val="1B4367"/>
                            </a:solidFill>
                            <a:latin typeface="Cambria Math" panose="02040503050406030204" pitchFamily="18" charset="0"/>
                            <a:cs typeface="+mn-ea"/>
                          </a:rPr>
                        </m:ctrlPr>
                      </m:sSubPr>
                      <m:e>
                        <m:r>
                          <m:rPr>
                            <m:sty m:val="p"/>
                          </m:rPr>
                          <a:rPr lang="en-US" altLang="zh-CN" b="0" i="1" dirty="0">
                            <a:solidFill>
                              <a:srgbClr val="1B4367"/>
                            </a:solidFill>
                            <a:latin typeface="Cambria Math" panose="02040503050406030204" pitchFamily="18" charset="0"/>
                            <a:cs typeface="+mn-ea"/>
                          </a:rPr>
                          <m:t>M</m:t>
                        </m:r>
                      </m:e>
                      <m:sub>
                        <m:r>
                          <a:rPr lang="en-US" altLang="zh-CN" b="0" dirty="0">
                            <a:solidFill>
                              <a:srgbClr val="1B4367"/>
                            </a:solidFill>
                            <a:latin typeface="Cambria Math" panose="02040503050406030204" pitchFamily="18" charset="0"/>
                            <a:cs typeface="+mn-ea"/>
                          </a:rPr>
                          <m:t>2</m:t>
                        </m:r>
                      </m:sub>
                    </m:sSub>
                  </m:oMath>
                </a14:m>
                <a:r>
                  <a:rPr lang="zh-CN" altLang="en-US" dirty="0">
                    <a:solidFill>
                      <a:srgbClr val="1B4367"/>
                    </a:solidFill>
                    <a:cs typeface="+mn-ea"/>
                  </a:rPr>
                  <a:t>，若</a:t>
                </a:r>
                <a14:m>
                  <m:oMath xmlns:m="http://schemas.openxmlformats.org/officeDocument/2006/math">
                    <m:sSub>
                      <m:sSubPr>
                        <m:ctrlPr>
                          <a:rPr lang="en-US" altLang="zh-CN" i="1" dirty="0">
                            <a:solidFill>
                              <a:srgbClr val="1B4367"/>
                            </a:solidFill>
                            <a:latin typeface="Cambria Math" panose="02040503050406030204" pitchFamily="18" charset="0"/>
                            <a:cs typeface="+mn-ea"/>
                          </a:rPr>
                        </m:ctrlPr>
                      </m:sSubPr>
                      <m:e>
                        <m:r>
                          <m:rPr>
                            <m:sty m:val="p"/>
                          </m:rPr>
                          <a:rPr lang="en-US" altLang="zh-CN" b="0" i="1" dirty="0">
                            <a:solidFill>
                              <a:srgbClr val="1B4367"/>
                            </a:solidFill>
                            <a:latin typeface="Cambria Math" panose="02040503050406030204" pitchFamily="18" charset="0"/>
                            <a:cs typeface="+mn-ea"/>
                          </a:rPr>
                          <m:t>M</m:t>
                        </m:r>
                      </m:e>
                      <m:sub>
                        <m:r>
                          <a:rPr lang="en-US" altLang="zh-CN" b="0" dirty="0">
                            <a:solidFill>
                              <a:srgbClr val="1B4367"/>
                            </a:solidFill>
                            <a:latin typeface="Cambria Math" panose="02040503050406030204" pitchFamily="18" charset="0"/>
                            <a:cs typeface="+mn-ea"/>
                          </a:rPr>
                          <m:t>1</m:t>
                        </m:r>
                      </m:sub>
                    </m:sSub>
                  </m:oMath>
                </a14:m>
                <a:r>
                  <a:rPr lang="zh-CN" altLang="en-US" dirty="0">
                    <a:solidFill>
                      <a:srgbClr val="1B4367"/>
                    </a:solidFill>
                    <a:cs typeface="+mn-ea"/>
                  </a:rPr>
                  <a:t>和</a:t>
                </a:r>
                <a14:m>
                  <m:oMath xmlns:m="http://schemas.openxmlformats.org/officeDocument/2006/math">
                    <m:sSub>
                      <m:sSubPr>
                        <m:ctrlPr>
                          <a:rPr lang="en-US" altLang="zh-CN" i="1" dirty="0">
                            <a:solidFill>
                              <a:srgbClr val="1B4367"/>
                            </a:solidFill>
                            <a:latin typeface="Cambria Math" panose="02040503050406030204" pitchFamily="18" charset="0"/>
                            <a:cs typeface="+mn-ea"/>
                          </a:rPr>
                        </m:ctrlPr>
                      </m:sSubPr>
                      <m:e>
                        <m:r>
                          <m:rPr>
                            <m:sty m:val="p"/>
                          </m:rPr>
                          <a:rPr lang="en-US" altLang="zh-CN" b="0" i="1" dirty="0">
                            <a:solidFill>
                              <a:srgbClr val="1B4367"/>
                            </a:solidFill>
                            <a:latin typeface="Cambria Math" panose="02040503050406030204" pitchFamily="18" charset="0"/>
                            <a:cs typeface="+mn-ea"/>
                          </a:rPr>
                          <m:t>M</m:t>
                        </m:r>
                      </m:e>
                      <m:sub>
                        <m:r>
                          <a:rPr lang="en-US" altLang="zh-CN" b="0" dirty="0">
                            <a:solidFill>
                              <a:srgbClr val="1B4367"/>
                            </a:solidFill>
                            <a:latin typeface="Cambria Math" panose="02040503050406030204" pitchFamily="18" charset="0"/>
                            <a:cs typeface="+mn-ea"/>
                          </a:rPr>
                          <m:t>2</m:t>
                        </m:r>
                      </m:sub>
                    </m:sSub>
                  </m:oMath>
                </a14:m>
                <a:r>
                  <a:rPr lang="zh-CN" altLang="en-US" dirty="0">
                    <a:solidFill>
                      <a:srgbClr val="1B4367"/>
                    </a:solidFill>
                    <a:cs typeface="+mn-ea"/>
                  </a:rPr>
                  <a:t>满足</a:t>
                </a:r>
                <a14:m>
                  <m:oMath xmlns:m="http://schemas.openxmlformats.org/officeDocument/2006/math">
                    <m:sSub>
                      <m:sSubPr>
                        <m:ctrlPr>
                          <a:rPr lang="en-US" altLang="zh-CN" i="1" dirty="0">
                            <a:solidFill>
                              <a:srgbClr val="1B4367"/>
                            </a:solidFill>
                            <a:latin typeface="Cambria Math" panose="02040503050406030204" pitchFamily="18" charset="0"/>
                            <a:cs typeface="+mn-ea"/>
                          </a:rPr>
                        </m:ctrlPr>
                      </m:sSubPr>
                      <m:e>
                        <m:r>
                          <m:rPr>
                            <m:sty m:val="p"/>
                          </m:rPr>
                          <a:rPr lang="en-US" altLang="zh-CN" b="0" i="1" dirty="0">
                            <a:solidFill>
                              <a:srgbClr val="1B4367"/>
                            </a:solidFill>
                            <a:latin typeface="Cambria Math" panose="02040503050406030204" pitchFamily="18" charset="0"/>
                            <a:cs typeface="+mn-ea"/>
                          </a:rPr>
                          <m:t>M</m:t>
                        </m:r>
                      </m:e>
                      <m:sub>
                        <m:r>
                          <a:rPr lang="en-US" altLang="zh-CN" b="0" dirty="0">
                            <a:solidFill>
                              <a:srgbClr val="1B4367"/>
                            </a:solidFill>
                            <a:latin typeface="Cambria Math" panose="02040503050406030204" pitchFamily="18" charset="0"/>
                            <a:cs typeface="+mn-ea"/>
                          </a:rPr>
                          <m:t>1</m:t>
                        </m:r>
                      </m:sub>
                    </m:sSub>
                    <m:r>
                      <a:rPr lang="en-US" altLang="zh-CN" b="0" dirty="0">
                        <a:solidFill>
                          <a:srgbClr val="1B4367"/>
                        </a:solidFill>
                        <a:latin typeface="Cambria Math" panose="02040503050406030204" pitchFamily="18" charset="0"/>
                        <a:cs typeface="+mn-ea"/>
                      </a:rPr>
                      <m:t>&lt;0</m:t>
                    </m:r>
                  </m:oMath>
                </a14:m>
                <a:r>
                  <a:rPr lang="zh-CN" altLang="en-US" dirty="0">
                    <a:solidFill>
                      <a:srgbClr val="1B4367"/>
                    </a:solidFill>
                    <a:cs typeface="+mn-ea"/>
                  </a:rPr>
                  <a:t>且</a:t>
                </a:r>
                <a14:m>
                  <m:oMath xmlns:m="http://schemas.openxmlformats.org/officeDocument/2006/math">
                    <m:sSub>
                      <m:sSubPr>
                        <m:ctrlPr>
                          <a:rPr lang="en-US" altLang="zh-CN" i="1" dirty="0">
                            <a:solidFill>
                              <a:srgbClr val="1B4367"/>
                            </a:solidFill>
                            <a:latin typeface="Cambria Math" panose="02040503050406030204" pitchFamily="18" charset="0"/>
                            <a:cs typeface="+mn-ea"/>
                          </a:rPr>
                        </m:ctrlPr>
                      </m:sSubPr>
                      <m:e>
                        <m:r>
                          <m:rPr>
                            <m:sty m:val="p"/>
                          </m:rPr>
                          <a:rPr lang="en-US" altLang="zh-CN" b="0" i="1" dirty="0">
                            <a:solidFill>
                              <a:srgbClr val="1B4367"/>
                            </a:solidFill>
                            <a:latin typeface="Cambria Math" panose="02040503050406030204" pitchFamily="18" charset="0"/>
                            <a:cs typeface="+mn-ea"/>
                          </a:rPr>
                          <m:t>M</m:t>
                        </m:r>
                      </m:e>
                      <m:sub>
                        <m:r>
                          <a:rPr lang="en-US" altLang="zh-CN" b="0" dirty="0">
                            <a:solidFill>
                              <a:srgbClr val="1B4367"/>
                            </a:solidFill>
                            <a:latin typeface="Cambria Math" panose="02040503050406030204" pitchFamily="18" charset="0"/>
                            <a:cs typeface="+mn-ea"/>
                          </a:rPr>
                          <m:t>1</m:t>
                        </m:r>
                      </m:sub>
                    </m:sSub>
                    <m:r>
                      <a:rPr lang="en-US" altLang="zh-CN" b="0" dirty="0">
                        <a:solidFill>
                          <a:srgbClr val="1B4367"/>
                        </a:solidFill>
                        <a:latin typeface="Cambria Math" panose="02040503050406030204" pitchFamily="18" charset="0"/>
                        <a:cs typeface="+mn-ea"/>
                      </a:rPr>
                      <m:t>+</m:t>
                    </m:r>
                    <m:sSub>
                      <m:sSubPr>
                        <m:ctrlPr>
                          <a:rPr lang="en-US" altLang="zh-CN" i="1" dirty="0">
                            <a:solidFill>
                              <a:srgbClr val="1B4367"/>
                            </a:solidFill>
                            <a:latin typeface="Cambria Math" panose="02040503050406030204" pitchFamily="18" charset="0"/>
                            <a:cs typeface="+mn-ea"/>
                          </a:rPr>
                        </m:ctrlPr>
                      </m:sSubPr>
                      <m:e>
                        <m:r>
                          <m:rPr>
                            <m:sty m:val="p"/>
                          </m:rPr>
                          <a:rPr lang="zh-CN" altLang="en-US" b="0" i="1" dirty="0">
                            <a:solidFill>
                              <a:srgbClr val="1B4367"/>
                            </a:solidFill>
                            <a:latin typeface="Cambria Math" panose="02040503050406030204" pitchFamily="18" charset="0"/>
                            <a:cs typeface="+mn-ea"/>
                          </a:rPr>
                          <m:t>ε</m:t>
                        </m:r>
                      </m:e>
                      <m:sub>
                        <m:r>
                          <a:rPr lang="en-US" altLang="zh-CN" b="0" dirty="0">
                            <a:solidFill>
                              <a:srgbClr val="1B4367"/>
                            </a:solidFill>
                            <a:latin typeface="Cambria Math" panose="02040503050406030204" pitchFamily="18" charset="0"/>
                            <a:cs typeface="+mn-ea"/>
                          </a:rPr>
                          <m:t>0</m:t>
                        </m:r>
                      </m:sub>
                    </m:sSub>
                    <m:sSub>
                      <m:sSubPr>
                        <m:ctrlPr>
                          <a:rPr lang="en-US" altLang="zh-CN" i="1" dirty="0">
                            <a:solidFill>
                              <a:srgbClr val="1B4367"/>
                            </a:solidFill>
                            <a:latin typeface="Cambria Math" panose="02040503050406030204" pitchFamily="18" charset="0"/>
                            <a:cs typeface="+mn-ea"/>
                          </a:rPr>
                        </m:ctrlPr>
                      </m:sSubPr>
                      <m:e>
                        <m:r>
                          <m:rPr>
                            <m:sty m:val="p"/>
                          </m:rPr>
                          <a:rPr lang="en-US" altLang="zh-CN" b="0" i="1" dirty="0">
                            <a:solidFill>
                              <a:srgbClr val="1B4367"/>
                            </a:solidFill>
                            <a:latin typeface="Cambria Math" panose="02040503050406030204" pitchFamily="18" charset="0"/>
                            <a:cs typeface="+mn-ea"/>
                          </a:rPr>
                          <m:t>M</m:t>
                        </m:r>
                      </m:e>
                      <m:sub>
                        <m:r>
                          <a:rPr lang="en-US" altLang="zh-CN" b="0" dirty="0">
                            <a:solidFill>
                              <a:srgbClr val="1B4367"/>
                            </a:solidFill>
                            <a:latin typeface="Cambria Math" panose="02040503050406030204" pitchFamily="18" charset="0"/>
                            <a:cs typeface="+mn-ea"/>
                          </a:rPr>
                          <m:t>2</m:t>
                        </m:r>
                      </m:sub>
                    </m:sSub>
                  </m:oMath>
                </a14:m>
                <a:r>
                  <a:rPr lang="zh-CN" altLang="en-US" dirty="0">
                    <a:solidFill>
                      <a:srgbClr val="1B4367"/>
                    </a:solidFill>
                    <a:cs typeface="+mn-ea"/>
                  </a:rPr>
                  <a:t>，</a:t>
                </a:r>
                <a:endParaRPr lang="en-US" altLang="zh-CN" dirty="0">
                  <a:solidFill>
                    <a:srgbClr val="1B4367"/>
                  </a:solidFill>
                  <a:cs typeface="+mn-ea"/>
                </a:endParaRPr>
              </a:p>
              <a:p>
                <a:pPr>
                  <a:lnSpc>
                    <a:spcPct val="150000"/>
                  </a:lnSpc>
                </a:pPr>
                <a:r>
                  <a:rPr lang="zh-CN" altLang="en-US" dirty="0">
                    <a:solidFill>
                      <a:srgbClr val="1B4367"/>
                    </a:solidFill>
                    <a:cs typeface="+mn-ea"/>
                  </a:rPr>
                  <a:t>那么如下的矩阵不等式成立：</a:t>
                </a:r>
                <a:endParaRPr lang="en-US" altLang="zh-CN" dirty="0">
                  <a:solidFill>
                    <a:srgbClr val="1B4367"/>
                  </a:solidFill>
                  <a:cs typeface="+mn-ea"/>
                </a:endParaRPr>
              </a:p>
              <a:p>
                <a:endParaRPr lang="en-US" altLang="zh-CN" b="1" dirty="0">
                  <a:solidFill>
                    <a:srgbClr val="1B4367"/>
                  </a:solidFill>
                  <a:cs typeface="+mn-ea"/>
                </a:endParaRPr>
              </a:p>
              <a:p>
                <a:endParaRPr lang="en-US" altLang="zh-CN" b="1" dirty="0">
                  <a:solidFill>
                    <a:srgbClr val="1B4367"/>
                  </a:solidFill>
                  <a:cs typeface="+mn-ea"/>
                </a:endParaRPr>
              </a:p>
              <a:p>
                <a:endParaRPr lang="en-US" altLang="zh-CN" b="1" dirty="0">
                  <a:solidFill>
                    <a:srgbClr val="1B4367"/>
                  </a:solidFill>
                  <a:cs typeface="+mn-ea"/>
                </a:endParaRPr>
              </a:p>
              <a:p>
                <a:pPr/>
                <a14:m>
                  <m:oMathPara xmlns:m="http://schemas.openxmlformats.org/officeDocument/2006/math">
                    <m:oMathParaPr>
                      <m:jc m:val="centerGroup"/>
                    </m:oMathParaPr>
                    <m:oMath xmlns:m="http://schemas.openxmlformats.org/officeDocument/2006/math">
                      <m:sSub>
                        <m:sSubPr>
                          <m:ctrlPr>
                            <a:rPr lang="en-US" altLang="zh-CN" b="1" i="1" dirty="0">
                              <a:solidFill>
                                <a:srgbClr val="1B4367"/>
                              </a:solidFill>
                              <a:latin typeface="Cambria Math" panose="02040503050406030204" pitchFamily="18" charset="0"/>
                              <a:cs typeface="+mn-ea"/>
                            </a:rPr>
                          </m:ctrlPr>
                        </m:sSubPr>
                        <m:e>
                          <m:r>
                            <a:rPr lang="en-US" altLang="zh-CN" b="1" dirty="0">
                              <a:solidFill>
                                <a:srgbClr val="1B4367"/>
                              </a:solidFill>
                              <a:latin typeface="Cambria Math" panose="02040503050406030204" pitchFamily="18" charset="0"/>
                              <a:cs typeface="+mn-ea"/>
                            </a:rPr>
                            <m:t>𝑀</m:t>
                          </m:r>
                        </m:e>
                        <m:sub>
                          <m:r>
                            <a:rPr lang="en-US" altLang="zh-CN" b="1" dirty="0">
                              <a:solidFill>
                                <a:srgbClr val="1B4367"/>
                              </a:solidFill>
                              <a:latin typeface="Cambria Math" panose="02040503050406030204" pitchFamily="18" charset="0"/>
                              <a:cs typeface="+mn-ea"/>
                            </a:rPr>
                            <m:t>1</m:t>
                          </m:r>
                        </m:sub>
                      </m:sSub>
                      <m:r>
                        <a:rPr lang="en-US" altLang="zh-CN" b="1" dirty="0">
                          <a:solidFill>
                            <a:srgbClr val="1B4367"/>
                          </a:solidFill>
                          <a:latin typeface="Cambria Math" panose="02040503050406030204" pitchFamily="18" charset="0"/>
                          <a:cs typeface="+mn-ea"/>
                        </a:rPr>
                        <m:t>+</m:t>
                      </m:r>
                      <m:r>
                        <a:rPr lang="zh-CN" altLang="en-US" b="1" dirty="0">
                          <a:solidFill>
                            <a:srgbClr val="1B4367"/>
                          </a:solidFill>
                          <a:latin typeface="Cambria Math" panose="02040503050406030204" pitchFamily="18" charset="0"/>
                          <a:cs typeface="+mn-ea"/>
                        </a:rPr>
                        <m:t>𝜀</m:t>
                      </m:r>
                      <m:sSub>
                        <m:sSubPr>
                          <m:ctrlPr>
                            <a:rPr lang="en-US" altLang="zh-CN" b="1" i="1" dirty="0">
                              <a:solidFill>
                                <a:srgbClr val="1B4367"/>
                              </a:solidFill>
                              <a:latin typeface="Cambria Math" panose="02040503050406030204" pitchFamily="18" charset="0"/>
                              <a:cs typeface="+mn-ea"/>
                            </a:rPr>
                          </m:ctrlPr>
                        </m:sSubPr>
                        <m:e>
                          <m:r>
                            <a:rPr lang="en-US" altLang="zh-CN" b="1" dirty="0">
                              <a:solidFill>
                                <a:srgbClr val="1B4367"/>
                              </a:solidFill>
                              <a:latin typeface="Cambria Math" panose="02040503050406030204" pitchFamily="18" charset="0"/>
                              <a:cs typeface="+mn-ea"/>
                            </a:rPr>
                            <m:t>𝑀</m:t>
                          </m:r>
                        </m:e>
                        <m:sub>
                          <m:r>
                            <a:rPr lang="en-US" altLang="zh-CN" b="1" dirty="0">
                              <a:solidFill>
                                <a:srgbClr val="1B4367"/>
                              </a:solidFill>
                              <a:latin typeface="Cambria Math" panose="02040503050406030204" pitchFamily="18" charset="0"/>
                              <a:cs typeface="+mn-ea"/>
                            </a:rPr>
                            <m:t>2</m:t>
                          </m:r>
                        </m:sub>
                      </m:sSub>
                      <m:r>
                        <a:rPr lang="en-US" altLang="zh-CN" b="1" dirty="0">
                          <a:solidFill>
                            <a:srgbClr val="1B4367"/>
                          </a:solidFill>
                          <a:latin typeface="Cambria Math" panose="02040503050406030204" pitchFamily="18" charset="0"/>
                          <a:cs typeface="+mn-ea"/>
                        </a:rPr>
                        <m:t>&lt;0,∀</m:t>
                      </m:r>
                      <m:r>
                        <a:rPr lang="zh-CN" altLang="en-US" b="1" dirty="0">
                          <a:solidFill>
                            <a:srgbClr val="1B4367"/>
                          </a:solidFill>
                          <a:latin typeface="Cambria Math" panose="02040503050406030204" pitchFamily="18" charset="0"/>
                          <a:cs typeface="+mn-ea"/>
                        </a:rPr>
                        <m:t>𝜀</m:t>
                      </m:r>
                      <m:r>
                        <a:rPr lang="zh-CN" altLang="en-US" b="1" dirty="0">
                          <a:solidFill>
                            <a:srgbClr val="1B4367"/>
                          </a:solidFill>
                          <a:latin typeface="Cambria Math" panose="02040503050406030204" pitchFamily="18" charset="0"/>
                          <a:cs typeface="+mn-ea"/>
                        </a:rPr>
                        <m:t>∈(0,</m:t>
                      </m:r>
                      <m:sSub>
                        <m:sSubPr>
                          <m:ctrlPr>
                            <a:rPr lang="en-US" altLang="zh-CN" b="1" i="1">
                              <a:solidFill>
                                <a:srgbClr val="1B4367"/>
                              </a:solidFill>
                              <a:latin typeface="Cambria Math" panose="02040503050406030204" pitchFamily="18" charset="0"/>
                              <a:cs typeface="+mn-ea"/>
                            </a:rPr>
                          </m:ctrlPr>
                        </m:sSubPr>
                        <m:e>
                          <m:r>
                            <a:rPr lang="zh-CN" altLang="en-US" b="1">
                              <a:solidFill>
                                <a:srgbClr val="1B4367"/>
                              </a:solidFill>
                              <a:latin typeface="Cambria Math" panose="02040503050406030204" pitchFamily="18" charset="0"/>
                              <a:cs typeface="+mn-ea"/>
                            </a:rPr>
                            <m:t>𝜀</m:t>
                          </m:r>
                        </m:e>
                        <m:sub>
                          <m:r>
                            <a:rPr lang="en-US" altLang="zh-CN" b="1">
                              <a:solidFill>
                                <a:srgbClr val="1B4367"/>
                              </a:solidFill>
                              <a:latin typeface="Cambria Math" panose="02040503050406030204" pitchFamily="18" charset="0"/>
                              <a:cs typeface="+mn-ea"/>
                            </a:rPr>
                            <m:t>0</m:t>
                          </m:r>
                        </m:sub>
                      </m:sSub>
                      <m:r>
                        <a:rPr lang="en-US" altLang="zh-CN" b="1">
                          <a:solidFill>
                            <a:srgbClr val="1B4367"/>
                          </a:solidFill>
                          <a:latin typeface="Cambria Math" panose="02040503050406030204" pitchFamily="18" charset="0"/>
                          <a:cs typeface="+mn-ea"/>
                        </a:rPr>
                        <m:t>]</m:t>
                      </m:r>
                    </m:oMath>
                  </m:oMathPara>
                </a14:m>
                <a:endParaRPr lang="zh-CN" altLang="en-US" b="1" dirty="0">
                  <a:solidFill>
                    <a:srgbClr val="1B4367"/>
                  </a:solidFill>
                  <a:cs typeface="+mn-ea"/>
                </a:endParaRPr>
              </a:p>
            </p:txBody>
          </p:sp>
        </mc:Choice>
        <mc:Fallback xmlns="">
          <p:sp>
            <p:nvSpPr>
              <p:cNvPr id="11" name="文本框 10">
                <a:extLst>
                  <a:ext uri="{FF2B5EF4-FFF2-40B4-BE49-F238E27FC236}">
                    <a16:creationId xmlns:a16="http://schemas.microsoft.com/office/drawing/2014/main" id="{3F8135D5-EB7C-4E11-94B2-0CD1857768B0}"/>
                  </a:ext>
                </a:extLst>
              </p:cNvPr>
              <p:cNvSpPr txBox="1">
                <a:spLocks noRot="1" noChangeAspect="1" noMove="1" noResize="1" noEditPoints="1" noAdjustHandles="1" noChangeArrowheads="1" noChangeShapeType="1" noTextEdit="1"/>
              </p:cNvSpPr>
              <p:nvPr/>
            </p:nvSpPr>
            <p:spPr>
              <a:xfrm>
                <a:off x="917817" y="2402541"/>
                <a:ext cx="7527958" cy="1600438"/>
              </a:xfrm>
              <a:prstGeom prst="rect">
                <a:avLst/>
              </a:prstGeom>
              <a:blipFill>
                <a:blip r:embed="rId5"/>
                <a:stretch>
                  <a:fillRect l="-243" b="-11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552897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3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D7B65069-C5F0-4619-A6D7-E8A18E10F9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9" y="0"/>
            <a:ext cx="9141291" cy="5143500"/>
          </a:xfrm>
          <a:prstGeom prst="rect">
            <a:avLst/>
          </a:prstGeom>
        </p:spPr>
      </p:pic>
      <p:pic>
        <p:nvPicPr>
          <p:cNvPr id="5" name="图片 5">
            <a:extLst>
              <a:ext uri="{FF2B5EF4-FFF2-40B4-BE49-F238E27FC236}">
                <a16:creationId xmlns:a16="http://schemas.microsoft.com/office/drawing/2014/main" id="{176EF8AA-755D-4D72-9FCE-ED53613B3B6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a:extLst>
              <a:ext uri="{FF2B5EF4-FFF2-40B4-BE49-F238E27FC236}">
                <a16:creationId xmlns:a16="http://schemas.microsoft.com/office/drawing/2014/main" id="{D213DA97-3605-4853-9F08-955EDC752221}"/>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4">
            <a:extLst>
              <a:ext uri="{FF2B5EF4-FFF2-40B4-BE49-F238E27FC236}">
                <a16:creationId xmlns:a16="http://schemas.microsoft.com/office/drawing/2014/main" id="{C952555C-7923-4801-A6DA-A5C2C921C671}"/>
              </a:ext>
            </a:extLst>
          </p:cNvPr>
          <p:cNvSpPr>
            <a:spLocks noChangeArrowheads="1"/>
          </p:cNvSpPr>
          <p:nvPr/>
        </p:nvSpPr>
        <p:spPr bwMode="gray">
          <a:xfrm>
            <a:off x="309284" y="369794"/>
            <a:ext cx="5029200" cy="350932"/>
          </a:xfrm>
          <a:prstGeom prst="chevron">
            <a:avLst>
              <a:gd name="adj" fmla="val 121762"/>
            </a:avLst>
          </a:prstGeom>
          <a:solidFill>
            <a:srgbClr val="1790BB"/>
          </a:solidFill>
          <a:ln w="38100">
            <a:solidFill>
              <a:schemeClr val="bg1"/>
            </a:solidFill>
            <a:miter lim="800000"/>
            <a:headEnd/>
            <a:tailEnd/>
          </a:ln>
          <a:effectLst>
            <a:outerShdw dist="109250" dir="3267739" algn="ctr" rotWithShape="0">
              <a:srgbClr val="333333">
                <a:alpha val="50000"/>
              </a:srgbClr>
            </a:outerShdw>
          </a:effectLst>
        </p:spPr>
        <p:txBody>
          <a:bodyPr anchor="ct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eaLnBrk="1" hangingPunct="1"/>
            <a:endParaRPr kumimoji="0" lang="zh-CN" altLang="en-US">
              <a:latin typeface="Arial" panose="020B0604020202020204" pitchFamily="34" charset="0"/>
              <a:ea typeface="宋体" panose="02010600030101010101" pitchFamily="2" charset="-122"/>
            </a:endParaRPr>
          </a:p>
        </p:txBody>
      </p:sp>
      <p:sp>
        <p:nvSpPr>
          <p:cNvPr id="16" name="Text Box 5">
            <a:extLst>
              <a:ext uri="{FF2B5EF4-FFF2-40B4-BE49-F238E27FC236}">
                <a16:creationId xmlns:a16="http://schemas.microsoft.com/office/drawing/2014/main" id="{F16CD28C-2F72-45F2-A4DB-062BEFEB7BD3}"/>
              </a:ext>
            </a:extLst>
          </p:cNvPr>
          <p:cNvSpPr txBox="1">
            <a:spLocks noChangeArrowheads="1"/>
          </p:cNvSpPr>
          <p:nvPr/>
        </p:nvSpPr>
        <p:spPr bwMode="auto">
          <a:xfrm>
            <a:off x="309284" y="360594"/>
            <a:ext cx="4464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r>
              <a:rPr lang="zh-CN" altLang="en-US" sz="1800" dirty="0">
                <a:solidFill>
                  <a:schemeClr val="bg1"/>
                </a:solidFill>
                <a:latin typeface="黑体" panose="02010609060101010101" pitchFamily="49" charset="-122"/>
                <a:ea typeface="黑体" panose="02010609060101010101" pitchFamily="49" charset="-122"/>
              </a:rPr>
              <a:t>定理</a:t>
            </a:r>
            <a:r>
              <a:rPr lang="en-US" altLang="zh-CN" sz="1800" dirty="0">
                <a:solidFill>
                  <a:schemeClr val="bg1"/>
                </a:solidFill>
                <a:latin typeface="黑体" panose="02010609060101010101" pitchFamily="49" charset="-122"/>
                <a:ea typeface="黑体" panose="02010609060101010101" pitchFamily="49" charset="-122"/>
              </a:rPr>
              <a:t>1</a:t>
            </a:r>
            <a:r>
              <a:rPr lang="zh-CN" altLang="en-US" sz="1800" dirty="0">
                <a:solidFill>
                  <a:schemeClr val="bg1"/>
                </a:solidFill>
                <a:latin typeface="黑体" panose="02010609060101010101" pitchFamily="49" charset="-122"/>
                <a:ea typeface="黑体" panose="02010609060101010101" pitchFamily="49" charset="-122"/>
              </a:rPr>
              <a:t>：系统的稳定性定理的充分条件</a:t>
            </a:r>
          </a:p>
        </p:txBody>
      </p:sp>
      <p:sp>
        <p:nvSpPr>
          <p:cNvPr id="12" name="Rectangle 2">
            <a:extLst>
              <a:ext uri="{FF2B5EF4-FFF2-40B4-BE49-F238E27FC236}">
                <a16:creationId xmlns:a16="http://schemas.microsoft.com/office/drawing/2014/main" id="{AFF2639B-3665-4DCD-9EAF-3B8BC0C0A63B}"/>
              </a:ext>
            </a:extLst>
          </p:cNvPr>
          <p:cNvSpPr>
            <a:spLocks noChangeArrowheads="1"/>
          </p:cNvSpPr>
          <p:nvPr/>
        </p:nvSpPr>
        <p:spPr bwMode="auto">
          <a:xfrm>
            <a:off x="766484" y="32740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a:extLst>
              <a:ext uri="{FF2B5EF4-FFF2-40B4-BE49-F238E27FC236}">
                <a16:creationId xmlns:a16="http://schemas.microsoft.com/office/drawing/2014/main" id="{7E3B076B-EE8A-4ED6-B25A-00A02FC22C71}"/>
              </a:ext>
            </a:extLst>
          </p:cNvPr>
          <p:cNvSpPr>
            <a:spLocks noChangeArrowheads="1"/>
          </p:cNvSpPr>
          <p:nvPr/>
        </p:nvSpPr>
        <p:spPr bwMode="auto">
          <a:xfrm>
            <a:off x="3583642" y="35653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2">
            <a:extLst>
              <a:ext uri="{FF2B5EF4-FFF2-40B4-BE49-F238E27FC236}">
                <a16:creationId xmlns:a16="http://schemas.microsoft.com/office/drawing/2014/main" id="{21EAFCF4-74B0-4BBA-86FA-4BAD1A8DBF2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7380CC7-CCF2-4045-AF69-3FCE57BC4731}"/>
                  </a:ext>
                </a:extLst>
              </p:cNvPr>
              <p:cNvSpPr txBox="1"/>
              <p:nvPr/>
            </p:nvSpPr>
            <p:spPr>
              <a:xfrm>
                <a:off x="665629" y="1115439"/>
                <a:ext cx="6669743" cy="700576"/>
              </a:xfrm>
              <a:prstGeom prst="rect">
                <a:avLst/>
              </a:prstGeom>
              <a:noFill/>
            </p:spPr>
            <p:txBody>
              <a:bodyPr wrap="square" rtlCol="0">
                <a:spAutoFit/>
              </a:bodyPr>
              <a:lstStyle/>
              <a:p>
                <a:pPr>
                  <a:lnSpc>
                    <a:spcPct val="150000"/>
                  </a:lnSpc>
                </a:pPr>
                <a:r>
                  <a:rPr lang="zh-CN" altLang="en-US" dirty="0"/>
                  <a:t>       </a:t>
                </a:r>
                <a:r>
                  <a:rPr lang="zh-CN" altLang="en-US" b="1" dirty="0">
                    <a:solidFill>
                      <a:srgbClr val="1B4367"/>
                    </a:solidFill>
                    <a:cs typeface="+mn-ea"/>
                  </a:rPr>
                  <a:t>对于已给出的标量</a:t>
                </a:r>
                <a14:m>
                  <m:oMath xmlns:m="http://schemas.openxmlformats.org/officeDocument/2006/math">
                    <m:r>
                      <a:rPr lang="zh-CN" altLang="en-US" b="1">
                        <a:solidFill>
                          <a:srgbClr val="1B4367"/>
                        </a:solidFill>
                        <a:latin typeface="Cambria Math" panose="02040503050406030204" pitchFamily="18" charset="0"/>
                        <a:cs typeface="+mn-ea"/>
                      </a:rPr>
                      <m:t>𝛾</m:t>
                    </m:r>
                    <m:r>
                      <a:rPr lang="en-US" altLang="zh-CN" b="1">
                        <a:solidFill>
                          <a:srgbClr val="1B4367"/>
                        </a:solidFill>
                        <a:latin typeface="Cambria Math" panose="02040503050406030204" pitchFamily="18" charset="0"/>
                        <a:cs typeface="+mn-ea"/>
                      </a:rPr>
                      <m:t>&gt;0</m:t>
                    </m:r>
                  </m:oMath>
                </a14:m>
                <a:r>
                  <a:rPr lang="zh-CN" altLang="en-US" b="1" dirty="0">
                    <a:solidFill>
                      <a:srgbClr val="1B4367"/>
                    </a:solidFill>
                    <a:cs typeface="+mn-ea"/>
                  </a:rPr>
                  <a:t>，以及给定的</a:t>
                </a:r>
                <a14:m>
                  <m:oMath xmlns:m="http://schemas.openxmlformats.org/officeDocument/2006/math">
                    <m:r>
                      <a:rPr lang="zh-CN" altLang="en-US" b="1">
                        <a:solidFill>
                          <a:srgbClr val="1B4367"/>
                        </a:solidFill>
                        <a:latin typeface="Cambria Math" panose="02040503050406030204" pitchFamily="18" charset="0"/>
                        <a:cs typeface="+mn-ea"/>
                      </a:rPr>
                      <m:t>𝜀</m:t>
                    </m:r>
                    <m:r>
                      <a:rPr lang="en-US" altLang="zh-CN" b="1">
                        <a:solidFill>
                          <a:srgbClr val="1B4367"/>
                        </a:solidFill>
                        <a:latin typeface="Cambria Math" panose="02040503050406030204" pitchFamily="18" charset="0"/>
                        <a:cs typeface="+mn-ea"/>
                      </a:rPr>
                      <m:t>&gt;0</m:t>
                    </m:r>
                  </m:oMath>
                </a14:m>
                <a:r>
                  <a:rPr lang="en-US" altLang="zh-CN" b="1" dirty="0">
                    <a:solidFill>
                      <a:srgbClr val="1B4367"/>
                    </a:solidFill>
                    <a:cs typeface="+mn-ea"/>
                  </a:rPr>
                  <a:t>,</a:t>
                </a:r>
                <a:r>
                  <a:rPr lang="zh-CN" altLang="en-US" b="1" dirty="0">
                    <a:solidFill>
                      <a:srgbClr val="1B4367"/>
                    </a:solidFill>
                    <a:cs typeface="+mn-ea"/>
                  </a:rPr>
                  <a:t>若存在相应的实矩阵</a:t>
                </a:r>
                <a14:m>
                  <m:oMath xmlns:m="http://schemas.openxmlformats.org/officeDocument/2006/math">
                    <m:r>
                      <a:rPr lang="en-US" altLang="zh-CN" b="1" dirty="0">
                        <a:solidFill>
                          <a:srgbClr val="1B4367"/>
                        </a:solidFill>
                        <a:latin typeface="Cambria Math" panose="02040503050406030204" pitchFamily="18" charset="0"/>
                        <a:cs typeface="+mn-ea"/>
                      </a:rPr>
                      <m:t>𝑆</m:t>
                    </m:r>
                    <m:r>
                      <a:rPr lang="en-US" altLang="zh-CN" b="1" dirty="0">
                        <a:solidFill>
                          <a:srgbClr val="1B4367"/>
                        </a:solidFill>
                        <a:latin typeface="Cambria Math" panose="02040503050406030204" pitchFamily="18" charset="0"/>
                        <a:cs typeface="+mn-ea"/>
                      </a:rPr>
                      <m:t>,</m:t>
                    </m:r>
                    <m:r>
                      <a:rPr lang="en-US" altLang="zh-CN" b="1" dirty="0">
                        <a:solidFill>
                          <a:srgbClr val="1B4367"/>
                        </a:solidFill>
                        <a:latin typeface="Cambria Math" panose="02040503050406030204" pitchFamily="18" charset="0"/>
                        <a:cs typeface="+mn-ea"/>
                      </a:rPr>
                      <m:t>𝑁</m:t>
                    </m:r>
                  </m:oMath>
                </a14:m>
                <a:r>
                  <a:rPr lang="zh-CN" altLang="en-US" b="1" dirty="0">
                    <a:solidFill>
                      <a:srgbClr val="1B4367"/>
                    </a:solidFill>
                    <a:cs typeface="+mn-ea"/>
                  </a:rPr>
                  <a:t>以及正定矩阵</a:t>
                </a:r>
                <a14:m>
                  <m:oMath xmlns:m="http://schemas.openxmlformats.org/officeDocument/2006/math">
                    <m:r>
                      <a:rPr lang="en-US" altLang="zh-CN" b="1" dirty="0">
                        <a:solidFill>
                          <a:srgbClr val="1B4367"/>
                        </a:solidFill>
                        <a:latin typeface="Cambria Math" panose="02040503050406030204" pitchFamily="18" charset="0"/>
                        <a:cs typeface="+mn-ea"/>
                      </a:rPr>
                      <m:t>𝑃</m:t>
                    </m:r>
                  </m:oMath>
                </a14:m>
                <a:r>
                  <a:rPr lang="zh-CN" altLang="en-US" b="1" dirty="0">
                    <a:solidFill>
                      <a:srgbClr val="1B4367"/>
                    </a:solidFill>
                    <a:cs typeface="+mn-ea"/>
                  </a:rPr>
                  <a:t>，使得如下的矩阵不等式成立，那么如前所述的系统是随机稳定的：</a:t>
                </a:r>
              </a:p>
            </p:txBody>
          </p:sp>
        </mc:Choice>
        <mc:Fallback xmlns="">
          <p:sp>
            <p:nvSpPr>
              <p:cNvPr id="8" name="文本框 7">
                <a:extLst>
                  <a:ext uri="{FF2B5EF4-FFF2-40B4-BE49-F238E27FC236}">
                    <a16:creationId xmlns:a16="http://schemas.microsoft.com/office/drawing/2014/main" id="{17380CC7-CCF2-4045-AF69-3FCE57BC4731}"/>
                  </a:ext>
                </a:extLst>
              </p:cNvPr>
              <p:cNvSpPr txBox="1">
                <a:spLocks noRot="1" noChangeAspect="1" noMove="1" noResize="1" noEditPoints="1" noAdjustHandles="1" noChangeArrowheads="1" noChangeShapeType="1" noTextEdit="1"/>
              </p:cNvSpPr>
              <p:nvPr/>
            </p:nvSpPr>
            <p:spPr>
              <a:xfrm>
                <a:off x="665629" y="1115439"/>
                <a:ext cx="6669743" cy="700576"/>
              </a:xfrm>
              <a:prstGeom prst="rect">
                <a:avLst/>
              </a:prstGeom>
              <a:blipFill>
                <a:blip r:embed="rId7"/>
                <a:stretch>
                  <a:fillRect l="-274" b="-7826"/>
                </a:stretch>
              </a:blipFill>
            </p:spPr>
            <p:txBody>
              <a:bodyPr/>
              <a:lstStyle/>
              <a:p>
                <a:r>
                  <a:rPr lang="zh-CN" altLang="en-US">
                    <a:noFill/>
                  </a:rPr>
                  <a:t> </a:t>
                </a:r>
              </a:p>
            </p:txBody>
          </p:sp>
        </mc:Fallback>
      </mc:AlternateContent>
      <p:sp>
        <p:nvSpPr>
          <p:cNvPr id="20" name="Rectangle 8">
            <a:extLst>
              <a:ext uri="{FF2B5EF4-FFF2-40B4-BE49-F238E27FC236}">
                <a16:creationId xmlns:a16="http://schemas.microsoft.com/office/drawing/2014/main" id="{7BDBB25F-8EDE-490B-949A-F101BCA29E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a:extLst>
              <a:ext uri="{FF2B5EF4-FFF2-40B4-BE49-F238E27FC236}">
                <a16:creationId xmlns:a16="http://schemas.microsoft.com/office/drawing/2014/main" id="{515F6649-747C-4881-9315-C0A269453E9B}"/>
              </a:ext>
            </a:extLst>
          </p:cNvPr>
          <p:cNvGraphicFramePr>
            <a:graphicFrameLocks noChangeAspect="1"/>
          </p:cNvGraphicFramePr>
          <p:nvPr>
            <p:extLst>
              <p:ext uri="{D42A27DB-BD31-4B8C-83A1-F6EECF244321}">
                <p14:modId xmlns:p14="http://schemas.microsoft.com/office/powerpoint/2010/main" val="4065260083"/>
              </p:ext>
            </p:extLst>
          </p:nvPr>
        </p:nvGraphicFramePr>
        <p:xfrm>
          <a:off x="2988428" y="2118189"/>
          <a:ext cx="3167143" cy="1206754"/>
        </p:xfrm>
        <a:graphic>
          <a:graphicData uri="http://schemas.openxmlformats.org/presentationml/2006/ole">
            <mc:AlternateContent xmlns:mc="http://schemas.openxmlformats.org/markup-compatibility/2006">
              <mc:Choice xmlns:v="urn:schemas-microsoft-com:vml" Requires="v">
                <p:oleObj spid="_x0000_s9337" name="Equation" r:id="rId8" imgW="2146300" imgH="812800" progId="Equation.DSMT4">
                  <p:embed/>
                </p:oleObj>
              </mc:Choice>
              <mc:Fallback>
                <p:oleObj name="Equation" r:id="rId8" imgW="2146300" imgH="8128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8428" y="2118189"/>
                        <a:ext cx="3167143" cy="1206754"/>
                      </a:xfrm>
                      <a:prstGeom prst="rect">
                        <a:avLst/>
                      </a:prstGeom>
                      <a:noFill/>
                    </p:spPr>
                  </p:pic>
                </p:oleObj>
              </mc:Fallback>
            </mc:AlternateContent>
          </a:graphicData>
        </a:graphic>
      </p:graphicFrame>
      <p:sp>
        <p:nvSpPr>
          <p:cNvPr id="24" name="文本框 23">
            <a:extLst>
              <a:ext uri="{FF2B5EF4-FFF2-40B4-BE49-F238E27FC236}">
                <a16:creationId xmlns:a16="http://schemas.microsoft.com/office/drawing/2014/main" id="{59F2BD34-264D-4ECC-8A61-7269B3E60501}"/>
              </a:ext>
            </a:extLst>
          </p:cNvPr>
          <p:cNvSpPr txBox="1"/>
          <p:nvPr/>
        </p:nvSpPr>
        <p:spPr>
          <a:xfrm>
            <a:off x="976889" y="3274057"/>
            <a:ext cx="543739" cy="307777"/>
          </a:xfrm>
          <a:prstGeom prst="rect">
            <a:avLst/>
          </a:prstGeom>
          <a:noFill/>
        </p:spPr>
        <p:txBody>
          <a:bodyPr wrap="none" rtlCol="0">
            <a:spAutoFit/>
          </a:bodyPr>
          <a:lstStyle/>
          <a:p>
            <a:r>
              <a:rPr lang="zh-CN" altLang="en-US" b="1" dirty="0">
                <a:solidFill>
                  <a:srgbClr val="1B4367"/>
                </a:solidFill>
                <a:cs typeface="+mn-ea"/>
              </a:rPr>
              <a:t>其中</a:t>
            </a:r>
          </a:p>
        </p:txBody>
      </p:sp>
      <p:sp>
        <p:nvSpPr>
          <p:cNvPr id="25" name="Rectangle 10">
            <a:extLst>
              <a:ext uri="{FF2B5EF4-FFF2-40B4-BE49-F238E27FC236}">
                <a16:creationId xmlns:a16="http://schemas.microsoft.com/office/drawing/2014/main" id="{B8CB4895-28BA-45CC-AA27-AD2BB7DA4C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a:extLst>
              <a:ext uri="{FF2B5EF4-FFF2-40B4-BE49-F238E27FC236}">
                <a16:creationId xmlns:a16="http://schemas.microsoft.com/office/drawing/2014/main" id="{7018F023-5091-4816-B205-831D0CAAC6B1}"/>
              </a:ext>
            </a:extLst>
          </p:cNvPr>
          <p:cNvGraphicFramePr>
            <a:graphicFrameLocks noChangeAspect="1"/>
          </p:cNvGraphicFramePr>
          <p:nvPr>
            <p:extLst>
              <p:ext uri="{D42A27DB-BD31-4B8C-83A1-F6EECF244321}">
                <p14:modId xmlns:p14="http://schemas.microsoft.com/office/powerpoint/2010/main" val="3279602661"/>
              </p:ext>
            </p:extLst>
          </p:nvPr>
        </p:nvGraphicFramePr>
        <p:xfrm>
          <a:off x="1281113" y="3794125"/>
          <a:ext cx="1439862" cy="700088"/>
        </p:xfrm>
        <a:graphic>
          <a:graphicData uri="http://schemas.openxmlformats.org/presentationml/2006/ole">
            <mc:AlternateContent xmlns:mc="http://schemas.openxmlformats.org/markup-compatibility/2006">
              <mc:Choice xmlns:v="urn:schemas-microsoft-com:vml" Requires="v">
                <p:oleObj spid="_x0000_s9338" name="Equation" r:id="rId10" imgW="990360" imgH="482400" progId="Equation.DSMT4">
                  <p:embed/>
                </p:oleObj>
              </mc:Choice>
              <mc:Fallback>
                <p:oleObj name="Equation" r:id="rId10" imgW="990360" imgH="482400" progId="Equation.DSMT4">
                  <p:embed/>
                  <p:pic>
                    <p:nvPicPr>
                      <p:cNvPr id="0" name="Object 9"/>
                      <p:cNvPicPr>
                        <a:picLocks noChangeAspect="1" noChangeArrowheads="1"/>
                      </p:cNvPicPr>
                      <p:nvPr/>
                    </p:nvPicPr>
                    <p:blipFill>
                      <a:blip r:embed="rId11"/>
                      <a:srcRect/>
                      <a:stretch>
                        <a:fillRect/>
                      </a:stretch>
                    </p:blipFill>
                    <p:spPr bwMode="auto">
                      <a:xfrm>
                        <a:off x="1281113" y="3794125"/>
                        <a:ext cx="1439862" cy="700088"/>
                      </a:xfrm>
                      <a:prstGeom prst="rect">
                        <a:avLst/>
                      </a:prstGeom>
                      <a:noFill/>
                    </p:spPr>
                  </p:pic>
                </p:oleObj>
              </mc:Fallback>
            </mc:AlternateContent>
          </a:graphicData>
        </a:graphic>
      </p:graphicFrame>
      <p:sp>
        <p:nvSpPr>
          <p:cNvPr id="30" name="Rectangle 12">
            <a:extLst>
              <a:ext uri="{FF2B5EF4-FFF2-40B4-BE49-F238E27FC236}">
                <a16:creationId xmlns:a16="http://schemas.microsoft.com/office/drawing/2014/main" id="{81193E98-EC06-49A3-8ADE-DC579D81A386}"/>
              </a:ext>
            </a:extLst>
          </p:cNvPr>
          <p:cNvSpPr>
            <a:spLocks noChangeArrowheads="1"/>
          </p:cNvSpPr>
          <p:nvPr/>
        </p:nvSpPr>
        <p:spPr bwMode="auto">
          <a:xfrm>
            <a:off x="2622176" y="3963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 name="对象 30">
            <a:extLst>
              <a:ext uri="{FF2B5EF4-FFF2-40B4-BE49-F238E27FC236}">
                <a16:creationId xmlns:a16="http://schemas.microsoft.com/office/drawing/2014/main" id="{54F2D94B-0C58-44EE-9A0B-8CA9C9F83375}"/>
              </a:ext>
            </a:extLst>
          </p:cNvPr>
          <p:cNvGraphicFramePr>
            <a:graphicFrameLocks noChangeAspect="1"/>
          </p:cNvGraphicFramePr>
          <p:nvPr>
            <p:extLst>
              <p:ext uri="{D42A27DB-BD31-4B8C-83A1-F6EECF244321}">
                <p14:modId xmlns:p14="http://schemas.microsoft.com/office/powerpoint/2010/main" val="645909690"/>
              </p:ext>
            </p:extLst>
          </p:nvPr>
        </p:nvGraphicFramePr>
        <p:xfrm>
          <a:off x="2706688" y="3805238"/>
          <a:ext cx="1736725" cy="676275"/>
        </p:xfrm>
        <a:graphic>
          <a:graphicData uri="http://schemas.openxmlformats.org/presentationml/2006/ole">
            <mc:AlternateContent xmlns:mc="http://schemas.openxmlformats.org/markup-compatibility/2006">
              <mc:Choice xmlns:v="urn:schemas-microsoft-com:vml" Requires="v">
                <p:oleObj spid="_x0000_s9339" name="Equation" r:id="rId12" imgW="1333440" imgH="507960" progId="Equation.DSMT4">
                  <p:embed/>
                </p:oleObj>
              </mc:Choice>
              <mc:Fallback>
                <p:oleObj name="Equation" r:id="rId12" imgW="1333440" imgH="507960" progId="Equation.DSMT4">
                  <p:embed/>
                  <p:pic>
                    <p:nvPicPr>
                      <p:cNvPr id="0" name="Object 11"/>
                      <p:cNvPicPr>
                        <a:picLocks noChangeAspect="1" noChangeArrowheads="1"/>
                      </p:cNvPicPr>
                      <p:nvPr/>
                    </p:nvPicPr>
                    <p:blipFill>
                      <a:blip r:embed="rId13"/>
                      <a:srcRect/>
                      <a:stretch>
                        <a:fillRect/>
                      </a:stretch>
                    </p:blipFill>
                    <p:spPr bwMode="auto">
                      <a:xfrm>
                        <a:off x="2706688" y="3805238"/>
                        <a:ext cx="1736725" cy="676275"/>
                      </a:xfrm>
                      <a:prstGeom prst="rect">
                        <a:avLst/>
                      </a:prstGeom>
                      <a:noFill/>
                    </p:spPr>
                  </p:pic>
                </p:oleObj>
              </mc:Fallback>
            </mc:AlternateContent>
          </a:graphicData>
        </a:graphic>
      </p:graphicFrame>
      <p:sp>
        <p:nvSpPr>
          <p:cNvPr id="32" name="Rectangle 14">
            <a:extLst>
              <a:ext uri="{FF2B5EF4-FFF2-40B4-BE49-F238E27FC236}">
                <a16:creationId xmlns:a16="http://schemas.microsoft.com/office/drawing/2014/main" id="{6D9C26EA-67B0-4675-AA06-87E618467A7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a:extLst>
              <a:ext uri="{FF2B5EF4-FFF2-40B4-BE49-F238E27FC236}">
                <a16:creationId xmlns:a16="http://schemas.microsoft.com/office/drawing/2014/main" id="{E0F9960E-6C51-413D-9438-4114C71F905E}"/>
              </a:ext>
            </a:extLst>
          </p:cNvPr>
          <p:cNvGraphicFramePr>
            <a:graphicFrameLocks noChangeAspect="1"/>
          </p:cNvGraphicFramePr>
          <p:nvPr>
            <p:extLst>
              <p:ext uri="{D42A27DB-BD31-4B8C-83A1-F6EECF244321}">
                <p14:modId xmlns:p14="http://schemas.microsoft.com/office/powerpoint/2010/main" val="371777094"/>
              </p:ext>
            </p:extLst>
          </p:nvPr>
        </p:nvGraphicFramePr>
        <p:xfrm>
          <a:off x="4429125" y="3773488"/>
          <a:ext cx="2073275" cy="717550"/>
        </p:xfrm>
        <a:graphic>
          <a:graphicData uri="http://schemas.openxmlformats.org/presentationml/2006/ole">
            <mc:AlternateContent xmlns:mc="http://schemas.openxmlformats.org/markup-compatibility/2006">
              <mc:Choice xmlns:v="urn:schemas-microsoft-com:vml" Requires="v">
                <p:oleObj spid="_x0000_s9340" name="Equation" r:id="rId14" imgW="1447560" imgH="507960" progId="Equation.DSMT4">
                  <p:embed/>
                </p:oleObj>
              </mc:Choice>
              <mc:Fallback>
                <p:oleObj name="Equation" r:id="rId14" imgW="1447560" imgH="507960" progId="Equation.DSMT4">
                  <p:embed/>
                  <p:pic>
                    <p:nvPicPr>
                      <p:cNvPr id="0" name="Object 13"/>
                      <p:cNvPicPr>
                        <a:picLocks noChangeAspect="1" noChangeArrowheads="1"/>
                      </p:cNvPicPr>
                      <p:nvPr/>
                    </p:nvPicPr>
                    <p:blipFill>
                      <a:blip r:embed="rId15"/>
                      <a:srcRect/>
                      <a:stretch>
                        <a:fillRect/>
                      </a:stretch>
                    </p:blipFill>
                    <p:spPr bwMode="auto">
                      <a:xfrm>
                        <a:off x="4429125" y="3773488"/>
                        <a:ext cx="2073275" cy="717550"/>
                      </a:xfrm>
                      <a:prstGeom prst="rect">
                        <a:avLst/>
                      </a:prstGeom>
                      <a:noFill/>
                    </p:spPr>
                  </p:pic>
                </p:oleObj>
              </mc:Fallback>
            </mc:AlternateContent>
          </a:graphicData>
        </a:graphic>
      </p:graphicFrame>
      <p:sp>
        <p:nvSpPr>
          <p:cNvPr id="34" name="Rectangle 20">
            <a:extLst>
              <a:ext uri="{FF2B5EF4-FFF2-40B4-BE49-F238E27FC236}">
                <a16:creationId xmlns:a16="http://schemas.microsoft.com/office/drawing/2014/main" id="{3A2B6B35-620F-4EEC-BC4A-DDB30981C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 name="对象 34">
            <a:extLst>
              <a:ext uri="{FF2B5EF4-FFF2-40B4-BE49-F238E27FC236}">
                <a16:creationId xmlns:a16="http://schemas.microsoft.com/office/drawing/2014/main" id="{31886CFC-1139-46CC-8BE0-3545C374E17F}"/>
              </a:ext>
            </a:extLst>
          </p:cNvPr>
          <p:cNvGraphicFramePr>
            <a:graphicFrameLocks noChangeAspect="1"/>
          </p:cNvGraphicFramePr>
          <p:nvPr>
            <p:extLst>
              <p:ext uri="{D42A27DB-BD31-4B8C-83A1-F6EECF244321}">
                <p14:modId xmlns:p14="http://schemas.microsoft.com/office/powerpoint/2010/main" val="2569576643"/>
              </p:ext>
            </p:extLst>
          </p:nvPr>
        </p:nvGraphicFramePr>
        <p:xfrm>
          <a:off x="6521824" y="3782352"/>
          <a:ext cx="1257299" cy="699040"/>
        </p:xfrm>
        <a:graphic>
          <a:graphicData uri="http://schemas.openxmlformats.org/presentationml/2006/ole">
            <mc:AlternateContent xmlns:mc="http://schemas.openxmlformats.org/markup-compatibility/2006">
              <mc:Choice xmlns:v="urn:schemas-microsoft-com:vml" Requires="v">
                <p:oleObj spid="_x0000_s9341" name="Equation" r:id="rId16" imgW="812447" imgH="457002" progId="Equation.DSMT4">
                  <p:embed/>
                </p:oleObj>
              </mc:Choice>
              <mc:Fallback>
                <p:oleObj name="Equation" r:id="rId16" imgW="812447" imgH="457002" progId="Equation.DSMT4">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21824" y="3782352"/>
                        <a:ext cx="1257299" cy="699040"/>
                      </a:xfrm>
                      <a:prstGeom prst="rect">
                        <a:avLst/>
                      </a:prstGeom>
                      <a:noFill/>
                    </p:spPr>
                  </p:pic>
                </p:oleObj>
              </mc:Fallback>
            </mc:AlternateContent>
          </a:graphicData>
        </a:graphic>
      </p:graphicFrame>
    </p:spTree>
    <p:extLst>
      <p:ext uri="{BB962C8B-B14F-4D97-AF65-F5344CB8AC3E}">
        <p14:creationId xmlns:p14="http://schemas.microsoft.com/office/powerpoint/2010/main" val="162057327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377153"/>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选题研究背景与意义</a:t>
            </a:r>
          </a:p>
        </p:txBody>
      </p:sp>
      <p:grpSp>
        <p:nvGrpSpPr>
          <p:cNvPr id="2" name="组合 1"/>
          <p:cNvGrpSpPr/>
          <p:nvPr/>
        </p:nvGrpSpPr>
        <p:grpSpPr>
          <a:xfrm>
            <a:off x="5135755" y="135733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094697"/>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研究方法与整体思路</a:t>
            </a:r>
          </a:p>
        </p:txBody>
      </p:sp>
      <p:grpSp>
        <p:nvGrpSpPr>
          <p:cNvPr id="80" name="组合 79"/>
          <p:cNvGrpSpPr/>
          <p:nvPr/>
        </p:nvGrpSpPr>
        <p:grpSpPr>
          <a:xfrm>
            <a:off x="5135755" y="207488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p>
          </p:txBody>
        </p:sp>
      </p:grpSp>
      <p:sp>
        <p:nvSpPr>
          <p:cNvPr id="83" name="文本框 10"/>
          <p:cNvSpPr txBox="1"/>
          <p:nvPr/>
        </p:nvSpPr>
        <p:spPr>
          <a:xfrm>
            <a:off x="5645032" y="2812241"/>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定理提出与实例仿真</a:t>
            </a:r>
          </a:p>
        </p:txBody>
      </p:sp>
      <p:grpSp>
        <p:nvGrpSpPr>
          <p:cNvPr id="84" name="组合 83"/>
          <p:cNvGrpSpPr/>
          <p:nvPr/>
        </p:nvGrpSpPr>
        <p:grpSpPr>
          <a:xfrm>
            <a:off x="5135755" y="279242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p>
          </p:txBody>
        </p:sp>
      </p:grpSp>
      <p:sp>
        <p:nvSpPr>
          <p:cNvPr id="87" name="文本框 10"/>
          <p:cNvSpPr txBox="1"/>
          <p:nvPr/>
        </p:nvSpPr>
        <p:spPr>
          <a:xfrm>
            <a:off x="5645032" y="3529785"/>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毕业设计总结与反思</a:t>
            </a:r>
          </a:p>
        </p:txBody>
      </p:sp>
      <p:grpSp>
        <p:nvGrpSpPr>
          <p:cNvPr id="88" name="组合 87"/>
          <p:cNvGrpSpPr/>
          <p:nvPr/>
        </p:nvGrpSpPr>
        <p:grpSpPr>
          <a:xfrm>
            <a:off x="5135755" y="3509971"/>
            <a:ext cx="478533" cy="39357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0"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04</a:t>
              </a: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5">
            <a:extLst>
              <a:ext uri="{FF2B5EF4-FFF2-40B4-BE49-F238E27FC236}">
                <a16:creationId xmlns:a16="http://schemas.microsoft.com/office/drawing/2014/main" id="{65DBB91F-4780-4961-96F3-34CF027A21C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6">
            <a:extLst>
              <a:ext uri="{FF2B5EF4-FFF2-40B4-BE49-F238E27FC236}">
                <a16:creationId xmlns:a16="http://schemas.microsoft.com/office/drawing/2014/main" id="{B350574E-FED2-4EB6-B7B8-08CE44801E94}"/>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anim calcmode="lin" valueType="num">
                                      <p:cBhvr>
                                        <p:cTn id="51" dur="500" fill="hold"/>
                                        <p:tgtEl>
                                          <p:spTgt spid="84"/>
                                        </p:tgtEl>
                                        <p:attrNameLst>
                                          <p:attrName>ppt_x</p:attrName>
                                        </p:attrNameLst>
                                      </p:cBhvr>
                                      <p:tavLst>
                                        <p:tav tm="0">
                                          <p:val>
                                            <p:fltVal val="0.5"/>
                                          </p:val>
                                        </p:tav>
                                        <p:tav tm="100000">
                                          <p:val>
                                            <p:strVal val="#ppt_x"/>
                                          </p:val>
                                        </p:tav>
                                      </p:tavLst>
                                    </p:anim>
                                    <p:anim calcmode="lin" valueType="num">
                                      <p:cBhvr>
                                        <p:cTn id="52" dur="500" fill="hold"/>
                                        <p:tgtEl>
                                          <p:spTgt spid="84"/>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par>
                          <p:cTn id="58" fill="hold">
                            <p:stCondLst>
                              <p:cond delay="4500"/>
                            </p:stCondLst>
                            <p:childTnLst>
                              <p:par>
                                <p:cTn id="59" presetID="53" presetClass="entr" presetSubtype="528" fill="hold"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p:cTn id="61" dur="500" fill="hold"/>
                                        <p:tgtEl>
                                          <p:spTgt spid="88"/>
                                        </p:tgtEl>
                                        <p:attrNameLst>
                                          <p:attrName>ppt_w</p:attrName>
                                        </p:attrNameLst>
                                      </p:cBhvr>
                                      <p:tavLst>
                                        <p:tav tm="0">
                                          <p:val>
                                            <p:fltVal val="0"/>
                                          </p:val>
                                        </p:tav>
                                        <p:tav tm="100000">
                                          <p:val>
                                            <p:strVal val="#ppt_w"/>
                                          </p:val>
                                        </p:tav>
                                      </p:tavLst>
                                    </p:anim>
                                    <p:anim calcmode="lin" valueType="num">
                                      <p:cBhvr>
                                        <p:cTn id="62" dur="500" fill="hold"/>
                                        <p:tgtEl>
                                          <p:spTgt spid="88"/>
                                        </p:tgtEl>
                                        <p:attrNameLst>
                                          <p:attrName>ppt_h</p:attrName>
                                        </p:attrNameLst>
                                      </p:cBhvr>
                                      <p:tavLst>
                                        <p:tav tm="0">
                                          <p:val>
                                            <p:fltVal val="0"/>
                                          </p:val>
                                        </p:tav>
                                        <p:tav tm="100000">
                                          <p:val>
                                            <p:strVal val="#ppt_h"/>
                                          </p:val>
                                        </p:tav>
                                      </p:tavLst>
                                    </p:anim>
                                    <p:animEffect transition="in" filter="fade">
                                      <p:cBhvr>
                                        <p:cTn id="63" dur="500"/>
                                        <p:tgtEl>
                                          <p:spTgt spid="88"/>
                                        </p:tgtEl>
                                      </p:cBhvr>
                                    </p:animEffect>
                                    <p:anim calcmode="lin" valueType="num">
                                      <p:cBhvr>
                                        <p:cTn id="64" dur="500" fill="hold"/>
                                        <p:tgtEl>
                                          <p:spTgt spid="88"/>
                                        </p:tgtEl>
                                        <p:attrNameLst>
                                          <p:attrName>ppt_x</p:attrName>
                                        </p:attrNameLst>
                                      </p:cBhvr>
                                      <p:tavLst>
                                        <p:tav tm="0">
                                          <p:val>
                                            <p:fltVal val="0.5"/>
                                          </p:val>
                                        </p:tav>
                                        <p:tav tm="100000">
                                          <p:val>
                                            <p:strVal val="#ppt_x"/>
                                          </p:val>
                                        </p:tav>
                                      </p:tavLst>
                                    </p:anim>
                                    <p:anim calcmode="lin" valueType="num">
                                      <p:cBhvr>
                                        <p:cTn id="65" dur="500" fill="hold"/>
                                        <p:tgtEl>
                                          <p:spTgt spid="88"/>
                                        </p:tgtEl>
                                        <p:attrNameLst>
                                          <p:attrName>ppt_y</p:attrName>
                                        </p:attrNameLst>
                                      </p:cBhvr>
                                      <p:tavLst>
                                        <p:tav tm="0">
                                          <p:val>
                                            <p:fltVal val="0.5"/>
                                          </p:val>
                                        </p:tav>
                                        <p:tav tm="100000">
                                          <p:val>
                                            <p:strVal val="#ppt_y"/>
                                          </p:val>
                                        </p:tav>
                                      </p:tavLst>
                                    </p:anim>
                                  </p:childTnLst>
                                </p:cTn>
                              </p:par>
                            </p:childTnLst>
                          </p:cTn>
                        </p:par>
                        <p:par>
                          <p:cTn id="66" fill="hold">
                            <p:stCondLst>
                              <p:cond delay="5000"/>
                            </p:stCondLst>
                            <p:childTnLst>
                              <p:par>
                                <p:cTn id="67" presetID="2" presetClass="entr" presetSubtype="2" fill="hold" grpId="0" nodeType="afterEffect">
                                  <p:stCondLst>
                                    <p:cond delay="0"/>
                                  </p:stCondLst>
                                  <p:childTnLst>
                                    <p:set>
                                      <p:cBhvr>
                                        <p:cTn id="68" dur="1" fill="hold">
                                          <p:stCondLst>
                                            <p:cond delay="0"/>
                                          </p:stCondLst>
                                        </p:cTn>
                                        <p:tgtEl>
                                          <p:spTgt spid="87"/>
                                        </p:tgtEl>
                                        <p:attrNameLst>
                                          <p:attrName>style.visibility</p:attrName>
                                        </p:attrNameLst>
                                      </p:cBhvr>
                                      <p:to>
                                        <p:strVal val="visible"/>
                                      </p:to>
                                    </p:set>
                                    <p:anim calcmode="lin" valueType="num">
                                      <p:cBhvr additive="base">
                                        <p:cTn id="69" dur="500" fill="hold"/>
                                        <p:tgtEl>
                                          <p:spTgt spid="87"/>
                                        </p:tgtEl>
                                        <p:attrNameLst>
                                          <p:attrName>ppt_x</p:attrName>
                                        </p:attrNameLst>
                                      </p:cBhvr>
                                      <p:tavLst>
                                        <p:tav tm="0">
                                          <p:val>
                                            <p:strVal val="1+#ppt_w/2"/>
                                          </p:val>
                                        </p:tav>
                                        <p:tav tm="100000">
                                          <p:val>
                                            <p:strVal val="#ppt_x"/>
                                          </p:val>
                                        </p:tav>
                                      </p:tavLst>
                                    </p:anim>
                                    <p:anim calcmode="lin" valueType="num">
                                      <p:cBhvr additive="base">
                                        <p:cTn id="70"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p:bldP spid="3" grpId="0"/>
      <p:bldP spid="79" grpId="0" animBg="1"/>
      <p:bldP spid="83" grpId="0" animBg="1"/>
      <p:bldP spid="87"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D7B65069-C5F0-4619-A6D7-E8A18E10F9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9" y="0"/>
            <a:ext cx="9141291" cy="5143500"/>
          </a:xfrm>
          <a:prstGeom prst="rect">
            <a:avLst/>
          </a:prstGeom>
        </p:spPr>
      </p:pic>
      <p:pic>
        <p:nvPicPr>
          <p:cNvPr id="5" name="图片 5">
            <a:extLst>
              <a:ext uri="{FF2B5EF4-FFF2-40B4-BE49-F238E27FC236}">
                <a16:creationId xmlns:a16="http://schemas.microsoft.com/office/drawing/2014/main" id="{176EF8AA-755D-4D72-9FCE-ED53613B3B6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a:extLst>
              <a:ext uri="{FF2B5EF4-FFF2-40B4-BE49-F238E27FC236}">
                <a16:creationId xmlns:a16="http://schemas.microsoft.com/office/drawing/2014/main" id="{D213DA97-3605-4853-9F08-955EDC752221}"/>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4">
            <a:extLst>
              <a:ext uri="{FF2B5EF4-FFF2-40B4-BE49-F238E27FC236}">
                <a16:creationId xmlns:a16="http://schemas.microsoft.com/office/drawing/2014/main" id="{C952555C-7923-4801-A6DA-A5C2C921C671}"/>
              </a:ext>
            </a:extLst>
          </p:cNvPr>
          <p:cNvSpPr>
            <a:spLocks noChangeArrowheads="1"/>
          </p:cNvSpPr>
          <p:nvPr/>
        </p:nvSpPr>
        <p:spPr bwMode="gray">
          <a:xfrm>
            <a:off x="309284" y="369794"/>
            <a:ext cx="5029200" cy="350932"/>
          </a:xfrm>
          <a:prstGeom prst="chevron">
            <a:avLst>
              <a:gd name="adj" fmla="val 121762"/>
            </a:avLst>
          </a:prstGeom>
          <a:solidFill>
            <a:srgbClr val="1790BB"/>
          </a:solidFill>
          <a:ln w="38100">
            <a:solidFill>
              <a:schemeClr val="bg1"/>
            </a:solidFill>
            <a:miter lim="800000"/>
            <a:headEnd/>
            <a:tailEnd/>
          </a:ln>
          <a:effectLst>
            <a:outerShdw dist="109250" dir="3267739" algn="ctr" rotWithShape="0">
              <a:srgbClr val="333333">
                <a:alpha val="50000"/>
              </a:srgbClr>
            </a:outerShdw>
          </a:effectLst>
        </p:spPr>
        <p:txBody>
          <a:bodyPr anchor="ct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eaLnBrk="1" hangingPunct="1"/>
            <a:endParaRPr kumimoji="0" lang="zh-CN" altLang="en-US">
              <a:latin typeface="Arial" panose="020B0604020202020204" pitchFamily="34" charset="0"/>
              <a:ea typeface="宋体" panose="02010600030101010101" pitchFamily="2" charset="-122"/>
            </a:endParaRPr>
          </a:p>
        </p:txBody>
      </p:sp>
      <p:sp>
        <p:nvSpPr>
          <p:cNvPr id="16" name="Text Box 5">
            <a:extLst>
              <a:ext uri="{FF2B5EF4-FFF2-40B4-BE49-F238E27FC236}">
                <a16:creationId xmlns:a16="http://schemas.microsoft.com/office/drawing/2014/main" id="{F16CD28C-2F72-45F2-A4DB-062BEFEB7BD3}"/>
              </a:ext>
            </a:extLst>
          </p:cNvPr>
          <p:cNvSpPr txBox="1">
            <a:spLocks noChangeArrowheads="1"/>
          </p:cNvSpPr>
          <p:nvPr/>
        </p:nvSpPr>
        <p:spPr bwMode="auto">
          <a:xfrm>
            <a:off x="309284" y="360594"/>
            <a:ext cx="4464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r>
              <a:rPr lang="zh-CN" altLang="en-US" sz="1800" dirty="0">
                <a:solidFill>
                  <a:schemeClr val="bg1"/>
                </a:solidFill>
                <a:latin typeface="黑体" panose="02010609060101010101" pitchFamily="49" charset="-122"/>
                <a:ea typeface="黑体" panose="02010609060101010101" pitchFamily="49" charset="-122"/>
              </a:rPr>
              <a:t>定理</a:t>
            </a:r>
            <a:r>
              <a:rPr lang="en-US" altLang="zh-CN" sz="1800" dirty="0">
                <a:solidFill>
                  <a:schemeClr val="bg1"/>
                </a:solidFill>
                <a:latin typeface="黑体" panose="02010609060101010101" pitchFamily="49" charset="-122"/>
                <a:ea typeface="黑体" panose="02010609060101010101" pitchFamily="49" charset="-122"/>
              </a:rPr>
              <a:t>2</a:t>
            </a:r>
            <a:r>
              <a:rPr lang="zh-CN" altLang="en-US" sz="1800" dirty="0">
                <a:solidFill>
                  <a:schemeClr val="bg1"/>
                </a:solidFill>
                <a:latin typeface="黑体" panose="02010609060101010101" pitchFamily="49" charset="-122"/>
                <a:ea typeface="黑体" panose="02010609060101010101" pitchFamily="49" charset="-122"/>
              </a:rPr>
              <a:t>：系统稳定性定理中参数的分离</a:t>
            </a:r>
          </a:p>
        </p:txBody>
      </p:sp>
      <p:sp>
        <p:nvSpPr>
          <p:cNvPr id="12" name="Rectangle 2">
            <a:extLst>
              <a:ext uri="{FF2B5EF4-FFF2-40B4-BE49-F238E27FC236}">
                <a16:creationId xmlns:a16="http://schemas.microsoft.com/office/drawing/2014/main" id="{AFF2639B-3665-4DCD-9EAF-3B8BC0C0A63B}"/>
              </a:ext>
            </a:extLst>
          </p:cNvPr>
          <p:cNvSpPr>
            <a:spLocks noChangeArrowheads="1"/>
          </p:cNvSpPr>
          <p:nvPr/>
        </p:nvSpPr>
        <p:spPr bwMode="auto">
          <a:xfrm>
            <a:off x="766484" y="32740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a:extLst>
              <a:ext uri="{FF2B5EF4-FFF2-40B4-BE49-F238E27FC236}">
                <a16:creationId xmlns:a16="http://schemas.microsoft.com/office/drawing/2014/main" id="{7E3B076B-EE8A-4ED6-B25A-00A02FC22C71}"/>
              </a:ext>
            </a:extLst>
          </p:cNvPr>
          <p:cNvSpPr>
            <a:spLocks noChangeArrowheads="1"/>
          </p:cNvSpPr>
          <p:nvPr/>
        </p:nvSpPr>
        <p:spPr bwMode="auto">
          <a:xfrm>
            <a:off x="3583642" y="35653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2">
            <a:extLst>
              <a:ext uri="{FF2B5EF4-FFF2-40B4-BE49-F238E27FC236}">
                <a16:creationId xmlns:a16="http://schemas.microsoft.com/office/drawing/2014/main" id="{21EAFCF4-74B0-4BBA-86FA-4BAD1A8DBF2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7380CC7-CCF2-4045-AF69-3FCE57BC4731}"/>
                  </a:ext>
                </a:extLst>
              </p:cNvPr>
              <p:cNvSpPr txBox="1"/>
              <p:nvPr/>
            </p:nvSpPr>
            <p:spPr>
              <a:xfrm>
                <a:off x="524433" y="1082088"/>
                <a:ext cx="6669743" cy="1023742"/>
              </a:xfrm>
              <a:prstGeom prst="rect">
                <a:avLst/>
              </a:prstGeom>
              <a:noFill/>
            </p:spPr>
            <p:txBody>
              <a:bodyPr wrap="square" rtlCol="0">
                <a:spAutoFit/>
              </a:bodyPr>
              <a:lstStyle/>
              <a:p>
                <a:pPr>
                  <a:lnSpc>
                    <a:spcPct val="150000"/>
                  </a:lnSpc>
                </a:pPr>
                <a:r>
                  <a:rPr lang="zh-CN" altLang="en-US" b="1" dirty="0">
                    <a:solidFill>
                      <a:srgbClr val="1B4367"/>
                    </a:solidFill>
                    <a:cs typeface="+mn-ea"/>
                  </a:rPr>
                  <a:t>       对任意的</a:t>
                </a:r>
                <a14:m>
                  <m:oMath xmlns:m="http://schemas.openxmlformats.org/officeDocument/2006/math">
                    <m:r>
                      <a:rPr lang="zh-CN" altLang="en-US" b="1">
                        <a:solidFill>
                          <a:srgbClr val="1B4367"/>
                        </a:solidFill>
                        <a:latin typeface="Cambria Math" panose="02040503050406030204" pitchFamily="18" charset="0"/>
                        <a:cs typeface="+mn-ea"/>
                      </a:rPr>
                      <m:t>𝜀</m:t>
                    </m:r>
                    <m:r>
                      <a:rPr lang="zh-CN" altLang="en-US" b="1">
                        <a:solidFill>
                          <a:srgbClr val="1B4367"/>
                        </a:solidFill>
                        <a:latin typeface="Cambria Math" panose="02040503050406030204" pitchFamily="18" charset="0"/>
                        <a:cs typeface="+mn-ea"/>
                      </a:rPr>
                      <m:t>∈(</m:t>
                    </m:r>
                    <m:r>
                      <a:rPr lang="en-US" altLang="zh-CN" b="1">
                        <a:solidFill>
                          <a:srgbClr val="1B4367"/>
                        </a:solidFill>
                        <a:latin typeface="Cambria Math" panose="02040503050406030204" pitchFamily="18" charset="0"/>
                        <a:cs typeface="+mn-ea"/>
                      </a:rPr>
                      <m:t>𝟎</m:t>
                    </m:r>
                    <m:r>
                      <a:rPr lang="en-US" altLang="zh-CN" b="1">
                        <a:solidFill>
                          <a:srgbClr val="1B4367"/>
                        </a:solidFill>
                        <a:latin typeface="Cambria Math" panose="02040503050406030204" pitchFamily="18" charset="0"/>
                        <a:cs typeface="+mn-ea"/>
                      </a:rPr>
                      <m:t>, </m:t>
                    </m:r>
                    <m:sSub>
                      <m:sSubPr>
                        <m:ctrlPr>
                          <a:rPr lang="en-US" altLang="zh-CN" b="1" i="1">
                            <a:solidFill>
                              <a:srgbClr val="1B4367"/>
                            </a:solidFill>
                            <a:latin typeface="Cambria Math" panose="02040503050406030204" pitchFamily="18" charset="0"/>
                            <a:cs typeface="+mn-ea"/>
                          </a:rPr>
                        </m:ctrlPr>
                      </m:sSubPr>
                      <m:e>
                        <m:r>
                          <a:rPr lang="zh-CN" altLang="en-US" b="1">
                            <a:solidFill>
                              <a:srgbClr val="1B4367"/>
                            </a:solidFill>
                            <a:latin typeface="Cambria Math" panose="02040503050406030204" pitchFamily="18" charset="0"/>
                            <a:cs typeface="+mn-ea"/>
                          </a:rPr>
                          <m:t>𝜀</m:t>
                        </m:r>
                      </m:e>
                      <m:sub>
                        <m:r>
                          <a:rPr lang="en-US" altLang="zh-CN" b="1">
                            <a:solidFill>
                              <a:srgbClr val="1B4367"/>
                            </a:solidFill>
                            <a:latin typeface="Cambria Math" panose="02040503050406030204" pitchFamily="18" charset="0"/>
                            <a:cs typeface="+mn-ea"/>
                          </a:rPr>
                          <m:t>𝟎</m:t>
                        </m:r>
                      </m:sub>
                    </m:sSub>
                    <m:r>
                      <a:rPr lang="en-US" altLang="zh-CN" b="1">
                        <a:solidFill>
                          <a:srgbClr val="1B4367"/>
                        </a:solidFill>
                        <a:latin typeface="Cambria Math" panose="02040503050406030204" pitchFamily="18" charset="0"/>
                        <a:cs typeface="+mn-ea"/>
                      </a:rPr>
                      <m:t>]</m:t>
                    </m:r>
                  </m:oMath>
                </a14:m>
                <a:r>
                  <a:rPr lang="zh-CN" altLang="en-US" b="1" dirty="0">
                    <a:solidFill>
                      <a:srgbClr val="1B4367"/>
                    </a:solidFill>
                    <a:cs typeface="+mn-ea"/>
                  </a:rPr>
                  <a:t>，其中</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zh-CN" altLang="en-US" b="1">
                            <a:solidFill>
                              <a:srgbClr val="1B4367"/>
                            </a:solidFill>
                            <a:latin typeface="Cambria Math" panose="02040503050406030204" pitchFamily="18" charset="0"/>
                            <a:cs typeface="+mn-ea"/>
                          </a:rPr>
                          <m:t>𝜀</m:t>
                        </m:r>
                      </m:e>
                      <m:sub>
                        <m:r>
                          <a:rPr lang="en-US" altLang="zh-CN" b="1" i="1">
                            <a:solidFill>
                              <a:srgbClr val="1B4367"/>
                            </a:solidFill>
                            <a:latin typeface="Cambria Math" panose="02040503050406030204" pitchFamily="18" charset="0"/>
                            <a:cs typeface="+mn-ea"/>
                          </a:rPr>
                          <m:t>𝟎</m:t>
                        </m:r>
                      </m:sub>
                    </m:sSub>
                  </m:oMath>
                </a14:m>
                <a:r>
                  <a:rPr lang="zh-CN" altLang="en-US" b="1" dirty="0">
                    <a:solidFill>
                      <a:srgbClr val="1B4367"/>
                    </a:solidFill>
                    <a:cs typeface="+mn-ea"/>
                  </a:rPr>
                  <a:t>是对于</a:t>
                </a:r>
                <a14:m>
                  <m:oMath xmlns:m="http://schemas.openxmlformats.org/officeDocument/2006/math">
                    <m:r>
                      <a:rPr lang="zh-CN" altLang="en-US" b="1">
                        <a:solidFill>
                          <a:srgbClr val="1B4367"/>
                        </a:solidFill>
                        <a:latin typeface="Cambria Math" panose="02040503050406030204" pitchFamily="18" charset="0"/>
                        <a:cs typeface="+mn-ea"/>
                      </a:rPr>
                      <m:t>𝜀</m:t>
                    </m:r>
                  </m:oMath>
                </a14:m>
                <a:r>
                  <a:rPr lang="zh-CN" altLang="en-US" b="1" dirty="0">
                    <a:solidFill>
                      <a:srgbClr val="1B4367"/>
                    </a:solidFill>
                    <a:cs typeface="+mn-ea"/>
                  </a:rPr>
                  <a:t>所给定的上界，对于已给出的标量</a:t>
                </a:r>
                <a14:m>
                  <m:oMath xmlns:m="http://schemas.openxmlformats.org/officeDocument/2006/math">
                    <m:r>
                      <a:rPr lang="zh-CN" altLang="en-US" b="1">
                        <a:solidFill>
                          <a:srgbClr val="1B4367"/>
                        </a:solidFill>
                        <a:latin typeface="Cambria Math" panose="02040503050406030204" pitchFamily="18" charset="0"/>
                        <a:cs typeface="+mn-ea"/>
                      </a:rPr>
                      <m:t>𝛾</m:t>
                    </m:r>
                    <m:r>
                      <a:rPr lang="en-US" altLang="zh-CN" b="1">
                        <a:solidFill>
                          <a:srgbClr val="1B4367"/>
                        </a:solidFill>
                        <a:latin typeface="Cambria Math" panose="02040503050406030204" pitchFamily="18" charset="0"/>
                        <a:cs typeface="+mn-ea"/>
                      </a:rPr>
                      <m:t>&gt;0</m:t>
                    </m:r>
                  </m:oMath>
                </a14:m>
                <a:r>
                  <a:rPr lang="zh-CN" altLang="en-US" b="1" dirty="0">
                    <a:solidFill>
                      <a:srgbClr val="1B4367"/>
                    </a:solidFill>
                    <a:cs typeface="+mn-ea"/>
                  </a:rPr>
                  <a:t>，若存在相应的实矩阵</a:t>
                </a:r>
                <a14:m>
                  <m:oMath xmlns:m="http://schemas.openxmlformats.org/officeDocument/2006/math">
                    <m:r>
                      <a:rPr lang="en-US" altLang="zh-CN" b="1" dirty="0">
                        <a:solidFill>
                          <a:srgbClr val="1B4367"/>
                        </a:solidFill>
                        <a:latin typeface="Cambria Math" panose="02040503050406030204" pitchFamily="18" charset="0"/>
                        <a:cs typeface="+mn-ea"/>
                      </a:rPr>
                      <m:t>𝑆</m:t>
                    </m:r>
                    <m:r>
                      <a:rPr lang="en-US" altLang="zh-CN" b="1" dirty="0">
                        <a:solidFill>
                          <a:srgbClr val="1B4367"/>
                        </a:solidFill>
                        <a:latin typeface="Cambria Math" panose="02040503050406030204" pitchFamily="18" charset="0"/>
                        <a:cs typeface="+mn-ea"/>
                      </a:rPr>
                      <m:t>,</m:t>
                    </m:r>
                    <m:r>
                      <a:rPr lang="en-US" altLang="zh-CN" b="1" dirty="0">
                        <a:solidFill>
                          <a:srgbClr val="1B4367"/>
                        </a:solidFill>
                        <a:latin typeface="Cambria Math" panose="02040503050406030204" pitchFamily="18" charset="0"/>
                        <a:cs typeface="+mn-ea"/>
                      </a:rPr>
                      <m:t>𝑁</m:t>
                    </m:r>
                  </m:oMath>
                </a14:m>
                <a:r>
                  <a:rPr lang="zh-CN" altLang="en-US" b="1" dirty="0">
                    <a:solidFill>
                      <a:srgbClr val="1B4367"/>
                    </a:solidFill>
                    <a:cs typeface="+mn-ea"/>
                  </a:rPr>
                  <a:t>以及正定矩阵</a:t>
                </a:r>
                <a14:m>
                  <m:oMath xmlns:m="http://schemas.openxmlformats.org/officeDocument/2006/math">
                    <m:r>
                      <a:rPr lang="en-US" altLang="zh-CN" b="1" dirty="0">
                        <a:solidFill>
                          <a:srgbClr val="1B4367"/>
                        </a:solidFill>
                        <a:latin typeface="Cambria Math" panose="02040503050406030204" pitchFamily="18" charset="0"/>
                        <a:cs typeface="+mn-ea"/>
                      </a:rPr>
                      <m:t>𝑃</m:t>
                    </m:r>
                  </m:oMath>
                </a14:m>
                <a:r>
                  <a:rPr lang="zh-CN" altLang="en-US" b="1" dirty="0">
                    <a:solidFill>
                      <a:srgbClr val="1B4367"/>
                    </a:solidFill>
                    <a:cs typeface="+mn-ea"/>
                  </a:rPr>
                  <a:t>，使得如下的矩阵不等式成立，那么如前所述的系统是随机稳定的：</a:t>
                </a:r>
              </a:p>
            </p:txBody>
          </p:sp>
        </mc:Choice>
        <mc:Fallback xmlns="">
          <p:sp>
            <p:nvSpPr>
              <p:cNvPr id="8" name="文本框 7">
                <a:extLst>
                  <a:ext uri="{FF2B5EF4-FFF2-40B4-BE49-F238E27FC236}">
                    <a16:creationId xmlns:a16="http://schemas.microsoft.com/office/drawing/2014/main" id="{17380CC7-CCF2-4045-AF69-3FCE57BC4731}"/>
                  </a:ext>
                </a:extLst>
              </p:cNvPr>
              <p:cNvSpPr txBox="1">
                <a:spLocks noRot="1" noChangeAspect="1" noMove="1" noResize="1" noEditPoints="1" noAdjustHandles="1" noChangeArrowheads="1" noChangeShapeType="1" noTextEdit="1"/>
              </p:cNvSpPr>
              <p:nvPr/>
            </p:nvSpPr>
            <p:spPr>
              <a:xfrm>
                <a:off x="524433" y="1082088"/>
                <a:ext cx="6669743" cy="1023742"/>
              </a:xfrm>
              <a:prstGeom prst="rect">
                <a:avLst/>
              </a:prstGeom>
              <a:blipFill>
                <a:blip r:embed="rId7"/>
                <a:stretch>
                  <a:fillRect l="-274" b="-5389"/>
                </a:stretch>
              </a:blipFill>
            </p:spPr>
            <p:txBody>
              <a:bodyPr/>
              <a:lstStyle/>
              <a:p>
                <a:r>
                  <a:rPr lang="zh-CN" altLang="en-US">
                    <a:noFill/>
                  </a:rPr>
                  <a:t> </a:t>
                </a:r>
              </a:p>
            </p:txBody>
          </p:sp>
        </mc:Fallback>
      </mc:AlternateContent>
      <p:sp>
        <p:nvSpPr>
          <p:cNvPr id="20" name="Rectangle 8">
            <a:extLst>
              <a:ext uri="{FF2B5EF4-FFF2-40B4-BE49-F238E27FC236}">
                <a16:creationId xmlns:a16="http://schemas.microsoft.com/office/drawing/2014/main" id="{7BDBB25F-8EDE-490B-949A-F101BCA29E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10">
            <a:extLst>
              <a:ext uri="{FF2B5EF4-FFF2-40B4-BE49-F238E27FC236}">
                <a16:creationId xmlns:a16="http://schemas.microsoft.com/office/drawing/2014/main" id="{B8CB4895-28BA-45CC-AA27-AD2BB7DA4C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12">
            <a:extLst>
              <a:ext uri="{FF2B5EF4-FFF2-40B4-BE49-F238E27FC236}">
                <a16:creationId xmlns:a16="http://schemas.microsoft.com/office/drawing/2014/main" id="{81193E98-EC06-49A3-8ADE-DC579D81A386}"/>
              </a:ext>
            </a:extLst>
          </p:cNvPr>
          <p:cNvSpPr>
            <a:spLocks noChangeArrowheads="1"/>
          </p:cNvSpPr>
          <p:nvPr/>
        </p:nvSpPr>
        <p:spPr bwMode="auto">
          <a:xfrm>
            <a:off x="2622176" y="3963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4">
            <a:extLst>
              <a:ext uri="{FF2B5EF4-FFF2-40B4-BE49-F238E27FC236}">
                <a16:creationId xmlns:a16="http://schemas.microsoft.com/office/drawing/2014/main" id="{6D9C26EA-67B0-4675-AA06-87E618467A7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20">
            <a:extLst>
              <a:ext uri="{FF2B5EF4-FFF2-40B4-BE49-F238E27FC236}">
                <a16:creationId xmlns:a16="http://schemas.microsoft.com/office/drawing/2014/main" id="{3A2B6B35-620F-4EEC-BC4A-DDB30981C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CBADD9CA-69D0-49D4-85A1-EE0FA62ACA50}"/>
              </a:ext>
            </a:extLst>
          </p:cNvPr>
          <p:cNvSpPr>
            <a:spLocks noChangeArrowheads="1"/>
          </p:cNvSpPr>
          <p:nvPr/>
        </p:nvSpPr>
        <p:spPr bwMode="auto">
          <a:xfrm>
            <a:off x="2217165" y="22065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C4270A10-E960-43CA-AB46-69580DF8279B}"/>
              </a:ext>
            </a:extLst>
          </p:cNvPr>
          <p:cNvGraphicFramePr>
            <a:graphicFrameLocks noChangeAspect="1"/>
          </p:cNvGraphicFramePr>
          <p:nvPr>
            <p:extLst>
              <p:ext uri="{D42A27DB-BD31-4B8C-83A1-F6EECF244321}">
                <p14:modId xmlns:p14="http://schemas.microsoft.com/office/powerpoint/2010/main" val="3533741975"/>
              </p:ext>
            </p:extLst>
          </p:nvPr>
        </p:nvGraphicFramePr>
        <p:xfrm>
          <a:off x="2322203" y="2111513"/>
          <a:ext cx="4499594" cy="2322858"/>
        </p:xfrm>
        <a:graphic>
          <a:graphicData uri="http://schemas.openxmlformats.org/presentationml/2006/ole">
            <mc:AlternateContent xmlns:mc="http://schemas.openxmlformats.org/markup-compatibility/2006">
              <mc:Choice xmlns:v="urn:schemas-microsoft-com:vml" Requires="v">
                <p:oleObj spid="_x0000_s11287" name="Equation" r:id="rId8" imgW="3251160" imgH="1676160" progId="Equation.DSMT4">
                  <p:embed/>
                </p:oleObj>
              </mc:Choice>
              <mc:Fallback>
                <p:oleObj name="Equation" r:id="rId8" imgW="3251160" imgH="1676160" progId="Equation.DSMT4">
                  <p:embed/>
                  <p:pic>
                    <p:nvPicPr>
                      <p:cNvPr id="0" name="Object 1"/>
                      <p:cNvPicPr>
                        <a:picLocks noChangeAspect="1" noChangeArrowheads="1"/>
                      </p:cNvPicPr>
                      <p:nvPr/>
                    </p:nvPicPr>
                    <p:blipFill>
                      <a:blip r:embed="rId9"/>
                      <a:srcRect/>
                      <a:stretch>
                        <a:fillRect/>
                      </a:stretch>
                    </p:blipFill>
                    <p:spPr bwMode="auto">
                      <a:xfrm>
                        <a:off x="2322203" y="2111513"/>
                        <a:ext cx="4499594" cy="2322858"/>
                      </a:xfrm>
                      <a:prstGeom prst="rect">
                        <a:avLst/>
                      </a:prstGeom>
                      <a:noFill/>
                    </p:spPr>
                  </p:pic>
                </p:oleObj>
              </mc:Fallback>
            </mc:AlternateContent>
          </a:graphicData>
        </a:graphic>
      </p:graphicFrame>
    </p:spTree>
    <p:extLst>
      <p:ext uri="{BB962C8B-B14F-4D97-AF65-F5344CB8AC3E}">
        <p14:creationId xmlns:p14="http://schemas.microsoft.com/office/powerpoint/2010/main" val="123652807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D7B65069-C5F0-4619-A6D7-E8A18E10F9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9" y="0"/>
            <a:ext cx="9141291" cy="5143500"/>
          </a:xfrm>
          <a:prstGeom prst="rect">
            <a:avLst/>
          </a:prstGeom>
        </p:spPr>
      </p:pic>
      <p:pic>
        <p:nvPicPr>
          <p:cNvPr id="5" name="图片 5">
            <a:extLst>
              <a:ext uri="{FF2B5EF4-FFF2-40B4-BE49-F238E27FC236}">
                <a16:creationId xmlns:a16="http://schemas.microsoft.com/office/drawing/2014/main" id="{176EF8AA-755D-4D72-9FCE-ED53613B3B6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a:extLst>
              <a:ext uri="{FF2B5EF4-FFF2-40B4-BE49-F238E27FC236}">
                <a16:creationId xmlns:a16="http://schemas.microsoft.com/office/drawing/2014/main" id="{D213DA97-3605-4853-9F08-955EDC752221}"/>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4">
            <a:extLst>
              <a:ext uri="{FF2B5EF4-FFF2-40B4-BE49-F238E27FC236}">
                <a16:creationId xmlns:a16="http://schemas.microsoft.com/office/drawing/2014/main" id="{C952555C-7923-4801-A6DA-A5C2C921C671}"/>
              </a:ext>
            </a:extLst>
          </p:cNvPr>
          <p:cNvSpPr>
            <a:spLocks noChangeArrowheads="1"/>
          </p:cNvSpPr>
          <p:nvPr/>
        </p:nvSpPr>
        <p:spPr bwMode="gray">
          <a:xfrm>
            <a:off x="309284" y="369794"/>
            <a:ext cx="5029200" cy="350932"/>
          </a:xfrm>
          <a:prstGeom prst="chevron">
            <a:avLst>
              <a:gd name="adj" fmla="val 121762"/>
            </a:avLst>
          </a:prstGeom>
          <a:solidFill>
            <a:srgbClr val="1790BB"/>
          </a:solidFill>
          <a:ln w="38100">
            <a:solidFill>
              <a:schemeClr val="bg1"/>
            </a:solidFill>
            <a:miter lim="800000"/>
            <a:headEnd/>
            <a:tailEnd/>
          </a:ln>
          <a:effectLst>
            <a:outerShdw dist="109250" dir="3267739" algn="ctr" rotWithShape="0">
              <a:srgbClr val="333333">
                <a:alpha val="50000"/>
              </a:srgbClr>
            </a:outerShdw>
          </a:effectLst>
        </p:spPr>
        <p:txBody>
          <a:bodyPr anchor="ct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eaLnBrk="1" hangingPunct="1"/>
            <a:endParaRPr kumimoji="0" lang="zh-CN" altLang="en-US">
              <a:latin typeface="Arial" panose="020B060402020202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6" name="Text Box 5">
                <a:extLst>
                  <a:ext uri="{FF2B5EF4-FFF2-40B4-BE49-F238E27FC236}">
                    <a16:creationId xmlns:a16="http://schemas.microsoft.com/office/drawing/2014/main" id="{F16CD28C-2F72-45F2-A4DB-062BEFEB7BD3}"/>
                  </a:ext>
                </a:extLst>
              </p:cNvPr>
              <p:cNvSpPr txBox="1">
                <a:spLocks noChangeArrowheads="1"/>
              </p:cNvSpPr>
              <p:nvPr/>
            </p:nvSpPr>
            <p:spPr bwMode="auto">
              <a:xfrm>
                <a:off x="544909" y="363297"/>
                <a:ext cx="4464222"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r>
                  <a:rPr lang="zh-CN" altLang="en-US" sz="1800" dirty="0">
                    <a:solidFill>
                      <a:schemeClr val="bg1"/>
                    </a:solidFill>
                    <a:latin typeface="黑体" panose="02010609060101010101" pitchFamily="49" charset="-122"/>
                    <a:ea typeface="黑体" panose="02010609060101010101" pitchFamily="49" charset="-122"/>
                  </a:rPr>
                  <a:t>定理</a:t>
                </a:r>
                <a:r>
                  <a:rPr lang="en-US" altLang="zh-CN" sz="1800" dirty="0">
                    <a:solidFill>
                      <a:schemeClr val="bg1"/>
                    </a:solidFill>
                    <a:latin typeface="黑体" panose="02010609060101010101" pitchFamily="49" charset="-122"/>
                    <a:ea typeface="黑体" panose="02010609060101010101" pitchFamily="49" charset="-122"/>
                  </a:rPr>
                  <a:t>3</a:t>
                </a:r>
                <a:r>
                  <a:rPr lang="zh-CN" altLang="en-US" sz="1800" dirty="0">
                    <a:solidFill>
                      <a:schemeClr val="bg1"/>
                    </a:solidFill>
                    <a:latin typeface="黑体" panose="02010609060101010101" pitchFamily="49" charset="-122"/>
                    <a:ea typeface="黑体" panose="02010609060101010101" pitchFamily="49" charset="-122"/>
                  </a:rPr>
                  <a:t>：系统满足</a:t>
                </a:r>
                <a14:m>
                  <m:oMath xmlns:m="http://schemas.openxmlformats.org/officeDocument/2006/math">
                    <m:sSub>
                      <m:sSubPr>
                        <m:ctrlPr>
                          <a:rPr lang="en-US" altLang="zh-CN" sz="1800" i="1" smtClean="0">
                            <a:solidFill>
                              <a:schemeClr val="bg1"/>
                            </a:solidFill>
                            <a:latin typeface="Cambria Math" panose="02040503050406030204" pitchFamily="18" charset="0"/>
                            <a:ea typeface="黑体" panose="02010609060101010101" pitchFamily="49" charset="-122"/>
                          </a:rPr>
                        </m:ctrlPr>
                      </m:sSubPr>
                      <m:e>
                        <m:r>
                          <a:rPr lang="en-US" altLang="zh-CN" sz="1800" b="0" i="1" smtClean="0">
                            <a:solidFill>
                              <a:schemeClr val="bg1"/>
                            </a:solidFill>
                            <a:latin typeface="Cambria Math" panose="02040503050406030204" pitchFamily="18" charset="0"/>
                            <a:ea typeface="黑体" panose="02010609060101010101" pitchFamily="49" charset="-122"/>
                          </a:rPr>
                          <m:t>𝐻</m:t>
                        </m:r>
                      </m:e>
                      <m:sub>
                        <m:r>
                          <a:rPr lang="en-US" altLang="zh-CN" sz="1800" i="1" smtClean="0">
                            <a:solidFill>
                              <a:schemeClr val="bg1"/>
                            </a:solidFill>
                            <a:latin typeface="Cambria Math" panose="02040503050406030204" pitchFamily="18" charset="0"/>
                            <a:ea typeface="Cambria Math" panose="02040503050406030204" pitchFamily="18" charset="0"/>
                          </a:rPr>
                          <m:t>∞</m:t>
                        </m:r>
                      </m:sub>
                    </m:sSub>
                    <m:r>
                      <a:rPr lang="zh-CN" altLang="en-US" sz="1800" i="1">
                        <a:solidFill>
                          <a:schemeClr val="bg1"/>
                        </a:solidFill>
                        <a:latin typeface="Cambria Math" panose="02040503050406030204" pitchFamily="18" charset="0"/>
                        <a:ea typeface="黑体" panose="02010609060101010101" pitchFamily="49" charset="-122"/>
                      </a:rPr>
                      <m:t>性能指标</m:t>
                    </m:r>
                  </m:oMath>
                </a14:m>
                <a:r>
                  <a:rPr lang="zh-CN" altLang="en-US" sz="1800" dirty="0">
                    <a:solidFill>
                      <a:schemeClr val="bg1"/>
                    </a:solidFill>
                    <a:latin typeface="黑体" panose="02010609060101010101" pitchFamily="49" charset="-122"/>
                    <a:ea typeface="黑体" panose="02010609060101010101" pitchFamily="49" charset="-122"/>
                  </a:rPr>
                  <a:t>的充分条件</a:t>
                </a:r>
              </a:p>
            </p:txBody>
          </p:sp>
        </mc:Choice>
        <mc:Fallback xmlns="">
          <p:sp>
            <p:nvSpPr>
              <p:cNvPr id="16" name="Text Box 5">
                <a:extLst>
                  <a:ext uri="{FF2B5EF4-FFF2-40B4-BE49-F238E27FC236}">
                    <a16:creationId xmlns:a16="http://schemas.microsoft.com/office/drawing/2014/main" id="{F16CD28C-2F72-45F2-A4DB-062BEFEB7BD3}"/>
                  </a:ext>
                </a:extLst>
              </p:cNvPr>
              <p:cNvSpPr txBox="1">
                <a:spLocks noRot="1" noChangeAspect="1" noMove="1" noResize="1" noEditPoints="1" noAdjustHandles="1" noChangeArrowheads="1" noChangeShapeType="1" noTextEdit="1"/>
              </p:cNvSpPr>
              <p:nvPr/>
            </p:nvSpPr>
            <p:spPr bwMode="auto">
              <a:xfrm>
                <a:off x="544909" y="363297"/>
                <a:ext cx="4464222" cy="369332"/>
              </a:xfrm>
              <a:prstGeom prst="rect">
                <a:avLst/>
              </a:prstGeom>
              <a:blipFill>
                <a:blip r:embed="rId7"/>
                <a:stretch>
                  <a:fillRect t="-13333" r="-1091" b="-23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2" name="Rectangle 2">
            <a:extLst>
              <a:ext uri="{FF2B5EF4-FFF2-40B4-BE49-F238E27FC236}">
                <a16:creationId xmlns:a16="http://schemas.microsoft.com/office/drawing/2014/main" id="{AFF2639B-3665-4DCD-9EAF-3B8BC0C0A63B}"/>
              </a:ext>
            </a:extLst>
          </p:cNvPr>
          <p:cNvSpPr>
            <a:spLocks noChangeArrowheads="1"/>
          </p:cNvSpPr>
          <p:nvPr/>
        </p:nvSpPr>
        <p:spPr bwMode="auto">
          <a:xfrm>
            <a:off x="766484" y="32740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a:extLst>
              <a:ext uri="{FF2B5EF4-FFF2-40B4-BE49-F238E27FC236}">
                <a16:creationId xmlns:a16="http://schemas.microsoft.com/office/drawing/2014/main" id="{7E3B076B-EE8A-4ED6-B25A-00A02FC22C71}"/>
              </a:ext>
            </a:extLst>
          </p:cNvPr>
          <p:cNvSpPr>
            <a:spLocks noChangeArrowheads="1"/>
          </p:cNvSpPr>
          <p:nvPr/>
        </p:nvSpPr>
        <p:spPr bwMode="auto">
          <a:xfrm>
            <a:off x="3583642" y="35653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2">
            <a:extLst>
              <a:ext uri="{FF2B5EF4-FFF2-40B4-BE49-F238E27FC236}">
                <a16:creationId xmlns:a16="http://schemas.microsoft.com/office/drawing/2014/main" id="{21EAFCF4-74B0-4BBA-86FA-4BAD1A8DBF2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7380CC7-CCF2-4045-AF69-3FCE57BC4731}"/>
                  </a:ext>
                </a:extLst>
              </p:cNvPr>
              <p:cNvSpPr txBox="1"/>
              <p:nvPr/>
            </p:nvSpPr>
            <p:spPr>
              <a:xfrm>
                <a:off x="699246" y="1090519"/>
                <a:ext cx="6669743" cy="1346907"/>
              </a:xfrm>
              <a:prstGeom prst="rect">
                <a:avLst/>
              </a:prstGeom>
              <a:noFill/>
            </p:spPr>
            <p:txBody>
              <a:bodyPr wrap="square" rtlCol="0">
                <a:spAutoFit/>
              </a:bodyPr>
              <a:lstStyle/>
              <a:p>
                <a:pPr>
                  <a:lnSpc>
                    <a:spcPct val="150000"/>
                  </a:lnSpc>
                </a:pPr>
                <a:r>
                  <a:rPr lang="zh-CN" altLang="en-US" dirty="0"/>
                  <a:t>       </a:t>
                </a:r>
                <a:r>
                  <a:rPr lang="zh-CN" altLang="en-US" b="1" dirty="0">
                    <a:solidFill>
                      <a:srgbClr val="1B4367"/>
                    </a:solidFill>
                    <a:cs typeface="+mn-ea"/>
                  </a:rPr>
                  <a:t>对于已给出的标量</a:t>
                </a:r>
                <a14:m>
                  <m:oMath xmlns:m="http://schemas.openxmlformats.org/officeDocument/2006/math">
                    <m:r>
                      <a:rPr lang="zh-CN" altLang="en-US" b="1">
                        <a:solidFill>
                          <a:srgbClr val="1B4367"/>
                        </a:solidFill>
                        <a:latin typeface="Cambria Math" panose="02040503050406030204" pitchFamily="18" charset="0"/>
                        <a:cs typeface="+mn-ea"/>
                      </a:rPr>
                      <m:t>𝛾</m:t>
                    </m:r>
                    <m:r>
                      <a:rPr lang="en-US" altLang="zh-CN" b="1">
                        <a:solidFill>
                          <a:srgbClr val="1B4367"/>
                        </a:solidFill>
                        <a:latin typeface="Cambria Math" panose="02040503050406030204" pitchFamily="18" charset="0"/>
                        <a:cs typeface="+mn-ea"/>
                      </a:rPr>
                      <m:t>&gt;0</m:t>
                    </m:r>
                  </m:oMath>
                </a14:m>
                <a:r>
                  <a:rPr lang="zh-CN" altLang="en-US" b="1" dirty="0">
                    <a:solidFill>
                      <a:srgbClr val="1B4367"/>
                    </a:solidFill>
                    <a:cs typeface="+mn-ea"/>
                  </a:rPr>
                  <a:t>，以及给定的奇异摄动参数</a:t>
                </a:r>
                <a14:m>
                  <m:oMath xmlns:m="http://schemas.openxmlformats.org/officeDocument/2006/math">
                    <m:r>
                      <a:rPr lang="zh-CN" altLang="en-US" b="1">
                        <a:solidFill>
                          <a:srgbClr val="1B4367"/>
                        </a:solidFill>
                        <a:latin typeface="Cambria Math" panose="02040503050406030204" pitchFamily="18" charset="0"/>
                        <a:cs typeface="+mn-ea"/>
                      </a:rPr>
                      <m:t>𝜀</m:t>
                    </m:r>
                    <m:r>
                      <a:rPr lang="en-US" altLang="zh-CN" b="1">
                        <a:solidFill>
                          <a:srgbClr val="1B4367"/>
                        </a:solidFill>
                        <a:latin typeface="Cambria Math" panose="02040503050406030204" pitchFamily="18" charset="0"/>
                        <a:cs typeface="+mn-ea"/>
                      </a:rPr>
                      <m:t>&gt;0</m:t>
                    </m:r>
                  </m:oMath>
                </a14:m>
                <a:r>
                  <a:rPr lang="en-US" altLang="zh-CN" b="1" dirty="0">
                    <a:solidFill>
                      <a:srgbClr val="1B4367"/>
                    </a:solidFill>
                    <a:cs typeface="+mn-ea"/>
                  </a:rPr>
                  <a:t>,</a:t>
                </a:r>
                <a:r>
                  <a:rPr lang="zh-CN" altLang="en-US" b="1" dirty="0">
                    <a:solidFill>
                      <a:srgbClr val="1B4367"/>
                    </a:solidFill>
                    <a:cs typeface="+mn-ea"/>
                  </a:rPr>
                  <a:t>若存在相应的正定矩阵</a:t>
                </a:r>
                <a14:m>
                  <m:oMath xmlns:m="http://schemas.openxmlformats.org/officeDocument/2006/math">
                    <m:sSub>
                      <m:sSubPr>
                        <m:ctrlPr>
                          <a:rPr lang="en-US" altLang="zh-CN" b="1" i="1" smtClean="0">
                            <a:solidFill>
                              <a:srgbClr val="1B4367"/>
                            </a:solidFill>
                            <a:latin typeface="Cambria Math" panose="02040503050406030204" pitchFamily="18" charset="0"/>
                            <a:cs typeface="+mn-ea"/>
                          </a:rPr>
                        </m:ctrlPr>
                      </m:sSubPr>
                      <m:e>
                        <m:r>
                          <a:rPr lang="en-US" altLang="zh-CN" b="1" i="1" smtClean="0">
                            <a:solidFill>
                              <a:srgbClr val="1B4367"/>
                            </a:solidFill>
                            <a:latin typeface="Cambria Math" panose="02040503050406030204" pitchFamily="18" charset="0"/>
                            <a:cs typeface="+mn-ea"/>
                          </a:rPr>
                          <m:t>𝑷</m:t>
                        </m:r>
                      </m:e>
                      <m:sub>
                        <m:r>
                          <a:rPr lang="en-US" altLang="zh-CN" b="1" i="1" smtClean="0">
                            <a:solidFill>
                              <a:srgbClr val="1B4367"/>
                            </a:solidFill>
                            <a:latin typeface="Cambria Math" panose="02040503050406030204" pitchFamily="18" charset="0"/>
                            <a:cs typeface="+mn-ea"/>
                          </a:rPr>
                          <m:t>𝟏𝟏</m:t>
                        </m:r>
                      </m:sub>
                    </m:sSub>
                  </m:oMath>
                </a14:m>
                <a:r>
                  <a:rPr lang="zh-CN" altLang="en-US" b="1" dirty="0">
                    <a:solidFill>
                      <a:srgbClr val="1B4367"/>
                    </a:solidFill>
                    <a:cs typeface="+mn-ea"/>
                  </a:rPr>
                  <a:t>以及</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en-US" altLang="zh-CN" b="1" i="1">
                            <a:solidFill>
                              <a:srgbClr val="1B4367"/>
                            </a:solidFill>
                            <a:latin typeface="Cambria Math" panose="02040503050406030204" pitchFamily="18" charset="0"/>
                            <a:cs typeface="+mn-ea"/>
                          </a:rPr>
                          <m:t>𝑷</m:t>
                        </m:r>
                      </m:e>
                      <m:sub>
                        <m:r>
                          <a:rPr lang="en-US" altLang="zh-CN" b="1" i="1" smtClean="0">
                            <a:solidFill>
                              <a:srgbClr val="1B4367"/>
                            </a:solidFill>
                            <a:latin typeface="Cambria Math" panose="02040503050406030204" pitchFamily="18" charset="0"/>
                            <a:cs typeface="+mn-ea"/>
                          </a:rPr>
                          <m:t>𝟐𝟐</m:t>
                        </m:r>
                      </m:sub>
                    </m:sSub>
                  </m:oMath>
                </a14:m>
                <a:r>
                  <a:rPr lang="zh-CN" altLang="en-US" b="1" dirty="0">
                    <a:solidFill>
                      <a:srgbClr val="1B4367"/>
                    </a:solidFill>
                    <a:cs typeface="+mn-ea"/>
                  </a:rPr>
                  <a:t>，实矩阵</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en-US" altLang="zh-CN" b="1" i="1">
                            <a:solidFill>
                              <a:srgbClr val="1B4367"/>
                            </a:solidFill>
                            <a:latin typeface="Cambria Math" panose="02040503050406030204" pitchFamily="18" charset="0"/>
                            <a:cs typeface="+mn-ea"/>
                          </a:rPr>
                          <m:t>𝑷</m:t>
                        </m:r>
                      </m:e>
                      <m:sub>
                        <m:r>
                          <a:rPr lang="en-US" altLang="zh-CN" b="1" i="1">
                            <a:solidFill>
                              <a:srgbClr val="1B4367"/>
                            </a:solidFill>
                            <a:latin typeface="Cambria Math" panose="02040503050406030204" pitchFamily="18" charset="0"/>
                            <a:cs typeface="+mn-ea"/>
                          </a:rPr>
                          <m:t>𝟏𝟏</m:t>
                        </m:r>
                      </m:sub>
                    </m:sSub>
                  </m:oMath>
                </a14:m>
                <a:r>
                  <a:rPr lang="zh-CN" altLang="en-US" b="1" dirty="0">
                    <a:solidFill>
                      <a:srgbClr val="1B4367"/>
                    </a:solidFill>
                    <a:cs typeface="+mn-ea"/>
                  </a:rPr>
                  <a:t>及</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en-US" altLang="zh-CN" b="1" i="1">
                            <a:solidFill>
                              <a:srgbClr val="1B4367"/>
                            </a:solidFill>
                            <a:latin typeface="Cambria Math" panose="02040503050406030204" pitchFamily="18" charset="0"/>
                            <a:cs typeface="+mn-ea"/>
                          </a:rPr>
                          <m:t>𝑷</m:t>
                        </m:r>
                      </m:e>
                      <m:sub>
                        <m:r>
                          <a:rPr lang="en-US" altLang="zh-CN" b="1" i="1" smtClean="0">
                            <a:solidFill>
                              <a:srgbClr val="1B4367"/>
                            </a:solidFill>
                            <a:latin typeface="Cambria Math" panose="02040503050406030204" pitchFamily="18" charset="0"/>
                            <a:cs typeface="+mn-ea"/>
                          </a:rPr>
                          <m:t>𝟐</m:t>
                        </m:r>
                        <m:r>
                          <a:rPr lang="en-US" altLang="zh-CN" b="1" i="1">
                            <a:solidFill>
                              <a:srgbClr val="1B4367"/>
                            </a:solidFill>
                            <a:latin typeface="Cambria Math" panose="02040503050406030204" pitchFamily="18" charset="0"/>
                            <a:cs typeface="+mn-ea"/>
                          </a:rPr>
                          <m:t>𝟏</m:t>
                        </m:r>
                      </m:sub>
                    </m:sSub>
                  </m:oMath>
                </a14:m>
                <a:r>
                  <a:rPr lang="zh-CN" altLang="en-US" b="1" dirty="0">
                    <a:solidFill>
                      <a:srgbClr val="1B4367"/>
                    </a:solidFill>
                    <a:cs typeface="+mn-ea"/>
                  </a:rPr>
                  <a:t>，实矩阵</a:t>
                </a:r>
                <a14:m>
                  <m:oMath xmlns:m="http://schemas.openxmlformats.org/officeDocument/2006/math">
                    <m:r>
                      <a:rPr lang="en-US" altLang="zh-CN" b="1" dirty="0">
                        <a:solidFill>
                          <a:srgbClr val="1B4367"/>
                        </a:solidFill>
                        <a:latin typeface="Cambria Math" panose="02040503050406030204" pitchFamily="18" charset="0"/>
                        <a:cs typeface="+mn-ea"/>
                      </a:rPr>
                      <m:t>𝑆</m:t>
                    </m:r>
                    <m:r>
                      <a:rPr lang="en-US" altLang="zh-CN" b="1" dirty="0">
                        <a:solidFill>
                          <a:srgbClr val="1B4367"/>
                        </a:solidFill>
                        <a:latin typeface="Cambria Math" panose="02040503050406030204" pitchFamily="18" charset="0"/>
                        <a:cs typeface="+mn-ea"/>
                      </a:rPr>
                      <m:t>,</m:t>
                    </m:r>
                    <m:r>
                      <a:rPr lang="en-US" altLang="zh-CN" b="1" dirty="0">
                        <a:solidFill>
                          <a:srgbClr val="1B4367"/>
                        </a:solidFill>
                        <a:latin typeface="Cambria Math" panose="02040503050406030204" pitchFamily="18" charset="0"/>
                        <a:cs typeface="+mn-ea"/>
                      </a:rPr>
                      <m:t>𝑁</m:t>
                    </m:r>
                  </m:oMath>
                </a14:m>
                <a:r>
                  <a:rPr lang="zh-CN" altLang="en-US" b="1" dirty="0">
                    <a:solidFill>
                      <a:srgbClr val="1B4367"/>
                    </a:solidFill>
                    <a:cs typeface="+mn-ea"/>
                  </a:rPr>
                  <a:t>和</a:t>
                </a:r>
                <a14:m>
                  <m:oMath xmlns:m="http://schemas.openxmlformats.org/officeDocument/2006/math">
                    <m:r>
                      <a:rPr lang="en-US" altLang="zh-CN" b="0" i="1" dirty="0" smtClean="0">
                        <a:solidFill>
                          <a:srgbClr val="1B4367"/>
                        </a:solidFill>
                        <a:latin typeface="Cambria Math" panose="02040503050406030204" pitchFamily="18" charset="0"/>
                        <a:cs typeface="+mn-ea"/>
                      </a:rPr>
                      <m:t>𝑉</m:t>
                    </m:r>
                    <m:r>
                      <a:rPr lang="en-US" altLang="zh-CN" b="1" i="1" dirty="0">
                        <a:solidFill>
                          <a:srgbClr val="1B4367"/>
                        </a:solidFill>
                        <a:latin typeface="Cambria Math" panose="02040503050406030204" pitchFamily="18" charset="0"/>
                        <a:cs typeface="+mn-ea"/>
                      </a:rPr>
                      <m:t> </m:t>
                    </m:r>
                  </m:oMath>
                </a14:m>
                <a:r>
                  <a:rPr lang="zh-CN" altLang="en-US" b="1" dirty="0">
                    <a:solidFill>
                      <a:srgbClr val="1B4367"/>
                    </a:solidFill>
                    <a:cs typeface="+mn-ea"/>
                  </a:rPr>
                  <a:t>，使得如下的线性矩阵不等式</a:t>
                </a:r>
                <a:r>
                  <a:rPr lang="en-US" altLang="zh-CN" b="1" dirty="0">
                    <a:solidFill>
                      <a:srgbClr val="1B4367"/>
                    </a:solidFill>
                    <a:cs typeface="+mn-ea"/>
                  </a:rPr>
                  <a:t>LMI</a:t>
                </a:r>
                <a:r>
                  <a:rPr lang="zh-CN" altLang="en-US" b="1" dirty="0">
                    <a:solidFill>
                      <a:srgbClr val="1B4367"/>
                    </a:solidFill>
                    <a:cs typeface="+mn-ea"/>
                  </a:rPr>
                  <a:t>成立，则所提出的系统是随机稳定的，同时对于所有非零的</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en-US" altLang="zh-CN" b="1" i="1" smtClean="0">
                            <a:solidFill>
                              <a:srgbClr val="1B4367"/>
                            </a:solidFill>
                            <a:latin typeface="Cambria Math" panose="02040503050406030204" pitchFamily="18" charset="0"/>
                            <a:cs typeface="+mn-ea"/>
                          </a:rPr>
                          <m:t>𝒒</m:t>
                        </m:r>
                      </m:e>
                      <m:sub>
                        <m:r>
                          <a:rPr lang="en-US" altLang="zh-CN" b="1" i="1" smtClean="0">
                            <a:solidFill>
                              <a:srgbClr val="1B4367"/>
                            </a:solidFill>
                            <a:latin typeface="Cambria Math" panose="02040503050406030204" pitchFamily="18" charset="0"/>
                            <a:cs typeface="+mn-ea"/>
                          </a:rPr>
                          <m:t>𝒌</m:t>
                        </m:r>
                      </m:sub>
                    </m:sSub>
                  </m:oMath>
                </a14:m>
                <a:r>
                  <a:rPr lang="en-US" altLang="zh-CN" b="1" dirty="0">
                    <a:solidFill>
                      <a:srgbClr val="1B4367"/>
                    </a:solidFill>
                    <a:cs typeface="+mn-ea"/>
                  </a:rPr>
                  <a:t>,</a:t>
                </a:r>
                <a:r>
                  <a:rPr lang="zh-CN" altLang="en-US" b="1" dirty="0">
                    <a:solidFill>
                      <a:srgbClr val="1B4367"/>
                    </a:solidFill>
                    <a:cs typeface="+mn-ea"/>
                  </a:rPr>
                  <a:t>相应的</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en-US" altLang="zh-CN" b="1">
                            <a:solidFill>
                              <a:srgbClr val="1B4367"/>
                            </a:solidFill>
                            <a:latin typeface="Cambria Math" panose="02040503050406030204" pitchFamily="18" charset="0"/>
                            <a:cs typeface="+mn-ea"/>
                          </a:rPr>
                          <m:t>𝐻</m:t>
                        </m:r>
                      </m:e>
                      <m:sub>
                        <m:r>
                          <a:rPr lang="en-US" altLang="zh-CN" b="1">
                            <a:solidFill>
                              <a:srgbClr val="1B4367"/>
                            </a:solidFill>
                            <a:latin typeface="Cambria Math" panose="02040503050406030204" pitchFamily="18" charset="0"/>
                            <a:cs typeface="+mn-ea"/>
                          </a:rPr>
                          <m:t>∞</m:t>
                        </m:r>
                      </m:sub>
                    </m:sSub>
                  </m:oMath>
                </a14:m>
                <a:r>
                  <a:rPr lang="zh-CN" altLang="en-US" b="1" dirty="0">
                    <a:solidFill>
                      <a:srgbClr val="1B4367"/>
                    </a:solidFill>
                    <a:cs typeface="+mn-ea"/>
                  </a:rPr>
                  <a:t>性能指标也能得到满足：</a:t>
                </a:r>
              </a:p>
            </p:txBody>
          </p:sp>
        </mc:Choice>
        <mc:Fallback xmlns="">
          <p:sp>
            <p:nvSpPr>
              <p:cNvPr id="8" name="文本框 7">
                <a:extLst>
                  <a:ext uri="{FF2B5EF4-FFF2-40B4-BE49-F238E27FC236}">
                    <a16:creationId xmlns:a16="http://schemas.microsoft.com/office/drawing/2014/main" id="{17380CC7-CCF2-4045-AF69-3FCE57BC4731}"/>
                  </a:ext>
                </a:extLst>
              </p:cNvPr>
              <p:cNvSpPr txBox="1">
                <a:spLocks noRot="1" noChangeAspect="1" noMove="1" noResize="1" noEditPoints="1" noAdjustHandles="1" noChangeArrowheads="1" noChangeShapeType="1" noTextEdit="1"/>
              </p:cNvSpPr>
              <p:nvPr/>
            </p:nvSpPr>
            <p:spPr>
              <a:xfrm>
                <a:off x="699246" y="1090519"/>
                <a:ext cx="6669743" cy="1346907"/>
              </a:xfrm>
              <a:prstGeom prst="rect">
                <a:avLst/>
              </a:prstGeom>
              <a:blipFill>
                <a:blip r:embed="rId8"/>
                <a:stretch>
                  <a:fillRect l="-274" b="-3620"/>
                </a:stretch>
              </a:blipFill>
            </p:spPr>
            <p:txBody>
              <a:bodyPr/>
              <a:lstStyle/>
              <a:p>
                <a:r>
                  <a:rPr lang="zh-CN" altLang="en-US">
                    <a:noFill/>
                  </a:rPr>
                  <a:t> </a:t>
                </a:r>
              </a:p>
            </p:txBody>
          </p:sp>
        </mc:Fallback>
      </mc:AlternateContent>
      <p:sp>
        <p:nvSpPr>
          <p:cNvPr id="20" name="Rectangle 8">
            <a:extLst>
              <a:ext uri="{FF2B5EF4-FFF2-40B4-BE49-F238E27FC236}">
                <a16:creationId xmlns:a16="http://schemas.microsoft.com/office/drawing/2014/main" id="{7BDBB25F-8EDE-490B-949A-F101BCA29E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10">
            <a:extLst>
              <a:ext uri="{FF2B5EF4-FFF2-40B4-BE49-F238E27FC236}">
                <a16:creationId xmlns:a16="http://schemas.microsoft.com/office/drawing/2014/main" id="{B8CB4895-28BA-45CC-AA27-AD2BB7DA4C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12">
            <a:extLst>
              <a:ext uri="{FF2B5EF4-FFF2-40B4-BE49-F238E27FC236}">
                <a16:creationId xmlns:a16="http://schemas.microsoft.com/office/drawing/2014/main" id="{81193E98-EC06-49A3-8ADE-DC579D81A386}"/>
              </a:ext>
            </a:extLst>
          </p:cNvPr>
          <p:cNvSpPr>
            <a:spLocks noChangeArrowheads="1"/>
          </p:cNvSpPr>
          <p:nvPr/>
        </p:nvSpPr>
        <p:spPr bwMode="auto">
          <a:xfrm>
            <a:off x="2622176" y="3963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4">
            <a:extLst>
              <a:ext uri="{FF2B5EF4-FFF2-40B4-BE49-F238E27FC236}">
                <a16:creationId xmlns:a16="http://schemas.microsoft.com/office/drawing/2014/main" id="{6D9C26EA-67B0-4675-AA06-87E618467A7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20">
            <a:extLst>
              <a:ext uri="{FF2B5EF4-FFF2-40B4-BE49-F238E27FC236}">
                <a16:creationId xmlns:a16="http://schemas.microsoft.com/office/drawing/2014/main" id="{3A2B6B35-620F-4EEC-BC4A-DDB30981C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8">
            <a:extLst>
              <a:ext uri="{FF2B5EF4-FFF2-40B4-BE49-F238E27FC236}">
                <a16:creationId xmlns:a16="http://schemas.microsoft.com/office/drawing/2014/main" id="{A988866F-E247-4488-AC16-E922BE7137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DE4EBF79-EFC3-4527-B28F-0090F0A212C1}"/>
              </a:ext>
            </a:extLst>
          </p:cNvPr>
          <p:cNvGraphicFramePr>
            <a:graphicFrameLocks noChangeAspect="1"/>
          </p:cNvGraphicFramePr>
          <p:nvPr>
            <p:extLst>
              <p:ext uri="{D42A27DB-BD31-4B8C-83A1-F6EECF244321}">
                <p14:modId xmlns:p14="http://schemas.microsoft.com/office/powerpoint/2010/main" val="3284410129"/>
              </p:ext>
            </p:extLst>
          </p:nvPr>
        </p:nvGraphicFramePr>
        <p:xfrm>
          <a:off x="2158991" y="2619266"/>
          <a:ext cx="4826017" cy="1903441"/>
        </p:xfrm>
        <a:graphic>
          <a:graphicData uri="http://schemas.openxmlformats.org/presentationml/2006/ole">
            <mc:AlternateContent xmlns:mc="http://schemas.openxmlformats.org/markup-compatibility/2006">
              <mc:Choice xmlns:v="urn:schemas-microsoft-com:vml" Requires="v">
                <p:oleObj spid="_x0000_s14356" name="Equation" r:id="rId9" imgW="3873500" imgH="1524000" progId="Equation.DSMT4">
                  <p:embed/>
                </p:oleObj>
              </mc:Choice>
              <mc:Fallback>
                <p:oleObj name="Equation" r:id="rId9" imgW="3873500" imgH="15240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8991" y="2619266"/>
                        <a:ext cx="4826017" cy="1903441"/>
                      </a:xfrm>
                      <a:prstGeom prst="rect">
                        <a:avLst/>
                      </a:prstGeom>
                      <a:noFill/>
                    </p:spPr>
                  </p:pic>
                </p:oleObj>
              </mc:Fallback>
            </mc:AlternateContent>
          </a:graphicData>
        </a:graphic>
      </p:graphicFrame>
    </p:spTree>
    <p:extLst>
      <p:ext uri="{BB962C8B-B14F-4D97-AF65-F5344CB8AC3E}">
        <p14:creationId xmlns:p14="http://schemas.microsoft.com/office/powerpoint/2010/main" val="338712424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D7B65069-C5F0-4619-A6D7-E8A18E10F9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9" y="0"/>
            <a:ext cx="9141291" cy="5143500"/>
          </a:xfrm>
          <a:prstGeom prst="rect">
            <a:avLst/>
          </a:prstGeom>
        </p:spPr>
      </p:pic>
      <p:pic>
        <p:nvPicPr>
          <p:cNvPr id="5" name="图片 5">
            <a:extLst>
              <a:ext uri="{FF2B5EF4-FFF2-40B4-BE49-F238E27FC236}">
                <a16:creationId xmlns:a16="http://schemas.microsoft.com/office/drawing/2014/main" id="{176EF8AA-755D-4D72-9FCE-ED53613B3B6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a:extLst>
              <a:ext uri="{FF2B5EF4-FFF2-40B4-BE49-F238E27FC236}">
                <a16:creationId xmlns:a16="http://schemas.microsoft.com/office/drawing/2014/main" id="{D213DA97-3605-4853-9F08-955EDC752221}"/>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4">
            <a:extLst>
              <a:ext uri="{FF2B5EF4-FFF2-40B4-BE49-F238E27FC236}">
                <a16:creationId xmlns:a16="http://schemas.microsoft.com/office/drawing/2014/main" id="{C952555C-7923-4801-A6DA-A5C2C921C671}"/>
              </a:ext>
            </a:extLst>
          </p:cNvPr>
          <p:cNvSpPr>
            <a:spLocks noChangeArrowheads="1"/>
          </p:cNvSpPr>
          <p:nvPr/>
        </p:nvSpPr>
        <p:spPr bwMode="gray">
          <a:xfrm>
            <a:off x="309284" y="369794"/>
            <a:ext cx="5029200" cy="350932"/>
          </a:xfrm>
          <a:prstGeom prst="chevron">
            <a:avLst>
              <a:gd name="adj" fmla="val 121762"/>
            </a:avLst>
          </a:prstGeom>
          <a:solidFill>
            <a:srgbClr val="1790BB"/>
          </a:solidFill>
          <a:ln w="38100">
            <a:solidFill>
              <a:schemeClr val="bg1"/>
            </a:solidFill>
            <a:miter lim="800000"/>
            <a:headEnd/>
            <a:tailEnd/>
          </a:ln>
          <a:effectLst>
            <a:outerShdw dist="109250" dir="3267739" algn="ctr" rotWithShape="0">
              <a:srgbClr val="333333">
                <a:alpha val="50000"/>
              </a:srgbClr>
            </a:outerShdw>
          </a:effectLst>
        </p:spPr>
        <p:txBody>
          <a:bodyPr anchor="ct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eaLnBrk="1" hangingPunct="1"/>
            <a:endParaRPr kumimoji="0" lang="zh-CN" altLang="en-US">
              <a:latin typeface="Arial" panose="020B060402020202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6" name="Text Box 5">
                <a:extLst>
                  <a:ext uri="{FF2B5EF4-FFF2-40B4-BE49-F238E27FC236}">
                    <a16:creationId xmlns:a16="http://schemas.microsoft.com/office/drawing/2014/main" id="{F16CD28C-2F72-45F2-A4DB-062BEFEB7BD3}"/>
                  </a:ext>
                </a:extLst>
              </p:cNvPr>
              <p:cNvSpPr txBox="1">
                <a:spLocks noChangeArrowheads="1"/>
              </p:cNvSpPr>
              <p:nvPr/>
            </p:nvSpPr>
            <p:spPr bwMode="auto">
              <a:xfrm>
                <a:off x="309284" y="360594"/>
                <a:ext cx="4464222"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r" latinLnBrk="1"/>
                <a:r>
                  <a:rPr lang="zh-CN" altLang="en-US" sz="1800" dirty="0">
                    <a:solidFill>
                      <a:schemeClr val="bg1"/>
                    </a:solidFill>
                    <a:latin typeface="黑体" panose="02010609060101010101" pitchFamily="49" charset="-122"/>
                    <a:ea typeface="黑体" panose="02010609060101010101" pitchFamily="49" charset="-122"/>
                  </a:rPr>
                  <a:t>定理</a:t>
                </a:r>
                <a:r>
                  <a:rPr lang="en-US" altLang="zh-CN" sz="1800" dirty="0">
                    <a:solidFill>
                      <a:schemeClr val="bg1"/>
                    </a:solidFill>
                    <a:latin typeface="黑体" panose="02010609060101010101" pitchFamily="49" charset="-122"/>
                    <a:ea typeface="黑体" panose="02010609060101010101" pitchFamily="49" charset="-122"/>
                  </a:rPr>
                  <a:t>4</a:t>
                </a:r>
                <a:r>
                  <a:rPr lang="zh-CN" altLang="en-US" sz="1800" dirty="0">
                    <a:solidFill>
                      <a:schemeClr val="bg1"/>
                    </a:solidFill>
                    <a:latin typeface="黑体" panose="02010609060101010101" pitchFamily="49" charset="-122"/>
                    <a:ea typeface="黑体" panose="02010609060101010101" pitchFamily="49" charset="-122"/>
                  </a:rPr>
                  <a:t>：</a:t>
                </a:r>
                <a14:m>
                  <m:oMath xmlns:m="http://schemas.openxmlformats.org/officeDocument/2006/math">
                    <m:sSub>
                      <m:sSubPr>
                        <m:ctrlPr>
                          <a:rPr lang="en-US" altLang="zh-CN" sz="1800" i="1">
                            <a:solidFill>
                              <a:schemeClr val="bg1"/>
                            </a:solidFill>
                            <a:latin typeface="Cambria Math" panose="02040503050406030204" pitchFamily="18" charset="0"/>
                            <a:ea typeface="黑体" panose="02010609060101010101" pitchFamily="49" charset="-122"/>
                          </a:rPr>
                        </m:ctrlPr>
                      </m:sSubPr>
                      <m:e>
                        <m:r>
                          <a:rPr lang="en-US" altLang="zh-CN" sz="1800" i="1">
                            <a:solidFill>
                              <a:schemeClr val="bg1"/>
                            </a:solidFill>
                            <a:latin typeface="Cambria Math" panose="02040503050406030204" pitchFamily="18" charset="0"/>
                            <a:ea typeface="黑体" panose="02010609060101010101" pitchFamily="49" charset="-122"/>
                          </a:rPr>
                          <m:t>𝐻</m:t>
                        </m:r>
                      </m:e>
                      <m:sub>
                        <m:r>
                          <a:rPr lang="en-US" altLang="zh-CN" sz="1800" i="1">
                            <a:solidFill>
                              <a:schemeClr val="bg1"/>
                            </a:solidFill>
                            <a:latin typeface="Cambria Math" panose="02040503050406030204" pitchFamily="18" charset="0"/>
                            <a:ea typeface="Cambria Math" panose="02040503050406030204" pitchFamily="18" charset="0"/>
                          </a:rPr>
                          <m:t>∞</m:t>
                        </m:r>
                      </m:sub>
                    </m:sSub>
                    <m:r>
                      <a:rPr lang="zh-CN" altLang="en-US" sz="1800" i="1">
                        <a:solidFill>
                          <a:schemeClr val="bg1"/>
                        </a:solidFill>
                        <a:latin typeface="Cambria Math" panose="02040503050406030204" pitchFamily="18" charset="0"/>
                        <a:ea typeface="黑体" panose="02010609060101010101" pitchFamily="49" charset="-122"/>
                      </a:rPr>
                      <m:t>性能指标</m:t>
                    </m:r>
                  </m:oMath>
                </a14:m>
                <a:r>
                  <a:rPr lang="zh-CN" altLang="en-US" sz="1800" dirty="0">
                    <a:solidFill>
                      <a:schemeClr val="bg1"/>
                    </a:solidFill>
                    <a:latin typeface="黑体" panose="02010609060101010101" pitchFamily="49" charset="-122"/>
                    <a:ea typeface="黑体" panose="02010609060101010101" pitchFamily="49" charset="-122"/>
                  </a:rPr>
                  <a:t>定理中的参数分离</a:t>
                </a:r>
              </a:p>
            </p:txBody>
          </p:sp>
        </mc:Choice>
        <mc:Fallback xmlns="">
          <p:sp>
            <p:nvSpPr>
              <p:cNvPr id="16" name="Text Box 5">
                <a:extLst>
                  <a:ext uri="{FF2B5EF4-FFF2-40B4-BE49-F238E27FC236}">
                    <a16:creationId xmlns:a16="http://schemas.microsoft.com/office/drawing/2014/main" id="{F16CD28C-2F72-45F2-A4DB-062BEFEB7BD3}"/>
                  </a:ext>
                </a:extLst>
              </p:cNvPr>
              <p:cNvSpPr txBox="1">
                <a:spLocks noRot="1" noChangeAspect="1" noMove="1" noResize="1" noEditPoints="1" noAdjustHandles="1" noChangeArrowheads="1" noChangeShapeType="1" noTextEdit="1"/>
              </p:cNvSpPr>
              <p:nvPr/>
            </p:nvSpPr>
            <p:spPr bwMode="auto">
              <a:xfrm>
                <a:off x="309284" y="360594"/>
                <a:ext cx="4464222" cy="369332"/>
              </a:xfrm>
              <a:prstGeom prst="rect">
                <a:avLst/>
              </a:prstGeom>
              <a:blipFill>
                <a:blip r:embed="rId7"/>
                <a:stretch>
                  <a:fillRect t="-11475" r="-1093" b="-213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2" name="Rectangle 2">
            <a:extLst>
              <a:ext uri="{FF2B5EF4-FFF2-40B4-BE49-F238E27FC236}">
                <a16:creationId xmlns:a16="http://schemas.microsoft.com/office/drawing/2014/main" id="{AFF2639B-3665-4DCD-9EAF-3B8BC0C0A63B}"/>
              </a:ext>
            </a:extLst>
          </p:cNvPr>
          <p:cNvSpPr>
            <a:spLocks noChangeArrowheads="1"/>
          </p:cNvSpPr>
          <p:nvPr/>
        </p:nvSpPr>
        <p:spPr bwMode="auto">
          <a:xfrm>
            <a:off x="766484" y="32740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a:extLst>
              <a:ext uri="{FF2B5EF4-FFF2-40B4-BE49-F238E27FC236}">
                <a16:creationId xmlns:a16="http://schemas.microsoft.com/office/drawing/2014/main" id="{7E3B076B-EE8A-4ED6-B25A-00A02FC22C71}"/>
              </a:ext>
            </a:extLst>
          </p:cNvPr>
          <p:cNvSpPr>
            <a:spLocks noChangeArrowheads="1"/>
          </p:cNvSpPr>
          <p:nvPr/>
        </p:nvSpPr>
        <p:spPr bwMode="auto">
          <a:xfrm>
            <a:off x="3583642" y="35653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2">
            <a:extLst>
              <a:ext uri="{FF2B5EF4-FFF2-40B4-BE49-F238E27FC236}">
                <a16:creationId xmlns:a16="http://schemas.microsoft.com/office/drawing/2014/main" id="{21EAFCF4-74B0-4BBA-86FA-4BAD1A8DBF2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7380CC7-CCF2-4045-AF69-3FCE57BC4731}"/>
                  </a:ext>
                </a:extLst>
              </p:cNvPr>
              <p:cNvSpPr txBox="1"/>
              <p:nvPr/>
            </p:nvSpPr>
            <p:spPr>
              <a:xfrm>
                <a:off x="664434" y="1083537"/>
                <a:ext cx="6669743" cy="1346907"/>
              </a:xfrm>
              <a:prstGeom prst="rect">
                <a:avLst/>
              </a:prstGeom>
              <a:noFill/>
            </p:spPr>
            <p:txBody>
              <a:bodyPr wrap="square" rtlCol="0">
                <a:spAutoFit/>
              </a:bodyPr>
              <a:lstStyle/>
              <a:p>
                <a:pPr>
                  <a:lnSpc>
                    <a:spcPct val="150000"/>
                  </a:lnSpc>
                </a:pPr>
                <a:r>
                  <a:rPr lang="zh-CN" altLang="en-US" dirty="0"/>
                  <a:t> </a:t>
                </a:r>
                <a:r>
                  <a:rPr lang="zh-CN" altLang="en-US" b="1" dirty="0">
                    <a:solidFill>
                      <a:srgbClr val="1B4367"/>
                    </a:solidFill>
                    <a:cs typeface="+mn-ea"/>
                  </a:rPr>
                  <a:t>      对任意的</a:t>
                </a:r>
                <a14:m>
                  <m:oMath xmlns:m="http://schemas.openxmlformats.org/officeDocument/2006/math">
                    <m:r>
                      <a:rPr lang="zh-CN" altLang="en-US" b="1">
                        <a:solidFill>
                          <a:srgbClr val="1B4367"/>
                        </a:solidFill>
                        <a:latin typeface="Cambria Math" panose="02040503050406030204" pitchFamily="18" charset="0"/>
                        <a:cs typeface="+mn-ea"/>
                      </a:rPr>
                      <m:t>𝜀</m:t>
                    </m:r>
                    <m:r>
                      <a:rPr lang="zh-CN" altLang="en-US" b="1">
                        <a:solidFill>
                          <a:srgbClr val="1B4367"/>
                        </a:solidFill>
                        <a:latin typeface="Cambria Math" panose="02040503050406030204" pitchFamily="18" charset="0"/>
                        <a:cs typeface="+mn-ea"/>
                      </a:rPr>
                      <m:t>∈(</m:t>
                    </m:r>
                    <m:r>
                      <a:rPr lang="en-US" altLang="zh-CN" b="1">
                        <a:solidFill>
                          <a:srgbClr val="1B4367"/>
                        </a:solidFill>
                        <a:latin typeface="Cambria Math" panose="02040503050406030204" pitchFamily="18" charset="0"/>
                        <a:cs typeface="+mn-ea"/>
                      </a:rPr>
                      <m:t>𝟎</m:t>
                    </m:r>
                    <m:r>
                      <a:rPr lang="en-US" altLang="zh-CN" b="1">
                        <a:solidFill>
                          <a:srgbClr val="1B4367"/>
                        </a:solidFill>
                        <a:latin typeface="Cambria Math" panose="02040503050406030204" pitchFamily="18" charset="0"/>
                        <a:cs typeface="+mn-ea"/>
                      </a:rPr>
                      <m:t>, </m:t>
                    </m:r>
                    <m:sSub>
                      <m:sSubPr>
                        <m:ctrlPr>
                          <a:rPr lang="en-US" altLang="zh-CN" b="1" i="1">
                            <a:solidFill>
                              <a:srgbClr val="1B4367"/>
                            </a:solidFill>
                            <a:latin typeface="Cambria Math" panose="02040503050406030204" pitchFamily="18" charset="0"/>
                            <a:cs typeface="+mn-ea"/>
                          </a:rPr>
                        </m:ctrlPr>
                      </m:sSubPr>
                      <m:e>
                        <m:r>
                          <a:rPr lang="zh-CN" altLang="en-US" b="1">
                            <a:solidFill>
                              <a:srgbClr val="1B4367"/>
                            </a:solidFill>
                            <a:latin typeface="Cambria Math" panose="02040503050406030204" pitchFamily="18" charset="0"/>
                            <a:cs typeface="+mn-ea"/>
                          </a:rPr>
                          <m:t>𝜀</m:t>
                        </m:r>
                      </m:e>
                      <m:sub>
                        <m:r>
                          <a:rPr lang="en-US" altLang="zh-CN" b="1">
                            <a:solidFill>
                              <a:srgbClr val="1B4367"/>
                            </a:solidFill>
                            <a:latin typeface="Cambria Math" panose="02040503050406030204" pitchFamily="18" charset="0"/>
                            <a:cs typeface="+mn-ea"/>
                          </a:rPr>
                          <m:t>𝟎</m:t>
                        </m:r>
                      </m:sub>
                    </m:sSub>
                    <m:r>
                      <a:rPr lang="en-US" altLang="zh-CN" b="1">
                        <a:solidFill>
                          <a:srgbClr val="1B4367"/>
                        </a:solidFill>
                        <a:latin typeface="Cambria Math" panose="02040503050406030204" pitchFamily="18" charset="0"/>
                        <a:cs typeface="+mn-ea"/>
                      </a:rPr>
                      <m:t>]</m:t>
                    </m:r>
                  </m:oMath>
                </a14:m>
                <a:r>
                  <a:rPr lang="zh-CN" altLang="en-US" b="1" dirty="0">
                    <a:solidFill>
                      <a:srgbClr val="1B4367"/>
                    </a:solidFill>
                    <a:cs typeface="+mn-ea"/>
                  </a:rPr>
                  <a:t>，其中</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zh-CN" altLang="en-US" b="1">
                            <a:solidFill>
                              <a:srgbClr val="1B4367"/>
                            </a:solidFill>
                            <a:latin typeface="Cambria Math" panose="02040503050406030204" pitchFamily="18" charset="0"/>
                            <a:cs typeface="+mn-ea"/>
                          </a:rPr>
                          <m:t>𝜀</m:t>
                        </m:r>
                      </m:e>
                      <m:sub>
                        <m:r>
                          <a:rPr lang="en-US" altLang="zh-CN" b="1" i="1">
                            <a:solidFill>
                              <a:srgbClr val="1B4367"/>
                            </a:solidFill>
                            <a:latin typeface="Cambria Math" panose="02040503050406030204" pitchFamily="18" charset="0"/>
                            <a:cs typeface="+mn-ea"/>
                          </a:rPr>
                          <m:t>𝟎</m:t>
                        </m:r>
                      </m:sub>
                    </m:sSub>
                  </m:oMath>
                </a14:m>
                <a:r>
                  <a:rPr lang="zh-CN" altLang="en-US" b="1" dirty="0">
                    <a:solidFill>
                      <a:srgbClr val="1B4367"/>
                    </a:solidFill>
                    <a:cs typeface="+mn-ea"/>
                  </a:rPr>
                  <a:t>是对于</a:t>
                </a:r>
                <a14:m>
                  <m:oMath xmlns:m="http://schemas.openxmlformats.org/officeDocument/2006/math">
                    <m:r>
                      <a:rPr lang="zh-CN" altLang="en-US" b="1">
                        <a:solidFill>
                          <a:srgbClr val="1B4367"/>
                        </a:solidFill>
                        <a:latin typeface="Cambria Math" panose="02040503050406030204" pitchFamily="18" charset="0"/>
                        <a:cs typeface="+mn-ea"/>
                      </a:rPr>
                      <m:t>𝜀</m:t>
                    </m:r>
                  </m:oMath>
                </a14:m>
                <a:r>
                  <a:rPr lang="zh-CN" altLang="en-US" b="1" dirty="0">
                    <a:solidFill>
                      <a:srgbClr val="1B4367"/>
                    </a:solidFill>
                    <a:cs typeface="+mn-ea"/>
                  </a:rPr>
                  <a:t>所给定的上界，对于已给出的标量</a:t>
                </a:r>
                <a14:m>
                  <m:oMath xmlns:m="http://schemas.openxmlformats.org/officeDocument/2006/math">
                    <m:r>
                      <a:rPr lang="zh-CN" altLang="en-US" b="1">
                        <a:solidFill>
                          <a:srgbClr val="1B4367"/>
                        </a:solidFill>
                        <a:latin typeface="Cambria Math" panose="02040503050406030204" pitchFamily="18" charset="0"/>
                        <a:cs typeface="+mn-ea"/>
                      </a:rPr>
                      <m:t>𝛾</m:t>
                    </m:r>
                    <m:r>
                      <a:rPr lang="en-US" altLang="zh-CN" b="1">
                        <a:solidFill>
                          <a:srgbClr val="1B4367"/>
                        </a:solidFill>
                        <a:latin typeface="Cambria Math" panose="02040503050406030204" pitchFamily="18" charset="0"/>
                        <a:cs typeface="+mn-ea"/>
                      </a:rPr>
                      <m:t>&gt;0</m:t>
                    </m:r>
                  </m:oMath>
                </a14:m>
                <a:r>
                  <a:rPr lang="zh-CN" altLang="en-US" b="1" dirty="0">
                    <a:solidFill>
                      <a:srgbClr val="1B4367"/>
                    </a:solidFill>
                    <a:cs typeface="+mn-ea"/>
                  </a:rPr>
                  <a:t>，若存在相应的正定矩阵</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en-US" altLang="zh-CN" b="1" i="1">
                            <a:solidFill>
                              <a:srgbClr val="1B4367"/>
                            </a:solidFill>
                            <a:latin typeface="Cambria Math" panose="02040503050406030204" pitchFamily="18" charset="0"/>
                            <a:cs typeface="+mn-ea"/>
                          </a:rPr>
                          <m:t>𝑷</m:t>
                        </m:r>
                      </m:e>
                      <m:sub>
                        <m:r>
                          <a:rPr lang="en-US" altLang="zh-CN" b="1" i="1">
                            <a:solidFill>
                              <a:srgbClr val="1B4367"/>
                            </a:solidFill>
                            <a:latin typeface="Cambria Math" panose="02040503050406030204" pitchFamily="18" charset="0"/>
                            <a:cs typeface="+mn-ea"/>
                          </a:rPr>
                          <m:t>𝟏𝟏</m:t>
                        </m:r>
                      </m:sub>
                    </m:sSub>
                  </m:oMath>
                </a14:m>
                <a:r>
                  <a:rPr lang="zh-CN" altLang="en-US" b="1" dirty="0">
                    <a:solidFill>
                      <a:srgbClr val="1B4367"/>
                    </a:solidFill>
                    <a:cs typeface="+mn-ea"/>
                  </a:rPr>
                  <a:t>以及</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en-US" altLang="zh-CN" b="1" i="1">
                            <a:solidFill>
                              <a:srgbClr val="1B4367"/>
                            </a:solidFill>
                            <a:latin typeface="Cambria Math" panose="02040503050406030204" pitchFamily="18" charset="0"/>
                            <a:cs typeface="+mn-ea"/>
                          </a:rPr>
                          <m:t>𝑷</m:t>
                        </m:r>
                      </m:e>
                      <m:sub>
                        <m:r>
                          <a:rPr lang="en-US" altLang="zh-CN" b="1" i="1">
                            <a:solidFill>
                              <a:srgbClr val="1B4367"/>
                            </a:solidFill>
                            <a:latin typeface="Cambria Math" panose="02040503050406030204" pitchFamily="18" charset="0"/>
                            <a:cs typeface="+mn-ea"/>
                          </a:rPr>
                          <m:t>𝟐𝟐</m:t>
                        </m:r>
                      </m:sub>
                    </m:sSub>
                  </m:oMath>
                </a14:m>
                <a:r>
                  <a:rPr lang="zh-CN" altLang="en-US" b="1" dirty="0">
                    <a:solidFill>
                      <a:srgbClr val="1B4367"/>
                    </a:solidFill>
                    <a:cs typeface="+mn-ea"/>
                  </a:rPr>
                  <a:t>，实矩阵</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en-US" altLang="zh-CN" b="1" i="1">
                            <a:solidFill>
                              <a:srgbClr val="1B4367"/>
                            </a:solidFill>
                            <a:latin typeface="Cambria Math" panose="02040503050406030204" pitchFamily="18" charset="0"/>
                            <a:cs typeface="+mn-ea"/>
                          </a:rPr>
                          <m:t>𝑷</m:t>
                        </m:r>
                      </m:e>
                      <m:sub>
                        <m:r>
                          <a:rPr lang="en-US" altLang="zh-CN" b="1" i="1">
                            <a:solidFill>
                              <a:srgbClr val="1B4367"/>
                            </a:solidFill>
                            <a:latin typeface="Cambria Math" panose="02040503050406030204" pitchFamily="18" charset="0"/>
                            <a:cs typeface="+mn-ea"/>
                          </a:rPr>
                          <m:t>𝟏𝟏</m:t>
                        </m:r>
                      </m:sub>
                    </m:sSub>
                  </m:oMath>
                </a14:m>
                <a:r>
                  <a:rPr lang="zh-CN" altLang="en-US" b="1" dirty="0">
                    <a:solidFill>
                      <a:srgbClr val="1B4367"/>
                    </a:solidFill>
                    <a:cs typeface="+mn-ea"/>
                  </a:rPr>
                  <a:t>及</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en-US" altLang="zh-CN" b="1" i="1">
                            <a:solidFill>
                              <a:srgbClr val="1B4367"/>
                            </a:solidFill>
                            <a:latin typeface="Cambria Math" panose="02040503050406030204" pitchFamily="18" charset="0"/>
                            <a:cs typeface="+mn-ea"/>
                          </a:rPr>
                          <m:t>𝑷</m:t>
                        </m:r>
                      </m:e>
                      <m:sub>
                        <m:r>
                          <a:rPr lang="en-US" altLang="zh-CN" b="1" i="1">
                            <a:solidFill>
                              <a:srgbClr val="1B4367"/>
                            </a:solidFill>
                            <a:latin typeface="Cambria Math" panose="02040503050406030204" pitchFamily="18" charset="0"/>
                            <a:cs typeface="+mn-ea"/>
                          </a:rPr>
                          <m:t>𝟐𝟏</m:t>
                        </m:r>
                      </m:sub>
                    </m:sSub>
                  </m:oMath>
                </a14:m>
                <a:r>
                  <a:rPr lang="zh-CN" altLang="en-US" b="1" dirty="0">
                    <a:solidFill>
                      <a:srgbClr val="1B4367"/>
                    </a:solidFill>
                    <a:cs typeface="+mn-ea"/>
                  </a:rPr>
                  <a:t>，实矩阵</a:t>
                </a:r>
                <a14:m>
                  <m:oMath xmlns:m="http://schemas.openxmlformats.org/officeDocument/2006/math">
                    <m:r>
                      <a:rPr lang="en-US" altLang="zh-CN" b="1" dirty="0">
                        <a:solidFill>
                          <a:srgbClr val="1B4367"/>
                        </a:solidFill>
                        <a:latin typeface="Cambria Math" panose="02040503050406030204" pitchFamily="18" charset="0"/>
                        <a:cs typeface="+mn-ea"/>
                      </a:rPr>
                      <m:t>𝑆</m:t>
                    </m:r>
                    <m:r>
                      <a:rPr lang="en-US" altLang="zh-CN" b="1" dirty="0">
                        <a:solidFill>
                          <a:srgbClr val="1B4367"/>
                        </a:solidFill>
                        <a:latin typeface="Cambria Math" panose="02040503050406030204" pitchFamily="18" charset="0"/>
                        <a:cs typeface="+mn-ea"/>
                      </a:rPr>
                      <m:t>,</m:t>
                    </m:r>
                    <m:r>
                      <a:rPr lang="en-US" altLang="zh-CN" b="1" dirty="0">
                        <a:solidFill>
                          <a:srgbClr val="1B4367"/>
                        </a:solidFill>
                        <a:latin typeface="Cambria Math" panose="02040503050406030204" pitchFamily="18" charset="0"/>
                        <a:cs typeface="+mn-ea"/>
                      </a:rPr>
                      <m:t>𝑁</m:t>
                    </m:r>
                  </m:oMath>
                </a14:m>
                <a:r>
                  <a:rPr lang="zh-CN" altLang="en-US" b="1" dirty="0">
                    <a:solidFill>
                      <a:srgbClr val="1B4367"/>
                    </a:solidFill>
                    <a:cs typeface="+mn-ea"/>
                  </a:rPr>
                  <a:t>和</a:t>
                </a:r>
                <a14:m>
                  <m:oMath xmlns:m="http://schemas.openxmlformats.org/officeDocument/2006/math">
                    <m:r>
                      <a:rPr lang="en-US" altLang="zh-CN" i="1" dirty="0">
                        <a:solidFill>
                          <a:srgbClr val="1B4367"/>
                        </a:solidFill>
                        <a:latin typeface="Cambria Math" panose="02040503050406030204" pitchFamily="18" charset="0"/>
                        <a:cs typeface="+mn-ea"/>
                      </a:rPr>
                      <m:t>𝑉</m:t>
                    </m:r>
                    <m:r>
                      <a:rPr lang="en-US" altLang="zh-CN" b="1" i="1" dirty="0">
                        <a:solidFill>
                          <a:srgbClr val="1B4367"/>
                        </a:solidFill>
                        <a:latin typeface="Cambria Math" panose="02040503050406030204" pitchFamily="18" charset="0"/>
                        <a:cs typeface="+mn-ea"/>
                      </a:rPr>
                      <m:t> </m:t>
                    </m:r>
                  </m:oMath>
                </a14:m>
                <a:r>
                  <a:rPr lang="zh-CN" altLang="en-US" b="1" dirty="0">
                    <a:solidFill>
                      <a:srgbClr val="1B4367"/>
                    </a:solidFill>
                    <a:cs typeface="+mn-ea"/>
                  </a:rPr>
                  <a:t>，使得如下的线性矩阵不等式</a:t>
                </a:r>
                <a:r>
                  <a:rPr lang="en-US" altLang="zh-CN" b="1" dirty="0">
                    <a:solidFill>
                      <a:srgbClr val="1B4367"/>
                    </a:solidFill>
                    <a:cs typeface="+mn-ea"/>
                  </a:rPr>
                  <a:t>LMI</a:t>
                </a:r>
                <a:r>
                  <a:rPr lang="zh-CN" altLang="en-US" b="1" dirty="0">
                    <a:solidFill>
                      <a:srgbClr val="1B4367"/>
                    </a:solidFill>
                    <a:cs typeface="+mn-ea"/>
                  </a:rPr>
                  <a:t>成立，则所提出的系统是随机稳定的，同时对于所有非零的</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en-US" altLang="zh-CN" b="1" i="1">
                            <a:solidFill>
                              <a:srgbClr val="1B4367"/>
                            </a:solidFill>
                            <a:latin typeface="Cambria Math" panose="02040503050406030204" pitchFamily="18" charset="0"/>
                            <a:cs typeface="+mn-ea"/>
                          </a:rPr>
                          <m:t>𝒒</m:t>
                        </m:r>
                      </m:e>
                      <m:sub>
                        <m:r>
                          <a:rPr lang="en-US" altLang="zh-CN" b="1" i="1">
                            <a:solidFill>
                              <a:srgbClr val="1B4367"/>
                            </a:solidFill>
                            <a:latin typeface="Cambria Math" panose="02040503050406030204" pitchFamily="18" charset="0"/>
                            <a:cs typeface="+mn-ea"/>
                          </a:rPr>
                          <m:t>𝒌</m:t>
                        </m:r>
                      </m:sub>
                    </m:sSub>
                  </m:oMath>
                </a14:m>
                <a:r>
                  <a:rPr lang="en-US" altLang="zh-CN" b="1" dirty="0">
                    <a:solidFill>
                      <a:srgbClr val="1B4367"/>
                    </a:solidFill>
                    <a:cs typeface="+mn-ea"/>
                  </a:rPr>
                  <a:t>,</a:t>
                </a:r>
                <a:r>
                  <a:rPr lang="zh-CN" altLang="en-US" b="1" dirty="0">
                    <a:solidFill>
                      <a:srgbClr val="1B4367"/>
                    </a:solidFill>
                    <a:cs typeface="+mn-ea"/>
                  </a:rPr>
                  <a:t>相应的</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en-US" altLang="zh-CN" b="1">
                            <a:solidFill>
                              <a:srgbClr val="1B4367"/>
                            </a:solidFill>
                            <a:latin typeface="Cambria Math" panose="02040503050406030204" pitchFamily="18" charset="0"/>
                            <a:cs typeface="+mn-ea"/>
                          </a:rPr>
                          <m:t>𝐻</m:t>
                        </m:r>
                      </m:e>
                      <m:sub>
                        <m:r>
                          <a:rPr lang="en-US" altLang="zh-CN" b="1">
                            <a:solidFill>
                              <a:srgbClr val="1B4367"/>
                            </a:solidFill>
                            <a:latin typeface="Cambria Math" panose="02040503050406030204" pitchFamily="18" charset="0"/>
                            <a:cs typeface="+mn-ea"/>
                          </a:rPr>
                          <m:t>∞</m:t>
                        </m:r>
                      </m:sub>
                    </m:sSub>
                  </m:oMath>
                </a14:m>
                <a:r>
                  <a:rPr lang="zh-CN" altLang="en-US" b="1" dirty="0">
                    <a:solidFill>
                      <a:srgbClr val="1B4367"/>
                    </a:solidFill>
                    <a:cs typeface="+mn-ea"/>
                  </a:rPr>
                  <a:t>性能指标也能得到满足：</a:t>
                </a:r>
              </a:p>
            </p:txBody>
          </p:sp>
        </mc:Choice>
        <mc:Fallback xmlns="">
          <p:sp>
            <p:nvSpPr>
              <p:cNvPr id="8" name="文本框 7">
                <a:extLst>
                  <a:ext uri="{FF2B5EF4-FFF2-40B4-BE49-F238E27FC236}">
                    <a16:creationId xmlns:a16="http://schemas.microsoft.com/office/drawing/2014/main" id="{17380CC7-CCF2-4045-AF69-3FCE57BC4731}"/>
                  </a:ext>
                </a:extLst>
              </p:cNvPr>
              <p:cNvSpPr txBox="1">
                <a:spLocks noRot="1" noChangeAspect="1" noMove="1" noResize="1" noEditPoints="1" noAdjustHandles="1" noChangeArrowheads="1" noChangeShapeType="1" noTextEdit="1"/>
              </p:cNvSpPr>
              <p:nvPr/>
            </p:nvSpPr>
            <p:spPr>
              <a:xfrm>
                <a:off x="664434" y="1083537"/>
                <a:ext cx="6669743" cy="1346907"/>
              </a:xfrm>
              <a:prstGeom prst="rect">
                <a:avLst/>
              </a:prstGeom>
              <a:blipFill>
                <a:blip r:embed="rId8"/>
                <a:stretch>
                  <a:fillRect l="-274" b="-3620"/>
                </a:stretch>
              </a:blipFill>
            </p:spPr>
            <p:txBody>
              <a:bodyPr/>
              <a:lstStyle/>
              <a:p>
                <a:r>
                  <a:rPr lang="zh-CN" altLang="en-US">
                    <a:noFill/>
                  </a:rPr>
                  <a:t> </a:t>
                </a:r>
              </a:p>
            </p:txBody>
          </p:sp>
        </mc:Fallback>
      </mc:AlternateContent>
      <p:sp>
        <p:nvSpPr>
          <p:cNvPr id="20" name="Rectangle 8">
            <a:extLst>
              <a:ext uri="{FF2B5EF4-FFF2-40B4-BE49-F238E27FC236}">
                <a16:creationId xmlns:a16="http://schemas.microsoft.com/office/drawing/2014/main" id="{7BDBB25F-8EDE-490B-949A-F101BCA29E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10">
            <a:extLst>
              <a:ext uri="{FF2B5EF4-FFF2-40B4-BE49-F238E27FC236}">
                <a16:creationId xmlns:a16="http://schemas.microsoft.com/office/drawing/2014/main" id="{B8CB4895-28BA-45CC-AA27-AD2BB7DA4C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12">
            <a:extLst>
              <a:ext uri="{FF2B5EF4-FFF2-40B4-BE49-F238E27FC236}">
                <a16:creationId xmlns:a16="http://schemas.microsoft.com/office/drawing/2014/main" id="{81193E98-EC06-49A3-8ADE-DC579D81A386}"/>
              </a:ext>
            </a:extLst>
          </p:cNvPr>
          <p:cNvSpPr>
            <a:spLocks noChangeArrowheads="1"/>
          </p:cNvSpPr>
          <p:nvPr/>
        </p:nvSpPr>
        <p:spPr bwMode="auto">
          <a:xfrm>
            <a:off x="2622176" y="3963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4">
            <a:extLst>
              <a:ext uri="{FF2B5EF4-FFF2-40B4-BE49-F238E27FC236}">
                <a16:creationId xmlns:a16="http://schemas.microsoft.com/office/drawing/2014/main" id="{6D9C26EA-67B0-4675-AA06-87E618467A7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20">
            <a:extLst>
              <a:ext uri="{FF2B5EF4-FFF2-40B4-BE49-F238E27FC236}">
                <a16:creationId xmlns:a16="http://schemas.microsoft.com/office/drawing/2014/main" id="{3A2B6B35-620F-4EEC-BC4A-DDB30981C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3">
            <a:extLst>
              <a:ext uri="{FF2B5EF4-FFF2-40B4-BE49-F238E27FC236}">
                <a16:creationId xmlns:a16="http://schemas.microsoft.com/office/drawing/2014/main" id="{9FEA6FD0-6BD5-4D1C-8C67-5086C257D28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AA8D995D-F4C0-4DCC-92CC-E86E107A5AC9}"/>
              </a:ext>
            </a:extLst>
          </p:cNvPr>
          <p:cNvGraphicFramePr>
            <a:graphicFrameLocks noChangeAspect="1"/>
          </p:cNvGraphicFramePr>
          <p:nvPr>
            <p:extLst>
              <p:ext uri="{D42A27DB-BD31-4B8C-83A1-F6EECF244321}">
                <p14:modId xmlns:p14="http://schemas.microsoft.com/office/powerpoint/2010/main" val="2507999318"/>
              </p:ext>
            </p:extLst>
          </p:nvPr>
        </p:nvGraphicFramePr>
        <p:xfrm>
          <a:off x="2326342" y="2418162"/>
          <a:ext cx="4377018" cy="2358519"/>
        </p:xfrm>
        <a:graphic>
          <a:graphicData uri="http://schemas.openxmlformats.org/presentationml/2006/ole">
            <mc:AlternateContent xmlns:mc="http://schemas.openxmlformats.org/markup-compatibility/2006">
              <mc:Choice xmlns:v="urn:schemas-microsoft-com:vml" Requires="v">
                <p:oleObj spid="_x0000_s15385" name="Equation" r:id="rId9" imgW="5715000" imgH="3098800" progId="Equation.DSMT4">
                  <p:embed/>
                </p:oleObj>
              </mc:Choice>
              <mc:Fallback>
                <p:oleObj name="Equation" r:id="rId9" imgW="5715000" imgH="30988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6342" y="2418162"/>
                        <a:ext cx="4377018" cy="2358519"/>
                      </a:xfrm>
                      <a:prstGeom prst="rect">
                        <a:avLst/>
                      </a:prstGeom>
                      <a:noFill/>
                    </p:spPr>
                  </p:pic>
                </p:oleObj>
              </mc:Fallback>
            </mc:AlternateContent>
          </a:graphicData>
        </a:graphic>
      </p:graphicFrame>
    </p:spTree>
    <p:extLst>
      <p:ext uri="{BB962C8B-B14F-4D97-AF65-F5344CB8AC3E}">
        <p14:creationId xmlns:p14="http://schemas.microsoft.com/office/powerpoint/2010/main" val="190838178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D7B65069-C5F0-4619-A6D7-E8A18E10F9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9" y="0"/>
            <a:ext cx="9141291" cy="5143500"/>
          </a:xfrm>
          <a:prstGeom prst="rect">
            <a:avLst/>
          </a:prstGeom>
        </p:spPr>
      </p:pic>
      <p:pic>
        <p:nvPicPr>
          <p:cNvPr id="5" name="图片 5">
            <a:extLst>
              <a:ext uri="{FF2B5EF4-FFF2-40B4-BE49-F238E27FC236}">
                <a16:creationId xmlns:a16="http://schemas.microsoft.com/office/drawing/2014/main" id="{176EF8AA-755D-4D72-9FCE-ED53613B3B6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a:extLst>
              <a:ext uri="{FF2B5EF4-FFF2-40B4-BE49-F238E27FC236}">
                <a16:creationId xmlns:a16="http://schemas.microsoft.com/office/drawing/2014/main" id="{D213DA97-3605-4853-9F08-955EDC752221}"/>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4">
            <a:extLst>
              <a:ext uri="{FF2B5EF4-FFF2-40B4-BE49-F238E27FC236}">
                <a16:creationId xmlns:a16="http://schemas.microsoft.com/office/drawing/2014/main" id="{C952555C-7923-4801-A6DA-A5C2C921C671}"/>
              </a:ext>
            </a:extLst>
          </p:cNvPr>
          <p:cNvSpPr>
            <a:spLocks noChangeArrowheads="1"/>
          </p:cNvSpPr>
          <p:nvPr/>
        </p:nvSpPr>
        <p:spPr bwMode="gray">
          <a:xfrm>
            <a:off x="309284" y="369794"/>
            <a:ext cx="5029200" cy="350932"/>
          </a:xfrm>
          <a:prstGeom prst="chevron">
            <a:avLst>
              <a:gd name="adj" fmla="val 121762"/>
            </a:avLst>
          </a:prstGeom>
          <a:solidFill>
            <a:srgbClr val="1790BB"/>
          </a:solidFill>
          <a:ln w="38100">
            <a:solidFill>
              <a:schemeClr val="bg1"/>
            </a:solidFill>
            <a:miter lim="800000"/>
            <a:headEnd/>
            <a:tailEnd/>
          </a:ln>
          <a:effectLst>
            <a:outerShdw dist="109250" dir="3267739" algn="ctr" rotWithShape="0">
              <a:srgbClr val="333333">
                <a:alpha val="50000"/>
              </a:srgbClr>
            </a:outerShdw>
          </a:effectLst>
        </p:spPr>
        <p:txBody>
          <a:bodyPr anchor="ct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eaLnBrk="1" hangingPunct="1"/>
            <a:endParaRPr kumimoji="0" lang="zh-CN" altLang="en-US">
              <a:latin typeface="Arial" panose="020B0604020202020204" pitchFamily="34" charset="0"/>
              <a:ea typeface="宋体" panose="02010600030101010101" pitchFamily="2" charset="-122"/>
            </a:endParaRPr>
          </a:p>
        </p:txBody>
      </p:sp>
      <p:sp>
        <p:nvSpPr>
          <p:cNvPr id="16" name="Text Box 5">
            <a:extLst>
              <a:ext uri="{FF2B5EF4-FFF2-40B4-BE49-F238E27FC236}">
                <a16:creationId xmlns:a16="http://schemas.microsoft.com/office/drawing/2014/main" id="{F16CD28C-2F72-45F2-A4DB-062BEFEB7BD3}"/>
              </a:ext>
            </a:extLst>
          </p:cNvPr>
          <p:cNvSpPr txBox="1">
            <a:spLocks noChangeArrowheads="1"/>
          </p:cNvSpPr>
          <p:nvPr/>
        </p:nvSpPr>
        <p:spPr bwMode="auto">
          <a:xfrm>
            <a:off x="591773" y="360594"/>
            <a:ext cx="4464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r" latinLnBrk="1"/>
            <a:r>
              <a:rPr lang="zh-CN" altLang="en-US" sz="1800" dirty="0">
                <a:solidFill>
                  <a:schemeClr val="bg1"/>
                </a:solidFill>
                <a:latin typeface="黑体" panose="02010609060101010101" pitchFamily="49" charset="-122"/>
                <a:ea typeface="黑体" panose="02010609060101010101" pitchFamily="49" charset="-122"/>
              </a:rPr>
              <a:t>故障检测滤波器</a:t>
            </a:r>
            <a:r>
              <a:rPr lang="en-US" altLang="zh-CN" sz="1800" dirty="0">
                <a:solidFill>
                  <a:schemeClr val="bg1"/>
                </a:solidFill>
                <a:latin typeface="黑体" panose="02010609060101010101" pitchFamily="49" charset="-122"/>
                <a:ea typeface="黑体" panose="02010609060101010101" pitchFamily="49" charset="-122"/>
              </a:rPr>
              <a:t>[</a:t>
            </a:r>
            <a:r>
              <a:rPr lang="zh-CN" altLang="en-US" sz="1800" dirty="0">
                <a:solidFill>
                  <a:schemeClr val="bg1"/>
                </a:solidFill>
                <a:latin typeface="黑体" panose="02010609060101010101" pitchFamily="49" charset="-122"/>
                <a:ea typeface="黑体" panose="02010609060101010101" pitchFamily="49" charset="-122"/>
              </a:rPr>
              <a:t>参数</a:t>
            </a:r>
            <a:r>
              <a:rPr lang="en-US" altLang="zh-CN" sz="1800" dirty="0">
                <a:solidFill>
                  <a:schemeClr val="bg1"/>
                </a:solidFill>
                <a:latin typeface="黑体" panose="02010609060101010101" pitchFamily="49" charset="-122"/>
                <a:ea typeface="黑体" panose="02010609060101010101" pitchFamily="49" charset="-122"/>
              </a:rPr>
              <a:t>]</a:t>
            </a:r>
            <a:r>
              <a:rPr lang="zh-CN" altLang="en-US" sz="1800" dirty="0">
                <a:solidFill>
                  <a:schemeClr val="bg1"/>
                </a:solidFill>
                <a:latin typeface="黑体" panose="02010609060101010101" pitchFamily="49" charset="-122"/>
                <a:ea typeface="黑体" panose="02010609060101010101" pitchFamily="49" charset="-122"/>
              </a:rPr>
              <a:t>的选择求解方法：</a:t>
            </a:r>
          </a:p>
        </p:txBody>
      </p:sp>
      <p:sp>
        <p:nvSpPr>
          <p:cNvPr id="12" name="Rectangle 2">
            <a:extLst>
              <a:ext uri="{FF2B5EF4-FFF2-40B4-BE49-F238E27FC236}">
                <a16:creationId xmlns:a16="http://schemas.microsoft.com/office/drawing/2014/main" id="{AFF2639B-3665-4DCD-9EAF-3B8BC0C0A63B}"/>
              </a:ext>
            </a:extLst>
          </p:cNvPr>
          <p:cNvSpPr>
            <a:spLocks noChangeArrowheads="1"/>
          </p:cNvSpPr>
          <p:nvPr/>
        </p:nvSpPr>
        <p:spPr bwMode="auto">
          <a:xfrm>
            <a:off x="766484" y="32740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a:extLst>
              <a:ext uri="{FF2B5EF4-FFF2-40B4-BE49-F238E27FC236}">
                <a16:creationId xmlns:a16="http://schemas.microsoft.com/office/drawing/2014/main" id="{7E3B076B-EE8A-4ED6-B25A-00A02FC22C71}"/>
              </a:ext>
            </a:extLst>
          </p:cNvPr>
          <p:cNvSpPr>
            <a:spLocks noChangeArrowheads="1"/>
          </p:cNvSpPr>
          <p:nvPr/>
        </p:nvSpPr>
        <p:spPr bwMode="auto">
          <a:xfrm>
            <a:off x="3583642" y="35653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2">
            <a:extLst>
              <a:ext uri="{FF2B5EF4-FFF2-40B4-BE49-F238E27FC236}">
                <a16:creationId xmlns:a16="http://schemas.microsoft.com/office/drawing/2014/main" id="{21EAFCF4-74B0-4BBA-86FA-4BAD1A8DBF2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8">
            <a:extLst>
              <a:ext uri="{FF2B5EF4-FFF2-40B4-BE49-F238E27FC236}">
                <a16:creationId xmlns:a16="http://schemas.microsoft.com/office/drawing/2014/main" id="{7BDBB25F-8EDE-490B-949A-F101BCA29E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10">
            <a:extLst>
              <a:ext uri="{FF2B5EF4-FFF2-40B4-BE49-F238E27FC236}">
                <a16:creationId xmlns:a16="http://schemas.microsoft.com/office/drawing/2014/main" id="{B8CB4895-28BA-45CC-AA27-AD2BB7DA4C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12">
            <a:extLst>
              <a:ext uri="{FF2B5EF4-FFF2-40B4-BE49-F238E27FC236}">
                <a16:creationId xmlns:a16="http://schemas.microsoft.com/office/drawing/2014/main" id="{81193E98-EC06-49A3-8ADE-DC579D81A386}"/>
              </a:ext>
            </a:extLst>
          </p:cNvPr>
          <p:cNvSpPr>
            <a:spLocks noChangeArrowheads="1"/>
          </p:cNvSpPr>
          <p:nvPr/>
        </p:nvSpPr>
        <p:spPr bwMode="auto">
          <a:xfrm>
            <a:off x="2622176" y="3963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4">
            <a:extLst>
              <a:ext uri="{FF2B5EF4-FFF2-40B4-BE49-F238E27FC236}">
                <a16:creationId xmlns:a16="http://schemas.microsoft.com/office/drawing/2014/main" id="{6D9C26EA-67B0-4675-AA06-87E618467A7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20">
            <a:extLst>
              <a:ext uri="{FF2B5EF4-FFF2-40B4-BE49-F238E27FC236}">
                <a16:creationId xmlns:a16="http://schemas.microsoft.com/office/drawing/2014/main" id="{3A2B6B35-620F-4EEC-BC4A-DDB30981C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3">
            <a:extLst>
              <a:ext uri="{FF2B5EF4-FFF2-40B4-BE49-F238E27FC236}">
                <a16:creationId xmlns:a16="http://schemas.microsoft.com/office/drawing/2014/main" id="{9FEA6FD0-6BD5-4D1C-8C67-5086C257D28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id="{3C659FFA-7829-445E-99C4-04E32B76C044}"/>
              </a:ext>
            </a:extLst>
          </p:cNvPr>
          <p:cNvSpPr txBox="1"/>
          <p:nvPr/>
        </p:nvSpPr>
        <p:spPr>
          <a:xfrm>
            <a:off x="766484" y="938775"/>
            <a:ext cx="1547218" cy="307777"/>
          </a:xfrm>
          <a:prstGeom prst="rect">
            <a:avLst/>
          </a:prstGeom>
          <a:noFill/>
        </p:spPr>
        <p:txBody>
          <a:bodyPr wrap="none" rtlCol="0">
            <a:spAutoFit/>
          </a:bodyPr>
          <a:lstStyle/>
          <a:p>
            <a:r>
              <a:rPr lang="zh-CN" altLang="en-US" b="1" dirty="0">
                <a:solidFill>
                  <a:srgbClr val="1B4367"/>
                </a:solidFill>
                <a:cs typeface="+mn-ea"/>
              </a:rPr>
              <a:t>在定理</a:t>
            </a:r>
            <a:r>
              <a:rPr lang="en-US" altLang="zh-CN" b="1" dirty="0">
                <a:solidFill>
                  <a:srgbClr val="1B4367"/>
                </a:solidFill>
                <a:cs typeface="+mn-ea"/>
              </a:rPr>
              <a:t>3</a:t>
            </a:r>
            <a:r>
              <a:rPr lang="zh-CN" altLang="en-US" b="1" dirty="0">
                <a:solidFill>
                  <a:srgbClr val="1B4367"/>
                </a:solidFill>
                <a:cs typeface="+mn-ea"/>
              </a:rPr>
              <a:t>中，对于</a:t>
            </a:r>
          </a:p>
        </p:txBody>
      </p:sp>
      <p:graphicFrame>
        <p:nvGraphicFramePr>
          <p:cNvPr id="19" name="对象 18">
            <a:extLst>
              <a:ext uri="{FF2B5EF4-FFF2-40B4-BE49-F238E27FC236}">
                <a16:creationId xmlns:a16="http://schemas.microsoft.com/office/drawing/2014/main" id="{1966F7E9-4C48-45E5-8C39-DC031BC558ED}"/>
              </a:ext>
            </a:extLst>
          </p:cNvPr>
          <p:cNvGraphicFramePr>
            <a:graphicFrameLocks noChangeAspect="1"/>
          </p:cNvGraphicFramePr>
          <p:nvPr>
            <p:extLst>
              <p:ext uri="{D42A27DB-BD31-4B8C-83A1-F6EECF244321}">
                <p14:modId xmlns:p14="http://schemas.microsoft.com/office/powerpoint/2010/main" val="1076755198"/>
              </p:ext>
            </p:extLst>
          </p:nvPr>
        </p:nvGraphicFramePr>
        <p:xfrm>
          <a:off x="2158991" y="1259697"/>
          <a:ext cx="4826017" cy="1903441"/>
        </p:xfrm>
        <a:graphic>
          <a:graphicData uri="http://schemas.openxmlformats.org/presentationml/2006/ole">
            <mc:AlternateContent xmlns:mc="http://schemas.openxmlformats.org/markup-compatibility/2006">
              <mc:Choice xmlns:v="urn:schemas-microsoft-com:vml" Requires="v">
                <p:oleObj spid="_x0000_s17443" name="Equation" r:id="rId7" imgW="3873500" imgH="1524000" progId="Equation.DSMT4">
                  <p:embed/>
                </p:oleObj>
              </mc:Choice>
              <mc:Fallback>
                <p:oleObj name="Equation" r:id="rId7" imgW="3873500" imgH="1524000" progId="Equation.DSMT4">
                  <p:embed/>
                  <p:pic>
                    <p:nvPicPr>
                      <p:cNvPr id="3" name="对象 2">
                        <a:extLst>
                          <a:ext uri="{FF2B5EF4-FFF2-40B4-BE49-F238E27FC236}">
                            <a16:creationId xmlns:a16="http://schemas.microsoft.com/office/drawing/2014/main" id="{DE4EBF79-EFC3-4527-B28F-0090F0A212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8991" y="1259697"/>
                        <a:ext cx="4826017" cy="1903441"/>
                      </a:xfrm>
                      <a:prstGeom prst="rect">
                        <a:avLst/>
                      </a:prstGeom>
                      <a:noFill/>
                    </p:spPr>
                  </p:pic>
                </p:oleObj>
              </mc:Fallback>
            </mc:AlternateContent>
          </a:graphicData>
        </a:graphic>
      </p:graphicFrame>
      <p:sp>
        <p:nvSpPr>
          <p:cNvPr id="7" name="Rectangle 4">
            <a:extLst>
              <a:ext uri="{FF2B5EF4-FFF2-40B4-BE49-F238E27FC236}">
                <a16:creationId xmlns:a16="http://schemas.microsoft.com/office/drawing/2014/main" id="{60F608E1-A33E-42DB-85FA-B89BCE1849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A5AD5A37-3691-4FED-8B95-869C69C7795F}"/>
              </a:ext>
            </a:extLst>
          </p:cNvPr>
          <p:cNvSpPr txBox="1"/>
          <p:nvPr/>
        </p:nvSpPr>
        <p:spPr>
          <a:xfrm>
            <a:off x="766484" y="3257602"/>
            <a:ext cx="543739" cy="307777"/>
          </a:xfrm>
          <a:prstGeom prst="rect">
            <a:avLst/>
          </a:prstGeom>
          <a:noFill/>
        </p:spPr>
        <p:txBody>
          <a:bodyPr wrap="none" rtlCol="0">
            <a:spAutoFit/>
          </a:bodyPr>
          <a:lstStyle/>
          <a:p>
            <a:r>
              <a:rPr lang="zh-CN" altLang="en-US" b="1" dirty="0">
                <a:solidFill>
                  <a:srgbClr val="1B4367"/>
                </a:solidFill>
                <a:cs typeface="+mn-ea"/>
              </a:rPr>
              <a:t>因为</a:t>
            </a:r>
          </a:p>
        </p:txBody>
      </p:sp>
      <p:sp>
        <p:nvSpPr>
          <p:cNvPr id="13" name="Rectangle 8">
            <a:extLst>
              <a:ext uri="{FF2B5EF4-FFF2-40B4-BE49-F238E27FC236}">
                <a16:creationId xmlns:a16="http://schemas.microsoft.com/office/drawing/2014/main" id="{9CF3E88C-20BD-4EB0-9637-84518931C7E7}"/>
              </a:ext>
            </a:extLst>
          </p:cNvPr>
          <p:cNvSpPr>
            <a:spLocks noChangeArrowheads="1"/>
          </p:cNvSpPr>
          <p:nvPr/>
        </p:nvSpPr>
        <p:spPr bwMode="auto">
          <a:xfrm>
            <a:off x="1894372" y="35600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04471624-1231-4219-8ED7-0832FCF2B716}"/>
              </a:ext>
            </a:extLst>
          </p:cNvPr>
          <p:cNvGraphicFramePr>
            <a:graphicFrameLocks noChangeAspect="1"/>
          </p:cNvGraphicFramePr>
          <p:nvPr>
            <p:extLst>
              <p:ext uri="{D42A27DB-BD31-4B8C-83A1-F6EECF244321}">
                <p14:modId xmlns:p14="http://schemas.microsoft.com/office/powerpoint/2010/main" val="2318670673"/>
              </p:ext>
            </p:extLst>
          </p:nvPr>
        </p:nvGraphicFramePr>
        <p:xfrm>
          <a:off x="1894372" y="3565378"/>
          <a:ext cx="4906963" cy="503238"/>
        </p:xfrm>
        <a:graphic>
          <a:graphicData uri="http://schemas.openxmlformats.org/presentationml/2006/ole">
            <mc:AlternateContent xmlns:mc="http://schemas.openxmlformats.org/markup-compatibility/2006">
              <mc:Choice xmlns:v="urn:schemas-microsoft-com:vml" Requires="v">
                <p:oleObj spid="_x0000_s17444" name="Equation" r:id="rId9" imgW="4902200" imgH="508000" progId="Equation.DSMT4">
                  <p:embed/>
                </p:oleObj>
              </mc:Choice>
              <mc:Fallback>
                <p:oleObj name="Equation" r:id="rId9" imgW="4902200" imgH="5080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94372" y="3565378"/>
                        <a:ext cx="4906963"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0">
            <a:extLst>
              <a:ext uri="{FF2B5EF4-FFF2-40B4-BE49-F238E27FC236}">
                <a16:creationId xmlns:a16="http://schemas.microsoft.com/office/drawing/2014/main" id="{32B383F5-8C6E-476B-BAAE-6B787FA8754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a:extLst>
              <a:ext uri="{FF2B5EF4-FFF2-40B4-BE49-F238E27FC236}">
                <a16:creationId xmlns:a16="http://schemas.microsoft.com/office/drawing/2014/main" id="{D89C934E-1FF1-4A8F-A647-0156E5805248}"/>
              </a:ext>
            </a:extLst>
          </p:cNvPr>
          <p:cNvGraphicFramePr>
            <a:graphicFrameLocks noChangeAspect="1"/>
          </p:cNvGraphicFramePr>
          <p:nvPr>
            <p:extLst>
              <p:ext uri="{D42A27DB-BD31-4B8C-83A1-F6EECF244321}">
                <p14:modId xmlns:p14="http://schemas.microsoft.com/office/powerpoint/2010/main" val="3025326802"/>
              </p:ext>
            </p:extLst>
          </p:nvPr>
        </p:nvGraphicFramePr>
        <p:xfrm>
          <a:off x="2743684" y="4174735"/>
          <a:ext cx="3208338" cy="465138"/>
        </p:xfrm>
        <a:graphic>
          <a:graphicData uri="http://schemas.openxmlformats.org/presentationml/2006/ole">
            <mc:AlternateContent xmlns:mc="http://schemas.openxmlformats.org/markup-compatibility/2006">
              <mc:Choice xmlns:v="urn:schemas-microsoft-com:vml" Requires="v">
                <p:oleObj spid="_x0000_s17445" name="Equation" r:id="rId11" imgW="3213100" imgH="482600" progId="Equation.DSMT4">
                  <p:embed/>
                </p:oleObj>
              </mc:Choice>
              <mc:Fallback>
                <p:oleObj name="Equation" r:id="rId11" imgW="3213100" imgH="4826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3684" y="4174735"/>
                        <a:ext cx="3208338"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8064803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D7B65069-C5F0-4619-A6D7-E8A18E10F9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9" y="0"/>
            <a:ext cx="9141291" cy="5143500"/>
          </a:xfrm>
          <a:prstGeom prst="rect">
            <a:avLst/>
          </a:prstGeom>
        </p:spPr>
      </p:pic>
      <p:pic>
        <p:nvPicPr>
          <p:cNvPr id="5" name="图片 5">
            <a:extLst>
              <a:ext uri="{FF2B5EF4-FFF2-40B4-BE49-F238E27FC236}">
                <a16:creationId xmlns:a16="http://schemas.microsoft.com/office/drawing/2014/main" id="{176EF8AA-755D-4D72-9FCE-ED53613B3B6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a:extLst>
              <a:ext uri="{FF2B5EF4-FFF2-40B4-BE49-F238E27FC236}">
                <a16:creationId xmlns:a16="http://schemas.microsoft.com/office/drawing/2014/main" id="{D213DA97-3605-4853-9F08-955EDC752221}"/>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4">
            <a:extLst>
              <a:ext uri="{FF2B5EF4-FFF2-40B4-BE49-F238E27FC236}">
                <a16:creationId xmlns:a16="http://schemas.microsoft.com/office/drawing/2014/main" id="{C952555C-7923-4801-A6DA-A5C2C921C671}"/>
              </a:ext>
            </a:extLst>
          </p:cNvPr>
          <p:cNvSpPr>
            <a:spLocks noChangeArrowheads="1"/>
          </p:cNvSpPr>
          <p:nvPr/>
        </p:nvSpPr>
        <p:spPr bwMode="gray">
          <a:xfrm>
            <a:off x="309284" y="369794"/>
            <a:ext cx="5029200" cy="350932"/>
          </a:xfrm>
          <a:prstGeom prst="chevron">
            <a:avLst>
              <a:gd name="adj" fmla="val 121762"/>
            </a:avLst>
          </a:prstGeom>
          <a:solidFill>
            <a:srgbClr val="1790BB"/>
          </a:solidFill>
          <a:ln w="38100">
            <a:solidFill>
              <a:schemeClr val="bg1"/>
            </a:solidFill>
            <a:miter lim="800000"/>
            <a:headEnd/>
            <a:tailEnd/>
          </a:ln>
          <a:effectLst>
            <a:outerShdw dist="109250" dir="3267739" algn="ctr" rotWithShape="0">
              <a:srgbClr val="333333">
                <a:alpha val="50000"/>
              </a:srgbClr>
            </a:outerShdw>
          </a:effectLst>
        </p:spPr>
        <p:txBody>
          <a:bodyPr anchor="ct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eaLnBrk="1" hangingPunct="1"/>
            <a:endParaRPr kumimoji="0" lang="zh-CN" altLang="en-US">
              <a:latin typeface="Arial" panose="020B0604020202020204" pitchFamily="34" charset="0"/>
              <a:ea typeface="宋体" panose="02010600030101010101" pitchFamily="2" charset="-122"/>
            </a:endParaRPr>
          </a:p>
        </p:txBody>
      </p:sp>
      <p:sp>
        <p:nvSpPr>
          <p:cNvPr id="16" name="Text Box 5">
            <a:extLst>
              <a:ext uri="{FF2B5EF4-FFF2-40B4-BE49-F238E27FC236}">
                <a16:creationId xmlns:a16="http://schemas.microsoft.com/office/drawing/2014/main" id="{F16CD28C-2F72-45F2-A4DB-062BEFEB7BD3}"/>
              </a:ext>
            </a:extLst>
          </p:cNvPr>
          <p:cNvSpPr txBox="1">
            <a:spLocks noChangeArrowheads="1"/>
          </p:cNvSpPr>
          <p:nvPr/>
        </p:nvSpPr>
        <p:spPr bwMode="auto">
          <a:xfrm>
            <a:off x="591773" y="360594"/>
            <a:ext cx="4464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r" latinLnBrk="1"/>
            <a:r>
              <a:rPr lang="zh-CN" altLang="en-US" sz="1800" dirty="0">
                <a:solidFill>
                  <a:schemeClr val="bg1"/>
                </a:solidFill>
                <a:latin typeface="黑体" panose="02010609060101010101" pitchFamily="49" charset="-122"/>
                <a:ea typeface="黑体" panose="02010609060101010101" pitchFamily="49" charset="-122"/>
              </a:rPr>
              <a:t>故障检测滤波器</a:t>
            </a:r>
            <a:r>
              <a:rPr lang="en-US" altLang="zh-CN" sz="1800" dirty="0">
                <a:solidFill>
                  <a:schemeClr val="bg1"/>
                </a:solidFill>
                <a:latin typeface="黑体" panose="02010609060101010101" pitchFamily="49" charset="-122"/>
                <a:ea typeface="黑体" panose="02010609060101010101" pitchFamily="49" charset="-122"/>
              </a:rPr>
              <a:t>[</a:t>
            </a:r>
            <a:r>
              <a:rPr lang="zh-CN" altLang="en-US" sz="1800" dirty="0">
                <a:solidFill>
                  <a:schemeClr val="bg1"/>
                </a:solidFill>
                <a:latin typeface="黑体" panose="02010609060101010101" pitchFamily="49" charset="-122"/>
                <a:ea typeface="黑体" panose="02010609060101010101" pitchFamily="49" charset="-122"/>
              </a:rPr>
              <a:t>参数</a:t>
            </a:r>
            <a:r>
              <a:rPr lang="en-US" altLang="zh-CN" sz="1800" dirty="0">
                <a:solidFill>
                  <a:schemeClr val="bg1"/>
                </a:solidFill>
                <a:latin typeface="黑体" panose="02010609060101010101" pitchFamily="49" charset="-122"/>
                <a:ea typeface="黑体" panose="02010609060101010101" pitchFamily="49" charset="-122"/>
              </a:rPr>
              <a:t>]</a:t>
            </a:r>
            <a:r>
              <a:rPr lang="zh-CN" altLang="en-US" sz="1800" dirty="0">
                <a:solidFill>
                  <a:schemeClr val="bg1"/>
                </a:solidFill>
                <a:latin typeface="黑体" panose="02010609060101010101" pitchFamily="49" charset="-122"/>
                <a:ea typeface="黑体" panose="02010609060101010101" pitchFamily="49" charset="-122"/>
              </a:rPr>
              <a:t>的选择求解方法：</a:t>
            </a:r>
          </a:p>
        </p:txBody>
      </p:sp>
      <p:sp>
        <p:nvSpPr>
          <p:cNvPr id="12" name="Rectangle 2">
            <a:extLst>
              <a:ext uri="{FF2B5EF4-FFF2-40B4-BE49-F238E27FC236}">
                <a16:creationId xmlns:a16="http://schemas.microsoft.com/office/drawing/2014/main" id="{AFF2639B-3665-4DCD-9EAF-3B8BC0C0A63B}"/>
              </a:ext>
            </a:extLst>
          </p:cNvPr>
          <p:cNvSpPr>
            <a:spLocks noChangeArrowheads="1"/>
          </p:cNvSpPr>
          <p:nvPr/>
        </p:nvSpPr>
        <p:spPr bwMode="auto">
          <a:xfrm>
            <a:off x="766484" y="32740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a:extLst>
              <a:ext uri="{FF2B5EF4-FFF2-40B4-BE49-F238E27FC236}">
                <a16:creationId xmlns:a16="http://schemas.microsoft.com/office/drawing/2014/main" id="{7E3B076B-EE8A-4ED6-B25A-00A02FC22C71}"/>
              </a:ext>
            </a:extLst>
          </p:cNvPr>
          <p:cNvSpPr>
            <a:spLocks noChangeArrowheads="1"/>
          </p:cNvSpPr>
          <p:nvPr/>
        </p:nvSpPr>
        <p:spPr bwMode="auto">
          <a:xfrm>
            <a:off x="3583642" y="35653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2">
            <a:extLst>
              <a:ext uri="{FF2B5EF4-FFF2-40B4-BE49-F238E27FC236}">
                <a16:creationId xmlns:a16="http://schemas.microsoft.com/office/drawing/2014/main" id="{21EAFCF4-74B0-4BBA-86FA-4BAD1A8DBF2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8">
            <a:extLst>
              <a:ext uri="{FF2B5EF4-FFF2-40B4-BE49-F238E27FC236}">
                <a16:creationId xmlns:a16="http://schemas.microsoft.com/office/drawing/2014/main" id="{7BDBB25F-8EDE-490B-949A-F101BCA29E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10">
            <a:extLst>
              <a:ext uri="{FF2B5EF4-FFF2-40B4-BE49-F238E27FC236}">
                <a16:creationId xmlns:a16="http://schemas.microsoft.com/office/drawing/2014/main" id="{B8CB4895-28BA-45CC-AA27-AD2BB7DA4C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12">
            <a:extLst>
              <a:ext uri="{FF2B5EF4-FFF2-40B4-BE49-F238E27FC236}">
                <a16:creationId xmlns:a16="http://schemas.microsoft.com/office/drawing/2014/main" id="{81193E98-EC06-49A3-8ADE-DC579D81A386}"/>
              </a:ext>
            </a:extLst>
          </p:cNvPr>
          <p:cNvSpPr>
            <a:spLocks noChangeArrowheads="1"/>
          </p:cNvSpPr>
          <p:nvPr/>
        </p:nvSpPr>
        <p:spPr bwMode="auto">
          <a:xfrm>
            <a:off x="2622176" y="3963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4">
            <a:extLst>
              <a:ext uri="{FF2B5EF4-FFF2-40B4-BE49-F238E27FC236}">
                <a16:creationId xmlns:a16="http://schemas.microsoft.com/office/drawing/2014/main" id="{6D9C26EA-67B0-4675-AA06-87E618467A7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20">
            <a:extLst>
              <a:ext uri="{FF2B5EF4-FFF2-40B4-BE49-F238E27FC236}">
                <a16:creationId xmlns:a16="http://schemas.microsoft.com/office/drawing/2014/main" id="{3A2B6B35-620F-4EEC-BC4A-DDB30981C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3">
            <a:extLst>
              <a:ext uri="{FF2B5EF4-FFF2-40B4-BE49-F238E27FC236}">
                <a16:creationId xmlns:a16="http://schemas.microsoft.com/office/drawing/2014/main" id="{9FEA6FD0-6BD5-4D1C-8C67-5086C257D28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a:extLst>
              <a:ext uri="{FF2B5EF4-FFF2-40B4-BE49-F238E27FC236}">
                <a16:creationId xmlns:a16="http://schemas.microsoft.com/office/drawing/2014/main" id="{1966F7E9-4C48-45E5-8C39-DC031BC558ED}"/>
              </a:ext>
            </a:extLst>
          </p:cNvPr>
          <p:cNvGraphicFramePr>
            <a:graphicFrameLocks noChangeAspect="1"/>
          </p:cNvGraphicFramePr>
          <p:nvPr/>
        </p:nvGraphicFramePr>
        <p:xfrm>
          <a:off x="2158991" y="1259697"/>
          <a:ext cx="4826017" cy="1903441"/>
        </p:xfrm>
        <a:graphic>
          <a:graphicData uri="http://schemas.openxmlformats.org/presentationml/2006/ole">
            <mc:AlternateContent xmlns:mc="http://schemas.openxmlformats.org/markup-compatibility/2006">
              <mc:Choice xmlns:v="urn:schemas-microsoft-com:vml" Requires="v">
                <p:oleObj spid="_x0000_s18442" name="Equation" r:id="rId7" imgW="3873500" imgH="1524000" progId="Equation.DSMT4">
                  <p:embed/>
                </p:oleObj>
              </mc:Choice>
              <mc:Fallback>
                <p:oleObj name="Equation" r:id="rId7" imgW="3873500" imgH="1524000" progId="Equation.DSMT4">
                  <p:embed/>
                  <p:pic>
                    <p:nvPicPr>
                      <p:cNvPr id="19" name="对象 18">
                        <a:extLst>
                          <a:ext uri="{FF2B5EF4-FFF2-40B4-BE49-F238E27FC236}">
                            <a16:creationId xmlns:a16="http://schemas.microsoft.com/office/drawing/2014/main" id="{1966F7E9-4C48-45E5-8C39-DC031BC558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8991" y="1259697"/>
                        <a:ext cx="4826017" cy="1903441"/>
                      </a:xfrm>
                      <a:prstGeom prst="rect">
                        <a:avLst/>
                      </a:prstGeom>
                      <a:noFill/>
                    </p:spPr>
                  </p:pic>
                </p:oleObj>
              </mc:Fallback>
            </mc:AlternateContent>
          </a:graphicData>
        </a:graphic>
      </p:graphicFrame>
      <p:sp>
        <p:nvSpPr>
          <p:cNvPr id="7" name="Rectangle 4">
            <a:extLst>
              <a:ext uri="{FF2B5EF4-FFF2-40B4-BE49-F238E27FC236}">
                <a16:creationId xmlns:a16="http://schemas.microsoft.com/office/drawing/2014/main" id="{60F608E1-A33E-42DB-85FA-B89BCE1849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A5AD5A37-3691-4FED-8B95-869C69C7795F}"/>
              </a:ext>
            </a:extLst>
          </p:cNvPr>
          <p:cNvSpPr txBox="1"/>
          <p:nvPr/>
        </p:nvSpPr>
        <p:spPr>
          <a:xfrm>
            <a:off x="766484" y="3257602"/>
            <a:ext cx="2877711" cy="307777"/>
          </a:xfrm>
          <a:prstGeom prst="rect">
            <a:avLst/>
          </a:prstGeom>
          <a:noFill/>
        </p:spPr>
        <p:txBody>
          <a:bodyPr wrap="none" rtlCol="0">
            <a:spAutoFit/>
          </a:bodyPr>
          <a:lstStyle/>
          <a:p>
            <a:r>
              <a:rPr lang="zh-CN" altLang="en-US" b="1" dirty="0">
                <a:solidFill>
                  <a:srgbClr val="1B4367"/>
                </a:solidFill>
                <a:cs typeface="+mn-ea"/>
              </a:rPr>
              <a:t>故对于待求的滤波器参数，设定</a:t>
            </a:r>
            <a:r>
              <a:rPr lang="zh-CN" altLang="en-US" dirty="0"/>
              <a:t>：</a:t>
            </a:r>
          </a:p>
        </p:txBody>
      </p:sp>
      <p:sp>
        <p:nvSpPr>
          <p:cNvPr id="13" name="Rectangle 8">
            <a:extLst>
              <a:ext uri="{FF2B5EF4-FFF2-40B4-BE49-F238E27FC236}">
                <a16:creationId xmlns:a16="http://schemas.microsoft.com/office/drawing/2014/main" id="{9CF3E88C-20BD-4EB0-9637-84518931C7E7}"/>
              </a:ext>
            </a:extLst>
          </p:cNvPr>
          <p:cNvSpPr>
            <a:spLocks noChangeArrowheads="1"/>
          </p:cNvSpPr>
          <p:nvPr/>
        </p:nvSpPr>
        <p:spPr bwMode="auto">
          <a:xfrm>
            <a:off x="1894372" y="35600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0">
            <a:extLst>
              <a:ext uri="{FF2B5EF4-FFF2-40B4-BE49-F238E27FC236}">
                <a16:creationId xmlns:a16="http://schemas.microsoft.com/office/drawing/2014/main" id="{32B383F5-8C6E-476B-BAAE-6B787FA8754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255DC77-87DB-4827-AE2A-1EF30566E588}"/>
                  </a:ext>
                </a:extLst>
              </p:cNvPr>
              <p:cNvSpPr txBox="1"/>
              <p:nvPr/>
            </p:nvSpPr>
            <p:spPr>
              <a:xfrm>
                <a:off x="2941543" y="3676299"/>
                <a:ext cx="3260912" cy="709105"/>
              </a:xfrm>
              <a:prstGeom prst="rect">
                <a:avLst/>
              </a:prstGeom>
              <a:noFill/>
            </p:spPr>
            <p:txBody>
              <a:bodyPr wrap="square" rtlCol="0">
                <a:spAutoFit/>
              </a:bodyPr>
              <a:lstStyle/>
              <a:p>
                <a:pPr algn="ctr">
                  <a:lnSpc>
                    <a:spcPct val="150000"/>
                  </a:lnSpc>
                </a:pPr>
                <a14:m>
                  <m:oMath xmlns:m="http://schemas.openxmlformats.org/officeDocument/2006/math">
                    <m:sSub>
                      <m:sSubPr>
                        <m:ctrlPr>
                          <a:rPr lang="en-US" altLang="zh-CN" b="1" i="1" smtClean="0">
                            <a:solidFill>
                              <a:srgbClr val="1B4367"/>
                            </a:solidFill>
                            <a:latin typeface="Cambria Math" panose="02040503050406030204" pitchFamily="18" charset="0"/>
                            <a:cs typeface="+mn-ea"/>
                          </a:rPr>
                        </m:ctrlPr>
                      </m:sSubPr>
                      <m:e>
                        <m:r>
                          <a:rPr lang="en-US" altLang="zh-CN" b="1">
                            <a:solidFill>
                              <a:srgbClr val="1B4367"/>
                            </a:solidFill>
                            <a:latin typeface="Cambria Math" panose="02040503050406030204" pitchFamily="18" charset="0"/>
                            <a:cs typeface="+mn-ea"/>
                          </a:rPr>
                          <m:t>𝑆</m:t>
                        </m:r>
                      </m:e>
                      <m:sub>
                        <m:r>
                          <a:rPr lang="en-US" altLang="zh-CN" b="1">
                            <a:solidFill>
                              <a:srgbClr val="1B4367"/>
                            </a:solidFill>
                            <a:latin typeface="Cambria Math" panose="02040503050406030204" pitchFamily="18" charset="0"/>
                            <a:cs typeface="+mn-ea"/>
                          </a:rPr>
                          <m:t>21</m:t>
                        </m:r>
                      </m:sub>
                    </m:sSub>
                    <m:r>
                      <a:rPr lang="en-US" altLang="zh-CN" b="1">
                        <a:solidFill>
                          <a:srgbClr val="1B4367"/>
                        </a:solidFill>
                        <a:latin typeface="Cambria Math" panose="02040503050406030204" pitchFamily="18" charset="0"/>
                        <a:cs typeface="+mn-ea"/>
                      </a:rPr>
                      <m:t>=</m:t>
                    </m:r>
                    <m:sSub>
                      <m:sSubPr>
                        <m:ctrlPr>
                          <a:rPr lang="en-US" altLang="zh-CN" b="1" i="1">
                            <a:solidFill>
                              <a:srgbClr val="1B4367"/>
                            </a:solidFill>
                            <a:latin typeface="Cambria Math" panose="02040503050406030204" pitchFamily="18" charset="0"/>
                            <a:cs typeface="+mn-ea"/>
                          </a:rPr>
                        </m:ctrlPr>
                      </m:sSubPr>
                      <m:e>
                        <m:r>
                          <a:rPr lang="en-US" altLang="zh-CN" b="1">
                            <a:solidFill>
                              <a:srgbClr val="1B4367"/>
                            </a:solidFill>
                            <a:latin typeface="Cambria Math" panose="02040503050406030204" pitchFamily="18" charset="0"/>
                            <a:cs typeface="+mn-ea"/>
                          </a:rPr>
                          <m:t>𝑆</m:t>
                        </m:r>
                      </m:e>
                      <m:sub>
                        <m:r>
                          <a:rPr lang="en-US" altLang="zh-CN" b="1">
                            <a:solidFill>
                              <a:srgbClr val="1B4367"/>
                            </a:solidFill>
                            <a:latin typeface="Cambria Math" panose="02040503050406030204" pitchFamily="18" charset="0"/>
                            <a:cs typeface="+mn-ea"/>
                          </a:rPr>
                          <m:t>22</m:t>
                        </m:r>
                      </m:sub>
                    </m:sSub>
                  </m:oMath>
                </a14:m>
                <a:r>
                  <a:rPr lang="en-US" altLang="zh-CN" b="1" dirty="0">
                    <a:solidFill>
                      <a:srgbClr val="1B4367"/>
                    </a:solidFill>
                    <a:cs typeface="+mn-ea"/>
                  </a:rPr>
                  <a:t> , </a:t>
                </a:r>
                <a:r>
                  <a:rPr lang="zh-CN" altLang="en-US" b="1" dirty="0">
                    <a:solidFill>
                      <a:srgbClr val="1B4367"/>
                    </a:solidFill>
                    <a:cs typeface="+mn-ea"/>
                  </a:rPr>
                  <a:t>且</a:t>
                </a:r>
                <a14:m>
                  <m:oMath xmlns:m="http://schemas.openxmlformats.org/officeDocument/2006/math">
                    <m:sSup>
                      <m:sSupPr>
                        <m:ctrlPr>
                          <a:rPr lang="en-US" altLang="zh-CN" b="1" i="1" smtClean="0">
                            <a:solidFill>
                              <a:srgbClr val="1B4367"/>
                            </a:solidFill>
                            <a:latin typeface="Cambria Math" panose="02040503050406030204" pitchFamily="18" charset="0"/>
                            <a:cs typeface="+mn-ea"/>
                          </a:rPr>
                        </m:ctrlPr>
                      </m:sSupPr>
                      <m:e>
                        <m:r>
                          <a:rPr lang="en-US" altLang="zh-CN" b="1" i="1" smtClean="0">
                            <a:solidFill>
                              <a:srgbClr val="1B4367"/>
                            </a:solidFill>
                            <a:latin typeface="Cambria Math" panose="02040503050406030204" pitchFamily="18" charset="0"/>
                            <a:cs typeface="+mn-ea"/>
                          </a:rPr>
                          <m:t>𝑳</m:t>
                        </m:r>
                      </m:e>
                      <m:sup>
                        <m:r>
                          <a:rPr lang="en-US" altLang="zh-CN" b="1" i="1" smtClean="0">
                            <a:solidFill>
                              <a:srgbClr val="1B4367"/>
                            </a:solidFill>
                            <a:latin typeface="Cambria Math" panose="02040503050406030204" pitchFamily="18" charset="0"/>
                            <a:cs typeface="+mn-ea"/>
                          </a:rPr>
                          <m:t>𝑻</m:t>
                        </m:r>
                      </m:sup>
                    </m:sSup>
                    <m:sSub>
                      <m:sSubPr>
                        <m:ctrlPr>
                          <a:rPr lang="en-US" altLang="zh-CN" b="1" i="1" smtClean="0">
                            <a:solidFill>
                              <a:srgbClr val="1B4367"/>
                            </a:solidFill>
                            <a:latin typeface="Cambria Math" panose="02040503050406030204" pitchFamily="18" charset="0"/>
                            <a:cs typeface="+mn-ea"/>
                          </a:rPr>
                        </m:ctrlPr>
                      </m:sSubPr>
                      <m:e>
                        <m:r>
                          <a:rPr lang="en-US" altLang="zh-CN" b="1" i="1" smtClean="0">
                            <a:solidFill>
                              <a:srgbClr val="1B4367"/>
                            </a:solidFill>
                            <a:latin typeface="Cambria Math" panose="02040503050406030204" pitchFamily="18" charset="0"/>
                            <a:cs typeface="+mn-ea"/>
                          </a:rPr>
                          <m:t>𝑺</m:t>
                        </m:r>
                      </m:e>
                      <m:sub>
                        <m:r>
                          <a:rPr lang="en-US" altLang="zh-CN" b="1" i="1" smtClean="0">
                            <a:solidFill>
                              <a:srgbClr val="1B4367"/>
                            </a:solidFill>
                            <a:latin typeface="Cambria Math" panose="02040503050406030204" pitchFamily="18" charset="0"/>
                            <a:cs typeface="+mn-ea"/>
                          </a:rPr>
                          <m:t>𝟐𝟏</m:t>
                        </m:r>
                      </m:sub>
                    </m:sSub>
                    <m:r>
                      <a:rPr lang="en-US" altLang="zh-CN" b="1" i="1" smtClean="0">
                        <a:solidFill>
                          <a:srgbClr val="1B4367"/>
                        </a:solidFill>
                        <a:latin typeface="Cambria Math" panose="02040503050406030204" pitchFamily="18" charset="0"/>
                        <a:cs typeface="+mn-ea"/>
                      </a:rPr>
                      <m:t>=</m:t>
                    </m:r>
                    <m:sSup>
                      <m:sSupPr>
                        <m:ctrlPr>
                          <a:rPr lang="en-US" altLang="zh-CN" b="1" i="1" smtClean="0">
                            <a:solidFill>
                              <a:srgbClr val="1B4367"/>
                            </a:solidFill>
                            <a:latin typeface="Cambria Math" panose="02040503050406030204" pitchFamily="18" charset="0"/>
                            <a:cs typeface="+mn-ea"/>
                          </a:rPr>
                        </m:ctrlPr>
                      </m:sSupPr>
                      <m:e>
                        <m:r>
                          <a:rPr lang="en-US" altLang="zh-CN" b="1" i="1" smtClean="0">
                            <a:solidFill>
                              <a:srgbClr val="1B4367"/>
                            </a:solidFill>
                            <a:latin typeface="Cambria Math" panose="02040503050406030204" pitchFamily="18" charset="0"/>
                            <a:cs typeface="+mn-ea"/>
                          </a:rPr>
                          <m:t>𝑳</m:t>
                        </m:r>
                      </m:e>
                      <m:sup>
                        <m:r>
                          <a:rPr lang="en-US" altLang="zh-CN" b="1" i="1" smtClean="0">
                            <a:solidFill>
                              <a:srgbClr val="1B4367"/>
                            </a:solidFill>
                            <a:latin typeface="Cambria Math" panose="02040503050406030204" pitchFamily="18" charset="0"/>
                            <a:cs typeface="+mn-ea"/>
                          </a:rPr>
                          <m:t>𝑻</m:t>
                        </m:r>
                      </m:sup>
                    </m:sSup>
                    <m:sSub>
                      <m:sSubPr>
                        <m:ctrlPr>
                          <a:rPr lang="en-US" altLang="zh-CN" b="1" i="1" smtClean="0">
                            <a:solidFill>
                              <a:srgbClr val="1B4367"/>
                            </a:solidFill>
                            <a:latin typeface="Cambria Math" panose="02040503050406030204" pitchFamily="18" charset="0"/>
                            <a:cs typeface="+mn-ea"/>
                          </a:rPr>
                        </m:ctrlPr>
                      </m:sSubPr>
                      <m:e>
                        <m:r>
                          <a:rPr lang="en-US" altLang="zh-CN" b="1" i="1" smtClean="0">
                            <a:solidFill>
                              <a:srgbClr val="1B4367"/>
                            </a:solidFill>
                            <a:latin typeface="Cambria Math" panose="02040503050406030204" pitchFamily="18" charset="0"/>
                            <a:cs typeface="+mn-ea"/>
                          </a:rPr>
                          <m:t>𝑺</m:t>
                        </m:r>
                      </m:e>
                      <m:sub>
                        <m:r>
                          <a:rPr lang="en-US" altLang="zh-CN" b="1" i="1" smtClean="0">
                            <a:solidFill>
                              <a:srgbClr val="1B4367"/>
                            </a:solidFill>
                            <a:latin typeface="Cambria Math" panose="02040503050406030204" pitchFamily="18" charset="0"/>
                            <a:cs typeface="+mn-ea"/>
                          </a:rPr>
                          <m:t>𝟐𝟐</m:t>
                        </m:r>
                      </m:sub>
                    </m:sSub>
                    <m:r>
                      <a:rPr lang="en-US" altLang="zh-CN" b="1" i="1" smtClean="0">
                        <a:solidFill>
                          <a:srgbClr val="1B4367"/>
                        </a:solidFill>
                        <a:latin typeface="Cambria Math" panose="02040503050406030204" pitchFamily="18" charset="0"/>
                        <a:cs typeface="+mn-ea"/>
                      </a:rPr>
                      <m:t>=</m:t>
                    </m:r>
                    <m:r>
                      <a:rPr lang="en-US" altLang="zh-CN" b="1" i="1" smtClean="0">
                        <a:solidFill>
                          <a:srgbClr val="1B4367"/>
                        </a:solidFill>
                        <a:latin typeface="Cambria Math" panose="02040503050406030204" pitchFamily="18" charset="0"/>
                        <a:cs typeface="+mn-ea"/>
                      </a:rPr>
                      <m:t>𝑽</m:t>
                    </m:r>
                  </m:oMath>
                </a14:m>
                <a:endParaRPr lang="en-US" altLang="zh-CN" b="1" dirty="0">
                  <a:solidFill>
                    <a:srgbClr val="1B4367"/>
                  </a:solidFill>
                  <a:cs typeface="+mn-ea"/>
                </a:endParaRPr>
              </a:p>
              <a:p>
                <a:pPr algn="ctr">
                  <a:lnSpc>
                    <a:spcPct val="150000"/>
                  </a:lnSpc>
                </a:pPr>
                <a:r>
                  <a:rPr lang="zh-CN" altLang="en-US" b="1" dirty="0">
                    <a:solidFill>
                      <a:srgbClr val="1B4367"/>
                    </a:solidFill>
                    <a:cs typeface="+mn-ea"/>
                  </a:rPr>
                  <a:t>则 </a:t>
                </a:r>
                <a14:m>
                  <m:oMath xmlns:m="http://schemas.openxmlformats.org/officeDocument/2006/math">
                    <m:r>
                      <a:rPr lang="en-US" altLang="zh-CN" b="1">
                        <a:solidFill>
                          <a:srgbClr val="1B4367"/>
                        </a:solidFill>
                        <a:latin typeface="Cambria Math" panose="02040503050406030204" pitchFamily="18" charset="0"/>
                        <a:cs typeface="+mn-ea"/>
                      </a:rPr>
                      <m:t>𝐿</m:t>
                    </m:r>
                    <m:r>
                      <a:rPr lang="en-US" altLang="zh-CN" b="1">
                        <a:solidFill>
                          <a:srgbClr val="1B4367"/>
                        </a:solidFill>
                        <a:latin typeface="Cambria Math" panose="02040503050406030204" pitchFamily="18" charset="0"/>
                        <a:cs typeface="+mn-ea"/>
                      </a:rPr>
                      <m:t>=</m:t>
                    </m:r>
                    <m:sSubSup>
                      <m:sSubSupPr>
                        <m:ctrlPr>
                          <a:rPr lang="en-US" altLang="zh-CN" b="1" i="1">
                            <a:solidFill>
                              <a:srgbClr val="1B4367"/>
                            </a:solidFill>
                            <a:latin typeface="Cambria Math" panose="02040503050406030204" pitchFamily="18" charset="0"/>
                            <a:cs typeface="+mn-ea"/>
                          </a:rPr>
                        </m:ctrlPr>
                      </m:sSubSupPr>
                      <m:e>
                        <m:r>
                          <a:rPr lang="en-US" altLang="zh-CN" b="1">
                            <a:solidFill>
                              <a:srgbClr val="1B4367"/>
                            </a:solidFill>
                            <a:latin typeface="Cambria Math" panose="02040503050406030204" pitchFamily="18" charset="0"/>
                            <a:cs typeface="+mn-ea"/>
                          </a:rPr>
                          <m:t>𝑆</m:t>
                        </m:r>
                      </m:e>
                      <m:sub>
                        <m:r>
                          <a:rPr lang="en-US" altLang="zh-CN" b="1">
                            <a:solidFill>
                              <a:srgbClr val="1B4367"/>
                            </a:solidFill>
                            <a:latin typeface="Cambria Math" panose="02040503050406030204" pitchFamily="18" charset="0"/>
                            <a:cs typeface="+mn-ea"/>
                          </a:rPr>
                          <m:t>21</m:t>
                        </m:r>
                      </m:sub>
                      <m:sup>
                        <m:r>
                          <a:rPr lang="en-US" altLang="zh-CN" b="1">
                            <a:solidFill>
                              <a:srgbClr val="1B4367"/>
                            </a:solidFill>
                            <a:latin typeface="Cambria Math" panose="02040503050406030204" pitchFamily="18" charset="0"/>
                            <a:cs typeface="+mn-ea"/>
                          </a:rPr>
                          <m:t>−</m:t>
                        </m:r>
                        <m:r>
                          <a:rPr lang="en-US" altLang="zh-CN" b="1">
                            <a:solidFill>
                              <a:srgbClr val="1B4367"/>
                            </a:solidFill>
                            <a:latin typeface="Cambria Math" panose="02040503050406030204" pitchFamily="18" charset="0"/>
                            <a:cs typeface="+mn-ea"/>
                          </a:rPr>
                          <m:t>𝑇</m:t>
                        </m:r>
                      </m:sup>
                    </m:sSubSup>
                    <m:sSup>
                      <m:sSupPr>
                        <m:ctrlPr>
                          <a:rPr lang="en-US" altLang="zh-CN" b="1" i="1">
                            <a:solidFill>
                              <a:srgbClr val="1B4367"/>
                            </a:solidFill>
                            <a:latin typeface="Cambria Math" panose="02040503050406030204" pitchFamily="18" charset="0"/>
                            <a:cs typeface="+mn-ea"/>
                          </a:rPr>
                        </m:ctrlPr>
                      </m:sSupPr>
                      <m:e>
                        <m:r>
                          <a:rPr lang="en-US" altLang="zh-CN" b="1">
                            <a:solidFill>
                              <a:srgbClr val="1B4367"/>
                            </a:solidFill>
                            <a:latin typeface="Cambria Math" panose="02040503050406030204" pitchFamily="18" charset="0"/>
                            <a:cs typeface="+mn-ea"/>
                          </a:rPr>
                          <m:t>𝑉</m:t>
                        </m:r>
                      </m:e>
                      <m:sup>
                        <m:r>
                          <a:rPr lang="en-US" altLang="zh-CN" b="1">
                            <a:solidFill>
                              <a:srgbClr val="1B4367"/>
                            </a:solidFill>
                            <a:latin typeface="Cambria Math" panose="02040503050406030204" pitchFamily="18" charset="0"/>
                            <a:cs typeface="+mn-ea"/>
                          </a:rPr>
                          <m:t>𝑇</m:t>
                        </m:r>
                      </m:sup>
                    </m:sSup>
                    <m:r>
                      <a:rPr lang="en-US" altLang="zh-CN" b="1">
                        <a:solidFill>
                          <a:srgbClr val="1B4367"/>
                        </a:solidFill>
                        <a:latin typeface="Cambria Math" panose="02040503050406030204" pitchFamily="18" charset="0"/>
                        <a:cs typeface="+mn-ea"/>
                      </a:rPr>
                      <m:t>=</m:t>
                    </m:r>
                    <m:sSubSup>
                      <m:sSubSupPr>
                        <m:ctrlPr>
                          <a:rPr lang="en-US" altLang="zh-CN" b="1" i="1">
                            <a:solidFill>
                              <a:srgbClr val="1B4367"/>
                            </a:solidFill>
                            <a:latin typeface="Cambria Math" panose="02040503050406030204" pitchFamily="18" charset="0"/>
                            <a:cs typeface="+mn-ea"/>
                          </a:rPr>
                        </m:ctrlPr>
                      </m:sSubSupPr>
                      <m:e>
                        <m:r>
                          <a:rPr lang="en-US" altLang="zh-CN" b="1">
                            <a:solidFill>
                              <a:srgbClr val="1B4367"/>
                            </a:solidFill>
                            <a:latin typeface="Cambria Math" panose="02040503050406030204" pitchFamily="18" charset="0"/>
                            <a:cs typeface="+mn-ea"/>
                          </a:rPr>
                          <m:t>𝑆</m:t>
                        </m:r>
                      </m:e>
                      <m:sub>
                        <m:r>
                          <a:rPr lang="en-US" altLang="zh-CN" b="1">
                            <a:solidFill>
                              <a:srgbClr val="1B4367"/>
                            </a:solidFill>
                            <a:latin typeface="Cambria Math" panose="02040503050406030204" pitchFamily="18" charset="0"/>
                            <a:cs typeface="+mn-ea"/>
                          </a:rPr>
                          <m:t>22</m:t>
                        </m:r>
                      </m:sub>
                      <m:sup>
                        <m:r>
                          <a:rPr lang="en-US" altLang="zh-CN" b="1">
                            <a:solidFill>
                              <a:srgbClr val="1B4367"/>
                            </a:solidFill>
                            <a:latin typeface="Cambria Math" panose="02040503050406030204" pitchFamily="18" charset="0"/>
                            <a:cs typeface="+mn-ea"/>
                          </a:rPr>
                          <m:t>−</m:t>
                        </m:r>
                        <m:r>
                          <a:rPr lang="en-US" altLang="zh-CN" b="1">
                            <a:solidFill>
                              <a:srgbClr val="1B4367"/>
                            </a:solidFill>
                            <a:latin typeface="Cambria Math" panose="02040503050406030204" pitchFamily="18" charset="0"/>
                            <a:cs typeface="+mn-ea"/>
                          </a:rPr>
                          <m:t>𝑇</m:t>
                        </m:r>
                      </m:sup>
                    </m:sSubSup>
                    <m:sSup>
                      <m:sSupPr>
                        <m:ctrlPr>
                          <a:rPr lang="en-US" altLang="zh-CN" b="1" i="1">
                            <a:solidFill>
                              <a:srgbClr val="1B4367"/>
                            </a:solidFill>
                            <a:latin typeface="Cambria Math" panose="02040503050406030204" pitchFamily="18" charset="0"/>
                            <a:cs typeface="+mn-ea"/>
                          </a:rPr>
                        </m:ctrlPr>
                      </m:sSupPr>
                      <m:e>
                        <m:r>
                          <a:rPr lang="en-US" altLang="zh-CN" b="1">
                            <a:solidFill>
                              <a:srgbClr val="1B4367"/>
                            </a:solidFill>
                            <a:latin typeface="Cambria Math" panose="02040503050406030204" pitchFamily="18" charset="0"/>
                            <a:cs typeface="+mn-ea"/>
                          </a:rPr>
                          <m:t>𝑉</m:t>
                        </m:r>
                      </m:e>
                      <m:sup>
                        <m:r>
                          <a:rPr lang="en-US" altLang="zh-CN" b="1">
                            <a:solidFill>
                              <a:srgbClr val="1B4367"/>
                            </a:solidFill>
                            <a:latin typeface="Cambria Math" panose="02040503050406030204" pitchFamily="18" charset="0"/>
                            <a:cs typeface="+mn-ea"/>
                          </a:rPr>
                          <m:t>𝑇</m:t>
                        </m:r>
                      </m:sup>
                    </m:sSup>
                  </m:oMath>
                </a14:m>
                <a:endParaRPr lang="zh-CN" altLang="en-US" b="1" dirty="0">
                  <a:solidFill>
                    <a:srgbClr val="1B4367"/>
                  </a:solidFill>
                  <a:cs typeface="+mn-ea"/>
                </a:endParaRPr>
              </a:p>
            </p:txBody>
          </p:sp>
        </mc:Choice>
        <mc:Fallback xmlns="">
          <p:sp>
            <p:nvSpPr>
              <p:cNvPr id="3" name="文本框 2">
                <a:extLst>
                  <a:ext uri="{FF2B5EF4-FFF2-40B4-BE49-F238E27FC236}">
                    <a16:creationId xmlns:a16="http://schemas.microsoft.com/office/drawing/2014/main" id="{3255DC77-87DB-4827-AE2A-1EF30566E588}"/>
                  </a:ext>
                </a:extLst>
              </p:cNvPr>
              <p:cNvSpPr txBox="1">
                <a:spLocks noRot="1" noChangeAspect="1" noMove="1" noResize="1" noEditPoints="1" noAdjustHandles="1" noChangeArrowheads="1" noChangeShapeType="1" noTextEdit="1"/>
              </p:cNvSpPr>
              <p:nvPr/>
            </p:nvSpPr>
            <p:spPr>
              <a:xfrm>
                <a:off x="2941543" y="3676299"/>
                <a:ext cx="3260912" cy="709105"/>
              </a:xfrm>
              <a:prstGeom prst="rect">
                <a:avLst/>
              </a:prstGeom>
              <a:blipFill>
                <a:blip r:embed="rId9"/>
                <a:stretch>
                  <a:fillRect b="-8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185497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7" y="309785"/>
            <a:ext cx="2423778" cy="330860"/>
          </a:xfrm>
          <a:prstGeom prst="rect">
            <a:avLst/>
          </a:prstGeom>
          <a:noFill/>
        </p:spPr>
        <p:txBody>
          <a:bodyPr wrap="square" lIns="68580" tIns="34290" rIns="68580" bIns="34290" rtlCol="0">
            <a:spAutoFit/>
          </a:bodyPr>
          <a:lstStyle/>
          <a:p>
            <a:r>
              <a:rPr lang="en-US" altLang="zh-CN" sz="1700" b="1" dirty="0">
                <a:solidFill>
                  <a:srgbClr val="1B4367"/>
                </a:solidFill>
                <a:cs typeface="+mn-ea"/>
              </a:rPr>
              <a:t>MATLAB</a:t>
            </a:r>
            <a:r>
              <a:rPr lang="zh-CN" altLang="en-US" sz="1700" b="1" dirty="0">
                <a:solidFill>
                  <a:srgbClr val="1B4367"/>
                </a:solidFill>
                <a:cs typeface="+mn-ea"/>
              </a:rPr>
              <a:t>数值仿真（</a:t>
            </a:r>
            <a:r>
              <a:rPr lang="en-US" altLang="zh-CN" sz="1700" b="1" dirty="0">
                <a:solidFill>
                  <a:srgbClr val="1B4367"/>
                </a:solidFill>
                <a:cs typeface="+mn-ea"/>
              </a:rPr>
              <a:t>1</a:t>
            </a:r>
            <a:r>
              <a:rPr lang="zh-CN" altLang="en-US" sz="1700" b="1" dirty="0">
                <a:solidFill>
                  <a:srgbClr val="1B4367"/>
                </a:solidFill>
                <a:cs typeface="+mn-ea"/>
              </a:rPr>
              <a:t>）</a:t>
            </a:r>
            <a:endParaRPr lang="zh-CN" altLang="en-US" sz="1700" b="1" dirty="0">
              <a:solidFill>
                <a:srgbClr val="1B4367"/>
              </a:solidFill>
              <a:cs typeface="+mn-ea"/>
              <a:sym typeface="+mn-lt"/>
            </a:endParaRPr>
          </a:p>
        </p:txBody>
      </p:sp>
      <p:pic>
        <p:nvPicPr>
          <p:cNvPr id="39" name="图片 5">
            <a:extLst>
              <a:ext uri="{FF2B5EF4-FFF2-40B4-BE49-F238E27FC236}">
                <a16:creationId xmlns:a16="http://schemas.microsoft.com/office/drawing/2014/main" id="{B3285F54-44C3-4253-B121-A122A2BE8C3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图片 6">
            <a:extLst>
              <a:ext uri="{FF2B5EF4-FFF2-40B4-BE49-F238E27FC236}">
                <a16:creationId xmlns:a16="http://schemas.microsoft.com/office/drawing/2014/main" id="{447E6E2C-776F-486F-9285-5EDA466D6822}"/>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直接连接符 40">
            <a:extLst>
              <a:ext uri="{FF2B5EF4-FFF2-40B4-BE49-F238E27FC236}">
                <a16:creationId xmlns:a16="http://schemas.microsoft.com/office/drawing/2014/main" id="{E0442D0C-F93E-40AC-9D73-457091D7789B}"/>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4" name="对象 3">
            <a:extLst>
              <a:ext uri="{FF2B5EF4-FFF2-40B4-BE49-F238E27FC236}">
                <a16:creationId xmlns:a16="http://schemas.microsoft.com/office/drawing/2014/main" id="{90FFA7CC-2CF3-4450-A41E-AF74B6C1A2D0}"/>
              </a:ext>
            </a:extLst>
          </p:cNvPr>
          <p:cNvGraphicFramePr>
            <a:graphicFrameLocks noChangeAspect="1"/>
          </p:cNvGraphicFramePr>
          <p:nvPr>
            <p:extLst>
              <p:ext uri="{D42A27DB-BD31-4B8C-83A1-F6EECF244321}">
                <p14:modId xmlns:p14="http://schemas.microsoft.com/office/powerpoint/2010/main" val="2031065544"/>
              </p:ext>
            </p:extLst>
          </p:nvPr>
        </p:nvGraphicFramePr>
        <p:xfrm>
          <a:off x="1895284" y="1018939"/>
          <a:ext cx="5353432" cy="913373"/>
        </p:xfrm>
        <a:graphic>
          <a:graphicData uri="http://schemas.openxmlformats.org/presentationml/2006/ole">
            <mc:AlternateContent xmlns:mc="http://schemas.openxmlformats.org/markup-compatibility/2006">
              <mc:Choice xmlns:v="urn:schemas-microsoft-com:vml" Requires="v">
                <p:oleObj spid="_x0000_s19495" name="Equation" r:id="rId6" imgW="4279900" imgH="711200" progId="Equation.DSMT4">
                  <p:embed/>
                </p:oleObj>
              </mc:Choice>
              <mc:Fallback>
                <p:oleObj name="Equation" r:id="rId6" imgW="4279900" imgH="7112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5284" y="1018939"/>
                        <a:ext cx="5353432" cy="913373"/>
                      </a:xfrm>
                      <a:prstGeom prst="rect">
                        <a:avLst/>
                      </a:prstGeom>
                      <a:noFill/>
                    </p:spPr>
                  </p:pic>
                </p:oleObj>
              </mc:Fallback>
            </mc:AlternateContent>
          </a:graphicData>
        </a:graphic>
      </p:graphicFrame>
      <p:sp>
        <p:nvSpPr>
          <p:cNvPr id="5" name="文本框 4">
            <a:extLst>
              <a:ext uri="{FF2B5EF4-FFF2-40B4-BE49-F238E27FC236}">
                <a16:creationId xmlns:a16="http://schemas.microsoft.com/office/drawing/2014/main" id="{0AB58A02-41A8-421B-87D0-F12F14CDCAA8}"/>
              </a:ext>
            </a:extLst>
          </p:cNvPr>
          <p:cNvSpPr txBox="1"/>
          <p:nvPr/>
        </p:nvSpPr>
        <p:spPr>
          <a:xfrm>
            <a:off x="1254737" y="829151"/>
            <a:ext cx="2159566" cy="307777"/>
          </a:xfrm>
          <a:prstGeom prst="rect">
            <a:avLst/>
          </a:prstGeom>
          <a:noFill/>
        </p:spPr>
        <p:txBody>
          <a:bodyPr wrap="none" rtlCol="0">
            <a:spAutoFit/>
          </a:bodyPr>
          <a:lstStyle/>
          <a:p>
            <a:r>
              <a:rPr lang="zh-CN" altLang="en-US" b="1" dirty="0">
                <a:solidFill>
                  <a:srgbClr val="1B4367"/>
                </a:solidFill>
                <a:cs typeface="+mn-ea"/>
              </a:rPr>
              <a:t>取系统的相关系数矩阵为</a:t>
            </a:r>
          </a:p>
        </p:txBody>
      </p:sp>
      <p:graphicFrame>
        <p:nvGraphicFramePr>
          <p:cNvPr id="10" name="对象 9">
            <a:extLst>
              <a:ext uri="{FF2B5EF4-FFF2-40B4-BE49-F238E27FC236}">
                <a16:creationId xmlns:a16="http://schemas.microsoft.com/office/drawing/2014/main" id="{62C38B9B-6133-4143-BCDC-D1F016DA0706}"/>
              </a:ext>
            </a:extLst>
          </p:cNvPr>
          <p:cNvGraphicFramePr>
            <a:graphicFrameLocks noChangeAspect="1"/>
          </p:cNvGraphicFramePr>
          <p:nvPr>
            <p:extLst>
              <p:ext uri="{D42A27DB-BD31-4B8C-83A1-F6EECF244321}">
                <p14:modId xmlns:p14="http://schemas.microsoft.com/office/powerpoint/2010/main" val="106474963"/>
              </p:ext>
            </p:extLst>
          </p:nvPr>
        </p:nvGraphicFramePr>
        <p:xfrm>
          <a:off x="2086768" y="2192573"/>
          <a:ext cx="4970463" cy="977900"/>
        </p:xfrm>
        <a:graphic>
          <a:graphicData uri="http://schemas.openxmlformats.org/presentationml/2006/ole">
            <mc:AlternateContent xmlns:mc="http://schemas.openxmlformats.org/markup-compatibility/2006">
              <mc:Choice xmlns:v="urn:schemas-microsoft-com:vml" Requires="v">
                <p:oleObj spid="_x0000_s19496" name="Equation" r:id="rId8" imgW="3657600" imgH="711000" progId="Equation.DSMT4">
                  <p:embed/>
                </p:oleObj>
              </mc:Choice>
              <mc:Fallback>
                <p:oleObj name="Equation" r:id="rId8" imgW="3657600" imgH="711000" progId="Equation.DSMT4">
                  <p:embed/>
                  <p:pic>
                    <p:nvPicPr>
                      <p:cNvPr id="0" name="Object 3"/>
                      <p:cNvPicPr>
                        <a:picLocks noChangeAspect="1" noChangeArrowheads="1"/>
                      </p:cNvPicPr>
                      <p:nvPr/>
                    </p:nvPicPr>
                    <p:blipFill>
                      <a:blip r:embed="rId9"/>
                      <a:srcRect/>
                      <a:stretch>
                        <a:fillRect/>
                      </a:stretch>
                    </p:blipFill>
                    <p:spPr bwMode="auto">
                      <a:xfrm>
                        <a:off x="2086768" y="2192573"/>
                        <a:ext cx="4970463" cy="977900"/>
                      </a:xfrm>
                      <a:prstGeom prst="rect">
                        <a:avLst/>
                      </a:prstGeom>
                      <a:noFill/>
                    </p:spPr>
                  </p:pic>
                </p:oleObj>
              </mc:Fallback>
            </mc:AlternateContent>
          </a:graphicData>
        </a:graphic>
      </p:graphicFrame>
      <p:sp>
        <p:nvSpPr>
          <p:cNvPr id="17" name="矩形 16">
            <a:extLst>
              <a:ext uri="{FF2B5EF4-FFF2-40B4-BE49-F238E27FC236}">
                <a16:creationId xmlns:a16="http://schemas.microsoft.com/office/drawing/2014/main" id="{C0D4213C-9DAE-41F8-8420-841EE3D22488}"/>
              </a:ext>
            </a:extLst>
          </p:cNvPr>
          <p:cNvSpPr/>
          <p:nvPr/>
        </p:nvSpPr>
        <p:spPr>
          <a:xfrm>
            <a:off x="1014607" y="3430735"/>
            <a:ext cx="4460263" cy="307777"/>
          </a:xfrm>
          <a:prstGeom prst="rect">
            <a:avLst/>
          </a:prstGeom>
        </p:spPr>
        <p:txBody>
          <a:bodyPr wrap="square">
            <a:spAutoFit/>
          </a:bodyPr>
          <a:lstStyle/>
          <a:p>
            <a:pPr indent="304800">
              <a:spcAft>
                <a:spcPts val="0"/>
              </a:spcAft>
            </a:pPr>
            <a:r>
              <a:rPr lang="zh-CN" altLang="zh-CN" b="1" dirty="0">
                <a:solidFill>
                  <a:srgbClr val="1B4367"/>
                </a:solidFill>
                <a:cs typeface="+mn-ea"/>
              </a:rPr>
              <a:t>利用</a:t>
            </a:r>
            <a:r>
              <a:rPr lang="en-US" altLang="zh-CN" b="1" dirty="0">
                <a:solidFill>
                  <a:srgbClr val="1B4367"/>
                </a:solidFill>
                <a:cs typeface="+mn-ea"/>
              </a:rPr>
              <a:t>LMI</a:t>
            </a:r>
            <a:r>
              <a:rPr lang="zh-CN" altLang="zh-CN" b="1" dirty="0">
                <a:solidFill>
                  <a:srgbClr val="1B4367"/>
                </a:solidFill>
                <a:cs typeface="+mn-ea"/>
              </a:rPr>
              <a:t>工具箱求解线性矩阵不等式可以得到：</a:t>
            </a:r>
          </a:p>
        </p:txBody>
      </p:sp>
      <p:graphicFrame>
        <p:nvGraphicFramePr>
          <p:cNvPr id="21" name="对象 20">
            <a:extLst>
              <a:ext uri="{FF2B5EF4-FFF2-40B4-BE49-F238E27FC236}">
                <a16:creationId xmlns:a16="http://schemas.microsoft.com/office/drawing/2014/main" id="{3B1C354B-724C-47AE-A157-92760A4854BA}"/>
              </a:ext>
            </a:extLst>
          </p:cNvPr>
          <p:cNvGraphicFramePr>
            <a:graphicFrameLocks noChangeAspect="1"/>
          </p:cNvGraphicFramePr>
          <p:nvPr>
            <p:extLst>
              <p:ext uri="{D42A27DB-BD31-4B8C-83A1-F6EECF244321}">
                <p14:modId xmlns:p14="http://schemas.microsoft.com/office/powerpoint/2010/main" val="2994697347"/>
              </p:ext>
            </p:extLst>
          </p:nvPr>
        </p:nvGraphicFramePr>
        <p:xfrm>
          <a:off x="2341073" y="3758310"/>
          <a:ext cx="4460262" cy="935617"/>
        </p:xfrm>
        <a:graphic>
          <a:graphicData uri="http://schemas.openxmlformats.org/presentationml/2006/ole">
            <mc:AlternateContent xmlns:mc="http://schemas.openxmlformats.org/markup-compatibility/2006">
              <mc:Choice xmlns:v="urn:schemas-microsoft-com:vml" Requires="v">
                <p:oleObj spid="_x0000_s19497" name="Equation" r:id="rId10" imgW="3429000" imgH="711000" progId="Equation.DSMT4">
                  <p:embed/>
                </p:oleObj>
              </mc:Choice>
              <mc:Fallback>
                <p:oleObj name="Equation" r:id="rId10" imgW="3429000" imgH="711000" progId="Equation.DSMT4">
                  <p:embed/>
                  <p:pic>
                    <p:nvPicPr>
                      <p:cNvPr id="0" name="Object 9"/>
                      <p:cNvPicPr>
                        <a:picLocks noChangeAspect="1" noChangeArrowheads="1"/>
                      </p:cNvPicPr>
                      <p:nvPr/>
                    </p:nvPicPr>
                    <p:blipFill>
                      <a:blip r:embed="rId11"/>
                      <a:srcRect/>
                      <a:stretch>
                        <a:fillRect/>
                      </a:stretch>
                    </p:blipFill>
                    <p:spPr bwMode="auto">
                      <a:xfrm>
                        <a:off x="2341073" y="3758310"/>
                        <a:ext cx="4460262" cy="935617"/>
                      </a:xfrm>
                      <a:prstGeom prst="rect">
                        <a:avLst/>
                      </a:prstGeom>
                      <a:noFill/>
                    </p:spPr>
                  </p:pic>
                </p:oleObj>
              </mc:Fallback>
            </mc:AlternateContent>
          </a:graphicData>
        </a:graphic>
      </p:graphicFrame>
    </p:spTree>
    <p:extLst>
      <p:ext uri="{BB962C8B-B14F-4D97-AF65-F5344CB8AC3E}">
        <p14:creationId xmlns:p14="http://schemas.microsoft.com/office/powerpoint/2010/main" val="156593019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11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3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457395" cy="330860"/>
          </a:xfrm>
          <a:prstGeom prst="rect">
            <a:avLst/>
          </a:prstGeom>
          <a:noFill/>
        </p:spPr>
        <p:txBody>
          <a:bodyPr wrap="square" lIns="68580" tIns="34290" rIns="68580" bIns="34290" rtlCol="0">
            <a:spAutoFit/>
          </a:bodyPr>
          <a:lstStyle/>
          <a:p>
            <a:r>
              <a:rPr lang="en-US" altLang="zh-CN" sz="1700" b="1" dirty="0">
                <a:solidFill>
                  <a:srgbClr val="1B4367"/>
                </a:solidFill>
                <a:cs typeface="+mn-ea"/>
              </a:rPr>
              <a:t>MATLAB</a:t>
            </a:r>
            <a:r>
              <a:rPr lang="zh-CN" altLang="en-US" sz="1700" b="1" dirty="0">
                <a:solidFill>
                  <a:srgbClr val="1B4367"/>
                </a:solidFill>
                <a:cs typeface="+mn-ea"/>
              </a:rPr>
              <a:t>数值仿真（</a:t>
            </a:r>
            <a:r>
              <a:rPr lang="en-US" altLang="zh-CN" sz="1700" b="1" dirty="0">
                <a:solidFill>
                  <a:srgbClr val="1B4367"/>
                </a:solidFill>
                <a:cs typeface="+mn-ea"/>
              </a:rPr>
              <a:t>2</a:t>
            </a:r>
            <a:r>
              <a:rPr lang="zh-CN" altLang="en-US" sz="1700" b="1" dirty="0">
                <a:solidFill>
                  <a:srgbClr val="1B4367"/>
                </a:solidFill>
                <a:cs typeface="+mn-ea"/>
              </a:rPr>
              <a:t>）</a:t>
            </a:r>
            <a:endParaRPr lang="zh-CN" altLang="en-US" sz="1700" b="1" dirty="0">
              <a:solidFill>
                <a:srgbClr val="1B4367"/>
              </a:solidFill>
              <a:cs typeface="+mn-ea"/>
              <a:sym typeface="+mn-lt"/>
            </a:endParaRPr>
          </a:p>
        </p:txBody>
      </p:sp>
      <p:pic>
        <p:nvPicPr>
          <p:cNvPr id="39" name="图片 5">
            <a:extLst>
              <a:ext uri="{FF2B5EF4-FFF2-40B4-BE49-F238E27FC236}">
                <a16:creationId xmlns:a16="http://schemas.microsoft.com/office/drawing/2014/main" id="{B3285F54-44C3-4253-B121-A122A2BE8C3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图片 6">
            <a:extLst>
              <a:ext uri="{FF2B5EF4-FFF2-40B4-BE49-F238E27FC236}">
                <a16:creationId xmlns:a16="http://schemas.microsoft.com/office/drawing/2014/main" id="{447E6E2C-776F-486F-9285-5EDA466D6822}"/>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直接连接符 40">
            <a:extLst>
              <a:ext uri="{FF2B5EF4-FFF2-40B4-BE49-F238E27FC236}">
                <a16:creationId xmlns:a16="http://schemas.microsoft.com/office/drawing/2014/main" id="{E0442D0C-F93E-40AC-9D73-457091D7789B}"/>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578F224-D3A7-4FDD-AE8B-9E9C503C7E0C}"/>
                  </a:ext>
                </a:extLst>
              </p:cNvPr>
              <p:cNvSpPr txBox="1"/>
              <p:nvPr/>
            </p:nvSpPr>
            <p:spPr>
              <a:xfrm>
                <a:off x="1014607" y="1069042"/>
                <a:ext cx="6482128" cy="954107"/>
              </a:xfrm>
              <a:prstGeom prst="rect">
                <a:avLst/>
              </a:prstGeom>
              <a:noFill/>
            </p:spPr>
            <p:txBody>
              <a:bodyPr wrap="square" rtlCol="0">
                <a:spAutoFit/>
              </a:bodyPr>
              <a:lstStyle/>
              <a:p>
                <a:pPr>
                  <a:lnSpc>
                    <a:spcPct val="150000"/>
                  </a:lnSpc>
                </a:pPr>
                <a:r>
                  <a:rPr lang="zh-CN" altLang="en-US" b="1" dirty="0">
                    <a:solidFill>
                      <a:srgbClr val="1B4367"/>
                    </a:solidFill>
                    <a:cs typeface="+mn-ea"/>
                  </a:rPr>
                  <a:t>       通过所求得的故障检测滤波器参数对提出的系统进行故障检测。选取初始条件下</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en-US" altLang="zh-CN" b="1">
                            <a:solidFill>
                              <a:srgbClr val="1B4367"/>
                            </a:solidFill>
                            <a:latin typeface="Cambria Math" panose="02040503050406030204" pitchFamily="18" charset="0"/>
                            <a:cs typeface="+mn-ea"/>
                          </a:rPr>
                          <m:t>𝑥</m:t>
                        </m:r>
                      </m:e>
                      <m:sub>
                        <m:r>
                          <a:rPr lang="en-US" altLang="zh-CN" b="1">
                            <a:solidFill>
                              <a:srgbClr val="1B4367"/>
                            </a:solidFill>
                            <a:latin typeface="Cambria Math" panose="02040503050406030204" pitchFamily="18" charset="0"/>
                            <a:cs typeface="+mn-ea"/>
                          </a:rPr>
                          <m:t>𝑘</m:t>
                        </m:r>
                      </m:sub>
                    </m:sSub>
                    <m:r>
                      <a:rPr lang="en-US" altLang="zh-CN" b="1">
                        <a:solidFill>
                          <a:srgbClr val="1B4367"/>
                        </a:solidFill>
                        <a:latin typeface="Cambria Math" panose="02040503050406030204" pitchFamily="18" charset="0"/>
                        <a:cs typeface="+mn-ea"/>
                      </a:rPr>
                      <m:t>=0</m:t>
                    </m:r>
                  </m:oMath>
                </a14:m>
                <a:r>
                  <a:rPr lang="en-US" altLang="zh-CN" b="1" dirty="0">
                    <a:solidFill>
                      <a:srgbClr val="1B4367"/>
                    </a:solidFill>
                    <a:cs typeface="+mn-ea"/>
                  </a:rPr>
                  <a:t>, </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en-US" altLang="zh-CN" b="1">
                            <a:solidFill>
                              <a:srgbClr val="1B4367"/>
                            </a:solidFill>
                            <a:latin typeface="Cambria Math" panose="02040503050406030204" pitchFamily="18" charset="0"/>
                            <a:cs typeface="+mn-ea"/>
                          </a:rPr>
                          <m:t>𝑒</m:t>
                        </m:r>
                      </m:e>
                      <m:sub>
                        <m:r>
                          <a:rPr lang="en-US" altLang="zh-CN" b="1">
                            <a:solidFill>
                              <a:srgbClr val="1B4367"/>
                            </a:solidFill>
                            <a:latin typeface="Cambria Math" panose="02040503050406030204" pitchFamily="18" charset="0"/>
                            <a:cs typeface="+mn-ea"/>
                          </a:rPr>
                          <m:t>𝑘</m:t>
                        </m:r>
                      </m:sub>
                    </m:sSub>
                    <m:r>
                      <a:rPr lang="en-US" altLang="zh-CN" b="1">
                        <a:solidFill>
                          <a:srgbClr val="1B4367"/>
                        </a:solidFill>
                        <a:latin typeface="Cambria Math" panose="02040503050406030204" pitchFamily="18" charset="0"/>
                        <a:cs typeface="+mn-ea"/>
                      </a:rPr>
                      <m:t>=0</m:t>
                    </m:r>
                  </m:oMath>
                </a14:m>
                <a:r>
                  <a:rPr lang="en-US" altLang="zh-CN" b="1" dirty="0">
                    <a:solidFill>
                      <a:srgbClr val="1B4367"/>
                    </a:solidFill>
                    <a:cs typeface="+mn-ea"/>
                  </a:rPr>
                  <a:t>,</a:t>
                </a:r>
                <a:r>
                  <a:rPr lang="zh-CN" altLang="en-US" b="1" dirty="0">
                    <a:solidFill>
                      <a:srgbClr val="1B4367"/>
                    </a:solidFill>
                    <a:cs typeface="+mn-ea"/>
                  </a:rPr>
                  <a:t>且故障信号</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en-US" altLang="zh-CN" b="1">
                            <a:solidFill>
                              <a:srgbClr val="1B4367"/>
                            </a:solidFill>
                            <a:latin typeface="Cambria Math" panose="02040503050406030204" pitchFamily="18" charset="0"/>
                            <a:cs typeface="+mn-ea"/>
                          </a:rPr>
                          <m:t>𝑓</m:t>
                        </m:r>
                      </m:e>
                      <m:sub>
                        <m:r>
                          <a:rPr lang="en-US" altLang="zh-CN" b="1">
                            <a:solidFill>
                              <a:srgbClr val="1B4367"/>
                            </a:solidFill>
                            <a:latin typeface="Cambria Math" panose="02040503050406030204" pitchFamily="18" charset="0"/>
                            <a:cs typeface="+mn-ea"/>
                          </a:rPr>
                          <m:t>𝑘</m:t>
                        </m:r>
                      </m:sub>
                    </m:sSub>
                  </m:oMath>
                </a14:m>
                <a:r>
                  <a:rPr lang="zh-CN" altLang="en-US" b="1" dirty="0">
                    <a:solidFill>
                      <a:srgbClr val="1B4367"/>
                    </a:solidFill>
                    <a:cs typeface="+mn-ea"/>
                  </a:rPr>
                  <a:t>及外部扰动信号假定按照如下的数学规律变化：</a:t>
                </a:r>
                <a:endParaRPr lang="en-US" altLang="zh-CN" b="1" dirty="0">
                  <a:solidFill>
                    <a:srgbClr val="1B4367"/>
                  </a:solidFill>
                  <a:cs typeface="+mn-ea"/>
                </a:endParaRPr>
              </a:p>
              <a:p>
                <a:endParaRPr lang="zh-CN" altLang="en-US" b="1" dirty="0">
                  <a:solidFill>
                    <a:srgbClr val="1B4367"/>
                  </a:solidFill>
                  <a:cs typeface="+mn-ea"/>
                </a:endParaRPr>
              </a:p>
            </p:txBody>
          </p:sp>
        </mc:Choice>
        <mc:Fallback xmlns="">
          <p:sp>
            <p:nvSpPr>
              <p:cNvPr id="2" name="文本框 1">
                <a:extLst>
                  <a:ext uri="{FF2B5EF4-FFF2-40B4-BE49-F238E27FC236}">
                    <a16:creationId xmlns:a16="http://schemas.microsoft.com/office/drawing/2014/main" id="{A578F224-D3A7-4FDD-AE8B-9E9C503C7E0C}"/>
                  </a:ext>
                </a:extLst>
              </p:cNvPr>
              <p:cNvSpPr txBox="1">
                <a:spLocks noRot="1" noChangeAspect="1" noMove="1" noResize="1" noEditPoints="1" noAdjustHandles="1" noChangeArrowheads="1" noChangeShapeType="1" noTextEdit="1"/>
              </p:cNvSpPr>
              <p:nvPr/>
            </p:nvSpPr>
            <p:spPr>
              <a:xfrm>
                <a:off x="1014607" y="1069042"/>
                <a:ext cx="6482128" cy="954107"/>
              </a:xfrm>
              <a:prstGeom prst="rect">
                <a:avLst/>
              </a:prstGeom>
              <a:blipFill>
                <a:blip r:embed="rId6"/>
                <a:stretch>
                  <a:fillRect l="-282"/>
                </a:stretch>
              </a:blipFill>
            </p:spPr>
            <p:txBody>
              <a:bodyPr/>
              <a:lstStyle/>
              <a:p>
                <a:r>
                  <a:rPr lang="zh-CN" altLang="en-US">
                    <a:noFill/>
                  </a:rPr>
                  <a:t> </a:t>
                </a:r>
              </a:p>
            </p:txBody>
          </p:sp>
        </mc:Fallback>
      </mc:AlternateContent>
      <p:graphicFrame>
        <p:nvGraphicFramePr>
          <p:cNvPr id="6" name="对象 5">
            <a:extLst>
              <a:ext uri="{FF2B5EF4-FFF2-40B4-BE49-F238E27FC236}">
                <a16:creationId xmlns:a16="http://schemas.microsoft.com/office/drawing/2014/main" id="{EB996EBB-A6F6-47FE-B82A-0888EB414D8A}"/>
              </a:ext>
            </a:extLst>
          </p:cNvPr>
          <p:cNvGraphicFramePr>
            <a:graphicFrameLocks noChangeAspect="1"/>
          </p:cNvGraphicFramePr>
          <p:nvPr>
            <p:extLst>
              <p:ext uri="{D42A27DB-BD31-4B8C-83A1-F6EECF244321}">
                <p14:modId xmlns:p14="http://schemas.microsoft.com/office/powerpoint/2010/main" val="337901905"/>
              </p:ext>
            </p:extLst>
          </p:nvPr>
        </p:nvGraphicFramePr>
        <p:xfrm>
          <a:off x="2349388" y="2023149"/>
          <a:ext cx="3812566" cy="1569881"/>
        </p:xfrm>
        <a:graphic>
          <a:graphicData uri="http://schemas.openxmlformats.org/presentationml/2006/ole">
            <mc:AlternateContent xmlns:mc="http://schemas.openxmlformats.org/markup-compatibility/2006">
              <mc:Choice xmlns:v="urn:schemas-microsoft-com:vml" Requires="v">
                <p:oleObj spid="_x0000_s20490" name="Equation" r:id="rId7" imgW="2311400" imgH="939800" progId="Equation.DSMT4">
                  <p:embed/>
                </p:oleObj>
              </mc:Choice>
              <mc:Fallback>
                <p:oleObj name="Equation" r:id="rId7" imgW="2311400" imgH="939800"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9388" y="2023149"/>
                        <a:ext cx="3812566" cy="1569881"/>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3D1362D-DEE8-467E-A989-5555B892B289}"/>
                  </a:ext>
                </a:extLst>
              </p:cNvPr>
              <p:cNvSpPr txBox="1"/>
              <p:nvPr/>
            </p:nvSpPr>
            <p:spPr>
              <a:xfrm>
                <a:off x="1254737" y="3920569"/>
                <a:ext cx="3974229" cy="307777"/>
              </a:xfrm>
              <a:prstGeom prst="rect">
                <a:avLst/>
              </a:prstGeom>
              <a:noFill/>
            </p:spPr>
            <p:txBody>
              <a:bodyPr wrap="none" rtlCol="0">
                <a:spAutoFit/>
              </a:bodyPr>
              <a:lstStyle/>
              <a:p>
                <a:r>
                  <a:rPr lang="zh-CN" altLang="en-US" b="1" dirty="0">
                    <a:solidFill>
                      <a:srgbClr val="1B4367"/>
                    </a:solidFill>
                    <a:cs typeface="+mn-ea"/>
                  </a:rPr>
                  <a:t>其中</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en-US" altLang="zh-CN" b="1">
                            <a:solidFill>
                              <a:srgbClr val="1B4367"/>
                            </a:solidFill>
                            <a:latin typeface="Cambria Math" panose="02040503050406030204" pitchFamily="18" charset="0"/>
                            <a:cs typeface="+mn-ea"/>
                          </a:rPr>
                          <m:t>𝑛</m:t>
                        </m:r>
                      </m:e>
                      <m:sub>
                        <m:r>
                          <a:rPr lang="en-US" altLang="zh-CN" b="1">
                            <a:solidFill>
                              <a:srgbClr val="1B4367"/>
                            </a:solidFill>
                            <a:latin typeface="Cambria Math" panose="02040503050406030204" pitchFamily="18" charset="0"/>
                            <a:cs typeface="+mn-ea"/>
                          </a:rPr>
                          <m:t>𝑘</m:t>
                        </m:r>
                      </m:sub>
                    </m:sSub>
                  </m:oMath>
                </a14:m>
                <a:r>
                  <a:rPr lang="zh-CN" altLang="en-US" b="1" dirty="0">
                    <a:solidFill>
                      <a:srgbClr val="1B4367"/>
                    </a:solidFill>
                    <a:cs typeface="+mn-ea"/>
                  </a:rPr>
                  <a:t>是均分分布在</a:t>
                </a:r>
                <a:r>
                  <a:rPr lang="en-US" altLang="zh-CN" b="1" dirty="0">
                    <a:solidFill>
                      <a:srgbClr val="1B4367"/>
                    </a:solidFill>
                    <a:cs typeface="+mn-ea"/>
                  </a:rPr>
                  <a:t>[-0.01,0.01]</a:t>
                </a:r>
                <a:r>
                  <a:rPr lang="zh-CN" altLang="en-US" b="1" dirty="0">
                    <a:solidFill>
                      <a:srgbClr val="1B4367"/>
                    </a:solidFill>
                    <a:cs typeface="+mn-ea"/>
                  </a:rPr>
                  <a:t>上的白噪声。</a:t>
                </a:r>
              </a:p>
            </p:txBody>
          </p:sp>
        </mc:Choice>
        <mc:Fallback xmlns="">
          <p:sp>
            <p:nvSpPr>
              <p:cNvPr id="7" name="文本框 6">
                <a:extLst>
                  <a:ext uri="{FF2B5EF4-FFF2-40B4-BE49-F238E27FC236}">
                    <a16:creationId xmlns:a16="http://schemas.microsoft.com/office/drawing/2014/main" id="{83D1362D-DEE8-467E-A989-5555B892B289}"/>
                  </a:ext>
                </a:extLst>
              </p:cNvPr>
              <p:cNvSpPr txBox="1">
                <a:spLocks noRot="1" noChangeAspect="1" noMove="1" noResize="1" noEditPoints="1" noAdjustHandles="1" noChangeArrowheads="1" noChangeShapeType="1" noTextEdit="1"/>
              </p:cNvSpPr>
              <p:nvPr/>
            </p:nvSpPr>
            <p:spPr>
              <a:xfrm>
                <a:off x="1254737" y="3920569"/>
                <a:ext cx="3974229" cy="307777"/>
              </a:xfrm>
              <a:prstGeom prst="rect">
                <a:avLst/>
              </a:prstGeom>
              <a:blipFill>
                <a:blip r:embed="rId9"/>
                <a:stretch>
                  <a:fillRect l="-460" t="-3922" b="-19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709114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11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3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457395" cy="330860"/>
          </a:xfrm>
          <a:prstGeom prst="rect">
            <a:avLst/>
          </a:prstGeom>
          <a:noFill/>
        </p:spPr>
        <p:txBody>
          <a:bodyPr wrap="square" lIns="68580" tIns="34290" rIns="68580" bIns="34290" rtlCol="0">
            <a:spAutoFit/>
          </a:bodyPr>
          <a:lstStyle/>
          <a:p>
            <a:r>
              <a:rPr lang="en-US" altLang="zh-CN" sz="1700" b="1" dirty="0">
                <a:solidFill>
                  <a:srgbClr val="1B4367"/>
                </a:solidFill>
                <a:cs typeface="+mn-ea"/>
              </a:rPr>
              <a:t>MATLAB</a:t>
            </a:r>
            <a:r>
              <a:rPr lang="zh-CN" altLang="en-US" sz="1700" b="1" dirty="0">
                <a:solidFill>
                  <a:srgbClr val="1B4367"/>
                </a:solidFill>
                <a:cs typeface="+mn-ea"/>
              </a:rPr>
              <a:t>数值仿真（</a:t>
            </a:r>
            <a:r>
              <a:rPr lang="en-US" altLang="zh-CN" sz="1700" b="1" dirty="0">
                <a:solidFill>
                  <a:srgbClr val="1B4367"/>
                </a:solidFill>
                <a:cs typeface="+mn-ea"/>
              </a:rPr>
              <a:t>2</a:t>
            </a:r>
            <a:r>
              <a:rPr lang="zh-CN" altLang="en-US" sz="1700" b="1" dirty="0">
                <a:solidFill>
                  <a:srgbClr val="1B4367"/>
                </a:solidFill>
                <a:cs typeface="+mn-ea"/>
              </a:rPr>
              <a:t>）</a:t>
            </a:r>
            <a:endParaRPr lang="zh-CN" altLang="en-US" sz="1700" b="1" dirty="0">
              <a:solidFill>
                <a:srgbClr val="1B4367"/>
              </a:solidFill>
              <a:cs typeface="+mn-ea"/>
              <a:sym typeface="+mn-lt"/>
            </a:endParaRPr>
          </a:p>
        </p:txBody>
      </p:sp>
      <p:pic>
        <p:nvPicPr>
          <p:cNvPr id="39" name="图片 5">
            <a:extLst>
              <a:ext uri="{FF2B5EF4-FFF2-40B4-BE49-F238E27FC236}">
                <a16:creationId xmlns:a16="http://schemas.microsoft.com/office/drawing/2014/main" id="{B3285F54-44C3-4253-B121-A122A2BE8C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图片 6">
            <a:extLst>
              <a:ext uri="{FF2B5EF4-FFF2-40B4-BE49-F238E27FC236}">
                <a16:creationId xmlns:a16="http://schemas.microsoft.com/office/drawing/2014/main" id="{447E6E2C-776F-486F-9285-5EDA466D6822}"/>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直接连接符 40">
            <a:extLst>
              <a:ext uri="{FF2B5EF4-FFF2-40B4-BE49-F238E27FC236}">
                <a16:creationId xmlns:a16="http://schemas.microsoft.com/office/drawing/2014/main" id="{E0442D0C-F93E-40AC-9D73-457091D7789B}"/>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578F224-D3A7-4FDD-AE8B-9E9C503C7E0C}"/>
                  </a:ext>
                </a:extLst>
              </p:cNvPr>
              <p:cNvSpPr txBox="1"/>
              <p:nvPr/>
            </p:nvSpPr>
            <p:spPr>
              <a:xfrm>
                <a:off x="1014607" y="900890"/>
                <a:ext cx="6482128" cy="700576"/>
              </a:xfrm>
              <a:prstGeom prst="rect">
                <a:avLst/>
              </a:prstGeom>
              <a:noFill/>
            </p:spPr>
            <p:txBody>
              <a:bodyPr wrap="square" rtlCol="0">
                <a:spAutoFit/>
              </a:bodyPr>
              <a:lstStyle/>
              <a:p>
                <a:pPr>
                  <a:lnSpc>
                    <a:spcPct val="150000"/>
                  </a:lnSpc>
                </a:pPr>
                <a:r>
                  <a:rPr lang="zh-CN" altLang="en-US" b="1" dirty="0">
                    <a:solidFill>
                      <a:srgbClr val="1B4367"/>
                    </a:solidFill>
                    <a:cs typeface="+mn-ea"/>
                  </a:rPr>
                  <a:t>       通过所求得的故障检测滤波器参数对提出的系统进行故障检测。如下所示图一表示了残差信号</a:t>
                </a:r>
                <a14:m>
                  <m:oMath xmlns:m="http://schemas.openxmlformats.org/officeDocument/2006/math">
                    <m:sSub>
                      <m:sSubPr>
                        <m:ctrlPr>
                          <a:rPr lang="en-US" altLang="zh-CN" b="1" i="1" smtClean="0">
                            <a:solidFill>
                              <a:srgbClr val="1B4367"/>
                            </a:solidFill>
                            <a:latin typeface="Cambria Math" panose="02040503050406030204" pitchFamily="18" charset="0"/>
                            <a:cs typeface="+mn-ea"/>
                          </a:rPr>
                        </m:ctrlPr>
                      </m:sSubPr>
                      <m:e>
                        <m:r>
                          <a:rPr lang="en-US" altLang="zh-CN" b="1" i="1" smtClean="0">
                            <a:solidFill>
                              <a:srgbClr val="1B4367"/>
                            </a:solidFill>
                            <a:latin typeface="Cambria Math" panose="02040503050406030204" pitchFamily="18" charset="0"/>
                            <a:cs typeface="+mn-ea"/>
                          </a:rPr>
                          <m:t>𝒓</m:t>
                        </m:r>
                      </m:e>
                      <m:sub>
                        <m:r>
                          <a:rPr lang="en-US" altLang="zh-CN" b="1" i="1" smtClean="0">
                            <a:solidFill>
                              <a:srgbClr val="1B4367"/>
                            </a:solidFill>
                            <a:latin typeface="Cambria Math" panose="02040503050406030204" pitchFamily="18" charset="0"/>
                            <a:cs typeface="+mn-ea"/>
                          </a:rPr>
                          <m:t>𝒌</m:t>
                        </m:r>
                      </m:sub>
                    </m:sSub>
                  </m:oMath>
                </a14:m>
                <a:r>
                  <a:rPr lang="en-US" altLang="zh-CN" b="1" dirty="0">
                    <a:solidFill>
                      <a:srgbClr val="1B4367"/>
                    </a:solidFill>
                    <a:cs typeface="+mn-ea"/>
                  </a:rPr>
                  <a:t>, </a:t>
                </a:r>
                <a:r>
                  <a:rPr lang="zh-CN" altLang="en-US" b="1" dirty="0">
                    <a:solidFill>
                      <a:srgbClr val="1B4367"/>
                    </a:solidFill>
                    <a:cs typeface="+mn-ea"/>
                  </a:rPr>
                  <a:t>图二表示故障检测评估函数的检测效果。</a:t>
                </a:r>
              </a:p>
            </p:txBody>
          </p:sp>
        </mc:Choice>
        <mc:Fallback xmlns="">
          <p:sp>
            <p:nvSpPr>
              <p:cNvPr id="2" name="文本框 1">
                <a:extLst>
                  <a:ext uri="{FF2B5EF4-FFF2-40B4-BE49-F238E27FC236}">
                    <a16:creationId xmlns:a16="http://schemas.microsoft.com/office/drawing/2014/main" id="{A578F224-D3A7-4FDD-AE8B-9E9C503C7E0C}"/>
                  </a:ext>
                </a:extLst>
              </p:cNvPr>
              <p:cNvSpPr txBox="1">
                <a:spLocks noRot="1" noChangeAspect="1" noMove="1" noResize="1" noEditPoints="1" noAdjustHandles="1" noChangeArrowheads="1" noChangeShapeType="1" noTextEdit="1"/>
              </p:cNvSpPr>
              <p:nvPr/>
            </p:nvSpPr>
            <p:spPr>
              <a:xfrm>
                <a:off x="1014607" y="900890"/>
                <a:ext cx="6482128" cy="700576"/>
              </a:xfrm>
              <a:prstGeom prst="rect">
                <a:avLst/>
              </a:prstGeom>
              <a:blipFill>
                <a:blip r:embed="rId5"/>
                <a:stretch>
                  <a:fillRect l="-282" b="-7826"/>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8D652A70-34F8-4612-AB7D-A2EEA6EEA95B}"/>
              </a:ext>
            </a:extLst>
          </p:cNvPr>
          <p:cNvPicPr/>
          <p:nvPr/>
        </p:nvPicPr>
        <p:blipFill>
          <a:blip r:embed="rId6">
            <a:extLst>
              <a:ext uri="{28A0092B-C50C-407E-A947-70E740481C1C}">
                <a14:useLocalDpi xmlns:a14="http://schemas.microsoft.com/office/drawing/2010/main" val="0"/>
              </a:ext>
            </a:extLst>
          </a:blip>
          <a:stretch>
            <a:fillRect/>
          </a:stretch>
        </p:blipFill>
        <p:spPr>
          <a:xfrm>
            <a:off x="886563" y="1953804"/>
            <a:ext cx="3511550" cy="2799080"/>
          </a:xfrm>
          <a:prstGeom prst="rect">
            <a:avLst/>
          </a:prstGeom>
        </p:spPr>
      </p:pic>
      <p:pic>
        <p:nvPicPr>
          <p:cNvPr id="10" name="图片 9">
            <a:extLst>
              <a:ext uri="{FF2B5EF4-FFF2-40B4-BE49-F238E27FC236}">
                <a16:creationId xmlns:a16="http://schemas.microsoft.com/office/drawing/2014/main" id="{DE5ECD80-EDAF-47AC-9D68-07D05E352023}"/>
              </a:ext>
            </a:extLst>
          </p:cNvPr>
          <p:cNvPicPr/>
          <p:nvPr/>
        </p:nvPicPr>
        <p:blipFill>
          <a:blip r:embed="rId7"/>
          <a:stretch>
            <a:fillRect/>
          </a:stretch>
        </p:blipFill>
        <p:spPr>
          <a:xfrm>
            <a:off x="5139053" y="1953804"/>
            <a:ext cx="3324564" cy="2799080"/>
          </a:xfrm>
          <a:prstGeom prst="rect">
            <a:avLst/>
          </a:prstGeom>
        </p:spPr>
      </p:pic>
      <p:sp>
        <p:nvSpPr>
          <p:cNvPr id="8" name="文本框 7">
            <a:extLst>
              <a:ext uri="{FF2B5EF4-FFF2-40B4-BE49-F238E27FC236}">
                <a16:creationId xmlns:a16="http://schemas.microsoft.com/office/drawing/2014/main" id="{1B2AD933-19B1-42C9-AD26-86CB76FDF13C}"/>
              </a:ext>
            </a:extLst>
          </p:cNvPr>
          <p:cNvSpPr txBox="1"/>
          <p:nvPr/>
        </p:nvSpPr>
        <p:spPr>
          <a:xfrm>
            <a:off x="299668" y="3254187"/>
            <a:ext cx="474810" cy="307777"/>
          </a:xfrm>
          <a:prstGeom prst="rect">
            <a:avLst/>
          </a:prstGeom>
          <a:noFill/>
        </p:spPr>
        <p:txBody>
          <a:bodyPr wrap="none" rtlCol="0">
            <a:spAutoFit/>
          </a:bodyPr>
          <a:lstStyle/>
          <a:p>
            <a:r>
              <a:rPr lang="zh-CN" altLang="en-US" b="1" dirty="0">
                <a:solidFill>
                  <a:srgbClr val="1B4367"/>
                </a:solidFill>
                <a:cs typeface="+mn-ea"/>
              </a:rPr>
              <a:t>图</a:t>
            </a:r>
            <a:r>
              <a:rPr lang="en-US" altLang="zh-CN" b="1" dirty="0">
                <a:solidFill>
                  <a:srgbClr val="1B4367"/>
                </a:solidFill>
                <a:cs typeface="+mn-ea"/>
              </a:rPr>
              <a:t>1</a:t>
            </a:r>
            <a:endParaRPr lang="zh-CN" altLang="en-US" b="1" dirty="0">
              <a:solidFill>
                <a:srgbClr val="1B4367"/>
              </a:solidFill>
              <a:cs typeface="+mn-ea"/>
            </a:endParaRPr>
          </a:p>
        </p:txBody>
      </p:sp>
      <p:sp>
        <p:nvSpPr>
          <p:cNvPr id="15" name="文本框 14">
            <a:extLst>
              <a:ext uri="{FF2B5EF4-FFF2-40B4-BE49-F238E27FC236}">
                <a16:creationId xmlns:a16="http://schemas.microsoft.com/office/drawing/2014/main" id="{B1F0D547-A6C8-49DE-A6A1-3234F3BACF66}"/>
              </a:ext>
            </a:extLst>
          </p:cNvPr>
          <p:cNvSpPr txBox="1"/>
          <p:nvPr/>
        </p:nvSpPr>
        <p:spPr>
          <a:xfrm>
            <a:off x="4508484" y="3254187"/>
            <a:ext cx="474810" cy="307777"/>
          </a:xfrm>
          <a:prstGeom prst="rect">
            <a:avLst/>
          </a:prstGeom>
          <a:noFill/>
        </p:spPr>
        <p:txBody>
          <a:bodyPr wrap="none" rtlCol="0">
            <a:spAutoFit/>
          </a:bodyPr>
          <a:lstStyle/>
          <a:p>
            <a:r>
              <a:rPr lang="zh-CN" altLang="en-US" b="1" dirty="0">
                <a:solidFill>
                  <a:srgbClr val="1B4367"/>
                </a:solidFill>
                <a:cs typeface="+mn-ea"/>
              </a:rPr>
              <a:t>图</a:t>
            </a:r>
            <a:r>
              <a:rPr lang="en-US" altLang="zh-CN" b="1" dirty="0">
                <a:solidFill>
                  <a:srgbClr val="1B4367"/>
                </a:solidFill>
                <a:cs typeface="+mn-ea"/>
              </a:rPr>
              <a:t>2</a:t>
            </a:r>
            <a:endParaRPr lang="zh-CN" altLang="en-US" b="1" dirty="0">
              <a:solidFill>
                <a:srgbClr val="1B4367"/>
              </a:solidFill>
              <a:cs typeface="+mn-ea"/>
            </a:endParaRPr>
          </a:p>
        </p:txBody>
      </p:sp>
    </p:spTree>
    <p:extLst>
      <p:ext uri="{BB962C8B-B14F-4D97-AF65-F5344CB8AC3E}">
        <p14:creationId xmlns:p14="http://schemas.microsoft.com/office/powerpoint/2010/main" val="409410334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11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3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111569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毕业设计总结与反思</a:t>
            </a:r>
          </a:p>
          <a:p>
            <a:pPr algn="ct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pic>
        <p:nvPicPr>
          <p:cNvPr id="5" name="图片 5">
            <a:extLst>
              <a:ext uri="{FF2B5EF4-FFF2-40B4-BE49-F238E27FC236}">
                <a16:creationId xmlns:a16="http://schemas.microsoft.com/office/drawing/2014/main" id="{F4FA5B55-4067-436D-AA87-601620C23DB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a:extLst>
              <a:ext uri="{FF2B5EF4-FFF2-40B4-BE49-F238E27FC236}">
                <a16:creationId xmlns:a16="http://schemas.microsoft.com/office/drawing/2014/main" id="{3C383F55-E9A1-4BAC-BD7E-BCB7462AB7F8}"/>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flipV="1">
            <a:off x="2422182" y="1526763"/>
            <a:ext cx="2254385" cy="939044"/>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2412492" y="2256976"/>
            <a:ext cx="2264075" cy="20775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480547" y="2554409"/>
            <a:ext cx="2270601" cy="432782"/>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480547" y="2554409"/>
            <a:ext cx="2196020" cy="1162996"/>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4542858" y="1319013"/>
            <a:ext cx="422319" cy="446276"/>
            <a:chOff x="6368440" y="1774897"/>
            <a:chExt cx="563092" cy="595035"/>
          </a:xfrm>
          <a:solidFill>
            <a:srgbClr val="1B4367"/>
          </a:solidFill>
        </p:grpSpPr>
        <p:sp>
          <p:nvSpPr>
            <p:cNvPr id="33" name="椭圆 32"/>
            <p:cNvSpPr/>
            <p:nvPr/>
          </p:nvSpPr>
          <p:spPr>
            <a:xfrm>
              <a:off x="6368440" y="1774898"/>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5" name="文本框 34"/>
            <p:cNvSpPr txBox="1"/>
            <p:nvPr/>
          </p:nvSpPr>
          <p:spPr>
            <a:xfrm>
              <a:off x="6378447" y="1774897"/>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1</a:t>
              </a:r>
              <a:endParaRPr lang="en-US" altLang="zh-CN" sz="2300" b="1" dirty="0">
                <a:solidFill>
                  <a:schemeClr val="bg1"/>
                </a:solidFill>
                <a:cs typeface="+mn-ea"/>
                <a:sym typeface="+mn-lt"/>
              </a:endParaRPr>
            </a:p>
          </p:txBody>
        </p:sp>
      </p:grpSp>
      <p:sp>
        <p:nvSpPr>
          <p:cNvPr id="61" name="文本框 60"/>
          <p:cNvSpPr txBox="1"/>
          <p:nvPr/>
        </p:nvSpPr>
        <p:spPr>
          <a:xfrm>
            <a:off x="5050842" y="1394066"/>
            <a:ext cx="3110369" cy="265394"/>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700" b="1" dirty="0">
                <a:solidFill>
                  <a:srgbClr val="1B4367"/>
                </a:solidFill>
                <a:cs typeface="+mn-ea"/>
              </a:rPr>
              <a:t>系统的稳定性定理的充分条件</a:t>
            </a:r>
            <a:endParaRPr lang="en-US" altLang="zh-CN" sz="1700" b="1" dirty="0">
              <a:solidFill>
                <a:srgbClr val="1B4367"/>
              </a:solidFill>
              <a:cs typeface="+mn-ea"/>
              <a:sym typeface="+mn-lt"/>
            </a:endParaRPr>
          </a:p>
        </p:txBody>
      </p:sp>
      <p:grpSp>
        <p:nvGrpSpPr>
          <p:cNvPr id="5" name="组合 4"/>
          <p:cNvGrpSpPr/>
          <p:nvPr/>
        </p:nvGrpSpPr>
        <p:grpSpPr>
          <a:xfrm>
            <a:off x="4542858" y="2049228"/>
            <a:ext cx="422319" cy="446276"/>
            <a:chOff x="6368440" y="2745273"/>
            <a:chExt cx="563092" cy="595035"/>
          </a:xfrm>
          <a:solidFill>
            <a:srgbClr val="1B4367"/>
          </a:solidFill>
        </p:grpSpPr>
        <p:sp>
          <p:nvSpPr>
            <p:cNvPr id="34" name="椭圆 33"/>
            <p:cNvSpPr/>
            <p:nvPr/>
          </p:nvSpPr>
          <p:spPr>
            <a:xfrm>
              <a:off x="6368440" y="2745274"/>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7" name="文本框 34"/>
            <p:cNvSpPr txBox="1"/>
            <p:nvPr/>
          </p:nvSpPr>
          <p:spPr>
            <a:xfrm>
              <a:off x="6378447" y="2745273"/>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2</a:t>
              </a:r>
              <a:endParaRPr lang="en-US" altLang="zh-CN" sz="2300" b="1" dirty="0">
                <a:solidFill>
                  <a:schemeClr val="bg1"/>
                </a:solidFill>
                <a:cs typeface="+mn-ea"/>
                <a:sym typeface="+mn-lt"/>
              </a:endParaRPr>
            </a:p>
          </p:txBody>
        </p:sp>
      </p:grpSp>
      <p:sp>
        <p:nvSpPr>
          <p:cNvPr id="38" name="文本框 60"/>
          <p:cNvSpPr txBox="1"/>
          <p:nvPr/>
        </p:nvSpPr>
        <p:spPr>
          <a:xfrm>
            <a:off x="5050842" y="2139669"/>
            <a:ext cx="3110369" cy="265394"/>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700" b="1" dirty="0">
                <a:solidFill>
                  <a:srgbClr val="1B4367"/>
                </a:solidFill>
                <a:cs typeface="+mn-ea"/>
              </a:rPr>
              <a:t>系统稳定性定理中参数的分离</a:t>
            </a:r>
            <a:endParaRPr lang="zh-CN" altLang="en-US" sz="1700" b="1" dirty="0">
              <a:solidFill>
                <a:srgbClr val="1B4367"/>
              </a:solidFill>
              <a:cs typeface="+mn-ea"/>
              <a:sym typeface="+mn-lt"/>
            </a:endParaRPr>
          </a:p>
        </p:txBody>
      </p:sp>
      <p:grpSp>
        <p:nvGrpSpPr>
          <p:cNvPr id="11" name="组合 10"/>
          <p:cNvGrpSpPr/>
          <p:nvPr/>
        </p:nvGrpSpPr>
        <p:grpSpPr>
          <a:xfrm>
            <a:off x="4542858" y="2779442"/>
            <a:ext cx="422319" cy="446276"/>
            <a:chOff x="6280888" y="3790231"/>
            <a:chExt cx="563092" cy="595035"/>
          </a:xfrm>
          <a:solidFill>
            <a:srgbClr val="1B4367"/>
          </a:solidFill>
        </p:grpSpPr>
        <p:sp>
          <p:nvSpPr>
            <p:cNvPr id="39" name="椭圆 38"/>
            <p:cNvSpPr/>
            <p:nvPr/>
          </p:nvSpPr>
          <p:spPr>
            <a:xfrm>
              <a:off x="6280888" y="3790232"/>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0" name="文本框 34"/>
            <p:cNvSpPr txBox="1"/>
            <p:nvPr/>
          </p:nvSpPr>
          <p:spPr>
            <a:xfrm>
              <a:off x="6290895" y="3790231"/>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3</a:t>
              </a:r>
              <a:endParaRPr lang="en-US" altLang="zh-CN" sz="2300" b="1" dirty="0">
                <a:solidFill>
                  <a:schemeClr val="bg1"/>
                </a:solidFill>
                <a:cs typeface="+mn-ea"/>
                <a:sym typeface="+mn-lt"/>
              </a:endParaRPr>
            </a:p>
          </p:txBody>
        </p:sp>
      </p:grpSp>
      <mc:AlternateContent xmlns:mc="http://schemas.openxmlformats.org/markup-compatibility/2006" xmlns:a14="http://schemas.microsoft.com/office/drawing/2010/main">
        <mc:Choice Requires="a14">
          <p:sp>
            <p:nvSpPr>
              <p:cNvPr id="41" name="文本框 60"/>
              <p:cNvSpPr txBox="1"/>
              <p:nvPr/>
            </p:nvSpPr>
            <p:spPr>
              <a:xfrm>
                <a:off x="5151694" y="2854815"/>
                <a:ext cx="3110369" cy="264752"/>
              </a:xfrm>
              <a:prstGeom prst="rect">
                <a:avLst/>
              </a:prstGeom>
              <a:noFill/>
              <a:ln>
                <a:noFill/>
              </a:ln>
              <a:effectLst/>
              <a:extLst>
                <a:ext uri="{909E8E84-426E-40DD-AFC4-6F175D3DCCD1}">
                  <a14:hiddenFill>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700" b="1" dirty="0">
                    <a:solidFill>
                      <a:srgbClr val="1B4367"/>
                    </a:solidFill>
                    <a:cs typeface="+mn-ea"/>
                  </a:rPr>
                  <a:t>满足</a:t>
                </a:r>
                <a14:m>
                  <m:oMath xmlns:m="http://schemas.openxmlformats.org/officeDocument/2006/math">
                    <m:sSub>
                      <m:sSubPr>
                        <m:ctrlPr>
                          <a:rPr lang="en-US" altLang="zh-CN" sz="1700" b="1" i="1">
                            <a:solidFill>
                              <a:srgbClr val="1B4367"/>
                            </a:solidFill>
                            <a:latin typeface="Cambria Math" panose="02040503050406030204" pitchFamily="18" charset="0"/>
                            <a:cs typeface="+mn-ea"/>
                          </a:rPr>
                        </m:ctrlPr>
                      </m:sSubPr>
                      <m:e>
                        <m:r>
                          <a:rPr lang="en-US" altLang="zh-CN" sz="1700" b="1">
                            <a:solidFill>
                              <a:srgbClr val="1B4367"/>
                            </a:solidFill>
                            <a:latin typeface="Cambria Math" panose="02040503050406030204" pitchFamily="18" charset="0"/>
                            <a:cs typeface="+mn-ea"/>
                          </a:rPr>
                          <m:t>𝐻</m:t>
                        </m:r>
                      </m:e>
                      <m:sub>
                        <m:r>
                          <a:rPr lang="en-US" altLang="zh-CN" sz="1700" b="1">
                            <a:solidFill>
                              <a:srgbClr val="1B4367"/>
                            </a:solidFill>
                            <a:latin typeface="Cambria Math" panose="02040503050406030204" pitchFamily="18" charset="0"/>
                            <a:cs typeface="+mn-ea"/>
                          </a:rPr>
                          <m:t>∞</m:t>
                        </m:r>
                      </m:sub>
                    </m:sSub>
                  </m:oMath>
                </a14:m>
                <a:r>
                  <a:rPr lang="zh-CN" altLang="en-US" sz="1700" b="1" dirty="0">
                    <a:solidFill>
                      <a:srgbClr val="1B4367"/>
                    </a:solidFill>
                    <a:cs typeface="+mn-ea"/>
                  </a:rPr>
                  <a:t>性能指标的充分条件</a:t>
                </a:r>
                <a:endParaRPr lang="zh-CN" altLang="en-US" sz="1700" b="1" dirty="0">
                  <a:solidFill>
                    <a:srgbClr val="1B4367"/>
                  </a:solidFill>
                  <a:cs typeface="+mn-ea"/>
                  <a:sym typeface="+mn-lt"/>
                </a:endParaRPr>
              </a:p>
            </p:txBody>
          </p:sp>
        </mc:Choice>
        <mc:Fallback xmlns="">
          <p:sp>
            <p:nvSpPr>
              <p:cNvPr id="41" name="文本框 60"/>
              <p:cNvSpPr txBox="1">
                <a:spLocks noRot="1" noChangeAspect="1" noMove="1" noResize="1" noEditPoints="1" noAdjustHandles="1" noChangeArrowheads="1" noChangeShapeType="1" noTextEdit="1"/>
              </p:cNvSpPr>
              <p:nvPr/>
            </p:nvSpPr>
            <p:spPr>
              <a:xfrm>
                <a:off x="5151694" y="2854815"/>
                <a:ext cx="3110369" cy="264752"/>
              </a:xfrm>
              <a:prstGeom prst="rect">
                <a:avLst/>
              </a:prstGeom>
              <a:blipFill>
                <a:blip r:embed="rId3"/>
                <a:stretch>
                  <a:fillRect l="-1961" t="-36364" b="-31818"/>
                </a:stretch>
              </a:blipFill>
              <a:ln>
                <a:noFill/>
              </a:ln>
              <a:effectLst/>
              <a:extLst>
                <a:ext uri="{909E8E84-426E-40DD-AFC4-6F175D3DCCD1}">
                  <a14:hiddenFill xmlns:a14="http://schemas.microsoft.com/office/drawing/2010/main">
                    <a:solidFill>
                      <a:srgbClr val="424B51"/>
                    </a:solidFill>
                  </a14:hiddenFill>
                </a:ext>
              </a:extLst>
            </p:spPr>
            <p:txBody>
              <a:bodyPr/>
              <a:lstStyle/>
              <a:p>
                <a:r>
                  <a:rPr lang="zh-CN" altLang="en-US">
                    <a:noFill/>
                  </a:rPr>
                  <a:t> </a:t>
                </a:r>
              </a:p>
            </p:txBody>
          </p:sp>
        </mc:Fallback>
      </mc:AlternateContent>
      <p:grpSp>
        <p:nvGrpSpPr>
          <p:cNvPr id="12" name="组合 11"/>
          <p:cNvGrpSpPr/>
          <p:nvPr/>
        </p:nvGrpSpPr>
        <p:grpSpPr>
          <a:xfrm>
            <a:off x="4542858" y="3509655"/>
            <a:ext cx="422319" cy="446276"/>
            <a:chOff x="6280888" y="4763849"/>
            <a:chExt cx="563092" cy="595035"/>
          </a:xfrm>
          <a:solidFill>
            <a:srgbClr val="1B4367"/>
          </a:solidFill>
        </p:grpSpPr>
        <p:sp>
          <p:nvSpPr>
            <p:cNvPr id="42" name="椭圆 41"/>
            <p:cNvSpPr/>
            <p:nvPr/>
          </p:nvSpPr>
          <p:spPr>
            <a:xfrm>
              <a:off x="6280888" y="4763850"/>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文本框 34"/>
            <p:cNvSpPr txBox="1"/>
            <p:nvPr/>
          </p:nvSpPr>
          <p:spPr>
            <a:xfrm>
              <a:off x="6290895" y="4763849"/>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4</a:t>
              </a:r>
              <a:endParaRPr lang="en-US" altLang="zh-CN" sz="2300" b="1" dirty="0">
                <a:solidFill>
                  <a:schemeClr val="bg1"/>
                </a:solidFill>
                <a:cs typeface="+mn-ea"/>
                <a:sym typeface="+mn-lt"/>
              </a:endParaRPr>
            </a:p>
          </p:txBody>
        </p:sp>
      </p:grpSp>
      <mc:AlternateContent xmlns:mc="http://schemas.openxmlformats.org/markup-compatibility/2006" xmlns:a14="http://schemas.microsoft.com/office/drawing/2010/main">
        <mc:Choice Requires="a14">
          <p:sp>
            <p:nvSpPr>
              <p:cNvPr id="44" name="文本框 60"/>
              <p:cNvSpPr txBox="1"/>
              <p:nvPr/>
            </p:nvSpPr>
            <p:spPr>
              <a:xfrm>
                <a:off x="5050841" y="3600418"/>
                <a:ext cx="3110369" cy="264752"/>
              </a:xfrm>
              <a:prstGeom prst="rect">
                <a:avLst/>
              </a:prstGeom>
              <a:noFill/>
              <a:ln>
                <a:noFill/>
              </a:ln>
              <a:effectLst/>
              <a:extLst>
                <a:ext uri="{909E8E84-426E-40DD-AFC4-6F175D3DCCD1}">
                  <a14:hiddenFill>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14:m>
                  <m:oMath xmlns:m="http://schemas.openxmlformats.org/officeDocument/2006/math">
                    <m:sSub>
                      <m:sSubPr>
                        <m:ctrlPr>
                          <a:rPr lang="en-US" altLang="zh-CN" sz="1700" b="1" i="1">
                            <a:solidFill>
                              <a:srgbClr val="1B4367"/>
                            </a:solidFill>
                            <a:latin typeface="Cambria Math" panose="02040503050406030204" pitchFamily="18" charset="0"/>
                            <a:cs typeface="+mn-ea"/>
                          </a:rPr>
                        </m:ctrlPr>
                      </m:sSubPr>
                      <m:e>
                        <m:r>
                          <a:rPr lang="en-US" altLang="zh-CN" sz="1700" b="1">
                            <a:solidFill>
                              <a:srgbClr val="1B4367"/>
                            </a:solidFill>
                            <a:latin typeface="Cambria Math" panose="02040503050406030204" pitchFamily="18" charset="0"/>
                            <a:cs typeface="+mn-ea"/>
                          </a:rPr>
                          <m:t>𝐻</m:t>
                        </m:r>
                      </m:e>
                      <m:sub>
                        <m:r>
                          <a:rPr lang="en-US" altLang="zh-CN" sz="1700" b="1">
                            <a:solidFill>
                              <a:srgbClr val="1B4367"/>
                            </a:solidFill>
                            <a:latin typeface="Cambria Math" panose="02040503050406030204" pitchFamily="18" charset="0"/>
                            <a:cs typeface="+mn-ea"/>
                          </a:rPr>
                          <m:t>∞</m:t>
                        </m:r>
                      </m:sub>
                    </m:sSub>
                  </m:oMath>
                </a14:m>
                <a:r>
                  <a:rPr lang="zh-CN" altLang="en-US" sz="1700" b="1" dirty="0">
                    <a:solidFill>
                      <a:srgbClr val="1B4367"/>
                    </a:solidFill>
                    <a:cs typeface="+mn-ea"/>
                  </a:rPr>
                  <a:t>性能指标定理中的参数分离</a:t>
                </a:r>
                <a:endParaRPr lang="zh-CN" altLang="en-US" sz="1700" b="1" dirty="0">
                  <a:solidFill>
                    <a:srgbClr val="1B4367"/>
                  </a:solidFill>
                  <a:cs typeface="+mn-ea"/>
                  <a:sym typeface="+mn-lt"/>
                </a:endParaRPr>
              </a:p>
            </p:txBody>
          </p:sp>
        </mc:Choice>
        <mc:Fallback xmlns="">
          <p:sp>
            <p:nvSpPr>
              <p:cNvPr id="44" name="文本框 60"/>
              <p:cNvSpPr txBox="1">
                <a:spLocks noRot="1" noChangeAspect="1" noMove="1" noResize="1" noEditPoints="1" noAdjustHandles="1" noChangeArrowheads="1" noChangeShapeType="1" noTextEdit="1"/>
              </p:cNvSpPr>
              <p:nvPr/>
            </p:nvSpPr>
            <p:spPr>
              <a:xfrm>
                <a:off x="5050841" y="3600418"/>
                <a:ext cx="3110369" cy="264752"/>
              </a:xfrm>
              <a:prstGeom prst="rect">
                <a:avLst/>
              </a:prstGeom>
              <a:blipFill>
                <a:blip r:embed="rId4"/>
                <a:stretch>
                  <a:fillRect l="-392" t="-39535" b="-34884"/>
                </a:stretch>
              </a:blipFill>
              <a:ln>
                <a:noFill/>
              </a:ln>
              <a:effectLst/>
              <a:extLst>
                <a:ext uri="{909E8E84-426E-40DD-AFC4-6F175D3DCCD1}">
                  <a14:hiddenFill xmlns:a14="http://schemas.microsoft.com/office/drawing/2010/main">
                    <a:solidFill>
                      <a:srgbClr val="424B51"/>
                    </a:solidFill>
                  </a14:hiddenFill>
                </a:ext>
              </a:extLst>
            </p:spPr>
            <p:txBody>
              <a:bodyPr/>
              <a:lstStyle/>
              <a:p>
                <a:r>
                  <a:rPr lang="zh-CN" altLang="en-US">
                    <a:noFill/>
                  </a:rPr>
                  <a:t> </a:t>
                </a:r>
              </a:p>
            </p:txBody>
          </p:sp>
        </mc:Fallback>
      </mc:AlternateContent>
      <p:grpSp>
        <p:nvGrpSpPr>
          <p:cNvPr id="69" name="组合 68"/>
          <p:cNvGrpSpPr/>
          <p:nvPr/>
        </p:nvGrpSpPr>
        <p:grpSpPr>
          <a:xfrm>
            <a:off x="1505413" y="1815422"/>
            <a:ext cx="1515073" cy="1477975"/>
            <a:chOff x="2007217" y="2524327"/>
            <a:chExt cx="2020097" cy="1970633"/>
          </a:xfrm>
          <a:solidFill>
            <a:srgbClr val="1B4367"/>
          </a:solidFill>
        </p:grpSpPr>
        <p:sp>
          <p:nvSpPr>
            <p:cNvPr id="47" name="椭圆 46"/>
            <p:cNvSpPr/>
            <p:nvPr/>
          </p:nvSpPr>
          <p:spPr>
            <a:xfrm>
              <a:off x="2056673" y="2524327"/>
              <a:ext cx="1970641" cy="1970633"/>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7" name="文本框 15"/>
            <p:cNvSpPr txBox="1"/>
            <p:nvPr/>
          </p:nvSpPr>
          <p:spPr>
            <a:xfrm>
              <a:off x="2007217" y="3235247"/>
              <a:ext cx="1970641" cy="595035"/>
            </a:xfrm>
            <a:prstGeom prst="rect">
              <a:avLst/>
            </a:prstGeom>
            <a:noFill/>
            <a:ln>
              <a:noFill/>
            </a:ln>
          </p:spPr>
          <p:txBody>
            <a:bodyPr wrap="square" rtlCol="0">
              <a:spAutoFit/>
            </a:bodyPr>
            <a:lstStyle/>
            <a:p>
              <a:pPr algn="ctr"/>
              <a:r>
                <a:rPr lang="en-US" altLang="zh-CN" sz="2300" b="1" dirty="0">
                  <a:solidFill>
                    <a:schemeClr val="bg1"/>
                  </a:solidFill>
                  <a:cs typeface="+mn-ea"/>
                  <a:sym typeface="+mn-lt"/>
                </a:rPr>
                <a:t>4</a:t>
              </a:r>
              <a:r>
                <a:rPr lang="zh-CN" altLang="en-US" sz="2300" b="1" dirty="0">
                  <a:solidFill>
                    <a:schemeClr val="bg1"/>
                  </a:solidFill>
                  <a:cs typeface="+mn-ea"/>
                  <a:sym typeface="+mn-lt"/>
                </a:rPr>
                <a:t>个定理</a:t>
              </a:r>
            </a:p>
          </p:txBody>
        </p:sp>
      </p:grpSp>
      <p:sp>
        <p:nvSpPr>
          <p:cNvPr id="11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成果总结</a:t>
            </a: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8" name="图片 5">
            <a:extLst>
              <a:ext uri="{FF2B5EF4-FFF2-40B4-BE49-F238E27FC236}">
                <a16:creationId xmlns:a16="http://schemas.microsoft.com/office/drawing/2014/main" id="{A39567F1-88C4-4072-A4B8-E0330ADC049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6">
            <a:extLst>
              <a:ext uri="{FF2B5EF4-FFF2-40B4-BE49-F238E27FC236}">
                <a16:creationId xmlns:a16="http://schemas.microsoft.com/office/drawing/2014/main" id="{5EB477F7-CE01-439D-815E-03B795871D6F}"/>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par>
                          <p:cTn id="16" fill="hold">
                            <p:stCondLst>
                              <p:cond delay="950"/>
                            </p:stCondLst>
                            <p:childTnLst>
                              <p:par>
                                <p:cTn id="17" presetID="53" presetClass="entr" presetSubtype="16"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p:cTn id="19" dur="500" fill="hold"/>
                                        <p:tgtEl>
                                          <p:spTgt spid="69"/>
                                        </p:tgtEl>
                                        <p:attrNameLst>
                                          <p:attrName>ppt_w</p:attrName>
                                        </p:attrNameLst>
                                      </p:cBhvr>
                                      <p:tavLst>
                                        <p:tav tm="0">
                                          <p:val>
                                            <p:fltVal val="0"/>
                                          </p:val>
                                        </p:tav>
                                        <p:tav tm="100000">
                                          <p:val>
                                            <p:strVal val="#ppt_w"/>
                                          </p:val>
                                        </p:tav>
                                      </p:tavLst>
                                    </p:anim>
                                    <p:anim calcmode="lin" valueType="num">
                                      <p:cBhvr>
                                        <p:cTn id="20" dur="500" fill="hold"/>
                                        <p:tgtEl>
                                          <p:spTgt spid="69"/>
                                        </p:tgtEl>
                                        <p:attrNameLst>
                                          <p:attrName>ppt_h</p:attrName>
                                        </p:attrNameLst>
                                      </p:cBhvr>
                                      <p:tavLst>
                                        <p:tav tm="0">
                                          <p:val>
                                            <p:fltVal val="0"/>
                                          </p:val>
                                        </p:tav>
                                        <p:tav tm="100000">
                                          <p:val>
                                            <p:strVal val="#ppt_h"/>
                                          </p:val>
                                        </p:tav>
                                      </p:tavLst>
                                    </p:anim>
                                    <p:animEffect transition="in" filter="fade">
                                      <p:cBhvr>
                                        <p:cTn id="21" dur="500"/>
                                        <p:tgtEl>
                                          <p:spTgt spid="69"/>
                                        </p:tgtEl>
                                      </p:cBhvr>
                                    </p:animEffect>
                                  </p:childTnLst>
                                </p:cTn>
                              </p:par>
                            </p:childTnLst>
                          </p:cTn>
                        </p:par>
                        <p:par>
                          <p:cTn id="22" fill="hold">
                            <p:stCondLst>
                              <p:cond delay="1450"/>
                            </p:stCondLst>
                            <p:childTnLst>
                              <p:par>
                                <p:cTn id="23" presetID="2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1950"/>
                            </p:stCondLst>
                            <p:childTnLst>
                              <p:par>
                                <p:cTn id="27" presetID="53" presetClass="entr" presetSubtype="16"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par>
                          <p:cTn id="32" fill="hold">
                            <p:stCondLst>
                              <p:cond delay="2450"/>
                            </p:stCondLst>
                            <p:childTnLst>
                              <p:par>
                                <p:cTn id="33" presetID="42" presetClass="entr" presetSubtype="0" fill="hold" grpId="0"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1000"/>
                                        <p:tgtEl>
                                          <p:spTgt spid="61"/>
                                        </p:tgtEl>
                                      </p:cBhvr>
                                    </p:animEffect>
                                    <p:anim calcmode="lin" valueType="num">
                                      <p:cBhvr>
                                        <p:cTn id="36" dur="1000" fill="hold"/>
                                        <p:tgtEl>
                                          <p:spTgt spid="61"/>
                                        </p:tgtEl>
                                        <p:attrNameLst>
                                          <p:attrName>ppt_x</p:attrName>
                                        </p:attrNameLst>
                                      </p:cBhvr>
                                      <p:tavLst>
                                        <p:tav tm="0">
                                          <p:val>
                                            <p:strVal val="#ppt_x"/>
                                          </p:val>
                                        </p:tav>
                                        <p:tav tm="100000">
                                          <p:val>
                                            <p:strVal val="#ppt_x"/>
                                          </p:val>
                                        </p:tav>
                                      </p:tavLst>
                                    </p:anim>
                                    <p:anim calcmode="lin" valueType="num">
                                      <p:cBhvr>
                                        <p:cTn id="37" dur="1000" fill="hold"/>
                                        <p:tgtEl>
                                          <p:spTgt spid="61"/>
                                        </p:tgtEl>
                                        <p:attrNameLst>
                                          <p:attrName>ppt_y</p:attrName>
                                        </p:attrNameLst>
                                      </p:cBhvr>
                                      <p:tavLst>
                                        <p:tav tm="0">
                                          <p:val>
                                            <p:strVal val="#ppt_y+.1"/>
                                          </p:val>
                                        </p:tav>
                                        <p:tav tm="100000">
                                          <p:val>
                                            <p:strVal val="#ppt_y"/>
                                          </p:val>
                                        </p:tav>
                                      </p:tavLst>
                                    </p:anim>
                                  </p:childTnLst>
                                </p:cTn>
                              </p:par>
                            </p:childTnLst>
                          </p:cTn>
                        </p:par>
                        <p:par>
                          <p:cTn id="38" fill="hold">
                            <p:stCondLst>
                              <p:cond delay="3450"/>
                            </p:stCondLst>
                            <p:childTnLst>
                              <p:par>
                                <p:cTn id="39" presetID="22" presetClass="entr" presetSubtype="8" fill="hold"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left)">
                                      <p:cBhvr>
                                        <p:cTn id="41" dur="500"/>
                                        <p:tgtEl>
                                          <p:spTgt spid="58"/>
                                        </p:tgtEl>
                                      </p:cBhvr>
                                    </p:animEffect>
                                  </p:childTnLst>
                                </p:cTn>
                              </p:par>
                            </p:childTnLst>
                          </p:cTn>
                        </p:par>
                        <p:par>
                          <p:cTn id="42" fill="hold">
                            <p:stCondLst>
                              <p:cond delay="3950"/>
                            </p:stCondLst>
                            <p:childTnLst>
                              <p:par>
                                <p:cTn id="43" presetID="53" presetClass="entr" presetSubtype="16"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Effect transition="in" filter="fade">
                                      <p:cBhvr>
                                        <p:cTn id="47" dur="500"/>
                                        <p:tgtEl>
                                          <p:spTgt spid="5"/>
                                        </p:tgtEl>
                                      </p:cBhvr>
                                    </p:animEffect>
                                  </p:childTnLst>
                                </p:cTn>
                              </p:par>
                            </p:childTnLst>
                          </p:cTn>
                        </p:par>
                        <p:par>
                          <p:cTn id="48" fill="hold">
                            <p:stCondLst>
                              <p:cond delay="4450"/>
                            </p:stCondLst>
                            <p:childTnLst>
                              <p:par>
                                <p:cTn id="49" presetID="42"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anim calcmode="lin" valueType="num">
                                      <p:cBhvr>
                                        <p:cTn id="52" dur="1000" fill="hold"/>
                                        <p:tgtEl>
                                          <p:spTgt spid="38"/>
                                        </p:tgtEl>
                                        <p:attrNameLst>
                                          <p:attrName>ppt_x</p:attrName>
                                        </p:attrNameLst>
                                      </p:cBhvr>
                                      <p:tavLst>
                                        <p:tav tm="0">
                                          <p:val>
                                            <p:strVal val="#ppt_x"/>
                                          </p:val>
                                        </p:tav>
                                        <p:tav tm="100000">
                                          <p:val>
                                            <p:strVal val="#ppt_x"/>
                                          </p:val>
                                        </p:tav>
                                      </p:tavLst>
                                    </p:anim>
                                    <p:anim calcmode="lin" valueType="num">
                                      <p:cBhvr>
                                        <p:cTn id="53" dur="1000" fill="hold"/>
                                        <p:tgtEl>
                                          <p:spTgt spid="38"/>
                                        </p:tgtEl>
                                        <p:attrNameLst>
                                          <p:attrName>ppt_y</p:attrName>
                                        </p:attrNameLst>
                                      </p:cBhvr>
                                      <p:tavLst>
                                        <p:tav tm="0">
                                          <p:val>
                                            <p:strVal val="#ppt_y+.1"/>
                                          </p:val>
                                        </p:tav>
                                        <p:tav tm="100000">
                                          <p:val>
                                            <p:strVal val="#ppt_y"/>
                                          </p:val>
                                        </p:tav>
                                      </p:tavLst>
                                    </p:anim>
                                  </p:childTnLst>
                                </p:cTn>
                              </p:par>
                            </p:childTnLst>
                          </p:cTn>
                        </p:par>
                        <p:par>
                          <p:cTn id="54" fill="hold">
                            <p:stCondLst>
                              <p:cond delay="5450"/>
                            </p:stCondLst>
                            <p:childTnLst>
                              <p:par>
                                <p:cTn id="55" presetID="22" presetClass="entr" presetSubtype="8" fill="hold" nodeType="after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wipe(left)">
                                      <p:cBhvr>
                                        <p:cTn id="57" dur="500"/>
                                        <p:tgtEl>
                                          <p:spTgt spid="60"/>
                                        </p:tgtEl>
                                      </p:cBhvr>
                                    </p:animEffect>
                                  </p:childTnLst>
                                </p:cTn>
                              </p:par>
                            </p:childTnLst>
                          </p:cTn>
                        </p:par>
                        <p:par>
                          <p:cTn id="58" fill="hold">
                            <p:stCondLst>
                              <p:cond delay="5950"/>
                            </p:stCondLst>
                            <p:childTnLst>
                              <p:par>
                                <p:cTn id="59" presetID="53" presetClass="entr" presetSubtype="16"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Effect transition="in" filter="fade">
                                      <p:cBhvr>
                                        <p:cTn id="63" dur="500"/>
                                        <p:tgtEl>
                                          <p:spTgt spid="11"/>
                                        </p:tgtEl>
                                      </p:cBhvr>
                                    </p:animEffect>
                                  </p:childTnLst>
                                </p:cTn>
                              </p:par>
                            </p:childTnLst>
                          </p:cTn>
                        </p:par>
                        <p:par>
                          <p:cTn id="64" fill="hold">
                            <p:stCondLst>
                              <p:cond delay="6450"/>
                            </p:stCondLst>
                            <p:childTnLst>
                              <p:par>
                                <p:cTn id="65" presetID="42" presetClass="entr" presetSubtype="0" fill="hold" grpId="0"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1000"/>
                                        <p:tgtEl>
                                          <p:spTgt spid="41"/>
                                        </p:tgtEl>
                                      </p:cBhvr>
                                    </p:animEffect>
                                    <p:anim calcmode="lin" valueType="num">
                                      <p:cBhvr>
                                        <p:cTn id="68" dur="1000" fill="hold"/>
                                        <p:tgtEl>
                                          <p:spTgt spid="41"/>
                                        </p:tgtEl>
                                        <p:attrNameLst>
                                          <p:attrName>ppt_x</p:attrName>
                                        </p:attrNameLst>
                                      </p:cBhvr>
                                      <p:tavLst>
                                        <p:tav tm="0">
                                          <p:val>
                                            <p:strVal val="#ppt_x"/>
                                          </p:val>
                                        </p:tav>
                                        <p:tav tm="100000">
                                          <p:val>
                                            <p:strVal val="#ppt_x"/>
                                          </p:val>
                                        </p:tav>
                                      </p:tavLst>
                                    </p:anim>
                                    <p:anim calcmode="lin" valueType="num">
                                      <p:cBhvr>
                                        <p:cTn id="69" dur="1000" fill="hold"/>
                                        <p:tgtEl>
                                          <p:spTgt spid="41"/>
                                        </p:tgtEl>
                                        <p:attrNameLst>
                                          <p:attrName>ppt_y</p:attrName>
                                        </p:attrNameLst>
                                      </p:cBhvr>
                                      <p:tavLst>
                                        <p:tav tm="0">
                                          <p:val>
                                            <p:strVal val="#ppt_y+.1"/>
                                          </p:val>
                                        </p:tav>
                                        <p:tav tm="100000">
                                          <p:val>
                                            <p:strVal val="#ppt_y"/>
                                          </p:val>
                                        </p:tav>
                                      </p:tavLst>
                                    </p:anim>
                                  </p:childTnLst>
                                </p:cTn>
                              </p:par>
                            </p:childTnLst>
                          </p:cTn>
                        </p:par>
                        <p:par>
                          <p:cTn id="70" fill="hold">
                            <p:stCondLst>
                              <p:cond delay="7450"/>
                            </p:stCondLst>
                            <p:childTnLst>
                              <p:par>
                                <p:cTn id="71" presetID="22" presetClass="entr" presetSubtype="8" fill="hold" nodeType="after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wipe(left)">
                                      <p:cBhvr>
                                        <p:cTn id="73" dur="500"/>
                                        <p:tgtEl>
                                          <p:spTgt spid="65"/>
                                        </p:tgtEl>
                                      </p:cBhvr>
                                    </p:animEffect>
                                  </p:childTnLst>
                                </p:cTn>
                              </p:par>
                            </p:childTnLst>
                          </p:cTn>
                        </p:par>
                        <p:par>
                          <p:cTn id="74" fill="hold">
                            <p:stCondLst>
                              <p:cond delay="7950"/>
                            </p:stCondLst>
                            <p:childTnLst>
                              <p:par>
                                <p:cTn id="75" presetID="53" presetClass="entr" presetSubtype="16" fill="hold" nodeType="after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p:cTn id="77" dur="500" fill="hold"/>
                                        <p:tgtEl>
                                          <p:spTgt spid="12"/>
                                        </p:tgtEl>
                                        <p:attrNameLst>
                                          <p:attrName>ppt_w</p:attrName>
                                        </p:attrNameLst>
                                      </p:cBhvr>
                                      <p:tavLst>
                                        <p:tav tm="0">
                                          <p:val>
                                            <p:fltVal val="0"/>
                                          </p:val>
                                        </p:tav>
                                        <p:tav tm="100000">
                                          <p:val>
                                            <p:strVal val="#ppt_w"/>
                                          </p:val>
                                        </p:tav>
                                      </p:tavLst>
                                    </p:anim>
                                    <p:anim calcmode="lin" valueType="num">
                                      <p:cBhvr>
                                        <p:cTn id="78" dur="500" fill="hold"/>
                                        <p:tgtEl>
                                          <p:spTgt spid="12"/>
                                        </p:tgtEl>
                                        <p:attrNameLst>
                                          <p:attrName>ppt_h</p:attrName>
                                        </p:attrNameLst>
                                      </p:cBhvr>
                                      <p:tavLst>
                                        <p:tav tm="0">
                                          <p:val>
                                            <p:fltVal val="0"/>
                                          </p:val>
                                        </p:tav>
                                        <p:tav tm="100000">
                                          <p:val>
                                            <p:strVal val="#ppt_h"/>
                                          </p:val>
                                        </p:tav>
                                      </p:tavLst>
                                    </p:anim>
                                    <p:animEffect transition="in" filter="fade">
                                      <p:cBhvr>
                                        <p:cTn id="79" dur="500"/>
                                        <p:tgtEl>
                                          <p:spTgt spid="12"/>
                                        </p:tgtEl>
                                      </p:cBhvr>
                                    </p:animEffect>
                                  </p:childTnLst>
                                </p:cTn>
                              </p:par>
                            </p:childTnLst>
                          </p:cTn>
                        </p:par>
                        <p:par>
                          <p:cTn id="80" fill="hold">
                            <p:stCondLst>
                              <p:cond delay="8450"/>
                            </p:stCondLst>
                            <p:childTnLst>
                              <p:par>
                                <p:cTn id="81" presetID="42" presetClass="entr" presetSubtype="0"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1000"/>
                                        <p:tgtEl>
                                          <p:spTgt spid="44"/>
                                        </p:tgtEl>
                                      </p:cBhvr>
                                    </p:animEffect>
                                    <p:anim calcmode="lin" valueType="num">
                                      <p:cBhvr>
                                        <p:cTn id="84" dur="1000" fill="hold"/>
                                        <p:tgtEl>
                                          <p:spTgt spid="44"/>
                                        </p:tgtEl>
                                        <p:attrNameLst>
                                          <p:attrName>ppt_x</p:attrName>
                                        </p:attrNameLst>
                                      </p:cBhvr>
                                      <p:tavLst>
                                        <p:tav tm="0">
                                          <p:val>
                                            <p:strVal val="#ppt_x"/>
                                          </p:val>
                                        </p:tav>
                                        <p:tav tm="100000">
                                          <p:val>
                                            <p:strVal val="#ppt_x"/>
                                          </p:val>
                                        </p:tav>
                                      </p:tavLst>
                                    </p:anim>
                                    <p:anim calcmode="lin" valueType="num">
                                      <p:cBhvr>
                                        <p:cTn id="85"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38" grpId="0"/>
      <p:bldP spid="41" grpId="0"/>
      <p:bldP spid="44" grpId="0"/>
      <p:bldP spid="11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7" y="2709756"/>
            <a:ext cx="4333891" cy="111569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选题研究背景与意义</a:t>
            </a:r>
          </a:p>
          <a:p>
            <a:pPr algn="ct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pic>
        <p:nvPicPr>
          <p:cNvPr id="16" name="图片 5">
            <a:extLst>
              <a:ext uri="{FF2B5EF4-FFF2-40B4-BE49-F238E27FC236}">
                <a16:creationId xmlns:a16="http://schemas.microsoft.com/office/drawing/2014/main" id="{AA117EB7-3F9C-4FBF-8055-CBCAE21C6B2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6">
            <a:extLst>
              <a:ext uri="{FF2B5EF4-FFF2-40B4-BE49-F238E27FC236}">
                <a16:creationId xmlns:a16="http://schemas.microsoft.com/office/drawing/2014/main" id="{19F38FD8-BF14-4F8B-A66C-E129CC3BA2BC}"/>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2803727" y="3332403"/>
            <a:ext cx="775136" cy="246221"/>
          </a:xfrm>
          <a:prstGeom prst="rect">
            <a:avLst/>
          </a:prstGeom>
        </p:spPr>
        <p:txBody>
          <a:bodyPr wrap="square">
            <a:spAutoFit/>
          </a:bodyPr>
          <a:lstStyle/>
          <a:p>
            <a:pPr defTabSz="914400"/>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pPr defTabSz="914400"/>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pPr defTabSz="914400"/>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pPr defTabSz="914400"/>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pPr defTabSz="914400"/>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pPr defTabSz="914400"/>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pPr defTabSz="914400"/>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pPr defTabSz="914400"/>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p>
          <a:p>
            <a:pPr defTabSz="914400"/>
            <a:r>
              <a:rPr lang="zh-CN" altLang="en-US" sz="100" dirty="0">
                <a:solidFill>
                  <a:schemeClr val="bg1">
                    <a:lumMod val="95000"/>
                  </a:schemeClr>
                </a:solidFill>
                <a:latin typeface="Calibri"/>
                <a:ea typeface="宋体"/>
              </a:rPr>
              <a:t>字体下载：</a:t>
            </a:r>
            <a:r>
              <a:rPr lang="en-US" altLang="zh-CN" sz="100" dirty="0">
                <a:solidFill>
                  <a:schemeClr val="bg1">
                    <a:lumMod val="95000"/>
                  </a:schemeClr>
                </a:solidFill>
                <a:latin typeface="Calibri"/>
                <a:ea typeface="宋体"/>
              </a:rPr>
              <a:t>www.1ppt.com/ziti/</a:t>
            </a:r>
          </a:p>
          <a:p>
            <a:pPr defTabSz="914400"/>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
        <p:nvSpPr>
          <p:cNvPr id="27"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不足与展望</a:t>
            </a:r>
          </a:p>
        </p:txBody>
      </p:sp>
      <p:cxnSp>
        <p:nvCxnSpPr>
          <p:cNvPr id="28" name="直接连接符 27"/>
          <p:cNvCxnSpPr/>
          <p:nvPr/>
        </p:nvCxnSpPr>
        <p:spPr>
          <a:xfrm>
            <a:off x="4931687" y="1117808"/>
            <a:ext cx="0" cy="3170057"/>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490768" y="1340997"/>
            <a:ext cx="2158403" cy="350865"/>
            <a:chOff x="3249264" y="1702591"/>
            <a:chExt cx="2994025" cy="467818"/>
          </a:xfrm>
        </p:grpSpPr>
        <p:grpSp>
          <p:nvGrpSpPr>
            <p:cNvPr id="30" name="组合 29"/>
            <p:cNvGrpSpPr/>
            <p:nvPr/>
          </p:nvGrpSpPr>
          <p:grpSpPr>
            <a:xfrm>
              <a:off x="3249264" y="1776444"/>
              <a:ext cx="2994025" cy="314203"/>
              <a:chOff x="2940050" y="2132898"/>
              <a:chExt cx="2994025" cy="314203"/>
            </a:xfrm>
          </p:grpSpPr>
          <p:sp>
            <p:nvSpPr>
              <p:cNvPr id="32" name="圆角矩形 31"/>
              <p:cNvSpPr/>
              <p:nvPr/>
            </p:nvSpPr>
            <p:spPr>
              <a:xfrm>
                <a:off x="2940050" y="2132898"/>
                <a:ext cx="2994025" cy="314203"/>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2940050" y="2132898"/>
                <a:ext cx="2108200" cy="314203"/>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mc:AlternateContent xmlns:mc="http://schemas.openxmlformats.org/markup-compatibility/2006" xmlns:a14="http://schemas.microsoft.com/office/drawing/2010/main">
          <mc:Choice Requires="a14">
            <p:sp>
              <p:nvSpPr>
                <p:cNvPr id="31" name="文本框 4"/>
                <p:cNvSpPr txBox="1"/>
                <p:nvPr/>
              </p:nvSpPr>
              <p:spPr>
                <a:xfrm>
                  <a:off x="5390947" y="1702591"/>
                  <a:ext cx="544689" cy="467818"/>
                </a:xfrm>
                <a:prstGeom prst="rect">
                  <a:avLst/>
                </a:prstGeom>
                <a:noFill/>
              </p:spPr>
              <p:txBody>
                <a:bodyPr wrap="square" rtlCol="0">
                  <a:spAutoFit/>
                </a:bodyPr>
                <a:lstStyle/>
                <a:p>
                  <a:pPr algn="ctr">
                    <a:lnSpc>
                      <a:spcPct val="120000"/>
                    </a:lnSpc>
                  </a:pPr>
                  <a14:m>
                    <m:oMathPara xmlns:m="http://schemas.openxmlformats.org/officeDocument/2006/math">
                      <m:oMathParaPr>
                        <m:jc m:val="centerGroup"/>
                      </m:oMathParaPr>
                      <m:oMath xmlns:m="http://schemas.openxmlformats.org/officeDocument/2006/math">
                        <m:r>
                          <m:rPr>
                            <m:nor/>
                          </m:rPr>
                          <a:rPr lang="zh-CN" altLang="en-US" b="1" dirty="0">
                            <a:solidFill>
                              <a:srgbClr val="1B4367"/>
                            </a:solidFill>
                            <a:latin typeface="Cambria Math" panose="02040503050406030204" pitchFamily="18" charset="0"/>
                            <a:ea typeface="微软雅黑" pitchFamily="34" charset="-122"/>
                          </a:rPr>
                          <m:t>？</m:t>
                        </m:r>
                      </m:oMath>
                    </m:oMathPara>
                  </a14:m>
                  <a:endParaRPr lang="zh-CN" altLang="en-US" b="1" dirty="0">
                    <a:solidFill>
                      <a:srgbClr val="1B4367"/>
                    </a:solidFill>
                    <a:latin typeface="Cambria Math" panose="02040503050406030204" pitchFamily="18" charset="0"/>
                    <a:ea typeface="微软雅黑" pitchFamily="34" charset="-122"/>
                  </a:endParaRPr>
                </a:p>
              </p:txBody>
            </p:sp>
          </mc:Choice>
          <mc:Fallback xmlns="">
            <p:sp>
              <p:nvSpPr>
                <p:cNvPr id="31" name="文本框 4"/>
                <p:cNvSpPr txBox="1">
                  <a:spLocks noRot="1" noChangeAspect="1" noMove="1" noResize="1" noEditPoints="1" noAdjustHandles="1" noChangeArrowheads="1" noChangeShapeType="1" noTextEdit="1"/>
                </p:cNvSpPr>
                <p:nvPr/>
              </p:nvSpPr>
              <p:spPr>
                <a:xfrm>
                  <a:off x="5390947" y="1702591"/>
                  <a:ext cx="544689" cy="467818"/>
                </a:xfrm>
                <a:prstGeom prst="rect">
                  <a:avLst/>
                </a:prstGeom>
                <a:blipFill>
                  <a:blip r:embed="rId3"/>
                  <a:stretch>
                    <a:fillRect/>
                  </a:stretch>
                </a:blipFill>
              </p:spPr>
              <p:txBody>
                <a:bodyPr/>
                <a:lstStyle/>
                <a:p>
                  <a:r>
                    <a:rPr lang="zh-CN" altLang="en-US">
                      <a:noFill/>
                    </a:rPr>
                    <a:t> </a:t>
                  </a:r>
                </a:p>
              </p:txBody>
            </p:sp>
          </mc:Fallback>
        </mc:AlternateContent>
      </p:grpSp>
      <p:grpSp>
        <p:nvGrpSpPr>
          <p:cNvPr id="34" name="组合 33"/>
          <p:cNvGrpSpPr/>
          <p:nvPr/>
        </p:nvGrpSpPr>
        <p:grpSpPr>
          <a:xfrm>
            <a:off x="2490768" y="1640476"/>
            <a:ext cx="2158403" cy="350865"/>
            <a:chOff x="3249264" y="2101894"/>
            <a:chExt cx="2994025" cy="467819"/>
          </a:xfrm>
        </p:grpSpPr>
        <p:grpSp>
          <p:nvGrpSpPr>
            <p:cNvPr id="35" name="组合 34"/>
            <p:cNvGrpSpPr/>
            <p:nvPr/>
          </p:nvGrpSpPr>
          <p:grpSpPr>
            <a:xfrm>
              <a:off x="3249264" y="2178703"/>
              <a:ext cx="2994025" cy="314618"/>
              <a:chOff x="2940050" y="2519659"/>
              <a:chExt cx="2994025" cy="314618"/>
            </a:xfrm>
          </p:grpSpPr>
          <p:sp>
            <p:nvSpPr>
              <p:cNvPr id="37" name="圆角矩形 36"/>
              <p:cNvSpPr/>
              <p:nvPr/>
            </p:nvSpPr>
            <p:spPr>
              <a:xfrm>
                <a:off x="2940050" y="2520075"/>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圆角矩形 38"/>
              <p:cNvSpPr/>
              <p:nvPr/>
            </p:nvSpPr>
            <p:spPr>
              <a:xfrm>
                <a:off x="2940051" y="2519659"/>
                <a:ext cx="8890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mc:AlternateContent xmlns:mc="http://schemas.openxmlformats.org/markup-compatibility/2006" xmlns:a14="http://schemas.microsoft.com/office/drawing/2010/main">
          <mc:Choice Requires="a14">
            <p:sp>
              <p:nvSpPr>
                <p:cNvPr id="36" name="文本框 9"/>
                <p:cNvSpPr txBox="1"/>
                <p:nvPr/>
              </p:nvSpPr>
              <p:spPr>
                <a:xfrm>
                  <a:off x="4211254" y="2101894"/>
                  <a:ext cx="1432368" cy="467819"/>
                </a:xfrm>
                <a:prstGeom prst="rect">
                  <a:avLst/>
                </a:prstGeom>
                <a:noFill/>
              </p:spPr>
              <p:txBody>
                <a:bodyPr wrap="square" rtlCol="0">
                  <a:spAutoFit/>
                </a:bodyPr>
                <a:lstStyle/>
                <a:p>
                  <a:pPr algn="ctr">
                    <a:lnSpc>
                      <a:spcPct val="120000"/>
                    </a:lnSpc>
                  </a:pPr>
                  <a14:m>
                    <m:oMathPara xmlns:m="http://schemas.openxmlformats.org/officeDocument/2006/math">
                      <m:oMathParaPr>
                        <m:jc m:val="centerGroup"/>
                      </m:oMathParaPr>
                      <m:oMath xmlns:m="http://schemas.openxmlformats.org/officeDocument/2006/math">
                        <m:sSub>
                          <m:sSubPr>
                            <m:ctrlPr>
                              <a:rPr lang="en-US" altLang="zh-CN" b="1" i="1" dirty="0" smtClean="0">
                                <a:solidFill>
                                  <a:srgbClr val="1B4367"/>
                                </a:solidFill>
                                <a:latin typeface="Cambria Math" panose="02040503050406030204" pitchFamily="18" charset="0"/>
                                <a:ea typeface="微软雅黑" pitchFamily="34" charset="-122"/>
                              </a:rPr>
                            </m:ctrlPr>
                          </m:sSubPr>
                          <m:e>
                            <m:r>
                              <a:rPr lang="zh-CN" altLang="en-US" b="1" i="1" dirty="0" smtClean="0">
                                <a:solidFill>
                                  <a:srgbClr val="1B4367"/>
                                </a:solidFill>
                                <a:latin typeface="Cambria Math" panose="02040503050406030204" pitchFamily="18" charset="0"/>
                                <a:ea typeface="微软雅黑" pitchFamily="34" charset="-122"/>
                              </a:rPr>
                              <m:t>𝜺</m:t>
                            </m:r>
                          </m:e>
                          <m:sub>
                            <m:r>
                              <a:rPr lang="en-US" altLang="zh-CN" b="1" i="1" dirty="0" smtClean="0">
                                <a:solidFill>
                                  <a:srgbClr val="1B4367"/>
                                </a:solidFill>
                                <a:latin typeface="Cambria Math" panose="02040503050406030204" pitchFamily="18" charset="0"/>
                                <a:ea typeface="微软雅黑" pitchFamily="34" charset="-122"/>
                              </a:rPr>
                              <m:t>𝟎</m:t>
                            </m:r>
                          </m:sub>
                        </m:sSub>
                        <m:r>
                          <a:rPr lang="en-US" altLang="zh-CN" b="1" i="1" dirty="0">
                            <a:solidFill>
                              <a:srgbClr val="1B4367"/>
                            </a:solidFill>
                            <a:latin typeface="Cambria Math" panose="02040503050406030204" pitchFamily="18" charset="0"/>
                            <a:ea typeface="微软雅黑" pitchFamily="34" charset="-122"/>
                          </a:rPr>
                          <m:t>=</m:t>
                        </m:r>
                        <m:r>
                          <a:rPr lang="en-US" altLang="zh-CN" b="1" i="1" dirty="0" smtClean="0">
                            <a:solidFill>
                              <a:srgbClr val="1B4367"/>
                            </a:solidFill>
                            <a:latin typeface="Cambria Math" panose="02040503050406030204" pitchFamily="18" charset="0"/>
                            <a:ea typeface="微软雅黑" pitchFamily="34" charset="-122"/>
                          </a:rPr>
                          <m:t>𝟎</m:t>
                        </m:r>
                        <m:r>
                          <a:rPr lang="en-US" altLang="zh-CN" b="1" i="1" dirty="0" smtClean="0">
                            <a:solidFill>
                              <a:srgbClr val="1B4367"/>
                            </a:solidFill>
                            <a:latin typeface="Cambria Math" panose="02040503050406030204" pitchFamily="18" charset="0"/>
                            <a:ea typeface="微软雅黑" pitchFamily="34" charset="-122"/>
                          </a:rPr>
                          <m:t>.</m:t>
                        </m:r>
                        <m:r>
                          <a:rPr lang="en-US" altLang="zh-CN" b="1" i="1" dirty="0" smtClean="0">
                            <a:solidFill>
                              <a:srgbClr val="1B4367"/>
                            </a:solidFill>
                            <a:latin typeface="Cambria Math" panose="02040503050406030204" pitchFamily="18" charset="0"/>
                            <a:ea typeface="微软雅黑" pitchFamily="34" charset="-122"/>
                          </a:rPr>
                          <m:t>𝟎𝟓</m:t>
                        </m:r>
                      </m:oMath>
                    </m:oMathPara>
                  </a14:m>
                  <a:endParaRPr lang="zh-CN" altLang="en-US" b="1" dirty="0">
                    <a:solidFill>
                      <a:srgbClr val="1B4367"/>
                    </a:solidFill>
                    <a:latin typeface="微软雅黑" pitchFamily="34" charset="-122"/>
                    <a:ea typeface="微软雅黑" pitchFamily="34" charset="-122"/>
                  </a:endParaRPr>
                </a:p>
              </p:txBody>
            </p:sp>
          </mc:Choice>
          <mc:Fallback xmlns="">
            <p:sp>
              <p:nvSpPr>
                <p:cNvPr id="36" name="文本框 9"/>
                <p:cNvSpPr txBox="1">
                  <a:spLocks noRot="1" noChangeAspect="1" noMove="1" noResize="1" noEditPoints="1" noAdjustHandles="1" noChangeArrowheads="1" noChangeShapeType="1" noTextEdit="1"/>
                </p:cNvSpPr>
                <p:nvPr/>
              </p:nvSpPr>
              <p:spPr>
                <a:xfrm>
                  <a:off x="4211254" y="2101894"/>
                  <a:ext cx="1432368" cy="467819"/>
                </a:xfrm>
                <a:prstGeom prst="rect">
                  <a:avLst/>
                </a:prstGeom>
                <a:blipFill>
                  <a:blip r:embed="rId4"/>
                  <a:stretch>
                    <a:fillRect/>
                  </a:stretch>
                </a:blipFill>
              </p:spPr>
              <p:txBody>
                <a:bodyPr/>
                <a:lstStyle/>
                <a:p>
                  <a:r>
                    <a:rPr lang="zh-CN" altLang="en-US">
                      <a:noFill/>
                    </a:rPr>
                    <a:t> </a:t>
                  </a:r>
                </a:p>
              </p:txBody>
            </p:sp>
          </mc:Fallback>
        </mc:AlternateContent>
      </p:grpSp>
      <p:grpSp>
        <p:nvGrpSpPr>
          <p:cNvPr id="40" name="组合 39"/>
          <p:cNvGrpSpPr/>
          <p:nvPr/>
        </p:nvGrpSpPr>
        <p:grpSpPr>
          <a:xfrm>
            <a:off x="2487021" y="2996101"/>
            <a:ext cx="2171044" cy="328551"/>
            <a:chOff x="3244272" y="3909398"/>
            <a:chExt cx="3011560" cy="438066"/>
          </a:xfrm>
        </p:grpSpPr>
        <p:sp>
          <p:nvSpPr>
            <p:cNvPr id="41" name="圆角矩形 40"/>
            <p:cNvSpPr/>
            <p:nvPr/>
          </p:nvSpPr>
          <p:spPr>
            <a:xfrm>
              <a:off x="3261807" y="3971332"/>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42" name="圆角矩形 41"/>
            <p:cNvSpPr/>
            <p:nvPr/>
          </p:nvSpPr>
          <p:spPr>
            <a:xfrm>
              <a:off x="3244272" y="3971332"/>
              <a:ext cx="1201953"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43" name="文本框 15"/>
            <p:cNvSpPr txBox="1"/>
            <p:nvPr/>
          </p:nvSpPr>
          <p:spPr>
            <a:xfrm>
              <a:off x="4393796" y="3909398"/>
              <a:ext cx="1824565" cy="438066"/>
            </a:xfrm>
            <a:prstGeom prst="rect">
              <a:avLst/>
            </a:prstGeom>
            <a:noFill/>
          </p:spPr>
          <p:txBody>
            <a:bodyPr wrap="square" rtlCol="0">
              <a:spAutoFit/>
            </a:bodyPr>
            <a:lstStyle/>
            <a:p>
              <a:pPr algn="ctr">
                <a:lnSpc>
                  <a:spcPct val="120000"/>
                </a:lnSpc>
              </a:pPr>
              <a:r>
                <a:rPr lang="zh-CN" altLang="en-US" b="1" dirty="0">
                  <a:solidFill>
                    <a:srgbClr val="1B4367"/>
                  </a:solidFill>
                  <a:latin typeface="Cambria Math" panose="02040503050406030204" pitchFamily="18" charset="0"/>
                  <a:ea typeface="微软雅黑" pitchFamily="34" charset="-122"/>
                </a:rPr>
                <a:t>数据随机丢包</a:t>
              </a:r>
            </a:p>
          </p:txBody>
        </p:sp>
      </p:grpSp>
      <p:grpSp>
        <p:nvGrpSpPr>
          <p:cNvPr id="44" name="组合 43"/>
          <p:cNvGrpSpPr/>
          <p:nvPr/>
        </p:nvGrpSpPr>
        <p:grpSpPr>
          <a:xfrm>
            <a:off x="2487025" y="3307782"/>
            <a:ext cx="2168869" cy="328551"/>
            <a:chOff x="3244272" y="4324968"/>
            <a:chExt cx="3008542" cy="438066"/>
          </a:xfrm>
        </p:grpSpPr>
        <p:sp>
          <p:nvSpPr>
            <p:cNvPr id="46" name="圆角矩形 45"/>
            <p:cNvSpPr/>
            <p:nvPr/>
          </p:nvSpPr>
          <p:spPr>
            <a:xfrm>
              <a:off x="3258789" y="4362615"/>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47" name="圆角矩形 46"/>
            <p:cNvSpPr/>
            <p:nvPr/>
          </p:nvSpPr>
          <p:spPr>
            <a:xfrm>
              <a:off x="3244272" y="4362651"/>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48" name="文本框 19"/>
            <p:cNvSpPr txBox="1"/>
            <p:nvPr/>
          </p:nvSpPr>
          <p:spPr>
            <a:xfrm>
              <a:off x="5326614" y="4324968"/>
              <a:ext cx="673754" cy="438066"/>
            </a:xfrm>
            <a:prstGeom prst="rect">
              <a:avLst/>
            </a:prstGeom>
            <a:noFill/>
          </p:spPr>
          <p:txBody>
            <a:bodyPr wrap="square" rtlCol="0">
              <a:spAutoFit/>
            </a:bodyPr>
            <a:lstStyle/>
            <a:p>
              <a:pPr algn="ctr">
                <a:lnSpc>
                  <a:spcPct val="120000"/>
                </a:lnSpc>
              </a:pPr>
              <a:r>
                <a:rPr lang="zh-CN" altLang="en-US" b="1" dirty="0">
                  <a:solidFill>
                    <a:srgbClr val="1B4367"/>
                  </a:solidFill>
                  <a:latin typeface="Cambria Math" panose="02040503050406030204" pitchFamily="18" charset="0"/>
                  <a:ea typeface="微软雅黑" pitchFamily="34" charset="-122"/>
                </a:rPr>
                <a:t>？</a:t>
              </a:r>
            </a:p>
          </p:txBody>
        </p:sp>
      </p:grpSp>
      <p:grpSp>
        <p:nvGrpSpPr>
          <p:cNvPr id="50" name="组合 49"/>
          <p:cNvGrpSpPr/>
          <p:nvPr/>
        </p:nvGrpSpPr>
        <p:grpSpPr>
          <a:xfrm>
            <a:off x="1016768" y="1149812"/>
            <a:ext cx="1618841" cy="1647000"/>
            <a:chOff x="471707" y="1675770"/>
            <a:chExt cx="2158455" cy="2196000"/>
          </a:xfrm>
          <a:solidFill>
            <a:srgbClr val="1B4367"/>
          </a:solidFill>
        </p:grpSpPr>
        <p:grpSp>
          <p:nvGrpSpPr>
            <p:cNvPr id="51" name="组合 50"/>
            <p:cNvGrpSpPr>
              <a:grpSpLocks noChangeAspect="1"/>
            </p:cNvGrpSpPr>
            <p:nvPr/>
          </p:nvGrpSpPr>
          <p:grpSpPr>
            <a:xfrm>
              <a:off x="471707" y="1675770"/>
              <a:ext cx="2158455" cy="2196000"/>
              <a:chOff x="5397500" y="5734050"/>
              <a:chExt cx="365125" cy="371476"/>
            </a:xfrm>
            <a:grpFill/>
          </p:grpSpPr>
          <p:sp>
            <p:nvSpPr>
              <p:cNvPr id="56"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8"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52" name="组合 51"/>
            <p:cNvGrpSpPr>
              <a:grpSpLocks noChangeAspect="1"/>
            </p:cNvGrpSpPr>
            <p:nvPr/>
          </p:nvGrpSpPr>
          <p:grpSpPr>
            <a:xfrm>
              <a:off x="1735992" y="2108076"/>
              <a:ext cx="462003" cy="468000"/>
              <a:chOff x="2665059" y="4979202"/>
              <a:chExt cx="284308" cy="288000"/>
            </a:xfrm>
            <a:grpFill/>
          </p:grpSpPr>
          <p:sp>
            <p:nvSpPr>
              <p:cNvPr id="53" name="Freeform 932"/>
              <p:cNvSpPr>
                <a:spLocks noEditPoints="1"/>
              </p:cNvSpPr>
              <p:nvPr/>
            </p:nvSpPr>
            <p:spPr bwMode="auto">
              <a:xfrm>
                <a:off x="2665059"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w="952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5" name="Freeform 933"/>
              <p:cNvSpPr>
                <a:spLocks/>
              </p:cNvSpPr>
              <p:nvPr/>
            </p:nvSpPr>
            <p:spPr bwMode="auto">
              <a:xfrm>
                <a:off x="2697062" y="5013663"/>
                <a:ext cx="220309"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w="952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59" name="组合 58"/>
          <p:cNvGrpSpPr/>
          <p:nvPr/>
        </p:nvGrpSpPr>
        <p:grpSpPr>
          <a:xfrm>
            <a:off x="1024335" y="2810337"/>
            <a:ext cx="1618833" cy="1647000"/>
            <a:chOff x="478915" y="4355475"/>
            <a:chExt cx="2158444" cy="2196000"/>
          </a:xfrm>
          <a:solidFill>
            <a:srgbClr val="1B4367"/>
          </a:solidFill>
        </p:grpSpPr>
        <p:grpSp>
          <p:nvGrpSpPr>
            <p:cNvPr id="60" name="组合 59"/>
            <p:cNvGrpSpPr>
              <a:grpSpLocks noChangeAspect="1"/>
            </p:cNvGrpSpPr>
            <p:nvPr/>
          </p:nvGrpSpPr>
          <p:grpSpPr>
            <a:xfrm>
              <a:off x="1795203" y="4733013"/>
              <a:ext cx="366333" cy="576000"/>
              <a:chOff x="2257888" y="5547128"/>
              <a:chExt cx="137373" cy="216000"/>
            </a:xfrm>
            <a:grpFill/>
          </p:grpSpPr>
          <p:sp>
            <p:nvSpPr>
              <p:cNvPr id="65" name="Freeform 69"/>
              <p:cNvSpPr>
                <a:spLocks/>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66" name="Freeform 70"/>
              <p:cNvSpPr>
                <a:spLocks/>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61" name="组合 60"/>
            <p:cNvGrpSpPr>
              <a:grpSpLocks noChangeAspect="1"/>
            </p:cNvGrpSpPr>
            <p:nvPr/>
          </p:nvGrpSpPr>
          <p:grpSpPr>
            <a:xfrm>
              <a:off x="478915" y="4355475"/>
              <a:ext cx="2158444" cy="2196000"/>
              <a:chOff x="5397500" y="5734050"/>
              <a:chExt cx="365123" cy="371476"/>
            </a:xfrm>
            <a:grpFill/>
          </p:grpSpPr>
          <p:sp>
            <p:nvSpPr>
              <p:cNvPr id="62"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3" name="Freeform 289"/>
              <p:cNvSpPr>
                <a:spLocks noEditPoints="1"/>
              </p:cNvSpPr>
              <p:nvPr/>
            </p:nvSpPr>
            <p:spPr bwMode="auto">
              <a:xfrm>
                <a:off x="5537198"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4"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67" name="矩形 66"/>
          <p:cNvSpPr/>
          <p:nvPr/>
        </p:nvSpPr>
        <p:spPr>
          <a:xfrm>
            <a:off x="5172741" y="1061070"/>
            <a:ext cx="856631" cy="284687"/>
          </a:xfrm>
          <a:prstGeom prst="rect">
            <a:avLst/>
          </a:prstGeom>
        </p:spPr>
        <p:txBody>
          <a:bodyPr wrap="none" lIns="68573" tIns="34287" rIns="68573" bIns="34287">
            <a:spAutoFit/>
          </a:bodyPr>
          <a:lstStyle/>
          <a:p>
            <a:r>
              <a:rPr lang="zh-CN" altLang="en-US" b="1" dirty="0">
                <a:solidFill>
                  <a:srgbClr val="1B4367"/>
                </a:solidFill>
                <a:latin typeface="微软雅黑" pitchFamily="34" charset="-122"/>
                <a:ea typeface="微软雅黑" pitchFamily="34" charset="-122"/>
              </a:rPr>
              <a:t>优化算法</a:t>
            </a:r>
            <a:endParaRPr lang="en-US" altLang="zh-CN" b="1" dirty="0">
              <a:solidFill>
                <a:srgbClr val="1B4367"/>
              </a:solidFill>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68" name="矩形 47"/>
              <p:cNvSpPr>
                <a:spLocks noChangeArrowheads="1"/>
              </p:cNvSpPr>
              <p:nvPr/>
            </p:nvSpPr>
            <p:spPr bwMode="auto">
              <a:xfrm>
                <a:off x="5147306" y="1426817"/>
                <a:ext cx="2716163" cy="93685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75000"/>
                        <a:lumOff val="25000"/>
                      </a:schemeClr>
                    </a:solidFill>
                    <a:latin typeface="+mn-ea"/>
                    <a:ea typeface="+mn-ea"/>
                    <a:sym typeface="微软雅黑" pitchFamily="34" charset="-122"/>
                  </a:rPr>
                  <a:t>       可考虑利用一维搜索算法，利用一个新的评价函数逐次逼近得出尽可能大的奇异摄动参数的上界</a:t>
                </a:r>
                <a14:m>
                  <m:oMath xmlns:m="http://schemas.openxmlformats.org/officeDocument/2006/math">
                    <m:sSub>
                      <m:sSubPr>
                        <m:ctrlPr>
                          <a:rPr lang="en-US" altLang="zh-CN" sz="1200" i="1" dirty="0">
                            <a:solidFill>
                              <a:schemeClr val="tx1">
                                <a:lumMod val="75000"/>
                                <a:lumOff val="25000"/>
                              </a:schemeClr>
                            </a:solidFill>
                            <a:latin typeface="Cambria Math" panose="02040503050406030204" pitchFamily="18" charset="0"/>
                            <a:ea typeface="+mn-ea"/>
                          </a:rPr>
                        </m:ctrlPr>
                      </m:sSubPr>
                      <m:e>
                        <m:r>
                          <a:rPr lang="zh-CN" altLang="en-US" sz="1200" dirty="0">
                            <a:solidFill>
                              <a:schemeClr val="tx1">
                                <a:lumMod val="75000"/>
                                <a:lumOff val="25000"/>
                              </a:schemeClr>
                            </a:solidFill>
                            <a:latin typeface="Cambria Math" panose="02040503050406030204" pitchFamily="18" charset="0"/>
                            <a:ea typeface="+mn-ea"/>
                          </a:rPr>
                          <m:t>𝜺</m:t>
                        </m:r>
                      </m:e>
                      <m:sub>
                        <m:r>
                          <a:rPr lang="en-US" altLang="zh-CN" sz="1200" dirty="0">
                            <a:solidFill>
                              <a:schemeClr val="tx1">
                                <a:lumMod val="75000"/>
                                <a:lumOff val="25000"/>
                              </a:schemeClr>
                            </a:solidFill>
                            <a:latin typeface="Cambria Math" panose="02040503050406030204" pitchFamily="18" charset="0"/>
                            <a:ea typeface="+mn-ea"/>
                          </a:rPr>
                          <m:t>𝟎</m:t>
                        </m:r>
                      </m:sub>
                    </m:sSub>
                    <m:r>
                      <a:rPr lang="en-US" altLang="zh-CN" sz="1200" dirty="0">
                        <a:solidFill>
                          <a:schemeClr val="tx1">
                            <a:lumMod val="75000"/>
                            <a:lumOff val="25000"/>
                          </a:schemeClr>
                        </a:solidFill>
                        <a:latin typeface="Cambria Math" panose="02040503050406030204" pitchFamily="18" charset="0"/>
                        <a:ea typeface="+mn-ea"/>
                      </a:rPr>
                      <m:t> </m:t>
                    </m:r>
                  </m:oMath>
                </a14:m>
                <a:r>
                  <a:rPr lang="zh-CN" altLang="en-US" sz="1200" dirty="0">
                    <a:solidFill>
                      <a:schemeClr val="tx1">
                        <a:lumMod val="75000"/>
                        <a:lumOff val="25000"/>
                      </a:schemeClr>
                    </a:solidFill>
                    <a:latin typeface="+mn-ea"/>
                    <a:ea typeface="+mn-ea"/>
                    <a:sym typeface="微软雅黑" pitchFamily="34" charset="-122"/>
                  </a:rPr>
                  <a:t>，同时得出尽可能小的</a:t>
                </a:r>
                <a14:m>
                  <m:oMath xmlns:m="http://schemas.openxmlformats.org/officeDocument/2006/math">
                    <m:sSub>
                      <m:sSubPr>
                        <m:ctrlPr>
                          <a:rPr lang="en-US" altLang="zh-CN" sz="1200" i="1" smtClean="0">
                            <a:solidFill>
                              <a:schemeClr val="tx1">
                                <a:lumMod val="75000"/>
                                <a:lumOff val="25000"/>
                              </a:schemeClr>
                            </a:solidFill>
                            <a:latin typeface="Cambria Math" panose="02040503050406030204" pitchFamily="18" charset="0"/>
                            <a:ea typeface="+mn-ea"/>
                            <a:sym typeface="微软雅黑" pitchFamily="34" charset="-122"/>
                          </a:rPr>
                        </m:ctrlPr>
                      </m:sSubPr>
                      <m:e>
                        <m:r>
                          <a:rPr lang="en-US" altLang="zh-CN" sz="1200" b="0" i="1" smtClean="0">
                            <a:solidFill>
                              <a:schemeClr val="tx1">
                                <a:lumMod val="75000"/>
                                <a:lumOff val="25000"/>
                              </a:schemeClr>
                            </a:solidFill>
                            <a:latin typeface="Cambria Math" panose="02040503050406030204" pitchFamily="18" charset="0"/>
                            <a:ea typeface="+mn-ea"/>
                            <a:sym typeface="微软雅黑" pitchFamily="34" charset="-122"/>
                          </a:rPr>
                          <m:t>𝐻</m:t>
                        </m:r>
                      </m:e>
                      <m:sub>
                        <m:r>
                          <a:rPr lang="en-US" altLang="zh-CN" sz="1200" i="1" smtClean="0">
                            <a:solidFill>
                              <a:schemeClr val="tx1">
                                <a:lumMod val="75000"/>
                                <a:lumOff val="25000"/>
                              </a:schemeClr>
                            </a:solidFill>
                            <a:latin typeface="Cambria Math" panose="02040503050406030204" pitchFamily="18" charset="0"/>
                            <a:ea typeface="+mn-ea"/>
                            <a:sym typeface="微软雅黑" pitchFamily="34" charset="-122"/>
                          </a:rPr>
                          <m:t>∞</m:t>
                        </m:r>
                      </m:sub>
                    </m:sSub>
                  </m:oMath>
                </a14:m>
                <a:r>
                  <a:rPr lang="zh-CN" altLang="en-US" sz="1200" dirty="0">
                    <a:solidFill>
                      <a:schemeClr val="tx1">
                        <a:lumMod val="75000"/>
                        <a:lumOff val="25000"/>
                      </a:schemeClr>
                    </a:solidFill>
                    <a:latin typeface="+mn-ea"/>
                    <a:ea typeface="+mn-ea"/>
                    <a:sym typeface="微软雅黑" pitchFamily="34" charset="-122"/>
                  </a:rPr>
                  <a:t>性能指标</a:t>
                </a:r>
                <a14:m>
                  <m:oMath xmlns:m="http://schemas.openxmlformats.org/officeDocument/2006/math">
                    <m:r>
                      <a:rPr lang="zh-CN" altLang="en-US" sz="1200" i="1" dirty="0" smtClean="0">
                        <a:solidFill>
                          <a:schemeClr val="tx1">
                            <a:lumMod val="75000"/>
                            <a:lumOff val="25000"/>
                          </a:schemeClr>
                        </a:solidFill>
                        <a:latin typeface="Cambria Math" panose="02040503050406030204" pitchFamily="18" charset="0"/>
                        <a:ea typeface="+mn-ea"/>
                        <a:sym typeface="微软雅黑" pitchFamily="34" charset="-122"/>
                      </a:rPr>
                      <m:t>𝛾</m:t>
                    </m:r>
                  </m:oMath>
                </a14:m>
                <a:r>
                  <a:rPr lang="zh-CN" altLang="en-US" sz="1200" dirty="0">
                    <a:solidFill>
                      <a:schemeClr val="tx1">
                        <a:lumMod val="75000"/>
                        <a:lumOff val="25000"/>
                      </a:schemeClr>
                    </a:solidFill>
                    <a:latin typeface="+mn-ea"/>
                    <a:ea typeface="+mn-ea"/>
                    <a:sym typeface="微软雅黑" pitchFamily="34" charset="-122"/>
                  </a:rPr>
                  <a:t>。</a:t>
                </a:r>
              </a:p>
            </p:txBody>
          </p:sp>
        </mc:Choice>
        <mc:Fallback xmlns="">
          <p:sp>
            <p:nvSpPr>
              <p:cNvPr id="68" name="矩形 47"/>
              <p:cNvSpPr>
                <a:spLocks noRot="1" noChangeAspect="1" noMove="1" noResize="1" noEditPoints="1" noAdjustHandles="1" noChangeArrowheads="1" noChangeShapeType="1" noTextEdit="1"/>
              </p:cNvSpPr>
              <p:nvPr/>
            </p:nvSpPr>
            <p:spPr bwMode="auto">
              <a:xfrm>
                <a:off x="5147306" y="1426817"/>
                <a:ext cx="2716163" cy="936853"/>
              </a:xfrm>
              <a:prstGeom prst="rect">
                <a:avLst/>
              </a:prstGeom>
              <a:blipFill>
                <a:blip r:embed="rId5"/>
                <a:stretch>
                  <a:fillRect l="-897" b="-51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9" name="矩形 68"/>
          <p:cNvSpPr/>
          <p:nvPr/>
        </p:nvSpPr>
        <p:spPr>
          <a:xfrm>
            <a:off x="5172741" y="2569240"/>
            <a:ext cx="1933849" cy="284687"/>
          </a:xfrm>
          <a:prstGeom prst="rect">
            <a:avLst/>
          </a:prstGeom>
        </p:spPr>
        <p:txBody>
          <a:bodyPr wrap="none" lIns="68573" tIns="34287" rIns="68573" bIns="34287">
            <a:spAutoFit/>
          </a:bodyPr>
          <a:lstStyle/>
          <a:p>
            <a:r>
              <a:rPr lang="zh-CN" altLang="en-US" b="1" dirty="0">
                <a:solidFill>
                  <a:srgbClr val="1B4367"/>
                </a:solidFill>
                <a:latin typeface="微软雅黑" pitchFamily="34" charset="-122"/>
                <a:ea typeface="微软雅黑" pitchFamily="34" charset="-122"/>
              </a:rPr>
              <a:t>可考虑更多的诱导现象</a:t>
            </a:r>
            <a:endParaRPr lang="en-US" altLang="zh-CN" b="1" dirty="0">
              <a:solidFill>
                <a:srgbClr val="1B4367"/>
              </a:solidFill>
              <a:latin typeface="微软雅黑" pitchFamily="34" charset="-122"/>
              <a:ea typeface="微软雅黑" pitchFamily="34" charset="-122"/>
            </a:endParaRPr>
          </a:p>
        </p:txBody>
      </p:sp>
      <p:sp>
        <p:nvSpPr>
          <p:cNvPr id="70" name="矩形 47"/>
          <p:cNvSpPr>
            <a:spLocks noChangeArrowheads="1"/>
          </p:cNvSpPr>
          <p:nvPr/>
        </p:nvSpPr>
        <p:spPr bwMode="auto">
          <a:xfrm>
            <a:off x="5160198" y="2938656"/>
            <a:ext cx="2716163" cy="715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75000"/>
                    <a:lumOff val="25000"/>
                  </a:schemeClr>
                </a:solidFill>
                <a:latin typeface="+mn-ea"/>
                <a:ea typeface="+mn-ea"/>
                <a:sym typeface="微软雅黑" pitchFamily="34" charset="-122"/>
              </a:rPr>
              <a:t>       除了文中所讨论的数据随机丢包之外，还可以考虑前文所介绍的带宽限制，数据量化，网络时延等等现象</a:t>
            </a:r>
          </a:p>
        </p:txBody>
      </p:sp>
      <p:sp>
        <p:nvSpPr>
          <p:cNvPr id="73" name="矩形 72"/>
          <p:cNvSpPr/>
          <p:nvPr/>
        </p:nvSpPr>
        <p:spPr>
          <a:xfrm>
            <a:off x="2560392" y="1062848"/>
            <a:ext cx="2113385" cy="284687"/>
          </a:xfrm>
          <a:prstGeom prst="rect">
            <a:avLst/>
          </a:prstGeom>
        </p:spPr>
        <p:txBody>
          <a:bodyPr wrap="none" lIns="68573" tIns="34287" rIns="68573" bIns="34287">
            <a:spAutoFit/>
          </a:bodyPr>
          <a:lstStyle/>
          <a:p>
            <a:r>
              <a:rPr lang="zh-CN" altLang="en-US" b="1" dirty="0">
                <a:solidFill>
                  <a:srgbClr val="1B4367"/>
                </a:solidFill>
                <a:latin typeface="微软雅黑" pitchFamily="34" charset="-122"/>
                <a:ea typeface="微软雅黑" pitchFamily="34" charset="-122"/>
              </a:rPr>
              <a:t>未给出摄动参数的上确界</a:t>
            </a:r>
            <a:endParaRPr lang="en-US" altLang="zh-CN" b="1" dirty="0">
              <a:solidFill>
                <a:srgbClr val="1B4367"/>
              </a:solidFill>
              <a:latin typeface="微软雅黑" pitchFamily="34" charset="-122"/>
              <a:ea typeface="微软雅黑" pitchFamily="34" charset="-122"/>
            </a:endParaRPr>
          </a:p>
        </p:txBody>
      </p:sp>
      <p:sp>
        <p:nvSpPr>
          <p:cNvPr id="75" name="矩形 74"/>
          <p:cNvSpPr/>
          <p:nvPr/>
        </p:nvSpPr>
        <p:spPr>
          <a:xfrm>
            <a:off x="2560392" y="2730600"/>
            <a:ext cx="2113385" cy="284687"/>
          </a:xfrm>
          <a:prstGeom prst="rect">
            <a:avLst/>
          </a:prstGeom>
        </p:spPr>
        <p:txBody>
          <a:bodyPr wrap="none" lIns="68573" tIns="34287" rIns="68573" bIns="34287">
            <a:spAutoFit/>
          </a:bodyPr>
          <a:lstStyle/>
          <a:p>
            <a:r>
              <a:rPr lang="zh-CN" altLang="en-US" b="1" dirty="0">
                <a:solidFill>
                  <a:srgbClr val="1B4367"/>
                </a:solidFill>
                <a:latin typeface="微软雅黑" pitchFamily="34" charset="-122"/>
                <a:ea typeface="微软雅黑" pitchFamily="34" charset="-122"/>
              </a:rPr>
              <a:t>网络化诱导现象太过单一</a:t>
            </a:r>
            <a:endParaRPr lang="en-US" altLang="zh-CN" b="1" dirty="0">
              <a:solidFill>
                <a:srgbClr val="1B4367"/>
              </a:solidFill>
              <a:latin typeface="微软雅黑" pitchFamily="34" charset="-122"/>
              <a:ea typeface="微软雅黑" pitchFamily="34" charset="-122"/>
            </a:endParaRPr>
          </a:p>
        </p:txBody>
      </p:sp>
      <p:cxnSp>
        <p:nvCxnSpPr>
          <p:cNvPr id="49" name="直接连接符 4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4" name="图片 5">
            <a:extLst>
              <a:ext uri="{FF2B5EF4-FFF2-40B4-BE49-F238E27FC236}">
                <a16:creationId xmlns:a16="http://schemas.microsoft.com/office/drawing/2014/main" id="{30D63F04-73C4-483E-9F89-7B7B53A68737}"/>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图片 6">
            <a:extLst>
              <a:ext uri="{FF2B5EF4-FFF2-40B4-BE49-F238E27FC236}">
                <a16:creationId xmlns:a16="http://schemas.microsoft.com/office/drawing/2014/main" id="{C04FCFFC-B1F7-438C-971F-DF8631607EB7}"/>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700"/>
                            </p:stCondLst>
                            <p:childTnLst>
                              <p:par>
                                <p:cTn id="13" presetID="22" presetClass="entr" presetSubtype="8"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300"/>
                                        <p:tgtEl>
                                          <p:spTgt spid="49"/>
                                        </p:tgtEl>
                                      </p:cBhvr>
                                    </p:animEffect>
                                  </p:childTnLst>
                                </p:cTn>
                              </p:par>
                            </p:childTnLst>
                          </p:cTn>
                        </p:par>
                        <p:par>
                          <p:cTn id="16" fill="hold">
                            <p:stCondLst>
                              <p:cond delay="1000"/>
                            </p:stCondLst>
                            <p:childTnLst>
                              <p:par>
                                <p:cTn id="17" presetID="53" presetClass="entr" presetSubtype="16" fill="hold" nodeType="afterEffect">
                                  <p:stCondLst>
                                    <p:cond delay="250"/>
                                  </p:stCondLst>
                                  <p:childTnLst>
                                    <p:set>
                                      <p:cBhvr>
                                        <p:cTn id="18" dur="1" fill="hold">
                                          <p:stCondLst>
                                            <p:cond delay="0"/>
                                          </p:stCondLst>
                                        </p:cTn>
                                        <p:tgtEl>
                                          <p:spTgt spid="50"/>
                                        </p:tgtEl>
                                        <p:attrNameLst>
                                          <p:attrName>style.visibility</p:attrName>
                                        </p:attrNameLst>
                                      </p:cBhvr>
                                      <p:to>
                                        <p:strVal val="visible"/>
                                      </p:to>
                                    </p:set>
                                    <p:anim calcmode="lin" valueType="num">
                                      <p:cBhvr>
                                        <p:cTn id="19" dur="350" fill="hold"/>
                                        <p:tgtEl>
                                          <p:spTgt spid="50"/>
                                        </p:tgtEl>
                                        <p:attrNameLst>
                                          <p:attrName>ppt_w</p:attrName>
                                        </p:attrNameLst>
                                      </p:cBhvr>
                                      <p:tavLst>
                                        <p:tav tm="0">
                                          <p:val>
                                            <p:fltVal val="0"/>
                                          </p:val>
                                        </p:tav>
                                        <p:tav tm="100000">
                                          <p:val>
                                            <p:strVal val="#ppt_w"/>
                                          </p:val>
                                        </p:tav>
                                      </p:tavLst>
                                    </p:anim>
                                    <p:anim calcmode="lin" valueType="num">
                                      <p:cBhvr>
                                        <p:cTn id="20" dur="350" fill="hold"/>
                                        <p:tgtEl>
                                          <p:spTgt spid="50"/>
                                        </p:tgtEl>
                                        <p:attrNameLst>
                                          <p:attrName>ppt_h</p:attrName>
                                        </p:attrNameLst>
                                      </p:cBhvr>
                                      <p:tavLst>
                                        <p:tav tm="0">
                                          <p:val>
                                            <p:fltVal val="0"/>
                                          </p:val>
                                        </p:tav>
                                        <p:tav tm="100000">
                                          <p:val>
                                            <p:strVal val="#ppt_h"/>
                                          </p:val>
                                        </p:tav>
                                      </p:tavLst>
                                    </p:anim>
                                    <p:animEffect transition="in" filter="fade">
                                      <p:cBhvr>
                                        <p:cTn id="21" dur="350"/>
                                        <p:tgtEl>
                                          <p:spTgt spid="50"/>
                                        </p:tgtEl>
                                      </p:cBhvr>
                                    </p:animEffect>
                                  </p:childTnLst>
                                </p:cTn>
                              </p:par>
                              <p:par>
                                <p:cTn id="22" presetID="22" presetClass="entr" presetSubtype="8" fill="hold" nodeType="withEffect">
                                  <p:stCondLst>
                                    <p:cond delay="100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par>
                                <p:cTn id="25" presetID="22" presetClass="entr" presetSubtype="8" fill="hold" nodeType="withEffect">
                                  <p:stCondLst>
                                    <p:cond delay="190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par>
                                <p:cTn id="28" presetID="22" presetClass="entr" presetSubtype="4" fill="hold" grpId="0" nodeType="withEffect">
                                  <p:stCondLst>
                                    <p:cond delay="2750"/>
                                  </p:stCondLst>
                                  <p:childTnLst>
                                    <p:set>
                                      <p:cBhvr>
                                        <p:cTn id="29" dur="1" fill="hold">
                                          <p:stCondLst>
                                            <p:cond delay="0"/>
                                          </p:stCondLst>
                                        </p:cTn>
                                        <p:tgtEl>
                                          <p:spTgt spid="73"/>
                                        </p:tgtEl>
                                        <p:attrNameLst>
                                          <p:attrName>style.visibility</p:attrName>
                                        </p:attrNameLst>
                                      </p:cBhvr>
                                      <p:to>
                                        <p:strVal val="visible"/>
                                      </p:to>
                                    </p:set>
                                    <p:animEffect transition="in" filter="wipe(down)">
                                      <p:cBhvr>
                                        <p:cTn id="30" dur="500"/>
                                        <p:tgtEl>
                                          <p:spTgt spid="73"/>
                                        </p:tgtEl>
                                      </p:cBhvr>
                                    </p:animEffect>
                                  </p:childTnLst>
                                </p:cTn>
                              </p:par>
                              <p:par>
                                <p:cTn id="31" presetID="53" presetClass="entr" presetSubtype="16" fill="hold" nodeType="withEffect">
                                  <p:stCondLst>
                                    <p:cond delay="3500"/>
                                  </p:stCondLst>
                                  <p:childTnLst>
                                    <p:set>
                                      <p:cBhvr>
                                        <p:cTn id="32" dur="1" fill="hold">
                                          <p:stCondLst>
                                            <p:cond delay="0"/>
                                          </p:stCondLst>
                                        </p:cTn>
                                        <p:tgtEl>
                                          <p:spTgt spid="59"/>
                                        </p:tgtEl>
                                        <p:attrNameLst>
                                          <p:attrName>style.visibility</p:attrName>
                                        </p:attrNameLst>
                                      </p:cBhvr>
                                      <p:to>
                                        <p:strVal val="visible"/>
                                      </p:to>
                                    </p:set>
                                    <p:anim calcmode="lin" valueType="num">
                                      <p:cBhvr>
                                        <p:cTn id="33" dur="350" fill="hold"/>
                                        <p:tgtEl>
                                          <p:spTgt spid="59"/>
                                        </p:tgtEl>
                                        <p:attrNameLst>
                                          <p:attrName>ppt_w</p:attrName>
                                        </p:attrNameLst>
                                      </p:cBhvr>
                                      <p:tavLst>
                                        <p:tav tm="0">
                                          <p:val>
                                            <p:fltVal val="0"/>
                                          </p:val>
                                        </p:tav>
                                        <p:tav tm="100000">
                                          <p:val>
                                            <p:strVal val="#ppt_w"/>
                                          </p:val>
                                        </p:tav>
                                      </p:tavLst>
                                    </p:anim>
                                    <p:anim calcmode="lin" valueType="num">
                                      <p:cBhvr>
                                        <p:cTn id="34" dur="350" fill="hold"/>
                                        <p:tgtEl>
                                          <p:spTgt spid="59"/>
                                        </p:tgtEl>
                                        <p:attrNameLst>
                                          <p:attrName>ppt_h</p:attrName>
                                        </p:attrNameLst>
                                      </p:cBhvr>
                                      <p:tavLst>
                                        <p:tav tm="0">
                                          <p:val>
                                            <p:fltVal val="0"/>
                                          </p:val>
                                        </p:tav>
                                        <p:tav tm="100000">
                                          <p:val>
                                            <p:strVal val="#ppt_h"/>
                                          </p:val>
                                        </p:tav>
                                      </p:tavLst>
                                    </p:anim>
                                    <p:animEffect transition="in" filter="fade">
                                      <p:cBhvr>
                                        <p:cTn id="35" dur="350"/>
                                        <p:tgtEl>
                                          <p:spTgt spid="59"/>
                                        </p:tgtEl>
                                      </p:cBhvr>
                                    </p:animEffect>
                                  </p:childTnLst>
                                </p:cTn>
                              </p:par>
                              <p:par>
                                <p:cTn id="36" presetID="22" presetClass="entr" presetSubtype="8" fill="hold" nodeType="withEffect">
                                  <p:stCondLst>
                                    <p:cond delay="4200"/>
                                  </p:stCondLst>
                                  <p:childTnLst>
                                    <p:set>
                                      <p:cBhvr>
                                        <p:cTn id="37" dur="1" fill="hold">
                                          <p:stCondLst>
                                            <p:cond delay="0"/>
                                          </p:stCondLst>
                                        </p:cTn>
                                        <p:tgtEl>
                                          <p:spTgt spid="40"/>
                                        </p:tgtEl>
                                        <p:attrNameLst>
                                          <p:attrName>style.visibility</p:attrName>
                                        </p:attrNameLst>
                                      </p:cBhvr>
                                      <p:to>
                                        <p:strVal val="visible"/>
                                      </p:to>
                                    </p:set>
                                    <p:animEffect transition="in" filter="wipe(left)">
                                      <p:cBhvr>
                                        <p:cTn id="38" dur="500"/>
                                        <p:tgtEl>
                                          <p:spTgt spid="40"/>
                                        </p:tgtEl>
                                      </p:cBhvr>
                                    </p:animEffect>
                                  </p:childTnLst>
                                </p:cTn>
                              </p:par>
                              <p:par>
                                <p:cTn id="39" presetID="22" presetClass="entr" presetSubtype="8" fill="hold" nodeType="withEffect">
                                  <p:stCondLst>
                                    <p:cond delay="5100"/>
                                  </p:stCondLst>
                                  <p:childTnLst>
                                    <p:set>
                                      <p:cBhvr>
                                        <p:cTn id="40" dur="1" fill="hold">
                                          <p:stCondLst>
                                            <p:cond delay="0"/>
                                          </p:stCondLst>
                                        </p:cTn>
                                        <p:tgtEl>
                                          <p:spTgt spid="44"/>
                                        </p:tgtEl>
                                        <p:attrNameLst>
                                          <p:attrName>style.visibility</p:attrName>
                                        </p:attrNameLst>
                                      </p:cBhvr>
                                      <p:to>
                                        <p:strVal val="visible"/>
                                      </p:to>
                                    </p:set>
                                    <p:animEffect transition="in" filter="wipe(left)">
                                      <p:cBhvr>
                                        <p:cTn id="41" dur="500"/>
                                        <p:tgtEl>
                                          <p:spTgt spid="44"/>
                                        </p:tgtEl>
                                      </p:cBhvr>
                                    </p:animEffect>
                                  </p:childTnLst>
                                </p:cTn>
                              </p:par>
                              <p:par>
                                <p:cTn id="42" presetID="22" presetClass="entr" presetSubtype="4" fill="hold" grpId="0" nodeType="withEffect">
                                  <p:stCondLst>
                                    <p:cond delay="6000"/>
                                  </p:stCondLst>
                                  <p:childTnLst>
                                    <p:set>
                                      <p:cBhvr>
                                        <p:cTn id="43" dur="1" fill="hold">
                                          <p:stCondLst>
                                            <p:cond delay="0"/>
                                          </p:stCondLst>
                                        </p:cTn>
                                        <p:tgtEl>
                                          <p:spTgt spid="75"/>
                                        </p:tgtEl>
                                        <p:attrNameLst>
                                          <p:attrName>style.visibility</p:attrName>
                                        </p:attrNameLst>
                                      </p:cBhvr>
                                      <p:to>
                                        <p:strVal val="visible"/>
                                      </p:to>
                                    </p:set>
                                    <p:animEffect transition="in" filter="wipe(down)">
                                      <p:cBhvr>
                                        <p:cTn id="44" dur="500"/>
                                        <p:tgtEl>
                                          <p:spTgt spid="75"/>
                                        </p:tgtEl>
                                      </p:cBhvr>
                                    </p:animEffect>
                                  </p:childTnLst>
                                </p:cTn>
                              </p:par>
                              <p:par>
                                <p:cTn id="45" presetID="16" presetClass="entr" presetSubtype="26" fill="hold" nodeType="withEffect">
                                  <p:stCondLst>
                                    <p:cond delay="6700"/>
                                  </p:stCondLst>
                                  <p:childTnLst>
                                    <p:set>
                                      <p:cBhvr>
                                        <p:cTn id="46" dur="1" fill="hold">
                                          <p:stCondLst>
                                            <p:cond delay="0"/>
                                          </p:stCondLst>
                                        </p:cTn>
                                        <p:tgtEl>
                                          <p:spTgt spid="28"/>
                                        </p:tgtEl>
                                        <p:attrNameLst>
                                          <p:attrName>style.visibility</p:attrName>
                                        </p:attrNameLst>
                                      </p:cBhvr>
                                      <p:to>
                                        <p:strVal val="visible"/>
                                      </p:to>
                                    </p:set>
                                    <p:animEffect transition="in" filter="barn(inHorizontal)">
                                      <p:cBhvr>
                                        <p:cTn id="47" dur="250"/>
                                        <p:tgtEl>
                                          <p:spTgt spid="28"/>
                                        </p:tgtEl>
                                      </p:cBhvr>
                                    </p:animEffect>
                                  </p:childTnLst>
                                </p:cTn>
                              </p:par>
                            </p:childTnLst>
                          </p:cTn>
                        </p:par>
                        <p:par>
                          <p:cTn id="48" fill="hold">
                            <p:stCondLst>
                              <p:cond delay="7950"/>
                            </p:stCondLst>
                            <p:childTnLst>
                              <p:par>
                                <p:cTn id="49" presetID="10" presetClass="entr" presetSubtype="0"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500"/>
                                        <p:tgtEl>
                                          <p:spTgt spid="6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fade">
                                      <p:cBhvr>
                                        <p:cTn id="54" dur="500"/>
                                        <p:tgtEl>
                                          <p:spTgt spid="68"/>
                                        </p:tgtEl>
                                      </p:cBhvr>
                                    </p:animEffect>
                                  </p:childTnLst>
                                </p:cTn>
                              </p:par>
                            </p:childTnLst>
                          </p:cTn>
                        </p:par>
                        <p:par>
                          <p:cTn id="55" fill="hold">
                            <p:stCondLst>
                              <p:cond delay="8450"/>
                            </p:stCondLst>
                            <p:childTnLst>
                              <p:par>
                                <p:cTn id="56" presetID="10" presetClass="entr" presetSubtype="0" fill="hold" grpId="0" nodeType="afterEffect">
                                  <p:stCondLst>
                                    <p:cond delay="500"/>
                                  </p:stCondLst>
                                  <p:childTnLst>
                                    <p:set>
                                      <p:cBhvr>
                                        <p:cTn id="57" dur="1" fill="hold">
                                          <p:stCondLst>
                                            <p:cond delay="0"/>
                                          </p:stCondLst>
                                        </p:cTn>
                                        <p:tgtEl>
                                          <p:spTgt spid="69"/>
                                        </p:tgtEl>
                                        <p:attrNameLst>
                                          <p:attrName>style.visibility</p:attrName>
                                        </p:attrNameLst>
                                      </p:cBhvr>
                                      <p:to>
                                        <p:strVal val="visible"/>
                                      </p:to>
                                    </p:set>
                                    <p:animEffect transition="in" filter="fade">
                                      <p:cBhvr>
                                        <p:cTn id="58" dur="500"/>
                                        <p:tgtEl>
                                          <p:spTgt spid="69"/>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70"/>
                                        </p:tgtEl>
                                        <p:attrNameLst>
                                          <p:attrName>style.visibility</p:attrName>
                                        </p:attrNameLst>
                                      </p:cBhvr>
                                      <p:to>
                                        <p:strVal val="visible"/>
                                      </p:to>
                                    </p:set>
                                    <p:animEffect transition="in" filter="fade">
                                      <p:cBhvr>
                                        <p:cTn id="6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67" grpId="0"/>
      <p:bldP spid="68" grpId="0"/>
      <p:bldP spid="69" grpId="0"/>
      <p:bldP spid="70" grpId="0"/>
      <p:bldP spid="73" grpId="0"/>
      <p:bldP spid="7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主要参考文献</a:t>
            </a: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6F8F8C2C-6322-45D0-A72F-ACA2FA5633FB}"/>
              </a:ext>
            </a:extLst>
          </p:cNvPr>
          <p:cNvSpPr/>
          <p:nvPr/>
        </p:nvSpPr>
        <p:spPr>
          <a:xfrm>
            <a:off x="723416" y="999941"/>
            <a:ext cx="7697168" cy="3143617"/>
          </a:xfrm>
          <a:prstGeom prst="rect">
            <a:avLst/>
          </a:prstGeom>
        </p:spPr>
        <p:txBody>
          <a:bodyPr wrap="square">
            <a:spAutoFit/>
          </a:bodyPr>
          <a:lstStyle/>
          <a:p>
            <a:pPr marL="304800" indent="-304800" algn="just">
              <a:lnSpc>
                <a:spcPts val="2000"/>
              </a:lnSpc>
              <a:spcAft>
                <a:spcPts val="0"/>
              </a:spcAft>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Xiongbo</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Wan, </a:t>
            </a:r>
            <a:r>
              <a:rPr lang="en-US" altLang="zh-CN" sz="16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Huajing</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Fang, Sheng Fu, Observer-based fault detection for networked discrete-time infinite-distributed delay systems with packet dropouts, </a:t>
            </a:r>
            <a:r>
              <a:rPr lang="en-US" altLang="zh-CN" sz="1600" i="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Applied Mathematical Modelling</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2012, 270-278. </a:t>
            </a:r>
          </a:p>
          <a:p>
            <a:pPr marL="304800" indent="-304800" algn="just">
              <a:lnSpc>
                <a:spcPts val="2000"/>
              </a:lnSpc>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张永</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方华京</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基于随机丢包网络化控制系统的故障检测</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[J]. </a:t>
            </a:r>
            <a:r>
              <a:rPr lang="zh-CN"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华中科技大学学报</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2009, 37(1): 86-89. </a:t>
            </a:r>
            <a:endParaRPr lang="zh-CN"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04800" indent="-304800" algn="just">
              <a:lnSpc>
                <a:spcPts val="2000"/>
              </a:lnSpc>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 Z.D. Wang, F.W. Yang, D.W.C. Ho, Liu, Robust H1 control for networked systems with random packet losses, </a:t>
            </a:r>
            <a:r>
              <a:rPr lang="en-US" altLang="zh-CN" sz="1600" i="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IEEE Trans. Syst. Man </a:t>
            </a:r>
            <a:r>
              <a:rPr lang="en-US" altLang="zh-CN" sz="1600" i="1"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Cybern</a:t>
            </a:r>
            <a:r>
              <a:rPr lang="en-US" altLang="zh-CN" sz="1600" i="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 </a:t>
            </a:r>
            <a:r>
              <a:rPr lang="en-US" altLang="zh-CN" sz="1600" i="1"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Cybern</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37 (4) (2007) 916-924. </a:t>
            </a:r>
            <a:endParaRPr lang="zh-CN"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04800" indent="-304800" algn="just">
              <a:lnSpc>
                <a:spcPts val="2000"/>
              </a:lnSpc>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 Y. Long, G. H. Yang. Fault detection in finite frequency domain for networked control systems with missing measurements [J]. </a:t>
            </a:r>
            <a:r>
              <a:rPr lang="en-US" altLang="zh-CN" sz="1600" i="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Journal of The Franklin Institute-Engineering and Applied Mathematics</a:t>
            </a: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2013, 350(9): 2605-2626. </a:t>
            </a:r>
            <a:endParaRPr lang="zh-CN"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04800" indent="-304800" algn="just">
              <a:lnSpc>
                <a:spcPts val="2000"/>
              </a:lnSpc>
              <a:spcAft>
                <a:spcPts val="0"/>
              </a:spcAft>
            </a:pP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5">
            <a:extLst>
              <a:ext uri="{FF2B5EF4-FFF2-40B4-BE49-F238E27FC236}">
                <a16:creationId xmlns:a16="http://schemas.microsoft.com/office/drawing/2014/main" id="{9F174CA4-1823-4060-8AC9-5873E95C7C7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a:extLst>
              <a:ext uri="{FF2B5EF4-FFF2-40B4-BE49-F238E27FC236}">
                <a16:creationId xmlns:a16="http://schemas.microsoft.com/office/drawing/2014/main" id="{55A7740D-5546-4A3E-B9F6-79EB2A3FE682}"/>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pattFill prst="pct5">
          <a:fgClr>
            <a:srgbClr val="D9D9D9"/>
          </a:fgClr>
          <a:bgClr>
            <a:schemeClr val="tx1">
              <a:lumMod val="95000"/>
              <a:lumOff val="5000"/>
            </a:schemeClr>
          </a:bgClr>
        </a:pattFill>
        <a:effectLst/>
      </p:bgPr>
    </p:bg>
    <p:spTree>
      <p:nvGrpSpPr>
        <p:cNvPr id="1" name=""/>
        <p:cNvGrpSpPr/>
        <p:nvPr/>
      </p:nvGrpSpPr>
      <p:grpSpPr>
        <a:xfrm>
          <a:off x="0" y="0"/>
          <a:ext cx="0" cy="0"/>
          <a:chOff x="0" y="0"/>
          <a:chExt cx="0" cy="0"/>
        </a:xfrm>
      </p:grpSpPr>
      <p:sp useBgFill="1">
        <p:nvSpPr>
          <p:cNvPr id="10" name="矩形 9"/>
          <p:cNvSpPr/>
          <p:nvPr/>
        </p:nvSpPr>
        <p:spPr>
          <a:xfrm>
            <a:off x="1122412" y="1"/>
            <a:ext cx="697758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050" noProof="1"/>
          </a:p>
        </p:txBody>
      </p:sp>
      <p:pic>
        <p:nvPicPr>
          <p:cNvPr id="11" name="图片 10" descr="江科情报站LOGO-white"/>
          <p:cNvPicPr>
            <a:picLocks noChangeAspect="1"/>
          </p:cNvPicPr>
          <p:nvPr/>
        </p:nvPicPr>
        <p:blipFill>
          <a:blip r:embed="rId2"/>
          <a:stretch>
            <a:fillRect/>
          </a:stretch>
        </p:blipFill>
        <p:spPr>
          <a:xfrm>
            <a:off x="1444228" y="286941"/>
            <a:ext cx="214313" cy="296466"/>
          </a:xfrm>
          <a:prstGeom prst="rect">
            <a:avLst/>
          </a:prstGeom>
          <a:effectLst>
            <a:outerShdw blurRad="431800" sx="80000" sy="80000" algn="ctr" rotWithShape="0">
              <a:schemeClr val="bg1">
                <a:alpha val="72000"/>
              </a:schemeClr>
            </a:outerShdw>
          </a:effectLst>
        </p:spPr>
      </p:pic>
      <p:pic>
        <p:nvPicPr>
          <p:cNvPr id="13" name="图片 12" descr="谢谢"/>
          <p:cNvPicPr>
            <a:picLocks noChangeAspect="1"/>
          </p:cNvPicPr>
          <p:nvPr/>
        </p:nvPicPr>
        <p:blipFill>
          <a:blip r:embed="rId3"/>
          <a:srcRect/>
          <a:stretch>
            <a:fillRect/>
          </a:stretch>
        </p:blipFill>
        <p:spPr>
          <a:xfrm>
            <a:off x="2178844" y="720329"/>
            <a:ext cx="4791075" cy="3194447"/>
          </a:xfrm>
          <a:prstGeom prst="rect">
            <a:avLst/>
          </a:prstGeom>
          <a:effectLst>
            <a:outerShdw blurRad="508000" dist="38100" dir="5400000" algn="t" rotWithShape="0">
              <a:schemeClr val="bg1">
                <a:alpha val="40000"/>
              </a:schemeClr>
            </a:outerShdw>
          </a:effectLst>
        </p:spPr>
      </p:pic>
      <p:cxnSp>
        <p:nvCxnSpPr>
          <p:cNvPr id="30" name="直接连接符 29"/>
          <p:cNvCxnSpPr/>
          <p:nvPr/>
        </p:nvCxnSpPr>
        <p:spPr>
          <a:xfrm>
            <a:off x="2140744" y="3914775"/>
            <a:ext cx="48625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823745" y="4223668"/>
            <a:ext cx="3574921" cy="923330"/>
          </a:xfrm>
          <a:prstGeom prst="rect">
            <a:avLst/>
          </a:prstGeom>
          <a:noFill/>
          <a:ln w="9525">
            <a:noFill/>
          </a:ln>
        </p:spPr>
        <p:txBody>
          <a:bodyPr wrap="square" anchor="t">
            <a:spAutoFit/>
          </a:bodyPr>
          <a:lstStyle/>
          <a:p>
            <a:pPr algn="ctr"/>
            <a:r>
              <a:rPr lang="en-US" altLang="zh-CN" sz="2700" dirty="0">
                <a:solidFill>
                  <a:schemeClr val="bg1"/>
                </a:solidFill>
                <a:latin typeface="方正兰亭超细黑简体" panose="02000000000000000000" charset="-122"/>
                <a:ea typeface="方正兰亭超细黑简体" panose="02000000000000000000" charset="-122"/>
                <a:sym typeface="宋体" panose="02010600030101010101" pitchFamily="2" charset="-122"/>
              </a:rPr>
              <a:t>2014.09-2018.06</a:t>
            </a:r>
          </a:p>
          <a:p>
            <a:pPr algn="ctr"/>
            <a:endParaRPr lang="zh-CN" altLang="en-US" sz="2700" dirty="0">
              <a:solidFill>
                <a:schemeClr val="bg1"/>
              </a:solidFill>
              <a:latin typeface="方正兰亭超细黑简体" panose="02000000000000000000" charset="-122"/>
              <a:ea typeface="方正兰亭超细黑简体" panose="02000000000000000000" charset="-122"/>
              <a:sym typeface="宋体" panose="02010600030101010101" pitchFamily="2" charset="-122"/>
            </a:endParaRPr>
          </a:p>
        </p:txBody>
      </p:sp>
      <p:sp>
        <p:nvSpPr>
          <p:cNvPr id="32" name="矩形 31"/>
          <p:cNvSpPr/>
          <p:nvPr/>
        </p:nvSpPr>
        <p:spPr>
          <a:xfrm rot="16200000">
            <a:off x="4511279" y="4866085"/>
            <a:ext cx="125016" cy="346472"/>
          </a:xfrm>
          <a:prstGeom prst="rect">
            <a:avLst/>
          </a:prstGeom>
          <a:gradFill>
            <a:gsLst>
              <a:gs pos="50000">
                <a:srgbClr val="F44236"/>
              </a:gs>
              <a:gs pos="51000">
                <a:srgbClr val="FCC216"/>
              </a:gs>
            </a:gsLst>
            <a:lin ang="5400000" scaled="0"/>
          </a:gradFill>
          <a:ln>
            <a:noFill/>
          </a:ln>
          <a:effectLst>
            <a:outerShdw blurRad="127000" sx="72000" sy="72000" algn="ctr" rotWithShape="0">
              <a:srgbClr val="FCC216">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050" noProof="1"/>
          </a:p>
        </p:txBody>
      </p:sp>
    </p:spTree>
    <p:extLst>
      <p:ext uri="{BB962C8B-B14F-4D97-AF65-F5344CB8AC3E}">
        <p14:creationId xmlns:p14="http://schemas.microsoft.com/office/powerpoint/2010/main" val="93165608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3" presetClass="entr" presetSubtype="16" fill="hold" grpId="18"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9" presetClass="emph" presetSubtype="0" grpId="0" nodeType="withEffect">
                                  <p:stCondLst>
                                    <p:cond delay="0"/>
                                  </p:stCondLst>
                                  <p:childTnLst>
                                    <p:set>
                                      <p:cBhvr rctx="PPT">
                                        <p:cTn id="18" dur="100"/>
                                        <p:tgtEl>
                                          <p:spTgt spid="10"/>
                                        </p:tgtEl>
                                        <p:attrNameLst>
                                          <p:attrName>style.opacity</p:attrName>
                                        </p:attrNameLst>
                                      </p:cBhvr>
                                      <p:to>
                                        <p:strVal val="0.95"/>
                                      </p:to>
                                    </p:set>
                                    <p:animEffect filter="image" prLst="opacity: 0.5">
                                      <p:cBhvr rctx="IE">
                                        <p:cTn id="19" dur="100"/>
                                        <p:tgtEl>
                                          <p:spTgt spid="10"/>
                                        </p:tgtEl>
                                      </p:cBhvr>
                                    </p:animEffect>
                                  </p:childTnLst>
                                </p:cTn>
                              </p:par>
                              <p:par>
                                <p:cTn id="20" presetID="9" presetClass="emph" presetSubtype="0" grpId="1" nodeType="withEffect">
                                  <p:stCondLst>
                                    <p:cond delay="100"/>
                                  </p:stCondLst>
                                  <p:childTnLst>
                                    <p:set>
                                      <p:cBhvr rctx="PPT">
                                        <p:cTn id="21" dur="100"/>
                                        <p:tgtEl>
                                          <p:spTgt spid="10"/>
                                        </p:tgtEl>
                                        <p:attrNameLst>
                                          <p:attrName>style.opacity</p:attrName>
                                        </p:attrNameLst>
                                      </p:cBhvr>
                                      <p:to>
                                        <p:strVal val="0.9"/>
                                      </p:to>
                                    </p:set>
                                    <p:animEffect filter="image" prLst="opacity: 0.5">
                                      <p:cBhvr rctx="IE">
                                        <p:cTn id="22" dur="100"/>
                                        <p:tgtEl>
                                          <p:spTgt spid="10"/>
                                        </p:tgtEl>
                                      </p:cBhvr>
                                    </p:animEffect>
                                  </p:childTnLst>
                                </p:cTn>
                              </p:par>
                              <p:par>
                                <p:cTn id="23" presetID="9" presetClass="emph" presetSubtype="0" grpId="2" nodeType="withEffect">
                                  <p:stCondLst>
                                    <p:cond delay="200"/>
                                  </p:stCondLst>
                                  <p:childTnLst>
                                    <p:set>
                                      <p:cBhvr rctx="PPT">
                                        <p:cTn id="24" dur="100"/>
                                        <p:tgtEl>
                                          <p:spTgt spid="10"/>
                                        </p:tgtEl>
                                        <p:attrNameLst>
                                          <p:attrName>style.opacity</p:attrName>
                                        </p:attrNameLst>
                                      </p:cBhvr>
                                      <p:to>
                                        <p:strVal val="0.85"/>
                                      </p:to>
                                    </p:set>
                                    <p:animEffect filter="image" prLst="opacity: 0.5">
                                      <p:cBhvr rctx="IE">
                                        <p:cTn id="25" dur="100"/>
                                        <p:tgtEl>
                                          <p:spTgt spid="10"/>
                                        </p:tgtEl>
                                      </p:cBhvr>
                                    </p:animEffect>
                                  </p:childTnLst>
                                </p:cTn>
                              </p:par>
                              <p:par>
                                <p:cTn id="26" presetID="9" presetClass="emph" presetSubtype="0" grpId="3" nodeType="withEffect">
                                  <p:stCondLst>
                                    <p:cond delay="300"/>
                                  </p:stCondLst>
                                  <p:childTnLst>
                                    <p:set>
                                      <p:cBhvr rctx="PPT">
                                        <p:cTn id="27" dur="100"/>
                                        <p:tgtEl>
                                          <p:spTgt spid="10"/>
                                        </p:tgtEl>
                                        <p:attrNameLst>
                                          <p:attrName>style.opacity</p:attrName>
                                        </p:attrNameLst>
                                      </p:cBhvr>
                                      <p:to>
                                        <p:strVal val="0.8"/>
                                      </p:to>
                                    </p:set>
                                    <p:animEffect filter="image" prLst="opacity: 0.5">
                                      <p:cBhvr rctx="IE">
                                        <p:cTn id="28" dur="100"/>
                                        <p:tgtEl>
                                          <p:spTgt spid="10"/>
                                        </p:tgtEl>
                                      </p:cBhvr>
                                    </p:animEffect>
                                  </p:childTnLst>
                                </p:cTn>
                              </p:par>
                              <p:par>
                                <p:cTn id="29" presetID="9" presetClass="emph" presetSubtype="0" grpId="4" nodeType="withEffect">
                                  <p:stCondLst>
                                    <p:cond delay="400"/>
                                  </p:stCondLst>
                                  <p:childTnLst>
                                    <p:set>
                                      <p:cBhvr rctx="PPT">
                                        <p:cTn id="30" dur="100"/>
                                        <p:tgtEl>
                                          <p:spTgt spid="10"/>
                                        </p:tgtEl>
                                        <p:attrNameLst>
                                          <p:attrName>style.opacity</p:attrName>
                                        </p:attrNameLst>
                                      </p:cBhvr>
                                      <p:to>
                                        <p:strVal val="0.75"/>
                                      </p:to>
                                    </p:set>
                                    <p:animEffect filter="image" prLst="opacity: 0.5">
                                      <p:cBhvr rctx="IE">
                                        <p:cTn id="31" dur="100"/>
                                        <p:tgtEl>
                                          <p:spTgt spid="10"/>
                                        </p:tgtEl>
                                      </p:cBhvr>
                                    </p:animEffect>
                                  </p:childTnLst>
                                </p:cTn>
                              </p:par>
                              <p:par>
                                <p:cTn id="32" presetID="9" presetClass="emph" presetSubtype="0" grpId="5" nodeType="withEffect">
                                  <p:stCondLst>
                                    <p:cond delay="500"/>
                                  </p:stCondLst>
                                  <p:childTnLst>
                                    <p:set>
                                      <p:cBhvr rctx="PPT">
                                        <p:cTn id="33" dur="100"/>
                                        <p:tgtEl>
                                          <p:spTgt spid="10"/>
                                        </p:tgtEl>
                                        <p:attrNameLst>
                                          <p:attrName>style.opacity</p:attrName>
                                        </p:attrNameLst>
                                      </p:cBhvr>
                                      <p:to>
                                        <p:strVal val="0.7"/>
                                      </p:to>
                                    </p:set>
                                    <p:animEffect filter="image" prLst="opacity: 0.5">
                                      <p:cBhvr rctx="IE">
                                        <p:cTn id="34" dur="100"/>
                                        <p:tgtEl>
                                          <p:spTgt spid="10"/>
                                        </p:tgtEl>
                                      </p:cBhvr>
                                    </p:animEffect>
                                  </p:childTnLst>
                                </p:cTn>
                              </p:par>
                              <p:par>
                                <p:cTn id="35" presetID="9" presetClass="emph" presetSubtype="0" grpId="6" nodeType="withEffect">
                                  <p:stCondLst>
                                    <p:cond delay="600"/>
                                  </p:stCondLst>
                                  <p:childTnLst>
                                    <p:set>
                                      <p:cBhvr rctx="PPT">
                                        <p:cTn id="36" dur="100"/>
                                        <p:tgtEl>
                                          <p:spTgt spid="10"/>
                                        </p:tgtEl>
                                        <p:attrNameLst>
                                          <p:attrName>style.opacity</p:attrName>
                                        </p:attrNameLst>
                                      </p:cBhvr>
                                      <p:to>
                                        <p:strVal val="0.65"/>
                                      </p:to>
                                    </p:set>
                                    <p:animEffect filter="image" prLst="opacity: 0.5">
                                      <p:cBhvr rctx="IE">
                                        <p:cTn id="37" dur="100"/>
                                        <p:tgtEl>
                                          <p:spTgt spid="10"/>
                                        </p:tgtEl>
                                      </p:cBhvr>
                                    </p:animEffect>
                                  </p:childTnLst>
                                </p:cTn>
                              </p:par>
                              <p:par>
                                <p:cTn id="38" presetID="9" presetClass="emph" presetSubtype="0" grpId="7" nodeType="withEffect">
                                  <p:stCondLst>
                                    <p:cond delay="700"/>
                                  </p:stCondLst>
                                  <p:childTnLst>
                                    <p:set>
                                      <p:cBhvr rctx="PPT">
                                        <p:cTn id="39" dur="100"/>
                                        <p:tgtEl>
                                          <p:spTgt spid="10"/>
                                        </p:tgtEl>
                                        <p:attrNameLst>
                                          <p:attrName>style.opacity</p:attrName>
                                        </p:attrNameLst>
                                      </p:cBhvr>
                                      <p:to>
                                        <p:strVal val="0.6"/>
                                      </p:to>
                                    </p:set>
                                    <p:animEffect filter="image" prLst="opacity: 0.5">
                                      <p:cBhvr rctx="IE">
                                        <p:cTn id="40" dur="100"/>
                                        <p:tgtEl>
                                          <p:spTgt spid="10"/>
                                        </p:tgtEl>
                                      </p:cBhvr>
                                    </p:animEffect>
                                  </p:childTnLst>
                                </p:cTn>
                              </p:par>
                              <p:par>
                                <p:cTn id="41" presetID="9" presetClass="emph" presetSubtype="0" grpId="8" nodeType="withEffect">
                                  <p:stCondLst>
                                    <p:cond delay="800"/>
                                  </p:stCondLst>
                                  <p:childTnLst>
                                    <p:set>
                                      <p:cBhvr rctx="PPT">
                                        <p:cTn id="42" dur="100"/>
                                        <p:tgtEl>
                                          <p:spTgt spid="10"/>
                                        </p:tgtEl>
                                        <p:attrNameLst>
                                          <p:attrName>style.opacity</p:attrName>
                                        </p:attrNameLst>
                                      </p:cBhvr>
                                      <p:to>
                                        <p:strVal val="0.55"/>
                                      </p:to>
                                    </p:set>
                                    <p:animEffect filter="image" prLst="opacity: 0.5">
                                      <p:cBhvr rctx="IE">
                                        <p:cTn id="43" dur="100"/>
                                        <p:tgtEl>
                                          <p:spTgt spid="10"/>
                                        </p:tgtEl>
                                      </p:cBhvr>
                                    </p:animEffect>
                                  </p:childTnLst>
                                </p:cTn>
                              </p:par>
                              <p:par>
                                <p:cTn id="44" presetID="9" presetClass="emph" presetSubtype="0" grpId="9" nodeType="withEffect">
                                  <p:stCondLst>
                                    <p:cond delay="900"/>
                                  </p:stCondLst>
                                  <p:childTnLst>
                                    <p:set>
                                      <p:cBhvr rctx="PPT">
                                        <p:cTn id="45" dur="100"/>
                                        <p:tgtEl>
                                          <p:spTgt spid="10"/>
                                        </p:tgtEl>
                                        <p:attrNameLst>
                                          <p:attrName>style.opacity</p:attrName>
                                        </p:attrNameLst>
                                      </p:cBhvr>
                                      <p:to>
                                        <p:strVal val="0.5"/>
                                      </p:to>
                                    </p:set>
                                    <p:animEffect filter="image" prLst="opacity: 0.5">
                                      <p:cBhvr rctx="IE">
                                        <p:cTn id="46" dur="100"/>
                                        <p:tgtEl>
                                          <p:spTgt spid="10"/>
                                        </p:tgtEl>
                                      </p:cBhvr>
                                    </p:animEffect>
                                  </p:childTnLst>
                                </p:cTn>
                              </p:par>
                              <p:par>
                                <p:cTn id="47" presetID="9" presetClass="emph" presetSubtype="0" grpId="10" nodeType="withEffect">
                                  <p:stCondLst>
                                    <p:cond delay="1000"/>
                                  </p:stCondLst>
                                  <p:childTnLst>
                                    <p:set>
                                      <p:cBhvr rctx="PPT">
                                        <p:cTn id="48" dur="100"/>
                                        <p:tgtEl>
                                          <p:spTgt spid="10"/>
                                        </p:tgtEl>
                                        <p:attrNameLst>
                                          <p:attrName>style.opacity</p:attrName>
                                        </p:attrNameLst>
                                      </p:cBhvr>
                                      <p:to>
                                        <p:strVal val="0.45"/>
                                      </p:to>
                                    </p:set>
                                    <p:animEffect filter="image" prLst="opacity: 0.5">
                                      <p:cBhvr rctx="IE">
                                        <p:cTn id="49" dur="100"/>
                                        <p:tgtEl>
                                          <p:spTgt spid="10"/>
                                        </p:tgtEl>
                                      </p:cBhvr>
                                    </p:animEffect>
                                  </p:childTnLst>
                                </p:cTn>
                              </p:par>
                              <p:par>
                                <p:cTn id="50" presetID="9" presetClass="emph" presetSubtype="0" grpId="11" nodeType="withEffect">
                                  <p:stCondLst>
                                    <p:cond delay="1100"/>
                                  </p:stCondLst>
                                  <p:childTnLst>
                                    <p:set>
                                      <p:cBhvr rctx="PPT">
                                        <p:cTn id="51" dur="100"/>
                                        <p:tgtEl>
                                          <p:spTgt spid="10"/>
                                        </p:tgtEl>
                                        <p:attrNameLst>
                                          <p:attrName>style.opacity</p:attrName>
                                        </p:attrNameLst>
                                      </p:cBhvr>
                                      <p:to>
                                        <p:strVal val="0.4"/>
                                      </p:to>
                                    </p:set>
                                    <p:animEffect filter="image" prLst="opacity: 0.5">
                                      <p:cBhvr rctx="IE">
                                        <p:cTn id="52" dur="100"/>
                                        <p:tgtEl>
                                          <p:spTgt spid="10"/>
                                        </p:tgtEl>
                                      </p:cBhvr>
                                    </p:animEffect>
                                  </p:childTnLst>
                                </p:cTn>
                              </p:par>
                              <p:par>
                                <p:cTn id="53" presetID="9" presetClass="emph" presetSubtype="0" grpId="12" nodeType="withEffect">
                                  <p:stCondLst>
                                    <p:cond delay="1200"/>
                                  </p:stCondLst>
                                  <p:childTnLst>
                                    <p:set>
                                      <p:cBhvr rctx="PPT">
                                        <p:cTn id="54" dur="100"/>
                                        <p:tgtEl>
                                          <p:spTgt spid="10"/>
                                        </p:tgtEl>
                                        <p:attrNameLst>
                                          <p:attrName>style.opacity</p:attrName>
                                        </p:attrNameLst>
                                      </p:cBhvr>
                                      <p:to>
                                        <p:strVal val="0.35"/>
                                      </p:to>
                                    </p:set>
                                    <p:animEffect filter="image" prLst="opacity: 0.5">
                                      <p:cBhvr rctx="IE">
                                        <p:cTn id="55" dur="100"/>
                                        <p:tgtEl>
                                          <p:spTgt spid="10"/>
                                        </p:tgtEl>
                                      </p:cBhvr>
                                    </p:animEffect>
                                  </p:childTnLst>
                                </p:cTn>
                              </p:par>
                              <p:par>
                                <p:cTn id="56" presetID="9" presetClass="emph" presetSubtype="0" grpId="13" nodeType="withEffect">
                                  <p:stCondLst>
                                    <p:cond delay="1300"/>
                                  </p:stCondLst>
                                  <p:childTnLst>
                                    <p:set>
                                      <p:cBhvr rctx="PPT">
                                        <p:cTn id="57" dur="100"/>
                                        <p:tgtEl>
                                          <p:spTgt spid="10"/>
                                        </p:tgtEl>
                                        <p:attrNameLst>
                                          <p:attrName>style.opacity</p:attrName>
                                        </p:attrNameLst>
                                      </p:cBhvr>
                                      <p:to>
                                        <p:strVal val="0.3"/>
                                      </p:to>
                                    </p:set>
                                    <p:animEffect filter="image" prLst="opacity: 0.5">
                                      <p:cBhvr rctx="IE">
                                        <p:cTn id="58" dur="100"/>
                                        <p:tgtEl>
                                          <p:spTgt spid="10"/>
                                        </p:tgtEl>
                                      </p:cBhvr>
                                    </p:animEffect>
                                  </p:childTnLst>
                                </p:cTn>
                              </p:par>
                              <p:par>
                                <p:cTn id="59" presetID="9" presetClass="emph" presetSubtype="0" grpId="14" nodeType="withEffect">
                                  <p:stCondLst>
                                    <p:cond delay="1400"/>
                                  </p:stCondLst>
                                  <p:childTnLst>
                                    <p:set>
                                      <p:cBhvr rctx="PPT">
                                        <p:cTn id="60" dur="100"/>
                                        <p:tgtEl>
                                          <p:spTgt spid="10"/>
                                        </p:tgtEl>
                                        <p:attrNameLst>
                                          <p:attrName>style.opacity</p:attrName>
                                        </p:attrNameLst>
                                      </p:cBhvr>
                                      <p:to>
                                        <p:strVal val="0.25"/>
                                      </p:to>
                                    </p:set>
                                    <p:animEffect filter="image" prLst="opacity: 0.5">
                                      <p:cBhvr rctx="IE">
                                        <p:cTn id="61" dur="100"/>
                                        <p:tgtEl>
                                          <p:spTgt spid="10"/>
                                        </p:tgtEl>
                                      </p:cBhvr>
                                    </p:animEffect>
                                  </p:childTnLst>
                                </p:cTn>
                              </p:par>
                              <p:par>
                                <p:cTn id="62" presetID="9" presetClass="emph" presetSubtype="0" grpId="15" nodeType="withEffect">
                                  <p:stCondLst>
                                    <p:cond delay="1500"/>
                                  </p:stCondLst>
                                  <p:childTnLst>
                                    <p:set>
                                      <p:cBhvr rctx="PPT">
                                        <p:cTn id="63" dur="100"/>
                                        <p:tgtEl>
                                          <p:spTgt spid="10"/>
                                        </p:tgtEl>
                                        <p:attrNameLst>
                                          <p:attrName>style.opacity</p:attrName>
                                        </p:attrNameLst>
                                      </p:cBhvr>
                                      <p:to>
                                        <p:strVal val="0.2"/>
                                      </p:to>
                                    </p:set>
                                    <p:animEffect filter="image" prLst="opacity: 0.5">
                                      <p:cBhvr rctx="IE">
                                        <p:cTn id="64" dur="100"/>
                                        <p:tgtEl>
                                          <p:spTgt spid="10"/>
                                        </p:tgtEl>
                                      </p:cBhvr>
                                    </p:animEffect>
                                  </p:childTnLst>
                                </p:cTn>
                              </p:par>
                              <p:par>
                                <p:cTn id="65" presetID="9" presetClass="emph" presetSubtype="0" grpId="16" nodeType="withEffect">
                                  <p:stCondLst>
                                    <p:cond delay="1600"/>
                                  </p:stCondLst>
                                  <p:childTnLst>
                                    <p:set>
                                      <p:cBhvr rctx="PPT">
                                        <p:cTn id="66" dur="100"/>
                                        <p:tgtEl>
                                          <p:spTgt spid="10"/>
                                        </p:tgtEl>
                                        <p:attrNameLst>
                                          <p:attrName>style.opacity</p:attrName>
                                        </p:attrNameLst>
                                      </p:cBhvr>
                                      <p:to>
                                        <p:strVal val="0.15"/>
                                      </p:to>
                                    </p:set>
                                    <p:animEffect filter="image" prLst="opacity: 0.5">
                                      <p:cBhvr rctx="IE">
                                        <p:cTn id="67" dur="100"/>
                                        <p:tgtEl>
                                          <p:spTgt spid="10"/>
                                        </p:tgtEl>
                                      </p:cBhvr>
                                    </p:animEffect>
                                  </p:childTnLst>
                                </p:cTn>
                              </p:par>
                              <p:par>
                                <p:cTn id="68" presetID="9" presetClass="emph" presetSubtype="0" grpId="17" nodeType="withEffect">
                                  <p:stCondLst>
                                    <p:cond delay="1700"/>
                                  </p:stCondLst>
                                  <p:childTnLst>
                                    <p:set>
                                      <p:cBhvr rctx="PPT">
                                        <p:cTn id="69" dur="100"/>
                                        <p:tgtEl>
                                          <p:spTgt spid="10"/>
                                        </p:tgtEl>
                                        <p:attrNameLst>
                                          <p:attrName>style.opacity</p:attrName>
                                        </p:attrNameLst>
                                      </p:cBhvr>
                                      <p:to>
                                        <p:strVal val="0.1"/>
                                      </p:to>
                                    </p:set>
                                    <p:animEffect filter="image" prLst="opacity: 0.5">
                                      <p:cBhvr rctx="IE">
                                        <p:cTn id="70" dur="100"/>
                                        <p:tgtEl>
                                          <p:spTgt spid="10"/>
                                        </p:tgtEl>
                                      </p:cBhvr>
                                    </p:animEffect>
                                  </p:childTnLst>
                                </p:cTn>
                              </p:par>
                              <p:par>
                                <p:cTn id="71" presetID="9" presetClass="emph" presetSubtype="0" grpId="18" nodeType="withEffect">
                                  <p:stCondLst>
                                    <p:cond delay="1800"/>
                                  </p:stCondLst>
                                  <p:childTnLst>
                                    <p:set>
                                      <p:cBhvr rctx="PPT">
                                        <p:cTn id="72" dur="100"/>
                                        <p:tgtEl>
                                          <p:spTgt spid="10"/>
                                        </p:tgtEl>
                                        <p:attrNameLst>
                                          <p:attrName>style.opacity</p:attrName>
                                        </p:attrNameLst>
                                      </p:cBhvr>
                                      <p:to>
                                        <p:strVal val="0.05"/>
                                      </p:to>
                                    </p:set>
                                    <p:animEffect filter="image" prLst="opacity: 0.5">
                                      <p:cBhvr rctx="IE">
                                        <p:cTn id="73" dur="100"/>
                                        <p:tgtEl>
                                          <p:spTgt spid="10"/>
                                        </p:tgtEl>
                                      </p:cBhvr>
                                    </p:animEffect>
                                  </p:childTnLst>
                                </p:cTn>
                              </p:par>
                              <p:par>
                                <p:cTn id="74" presetID="9" presetClass="emph" presetSubtype="0" grpId="19" nodeType="withEffect">
                                  <p:stCondLst>
                                    <p:cond delay="1900"/>
                                  </p:stCondLst>
                                  <p:childTnLst>
                                    <p:set>
                                      <p:cBhvr rctx="PPT">
                                        <p:cTn id="75" dur="100"/>
                                        <p:tgtEl>
                                          <p:spTgt spid="10"/>
                                        </p:tgtEl>
                                        <p:attrNameLst>
                                          <p:attrName>style.opacity</p:attrName>
                                        </p:attrNameLst>
                                      </p:cBhvr>
                                      <p:to>
                                        <p:strVal val="0"/>
                                      </p:to>
                                    </p:set>
                                    <p:animEffect filter="image" prLst="opacity: 0.5">
                                      <p:cBhvr rctx="IE">
                                        <p:cTn id="76" dur="100"/>
                                        <p:tgtEl>
                                          <p:spTgt spid="10"/>
                                        </p:tgtEl>
                                      </p:cBhvr>
                                    </p:animEffect>
                                  </p:childTnLst>
                                </p:cTn>
                              </p:par>
                              <p:par>
                                <p:cTn id="77" presetID="1" presetClass="exit" presetSubtype="0" fill="hold" grpId="20" nodeType="withEffect">
                                  <p:stCondLst>
                                    <p:cond delay="1899"/>
                                  </p:stCondLst>
                                  <p:childTnLst>
                                    <p:set>
                                      <p:cBhvr>
                                        <p:cTn id="78" dur="1" fill="hold">
                                          <p:stCondLst>
                                            <p:cond delay="0"/>
                                          </p:stCondLst>
                                        </p:cTn>
                                        <p:tgtEl>
                                          <p:spTgt spid="10"/>
                                        </p:tgtEl>
                                        <p:attrNameLst>
                                          <p:attrName>style.visibility</p:attrName>
                                        </p:attrNameLst>
                                      </p:cBhvr>
                                      <p:to>
                                        <p:strVal val="hidden"/>
                                      </p:to>
                                    </p:set>
                                  </p:childTnLst>
                                </p:cTn>
                              </p:par>
                              <p:par>
                                <p:cTn id="79" presetID="10" presetClass="entr" presetSubtype="0" fill="hold" nodeType="withEffect">
                                  <p:stCondLst>
                                    <p:cond delay="700"/>
                                  </p:stCondLst>
                                  <p:childTnLst>
                                    <p:set>
                                      <p:cBhvr>
                                        <p:cTn id="80" dur="1" fill="hold">
                                          <p:stCondLst>
                                            <p:cond delay="0"/>
                                          </p:stCondLst>
                                        </p:cTn>
                                        <p:tgtEl>
                                          <p:spTgt spid="11"/>
                                        </p:tgtEl>
                                        <p:attrNameLst>
                                          <p:attrName>style.visibility</p:attrName>
                                        </p:attrNameLst>
                                      </p:cBhvr>
                                      <p:to>
                                        <p:strVal val="visible"/>
                                      </p:to>
                                    </p:set>
                                    <p:animEffect transition="in" filter="fade">
                                      <p:cBhvr>
                                        <p:cTn id="81" dur="1400"/>
                                        <p:tgtEl>
                                          <p:spTgt spid="11"/>
                                        </p:tgtEl>
                                      </p:cBhvr>
                                    </p:animEffect>
                                  </p:childTnLst>
                                </p:cTn>
                              </p:par>
                              <p:par>
                                <p:cTn id="82" presetID="42" presetClass="entr" presetSubtype="0" fill="hold" nodeType="withEffect">
                                  <p:stCondLst>
                                    <p:cond delay="1798"/>
                                  </p:stCondLst>
                                  <p:childTnLst>
                                    <p:set>
                                      <p:cBhvr>
                                        <p:cTn id="83" dur="1" fill="hold">
                                          <p:stCondLst>
                                            <p:cond delay="0"/>
                                          </p:stCondLst>
                                        </p:cTn>
                                        <p:tgtEl>
                                          <p:spTgt spid="13"/>
                                        </p:tgtEl>
                                        <p:attrNameLst>
                                          <p:attrName>style.visibility</p:attrName>
                                        </p:attrNameLst>
                                      </p:cBhvr>
                                      <p:to>
                                        <p:strVal val="visible"/>
                                      </p:to>
                                    </p:set>
                                    <p:animEffect transition="in" filter="fade">
                                      <p:cBhvr>
                                        <p:cTn id="84" dur="400"/>
                                        <p:tgtEl>
                                          <p:spTgt spid="13"/>
                                        </p:tgtEl>
                                      </p:cBhvr>
                                    </p:animEffect>
                                    <p:anim calcmode="lin" valueType="num">
                                      <p:cBhvr>
                                        <p:cTn id="85" dur="400" fill="hold"/>
                                        <p:tgtEl>
                                          <p:spTgt spid="13"/>
                                        </p:tgtEl>
                                        <p:attrNameLst>
                                          <p:attrName>ppt_x</p:attrName>
                                        </p:attrNameLst>
                                      </p:cBhvr>
                                      <p:tavLst>
                                        <p:tav tm="0">
                                          <p:val>
                                            <p:strVal val="#ppt_x"/>
                                          </p:val>
                                        </p:tav>
                                        <p:tav tm="100000">
                                          <p:val>
                                            <p:strVal val="#ppt_x"/>
                                          </p:val>
                                        </p:tav>
                                      </p:tavLst>
                                    </p:anim>
                                    <p:anim calcmode="lin" valueType="num">
                                      <p:cBhvr>
                                        <p:cTn id="86" dur="4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10" grpId="2" bldLvl="0" animBg="1"/>
      <p:bldP spid="10" grpId="3" bldLvl="0" animBg="1"/>
      <p:bldP spid="10" grpId="4" bldLvl="0" animBg="1"/>
      <p:bldP spid="10" grpId="5" bldLvl="0" animBg="1"/>
      <p:bldP spid="10" grpId="6" bldLvl="0" animBg="1"/>
      <p:bldP spid="10" grpId="7" bldLvl="0" animBg="1"/>
      <p:bldP spid="10" grpId="8" bldLvl="0" animBg="1"/>
      <p:bldP spid="10" grpId="9" bldLvl="0" animBg="1"/>
      <p:bldP spid="10" grpId="10" bldLvl="0" animBg="1"/>
      <p:bldP spid="10" grpId="11" bldLvl="0" animBg="1"/>
      <p:bldP spid="10" grpId="12" bldLvl="0" animBg="1"/>
      <p:bldP spid="10" grpId="13" bldLvl="0" animBg="1"/>
      <p:bldP spid="10" grpId="14" bldLvl="0" animBg="1"/>
      <p:bldP spid="10" grpId="15" bldLvl="0" animBg="1"/>
      <p:bldP spid="10" grpId="16" bldLvl="0" animBg="1"/>
      <p:bldP spid="10" grpId="17" bldLvl="0" animBg="1"/>
      <p:bldP spid="10" grpId="18" bldLvl="0" animBg="1"/>
      <p:bldP spid="10" grpId="19" bldLvl="0" animBg="1"/>
      <p:bldP spid="10" grpId="20" bldLvl="0" animBg="1"/>
      <p:bldP spid="31" grpId="0"/>
      <p:bldP spid="31" grpId="1"/>
      <p:bldP spid="31" grpId="2"/>
      <p:bldP spid="31" grpId="3"/>
      <p:bldP spid="31" grpId="4"/>
      <p:bldP spid="31" grpId="5"/>
      <p:bldP spid="31" grpId="6"/>
      <p:bldP spid="31" grpId="7"/>
      <p:bldP spid="31" grpId="8"/>
      <p:bldP spid="31" grpId="9"/>
      <p:bldP spid="31" grpId="10"/>
      <p:bldP spid="31" grpId="11"/>
      <p:bldP spid="31" grpId="12"/>
      <p:bldP spid="31" grpId="13"/>
      <p:bldP spid="31" grpId="14"/>
      <p:bldP spid="31" grpId="15"/>
      <p:bldP spid="31" grpId="16"/>
      <p:bldP spid="31" grpId="17"/>
      <p:bldP spid="31" grpId="18"/>
      <p:bldP spid="3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740089" y="1033692"/>
            <a:ext cx="4264884"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25" name="TextBox 1210"/>
          <p:cNvSpPr/>
          <p:nvPr/>
        </p:nvSpPr>
        <p:spPr>
          <a:xfrm>
            <a:off x="5133553" y="1395420"/>
            <a:ext cx="1395254"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网络化控制系统</a:t>
            </a:r>
          </a:p>
        </p:txBody>
      </p:sp>
      <p:sp>
        <p:nvSpPr>
          <p:cNvPr id="12" name="文本框 11"/>
          <p:cNvSpPr txBox="1"/>
          <p:nvPr/>
        </p:nvSpPr>
        <p:spPr>
          <a:xfrm>
            <a:off x="5130502" y="1923434"/>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dirty="0">
                <a:solidFill>
                  <a:schemeClr val="bg1">
                    <a:lumMod val="95000"/>
                  </a:schemeClr>
                </a:solidFill>
              </a:rPr>
              <a:t>       </a:t>
            </a:r>
            <a:r>
              <a:rPr lang="zh-CN" altLang="zh-CN" dirty="0">
                <a:solidFill>
                  <a:schemeClr val="bg1">
                    <a:lumMod val="95000"/>
                  </a:schemeClr>
                </a:solidFill>
              </a:rPr>
              <a:t>每个元器件的可靠性直接决定着系统的鲁棒性。虽然自动控制技术以及相应的</a:t>
            </a:r>
            <a:r>
              <a:rPr lang="zh-CN" altLang="en-US" dirty="0">
                <a:solidFill>
                  <a:schemeClr val="bg1">
                    <a:lumMod val="95000"/>
                  </a:schemeClr>
                </a:solidFill>
              </a:rPr>
              <a:t>控制</a:t>
            </a:r>
            <a:r>
              <a:rPr lang="zh-CN" altLang="zh-CN" dirty="0">
                <a:solidFill>
                  <a:schemeClr val="bg1">
                    <a:lumMod val="95000"/>
                  </a:schemeClr>
                </a:solidFill>
              </a:rPr>
              <a:t>系统已经得到很好的应用和推广，但是实际上越复杂的系统，越容易出现网络化诱导现象以及受到故障影响。</a:t>
            </a:r>
            <a:endParaRPr lang="zh-CN" altLang="en-US" sz="1000" dirty="0">
              <a:solidFill>
                <a:schemeClr val="bg1">
                  <a:lumMod val="95000"/>
                </a:schemeClr>
              </a:solidFill>
              <a:cs typeface="+mn-ea"/>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研究背景</a:t>
            </a:r>
          </a:p>
        </p:txBody>
      </p:sp>
      <p:sp>
        <p:nvSpPr>
          <p:cNvPr id="106" name="TextBox 1210"/>
          <p:cNvSpPr/>
          <p:nvPr/>
        </p:nvSpPr>
        <p:spPr>
          <a:xfrm>
            <a:off x="1204070" y="3685791"/>
            <a:ext cx="193386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网络化控制系统的优点</a:t>
            </a:r>
          </a:p>
        </p:txBody>
      </p:sp>
      <p:sp>
        <p:nvSpPr>
          <p:cNvPr id="107" name="文本框 11"/>
          <p:cNvSpPr txBox="1"/>
          <p:nvPr/>
        </p:nvSpPr>
        <p:spPr>
          <a:xfrm>
            <a:off x="1081055" y="3992301"/>
            <a:ext cx="3362146" cy="93102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lvl="0"/>
            <a:r>
              <a:rPr lang="en-US" altLang="zh-CN" dirty="0"/>
              <a:t>       </a:t>
            </a:r>
            <a:r>
              <a:rPr lang="zh-CN" altLang="zh-CN" dirty="0"/>
              <a:t>网络化控制系统具有基础系统不具备的优势，如降低成本、降低运行所带来的高功耗</a:t>
            </a:r>
            <a:r>
              <a:rPr lang="zh-CN" altLang="en-US" dirty="0"/>
              <a:t>，</a:t>
            </a:r>
            <a:r>
              <a:rPr lang="zh-CN" altLang="zh-CN" dirty="0"/>
              <a:t>它的复杂性也决定了</a:t>
            </a:r>
            <a:r>
              <a:rPr lang="zh-CN" altLang="en-US" dirty="0"/>
              <a:t>其</a:t>
            </a:r>
            <a:r>
              <a:rPr lang="zh-CN" altLang="zh-CN" dirty="0"/>
              <a:t>安全性能比较有保障。</a:t>
            </a:r>
            <a:endParaRPr lang="zh-CN" altLang="en-US" dirty="0">
              <a:latin typeface="+mn-ea"/>
            </a:endParaRPr>
          </a:p>
        </p:txBody>
      </p:sp>
      <p:grpSp>
        <p:nvGrpSpPr>
          <p:cNvPr id="108" name="组合 107"/>
          <p:cNvGrpSpPr/>
          <p:nvPr/>
        </p:nvGrpSpPr>
        <p:grpSpPr>
          <a:xfrm>
            <a:off x="765928" y="3671819"/>
            <a:ext cx="448164" cy="368593"/>
            <a:chOff x="5630584" y="966369"/>
            <a:chExt cx="476097" cy="391567"/>
          </a:xfrm>
          <a:solidFill>
            <a:srgbClr val="1B4367"/>
          </a:solidFill>
        </p:grpSpPr>
        <p:sp>
          <p:nvSpPr>
            <p:cNvPr id="109" name="椭圆 108"/>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0" name="文本框 17"/>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a:solidFill>
                    <a:schemeClr val="bg1"/>
                  </a:solidFill>
                  <a:cs typeface="+mn-ea"/>
                  <a:sym typeface="+mn-lt"/>
                </a:rPr>
                <a:t>01</a:t>
              </a:r>
            </a:p>
          </p:txBody>
        </p:sp>
      </p:grpSp>
      <p:sp>
        <p:nvSpPr>
          <p:cNvPr id="111" name="TextBox 1210"/>
          <p:cNvSpPr/>
          <p:nvPr/>
        </p:nvSpPr>
        <p:spPr>
          <a:xfrm>
            <a:off x="5344562" y="3679857"/>
            <a:ext cx="193386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故障诊断技术不断发展</a:t>
            </a:r>
          </a:p>
        </p:txBody>
      </p:sp>
      <p:sp>
        <p:nvSpPr>
          <p:cNvPr id="112" name="文本框 11"/>
          <p:cNvSpPr txBox="1"/>
          <p:nvPr/>
        </p:nvSpPr>
        <p:spPr>
          <a:xfrm>
            <a:off x="5315368" y="4000339"/>
            <a:ext cx="3320154" cy="101348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dirty="0"/>
              <a:t>      在现代工业自动化生产过程中，故障诊断正成为一种提高生产效率和保证质量的关键技术，鲁棒性较强的系统为提高工业生产稳定性有很大的帮助。</a:t>
            </a:r>
          </a:p>
          <a:p>
            <a:pPr>
              <a:lnSpc>
                <a:spcPts val="1500"/>
              </a:lnSpc>
            </a:pPr>
            <a:endParaRPr lang="en-US" altLang="zh-CN" sz="1000" dirty="0">
              <a:solidFill>
                <a:schemeClr val="tx1">
                  <a:lumMod val="75000"/>
                  <a:lumOff val="25000"/>
                </a:schemeClr>
              </a:solidFill>
              <a:cs typeface="+mn-ea"/>
              <a:sym typeface="+mn-lt"/>
            </a:endParaRPr>
          </a:p>
        </p:txBody>
      </p:sp>
      <p:grpSp>
        <p:nvGrpSpPr>
          <p:cNvPr id="113" name="组合 112"/>
          <p:cNvGrpSpPr/>
          <p:nvPr/>
        </p:nvGrpSpPr>
        <p:grpSpPr>
          <a:xfrm>
            <a:off x="4906420" y="3665885"/>
            <a:ext cx="448164" cy="368593"/>
            <a:chOff x="5630584" y="966369"/>
            <a:chExt cx="476097" cy="391567"/>
          </a:xfrm>
          <a:solidFill>
            <a:srgbClr val="1B4367"/>
          </a:solidFill>
        </p:grpSpPr>
        <p:sp>
          <p:nvSpPr>
            <p:cNvPr id="114" name="椭圆 113"/>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5" name="文本框 17"/>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a:solidFill>
                    <a:schemeClr val="bg1"/>
                  </a:solidFill>
                  <a:cs typeface="+mn-ea"/>
                  <a:sym typeface="+mn-lt"/>
                </a:rPr>
                <a:t>02</a:t>
              </a:r>
            </a:p>
          </p:txBody>
        </p:sp>
      </p:gr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FD23158A-F57D-4D4C-A9DD-684C5F213239}"/>
              </a:ext>
            </a:extLst>
          </p:cNvPr>
          <p:cNvPicPr>
            <a:picLocks noChangeAspect="1"/>
          </p:cNvPicPr>
          <p:nvPr/>
        </p:nvPicPr>
        <p:blipFill>
          <a:blip r:embed="rId3"/>
          <a:stretch>
            <a:fillRect/>
          </a:stretch>
        </p:blipFill>
        <p:spPr>
          <a:xfrm>
            <a:off x="238174" y="1033694"/>
            <a:ext cx="4396809" cy="2402842"/>
          </a:xfrm>
          <a:prstGeom prst="rect">
            <a:avLst/>
          </a:prstGeom>
        </p:spPr>
      </p:pic>
      <p:pic>
        <p:nvPicPr>
          <p:cNvPr id="29" name="图片 5">
            <a:extLst>
              <a:ext uri="{FF2B5EF4-FFF2-40B4-BE49-F238E27FC236}">
                <a16:creationId xmlns:a16="http://schemas.microsoft.com/office/drawing/2014/main" id="{499AC8C6-2ACF-4E9E-9F52-6A08880FECD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0719" y="2897"/>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6">
            <a:extLst>
              <a:ext uri="{FF2B5EF4-FFF2-40B4-BE49-F238E27FC236}">
                <a16:creationId xmlns:a16="http://schemas.microsoft.com/office/drawing/2014/main" id="{DEEBF1CA-18E4-4F97-B7A4-E9C20644D3EF}"/>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14264"/>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1+#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childTnLst>
                          </p:cTn>
                        </p:par>
                        <p:par>
                          <p:cTn id="20" fill="hold">
                            <p:stCondLst>
                              <p:cond delay="1150"/>
                            </p:stCondLst>
                            <p:childTnLst>
                              <p:par>
                                <p:cTn id="21" presetID="1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p:tgtEl>
                                          <p:spTgt spid="25"/>
                                        </p:tgtEl>
                                        <p:attrNameLst>
                                          <p:attrName>ppt_y</p:attrName>
                                        </p:attrNameLst>
                                      </p:cBhvr>
                                      <p:tavLst>
                                        <p:tav tm="0">
                                          <p:val>
                                            <p:strVal val="#ppt_y-#ppt_h*1.125000"/>
                                          </p:val>
                                        </p:tav>
                                        <p:tav tm="100000">
                                          <p:val>
                                            <p:strVal val="#ppt_y"/>
                                          </p:val>
                                        </p:tav>
                                      </p:tavLst>
                                    </p:anim>
                                    <p:animEffect transition="in" filter="wipe(down)">
                                      <p:cBhvr>
                                        <p:cTn id="24" dur="500"/>
                                        <p:tgtEl>
                                          <p:spTgt spid="25"/>
                                        </p:tgtEl>
                                      </p:cBhvr>
                                    </p:animEffect>
                                  </p:childTnLst>
                                </p:cTn>
                              </p:par>
                            </p:childTnLst>
                          </p:cTn>
                        </p:par>
                        <p:par>
                          <p:cTn id="25" fill="hold">
                            <p:stCondLst>
                              <p:cond delay="1650"/>
                            </p:stCondLst>
                            <p:childTnLst>
                              <p:par>
                                <p:cTn id="26" presetID="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childTnLst>
                          </p:cTn>
                        </p:par>
                        <p:par>
                          <p:cTn id="30" fill="hold">
                            <p:stCondLst>
                              <p:cond delay="2150"/>
                            </p:stCondLst>
                            <p:childTnLst>
                              <p:par>
                                <p:cTn id="31" presetID="53" presetClass="entr" presetSubtype="16" fill="hold" nodeType="afterEffect">
                                  <p:stCondLst>
                                    <p:cond delay="0"/>
                                  </p:stCondLst>
                                  <p:childTnLst>
                                    <p:set>
                                      <p:cBhvr>
                                        <p:cTn id="32" dur="1" fill="hold">
                                          <p:stCondLst>
                                            <p:cond delay="0"/>
                                          </p:stCondLst>
                                        </p:cTn>
                                        <p:tgtEl>
                                          <p:spTgt spid="108"/>
                                        </p:tgtEl>
                                        <p:attrNameLst>
                                          <p:attrName>style.visibility</p:attrName>
                                        </p:attrNameLst>
                                      </p:cBhvr>
                                      <p:to>
                                        <p:strVal val="visible"/>
                                      </p:to>
                                    </p:set>
                                    <p:anim calcmode="lin" valueType="num">
                                      <p:cBhvr>
                                        <p:cTn id="33" dur="500" fill="hold"/>
                                        <p:tgtEl>
                                          <p:spTgt spid="108"/>
                                        </p:tgtEl>
                                        <p:attrNameLst>
                                          <p:attrName>ppt_w</p:attrName>
                                        </p:attrNameLst>
                                      </p:cBhvr>
                                      <p:tavLst>
                                        <p:tav tm="0">
                                          <p:val>
                                            <p:fltVal val="0"/>
                                          </p:val>
                                        </p:tav>
                                        <p:tav tm="100000">
                                          <p:val>
                                            <p:strVal val="#ppt_w"/>
                                          </p:val>
                                        </p:tav>
                                      </p:tavLst>
                                    </p:anim>
                                    <p:anim calcmode="lin" valueType="num">
                                      <p:cBhvr>
                                        <p:cTn id="34" dur="500" fill="hold"/>
                                        <p:tgtEl>
                                          <p:spTgt spid="108"/>
                                        </p:tgtEl>
                                        <p:attrNameLst>
                                          <p:attrName>ppt_h</p:attrName>
                                        </p:attrNameLst>
                                      </p:cBhvr>
                                      <p:tavLst>
                                        <p:tav tm="0">
                                          <p:val>
                                            <p:fltVal val="0"/>
                                          </p:val>
                                        </p:tav>
                                        <p:tav tm="100000">
                                          <p:val>
                                            <p:strVal val="#ppt_h"/>
                                          </p:val>
                                        </p:tav>
                                      </p:tavLst>
                                    </p:anim>
                                    <p:animEffect transition="in" filter="fade">
                                      <p:cBhvr>
                                        <p:cTn id="35" dur="500"/>
                                        <p:tgtEl>
                                          <p:spTgt spid="108"/>
                                        </p:tgtEl>
                                      </p:cBhvr>
                                    </p:animEffect>
                                  </p:childTnLst>
                                </p:cTn>
                              </p:par>
                            </p:childTnLst>
                          </p:cTn>
                        </p:par>
                        <p:par>
                          <p:cTn id="36" fill="hold">
                            <p:stCondLst>
                              <p:cond delay="2650"/>
                            </p:stCondLst>
                            <p:childTnLst>
                              <p:par>
                                <p:cTn id="37" presetID="12" presetClass="entr" presetSubtype="1" fill="hold" grpId="0" nodeType="afterEffect">
                                  <p:stCondLst>
                                    <p:cond delay="0"/>
                                  </p:stCondLst>
                                  <p:childTnLst>
                                    <p:set>
                                      <p:cBhvr>
                                        <p:cTn id="38" dur="1" fill="hold">
                                          <p:stCondLst>
                                            <p:cond delay="0"/>
                                          </p:stCondLst>
                                        </p:cTn>
                                        <p:tgtEl>
                                          <p:spTgt spid="106"/>
                                        </p:tgtEl>
                                        <p:attrNameLst>
                                          <p:attrName>style.visibility</p:attrName>
                                        </p:attrNameLst>
                                      </p:cBhvr>
                                      <p:to>
                                        <p:strVal val="visible"/>
                                      </p:to>
                                    </p:set>
                                    <p:anim calcmode="lin" valueType="num">
                                      <p:cBhvr additive="base">
                                        <p:cTn id="39" dur="500"/>
                                        <p:tgtEl>
                                          <p:spTgt spid="106"/>
                                        </p:tgtEl>
                                        <p:attrNameLst>
                                          <p:attrName>ppt_y</p:attrName>
                                        </p:attrNameLst>
                                      </p:cBhvr>
                                      <p:tavLst>
                                        <p:tav tm="0">
                                          <p:val>
                                            <p:strVal val="#ppt_y-#ppt_h*1.125000"/>
                                          </p:val>
                                        </p:tav>
                                        <p:tav tm="100000">
                                          <p:val>
                                            <p:strVal val="#ppt_y"/>
                                          </p:val>
                                        </p:tav>
                                      </p:tavLst>
                                    </p:anim>
                                    <p:animEffect transition="in" filter="wipe(down)">
                                      <p:cBhvr>
                                        <p:cTn id="40" dur="500"/>
                                        <p:tgtEl>
                                          <p:spTgt spid="106"/>
                                        </p:tgtEl>
                                      </p:cBhvr>
                                    </p:animEffect>
                                  </p:childTnLst>
                                </p:cTn>
                              </p:par>
                            </p:childTnLst>
                          </p:cTn>
                        </p:par>
                        <p:par>
                          <p:cTn id="41" fill="hold">
                            <p:stCondLst>
                              <p:cond delay="3150"/>
                            </p:stCondLst>
                            <p:childTnLst>
                              <p:par>
                                <p:cTn id="42" presetID="2" presetClass="entr" presetSubtype="2" fill="hold" grpId="0" nodeType="afterEffect">
                                  <p:stCondLst>
                                    <p:cond delay="0"/>
                                  </p:stCondLst>
                                  <p:childTnLst>
                                    <p:set>
                                      <p:cBhvr>
                                        <p:cTn id="43" dur="1" fill="hold">
                                          <p:stCondLst>
                                            <p:cond delay="0"/>
                                          </p:stCondLst>
                                        </p:cTn>
                                        <p:tgtEl>
                                          <p:spTgt spid="107"/>
                                        </p:tgtEl>
                                        <p:attrNameLst>
                                          <p:attrName>style.visibility</p:attrName>
                                        </p:attrNameLst>
                                      </p:cBhvr>
                                      <p:to>
                                        <p:strVal val="visible"/>
                                      </p:to>
                                    </p:set>
                                    <p:anim calcmode="lin" valueType="num">
                                      <p:cBhvr additive="base">
                                        <p:cTn id="44" dur="500" fill="hold"/>
                                        <p:tgtEl>
                                          <p:spTgt spid="107"/>
                                        </p:tgtEl>
                                        <p:attrNameLst>
                                          <p:attrName>ppt_x</p:attrName>
                                        </p:attrNameLst>
                                      </p:cBhvr>
                                      <p:tavLst>
                                        <p:tav tm="0">
                                          <p:val>
                                            <p:strVal val="1+#ppt_w/2"/>
                                          </p:val>
                                        </p:tav>
                                        <p:tav tm="100000">
                                          <p:val>
                                            <p:strVal val="#ppt_x"/>
                                          </p:val>
                                        </p:tav>
                                      </p:tavLst>
                                    </p:anim>
                                    <p:anim calcmode="lin" valueType="num">
                                      <p:cBhvr additive="base">
                                        <p:cTn id="45" dur="500" fill="hold"/>
                                        <p:tgtEl>
                                          <p:spTgt spid="107"/>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53" presetClass="entr" presetSubtype="16" fill="hold" nodeType="afterEffect">
                                  <p:stCondLst>
                                    <p:cond delay="0"/>
                                  </p:stCondLst>
                                  <p:childTnLst>
                                    <p:set>
                                      <p:cBhvr>
                                        <p:cTn id="48" dur="1" fill="hold">
                                          <p:stCondLst>
                                            <p:cond delay="0"/>
                                          </p:stCondLst>
                                        </p:cTn>
                                        <p:tgtEl>
                                          <p:spTgt spid="113"/>
                                        </p:tgtEl>
                                        <p:attrNameLst>
                                          <p:attrName>style.visibility</p:attrName>
                                        </p:attrNameLst>
                                      </p:cBhvr>
                                      <p:to>
                                        <p:strVal val="visible"/>
                                      </p:to>
                                    </p:set>
                                    <p:anim calcmode="lin" valueType="num">
                                      <p:cBhvr>
                                        <p:cTn id="49" dur="500" fill="hold"/>
                                        <p:tgtEl>
                                          <p:spTgt spid="113"/>
                                        </p:tgtEl>
                                        <p:attrNameLst>
                                          <p:attrName>ppt_w</p:attrName>
                                        </p:attrNameLst>
                                      </p:cBhvr>
                                      <p:tavLst>
                                        <p:tav tm="0">
                                          <p:val>
                                            <p:fltVal val="0"/>
                                          </p:val>
                                        </p:tav>
                                        <p:tav tm="100000">
                                          <p:val>
                                            <p:strVal val="#ppt_w"/>
                                          </p:val>
                                        </p:tav>
                                      </p:tavLst>
                                    </p:anim>
                                    <p:anim calcmode="lin" valueType="num">
                                      <p:cBhvr>
                                        <p:cTn id="50" dur="500" fill="hold"/>
                                        <p:tgtEl>
                                          <p:spTgt spid="113"/>
                                        </p:tgtEl>
                                        <p:attrNameLst>
                                          <p:attrName>ppt_h</p:attrName>
                                        </p:attrNameLst>
                                      </p:cBhvr>
                                      <p:tavLst>
                                        <p:tav tm="0">
                                          <p:val>
                                            <p:fltVal val="0"/>
                                          </p:val>
                                        </p:tav>
                                        <p:tav tm="100000">
                                          <p:val>
                                            <p:strVal val="#ppt_h"/>
                                          </p:val>
                                        </p:tav>
                                      </p:tavLst>
                                    </p:anim>
                                    <p:animEffect transition="in" filter="fade">
                                      <p:cBhvr>
                                        <p:cTn id="51" dur="500"/>
                                        <p:tgtEl>
                                          <p:spTgt spid="113"/>
                                        </p:tgtEl>
                                      </p:cBhvr>
                                    </p:animEffect>
                                  </p:childTnLst>
                                </p:cTn>
                              </p:par>
                            </p:childTnLst>
                          </p:cTn>
                        </p:par>
                        <p:par>
                          <p:cTn id="52" fill="hold">
                            <p:stCondLst>
                              <p:cond delay="4150"/>
                            </p:stCondLst>
                            <p:childTnLst>
                              <p:par>
                                <p:cTn id="53" presetID="12" presetClass="entr" presetSubtype="1" fill="hold" grpId="0" nodeType="afterEffect">
                                  <p:stCondLst>
                                    <p:cond delay="0"/>
                                  </p:stCondLst>
                                  <p:childTnLst>
                                    <p:set>
                                      <p:cBhvr>
                                        <p:cTn id="54" dur="1" fill="hold">
                                          <p:stCondLst>
                                            <p:cond delay="0"/>
                                          </p:stCondLst>
                                        </p:cTn>
                                        <p:tgtEl>
                                          <p:spTgt spid="111"/>
                                        </p:tgtEl>
                                        <p:attrNameLst>
                                          <p:attrName>style.visibility</p:attrName>
                                        </p:attrNameLst>
                                      </p:cBhvr>
                                      <p:to>
                                        <p:strVal val="visible"/>
                                      </p:to>
                                    </p:set>
                                    <p:anim calcmode="lin" valueType="num">
                                      <p:cBhvr additive="base">
                                        <p:cTn id="55" dur="500"/>
                                        <p:tgtEl>
                                          <p:spTgt spid="111"/>
                                        </p:tgtEl>
                                        <p:attrNameLst>
                                          <p:attrName>ppt_y</p:attrName>
                                        </p:attrNameLst>
                                      </p:cBhvr>
                                      <p:tavLst>
                                        <p:tav tm="0">
                                          <p:val>
                                            <p:strVal val="#ppt_y-#ppt_h*1.125000"/>
                                          </p:val>
                                        </p:tav>
                                        <p:tav tm="100000">
                                          <p:val>
                                            <p:strVal val="#ppt_y"/>
                                          </p:val>
                                        </p:tav>
                                      </p:tavLst>
                                    </p:anim>
                                    <p:animEffect transition="in" filter="wipe(down)">
                                      <p:cBhvr>
                                        <p:cTn id="56" dur="500"/>
                                        <p:tgtEl>
                                          <p:spTgt spid="111"/>
                                        </p:tgtEl>
                                      </p:cBhvr>
                                    </p:animEffect>
                                  </p:childTnLst>
                                </p:cTn>
                              </p:par>
                            </p:childTnLst>
                          </p:cTn>
                        </p:par>
                        <p:par>
                          <p:cTn id="57" fill="hold">
                            <p:stCondLst>
                              <p:cond delay="4650"/>
                            </p:stCondLst>
                            <p:childTnLst>
                              <p:par>
                                <p:cTn id="58" presetID="2" presetClass="entr" presetSubtype="2" fill="hold" grpId="0" nodeType="afterEffect">
                                  <p:stCondLst>
                                    <p:cond delay="0"/>
                                  </p:stCondLst>
                                  <p:childTnLst>
                                    <p:set>
                                      <p:cBhvr>
                                        <p:cTn id="59" dur="1" fill="hold">
                                          <p:stCondLst>
                                            <p:cond delay="0"/>
                                          </p:stCondLst>
                                        </p:cTn>
                                        <p:tgtEl>
                                          <p:spTgt spid="112"/>
                                        </p:tgtEl>
                                        <p:attrNameLst>
                                          <p:attrName>style.visibility</p:attrName>
                                        </p:attrNameLst>
                                      </p:cBhvr>
                                      <p:to>
                                        <p:strVal val="visible"/>
                                      </p:to>
                                    </p:set>
                                    <p:anim calcmode="lin" valueType="num">
                                      <p:cBhvr additive="base">
                                        <p:cTn id="60" dur="500" fill="hold"/>
                                        <p:tgtEl>
                                          <p:spTgt spid="112"/>
                                        </p:tgtEl>
                                        <p:attrNameLst>
                                          <p:attrName>ppt_x</p:attrName>
                                        </p:attrNameLst>
                                      </p:cBhvr>
                                      <p:tavLst>
                                        <p:tav tm="0">
                                          <p:val>
                                            <p:strVal val="1+#ppt_w/2"/>
                                          </p:val>
                                        </p:tav>
                                        <p:tav tm="100000">
                                          <p:val>
                                            <p:strVal val="#ppt_x"/>
                                          </p:val>
                                        </p:tav>
                                      </p:tavLst>
                                    </p:anim>
                                    <p:anim calcmode="lin" valueType="num">
                                      <p:cBhvr additive="base">
                                        <p:cTn id="61" dur="500" fill="hold"/>
                                        <p:tgtEl>
                                          <p:spTgt spid="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25" grpId="0"/>
      <p:bldP spid="12" grpId="0"/>
      <p:bldP spid="16" grpId="0"/>
      <p:bldP spid="106" grpId="0"/>
      <p:bldP spid="107" grpId="0"/>
      <p:bldP spid="111" grpId="0"/>
      <p:bldP spid="1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28871" y="2888875"/>
            <a:ext cx="1202531" cy="1202531"/>
            <a:chOff x="4420032" y="1854736"/>
            <a:chExt cx="1603375" cy="1603375"/>
          </a:xfrm>
          <a:solidFill>
            <a:srgbClr val="1B4367"/>
          </a:solidFill>
        </p:grpSpPr>
        <p:sp>
          <p:nvSpPr>
            <p:cNvPr id="20486" name="Rectangle 5"/>
            <p:cNvSpPr/>
            <p:nvPr/>
          </p:nvSpPr>
          <p:spPr>
            <a:xfrm>
              <a:off x="4420032" y="1854736"/>
              <a:ext cx="1603375" cy="1603375"/>
            </a:xfrm>
            <a:prstGeom prst="flowChartConnector">
              <a:avLst/>
            </a:prstGeom>
            <a:solidFill>
              <a:schemeClr val="accent2">
                <a:lumMod val="50000"/>
              </a:schemeClr>
            </a:solid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89" name="Freeform 132"/>
            <p:cNvSpPr>
              <a:spLocks noEditPoints="1"/>
            </p:cNvSpPr>
            <p:nvPr/>
          </p:nvSpPr>
          <p:spPr>
            <a:xfrm>
              <a:off x="4971860" y="2268369"/>
              <a:ext cx="497814" cy="691654"/>
            </a:xfrm>
            <a:custGeom>
              <a:avLst/>
              <a:gdLst/>
              <a:ahLst/>
              <a:cxnLst>
                <a:cxn ang="0">
                  <a:pos x="69148" y="0"/>
                </a:cxn>
                <a:cxn ang="0">
                  <a:pos x="69148" y="0"/>
                </a:cxn>
                <a:cxn ang="0">
                  <a:pos x="69148" y="48617"/>
                </a:cxn>
                <a:cxn ang="0">
                  <a:pos x="69148" y="70611"/>
                </a:cxn>
                <a:cxn ang="0">
                  <a:pos x="47251" y="70611"/>
                </a:cxn>
                <a:cxn ang="0">
                  <a:pos x="0" y="70611"/>
                </a:cxn>
                <a:cxn ang="0">
                  <a:pos x="0" y="333375"/>
                </a:cxn>
                <a:cxn ang="0">
                  <a:pos x="239712" y="333375"/>
                </a:cxn>
                <a:cxn ang="0">
                  <a:pos x="239712" y="0"/>
                </a:cxn>
                <a:cxn ang="0">
                  <a:pos x="69148" y="0"/>
                </a:cxn>
                <a:cxn ang="0">
                  <a:pos x="187851" y="193311"/>
                </a:cxn>
                <a:cxn ang="0">
                  <a:pos x="154430" y="193311"/>
                </a:cxn>
                <a:cxn ang="0">
                  <a:pos x="140600" y="193311"/>
                </a:cxn>
                <a:cxn ang="0">
                  <a:pos x="140600" y="266237"/>
                </a:cxn>
                <a:cxn ang="0">
                  <a:pos x="127923" y="278970"/>
                </a:cxn>
                <a:cxn ang="0">
                  <a:pos x="111789" y="278970"/>
                </a:cxn>
                <a:cxn ang="0">
                  <a:pos x="99112" y="266237"/>
                </a:cxn>
                <a:cxn ang="0">
                  <a:pos x="99112" y="193311"/>
                </a:cxn>
                <a:cxn ang="0">
                  <a:pos x="85282" y="193311"/>
                </a:cxn>
                <a:cxn ang="0">
                  <a:pos x="51861" y="193311"/>
                </a:cxn>
                <a:cxn ang="0">
                  <a:pos x="46098" y="182893"/>
                </a:cxn>
                <a:cxn ang="0">
                  <a:pos x="111789" y="105337"/>
                </a:cxn>
                <a:cxn ang="0">
                  <a:pos x="127923" y="105337"/>
                </a:cxn>
                <a:cxn ang="0">
                  <a:pos x="192461" y="182893"/>
                </a:cxn>
                <a:cxn ang="0">
                  <a:pos x="187851" y="193311"/>
                </a:cxn>
              </a:cxnLst>
              <a:rect l="0" t="0" r="0" b="0"/>
              <a:pathLst>
                <a:path w="208" h="288">
                  <a:moveTo>
                    <a:pt x="60" y="0"/>
                  </a:moveTo>
                  <a:cubicBezTo>
                    <a:pt x="60" y="0"/>
                    <a:pt x="60" y="0"/>
                    <a:pt x="60" y="0"/>
                  </a:cubicBezTo>
                  <a:cubicBezTo>
                    <a:pt x="60" y="42"/>
                    <a:pt x="60" y="42"/>
                    <a:pt x="60" y="42"/>
                  </a:cubicBezTo>
                  <a:cubicBezTo>
                    <a:pt x="60" y="61"/>
                    <a:pt x="60" y="61"/>
                    <a:pt x="60" y="61"/>
                  </a:cubicBezTo>
                  <a:cubicBezTo>
                    <a:pt x="41" y="61"/>
                    <a:pt x="41" y="61"/>
                    <a:pt x="41" y="61"/>
                  </a:cubicBezTo>
                  <a:cubicBezTo>
                    <a:pt x="0" y="61"/>
                    <a:pt x="0" y="61"/>
                    <a:pt x="0" y="61"/>
                  </a:cubicBezTo>
                  <a:cubicBezTo>
                    <a:pt x="0" y="288"/>
                    <a:pt x="0" y="288"/>
                    <a:pt x="0" y="288"/>
                  </a:cubicBezTo>
                  <a:cubicBezTo>
                    <a:pt x="208" y="288"/>
                    <a:pt x="208" y="288"/>
                    <a:pt x="208" y="288"/>
                  </a:cubicBezTo>
                  <a:cubicBezTo>
                    <a:pt x="208" y="0"/>
                    <a:pt x="208" y="0"/>
                    <a:pt x="208" y="0"/>
                  </a:cubicBezTo>
                  <a:lnTo>
                    <a:pt x="60" y="0"/>
                  </a:lnTo>
                  <a:close/>
                  <a:moveTo>
                    <a:pt x="163" y="167"/>
                  </a:moveTo>
                  <a:cubicBezTo>
                    <a:pt x="134" y="167"/>
                    <a:pt x="134" y="167"/>
                    <a:pt x="134" y="167"/>
                  </a:cubicBezTo>
                  <a:cubicBezTo>
                    <a:pt x="131" y="167"/>
                    <a:pt x="126" y="167"/>
                    <a:pt x="122" y="167"/>
                  </a:cubicBezTo>
                  <a:cubicBezTo>
                    <a:pt x="122" y="230"/>
                    <a:pt x="122" y="230"/>
                    <a:pt x="122" y="230"/>
                  </a:cubicBezTo>
                  <a:cubicBezTo>
                    <a:pt x="122" y="236"/>
                    <a:pt x="117" y="241"/>
                    <a:pt x="111" y="241"/>
                  </a:cubicBezTo>
                  <a:cubicBezTo>
                    <a:pt x="97" y="241"/>
                    <a:pt x="97" y="241"/>
                    <a:pt x="97" y="241"/>
                  </a:cubicBezTo>
                  <a:cubicBezTo>
                    <a:pt x="91" y="241"/>
                    <a:pt x="86" y="236"/>
                    <a:pt x="86" y="230"/>
                  </a:cubicBezTo>
                  <a:cubicBezTo>
                    <a:pt x="86" y="167"/>
                    <a:pt x="86" y="167"/>
                    <a:pt x="86" y="167"/>
                  </a:cubicBezTo>
                  <a:cubicBezTo>
                    <a:pt x="81" y="167"/>
                    <a:pt x="77" y="167"/>
                    <a:pt x="74" y="167"/>
                  </a:cubicBezTo>
                  <a:cubicBezTo>
                    <a:pt x="45" y="167"/>
                    <a:pt x="45" y="167"/>
                    <a:pt x="45" y="167"/>
                  </a:cubicBezTo>
                  <a:cubicBezTo>
                    <a:pt x="38" y="167"/>
                    <a:pt x="36" y="163"/>
                    <a:pt x="40" y="158"/>
                  </a:cubicBezTo>
                  <a:cubicBezTo>
                    <a:pt x="97" y="91"/>
                    <a:pt x="97" y="91"/>
                    <a:pt x="97" y="91"/>
                  </a:cubicBezTo>
                  <a:cubicBezTo>
                    <a:pt x="101" y="86"/>
                    <a:pt x="107" y="86"/>
                    <a:pt x="111" y="91"/>
                  </a:cubicBezTo>
                  <a:cubicBezTo>
                    <a:pt x="167" y="158"/>
                    <a:pt x="167" y="158"/>
                    <a:pt x="167" y="158"/>
                  </a:cubicBezTo>
                  <a:cubicBezTo>
                    <a:pt x="172" y="163"/>
                    <a:pt x="170" y="167"/>
                    <a:pt x="163" y="167"/>
                  </a:cubicBezTo>
                  <a:close/>
                </a:path>
              </a:pathLst>
            </a:custGeom>
            <a:solidFill>
              <a:schemeClr val="bg1"/>
            </a:solidFill>
            <a:ln w="9525">
              <a:noFill/>
            </a:ln>
          </p:spPr>
          <p:txBody>
            <a:bodyPr/>
            <a:lstStyle/>
            <a:p>
              <a:endParaRPr lang="zh-CN" altLang="en-US">
                <a:cs typeface="+mn-ea"/>
                <a:sym typeface="+mn-lt"/>
              </a:endParaRPr>
            </a:p>
          </p:txBody>
        </p:sp>
      </p:grpSp>
      <p:grpSp>
        <p:nvGrpSpPr>
          <p:cNvPr id="7" name="组合 6"/>
          <p:cNvGrpSpPr/>
          <p:nvPr/>
        </p:nvGrpSpPr>
        <p:grpSpPr>
          <a:xfrm>
            <a:off x="824718" y="1120238"/>
            <a:ext cx="1202531" cy="1202531"/>
            <a:chOff x="2361414" y="1854736"/>
            <a:chExt cx="1603375" cy="1603375"/>
          </a:xfrm>
          <a:solidFill>
            <a:srgbClr val="1B4367"/>
          </a:solidFill>
        </p:grpSpPr>
        <p:sp>
          <p:nvSpPr>
            <p:cNvPr id="20485" name="Rectangle 3"/>
            <p:cNvSpPr/>
            <p:nvPr/>
          </p:nvSpPr>
          <p:spPr>
            <a:xfrm>
              <a:off x="2361414" y="1854736"/>
              <a:ext cx="1603375"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90" name="Freeform 220"/>
            <p:cNvSpPr/>
            <p:nvPr/>
          </p:nvSpPr>
          <p:spPr>
            <a:xfrm>
              <a:off x="2770383" y="2305455"/>
              <a:ext cx="796514" cy="594622"/>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chemeClr val="bg1"/>
            </a:solidFill>
            <a:ln w="9525">
              <a:noFill/>
            </a:ln>
          </p:spPr>
          <p:txBody>
            <a:bodyPr/>
            <a:lstStyle/>
            <a:p>
              <a:endParaRPr lang="zh-CN" altLang="en-US">
                <a:cs typeface="+mn-ea"/>
                <a:sym typeface="+mn-lt"/>
              </a:endParaRPr>
            </a:p>
          </p:txBody>
        </p:sp>
      </p:grpSp>
      <p:grpSp>
        <p:nvGrpSpPr>
          <p:cNvPr id="2" name="组合 1"/>
          <p:cNvGrpSpPr/>
          <p:nvPr/>
        </p:nvGrpSpPr>
        <p:grpSpPr>
          <a:xfrm>
            <a:off x="4765723" y="2888875"/>
            <a:ext cx="1181100" cy="1202531"/>
            <a:chOff x="8565208" y="1856641"/>
            <a:chExt cx="1574800" cy="1603375"/>
          </a:xfrm>
          <a:solidFill>
            <a:srgbClr val="1B4367"/>
          </a:solidFill>
        </p:grpSpPr>
        <p:sp>
          <p:nvSpPr>
            <p:cNvPr id="20488" name="Rectangle 7"/>
            <p:cNvSpPr/>
            <p:nvPr/>
          </p:nvSpPr>
          <p:spPr>
            <a:xfrm>
              <a:off x="8565208" y="1856641"/>
              <a:ext cx="1574800"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92" name="Freeform 289"/>
            <p:cNvSpPr>
              <a:spLocks noEditPoints="1"/>
            </p:cNvSpPr>
            <p:nvPr/>
          </p:nvSpPr>
          <p:spPr>
            <a:xfrm>
              <a:off x="9100279" y="2382692"/>
              <a:ext cx="557770" cy="565878"/>
            </a:xfrm>
            <a:custGeom>
              <a:avLst/>
              <a:gdLst/>
              <a:ahLst/>
              <a:cxnLst>
                <a:cxn ang="0">
                  <a:pos x="244146" y="20836"/>
                </a:cxn>
                <a:cxn ang="0">
                  <a:pos x="163149" y="0"/>
                </a:cxn>
                <a:cxn ang="0">
                  <a:pos x="0" y="0"/>
                </a:cxn>
                <a:cxn ang="0">
                  <a:pos x="0" y="77556"/>
                </a:cxn>
                <a:cxn ang="0">
                  <a:pos x="161992" y="77556"/>
                </a:cxn>
                <a:cxn ang="0">
                  <a:pos x="208276" y="90289"/>
                </a:cxn>
                <a:cxn ang="0">
                  <a:pos x="251088" y="167845"/>
                </a:cxn>
                <a:cxn ang="0">
                  <a:pos x="210590" y="243086"/>
                </a:cxn>
                <a:cxn ang="0">
                  <a:pos x="161992" y="255819"/>
                </a:cxn>
                <a:cxn ang="0">
                  <a:pos x="0" y="255819"/>
                </a:cxn>
                <a:cxn ang="0">
                  <a:pos x="0" y="333375"/>
                </a:cxn>
                <a:cxn ang="0">
                  <a:pos x="161992" y="333375"/>
                </a:cxn>
                <a:cxn ang="0">
                  <a:pos x="242988" y="313697"/>
                </a:cxn>
                <a:cxn ang="0">
                  <a:pos x="328613" y="167845"/>
                </a:cxn>
                <a:cxn ang="0">
                  <a:pos x="244146" y="20836"/>
                </a:cxn>
                <a:cxn ang="0">
                  <a:pos x="60169" y="57878"/>
                </a:cxn>
                <a:cxn ang="0">
                  <a:pos x="21985" y="57878"/>
                </a:cxn>
                <a:cxn ang="0">
                  <a:pos x="21985" y="19678"/>
                </a:cxn>
                <a:cxn ang="0">
                  <a:pos x="60169" y="19678"/>
                </a:cxn>
                <a:cxn ang="0">
                  <a:pos x="60169" y="57878"/>
                </a:cxn>
                <a:cxn ang="0">
                  <a:pos x="60169" y="314854"/>
                </a:cxn>
                <a:cxn ang="0">
                  <a:pos x="21985" y="314854"/>
                </a:cxn>
                <a:cxn ang="0">
                  <a:pos x="21985" y="275497"/>
                </a:cxn>
                <a:cxn ang="0">
                  <a:pos x="60169" y="275497"/>
                </a:cxn>
                <a:cxn ang="0">
                  <a:pos x="60169" y="314854"/>
                </a:cxn>
              </a:cxnLst>
              <a:rect l="0" t="0" r="0" b="0"/>
              <a:pathLst>
                <a:path w="284" h="288">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chemeClr val="bg1"/>
            </a:solidFill>
            <a:ln w="9525">
              <a:noFill/>
            </a:ln>
          </p:spPr>
          <p:txBody>
            <a:bodyPr/>
            <a:lstStyle/>
            <a:p>
              <a:endParaRPr lang="zh-CN" altLang="en-US">
                <a:cs typeface="+mn-ea"/>
                <a:sym typeface="+mn-lt"/>
              </a:endParaRPr>
            </a:p>
          </p:txBody>
        </p:sp>
      </p:grpSp>
      <p:sp>
        <p:nvSpPr>
          <p:cNvPr id="20493" name="TextBox 13"/>
          <p:cNvSpPr txBox="1"/>
          <p:nvPr/>
        </p:nvSpPr>
        <p:spPr>
          <a:xfrm>
            <a:off x="2151948" y="1065054"/>
            <a:ext cx="1401112" cy="215444"/>
          </a:xfrm>
          <a:prstGeom prst="rect">
            <a:avLst/>
          </a:prstGeom>
          <a:noFill/>
          <a:ln w="9525">
            <a:noFill/>
            <a:miter/>
          </a:ln>
        </p:spPr>
        <p:txBody>
          <a:bodyPr wrap="square" lIns="0" tIns="0" rIns="0" bIns="0">
            <a:spAutoFit/>
          </a:bodyPr>
          <a:lstStyle/>
          <a:p>
            <a:pPr defTabSz="683419">
              <a:spcBef>
                <a:spcPct val="20000"/>
              </a:spcBef>
            </a:pPr>
            <a:r>
              <a:rPr lang="zh-CN" altLang="en-US" b="1" dirty="0">
                <a:solidFill>
                  <a:srgbClr val="1B4367"/>
                </a:solidFill>
                <a:cs typeface="+mn-ea"/>
                <a:sym typeface="+mn-lt"/>
              </a:rPr>
              <a:t>网络时延</a:t>
            </a:r>
          </a:p>
        </p:txBody>
      </p:sp>
      <p:sp>
        <p:nvSpPr>
          <p:cNvPr id="20494" name="TextBox 13"/>
          <p:cNvSpPr txBox="1"/>
          <p:nvPr/>
        </p:nvSpPr>
        <p:spPr>
          <a:xfrm>
            <a:off x="2151948" y="1453699"/>
            <a:ext cx="2420052" cy="1154162"/>
          </a:xfrm>
          <a:prstGeom prst="rect">
            <a:avLst/>
          </a:prstGeom>
          <a:noFill/>
          <a:ln w="9525">
            <a:noFill/>
            <a:miter/>
          </a:ln>
        </p:spPr>
        <p:txBody>
          <a:bodyPr wrap="square" lIns="0" tIns="0" rIns="0" bIns="0">
            <a:spAutoFit/>
          </a:bodyPr>
          <a:lstStyle/>
          <a:p>
            <a:pPr algn="just">
              <a:lnSpc>
                <a:spcPts val="1500"/>
              </a:lnSpc>
            </a:pPr>
            <a:r>
              <a:rPr lang="zh-CN" altLang="en-US" dirty="0"/>
              <a:t>      客户端和服务器端通过一个路由器连接，但带宽只有</a:t>
            </a:r>
            <a:r>
              <a:rPr lang="en-US" altLang="zh-CN" dirty="0"/>
              <a:t>10Kbps</a:t>
            </a:r>
            <a:r>
              <a:rPr lang="zh-CN" altLang="en-US" dirty="0"/>
              <a:t>，却同时有多个应用需要传输数据量</a:t>
            </a:r>
            <a:r>
              <a:rPr lang="en-US" altLang="zh-CN" dirty="0"/>
              <a:t>200Kbps</a:t>
            </a:r>
            <a:r>
              <a:rPr lang="zh-CN" altLang="en-US" dirty="0"/>
              <a:t>，这时候会造成大量数据丢失，从而表现为响应延时。</a:t>
            </a:r>
            <a:endParaRPr lang="zh-CN" altLang="en-US" sz="1000" dirty="0">
              <a:solidFill>
                <a:schemeClr val="tx1">
                  <a:lumMod val="75000"/>
                  <a:lumOff val="25000"/>
                </a:schemeClr>
              </a:solidFill>
              <a:cs typeface="+mn-ea"/>
              <a:sym typeface="+mn-lt"/>
            </a:endParaRPr>
          </a:p>
        </p:txBody>
      </p:sp>
      <p:sp>
        <p:nvSpPr>
          <p:cNvPr id="24" name="文本框 15"/>
          <p:cNvSpPr txBox="1"/>
          <p:nvPr/>
        </p:nvSpPr>
        <p:spPr>
          <a:xfrm>
            <a:off x="709386" y="309785"/>
            <a:ext cx="2101049"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网络化诱导现象</a:t>
            </a:r>
          </a:p>
        </p:txBody>
      </p:sp>
      <p:grpSp>
        <p:nvGrpSpPr>
          <p:cNvPr id="4" name="组合 3"/>
          <p:cNvGrpSpPr/>
          <p:nvPr/>
        </p:nvGrpSpPr>
        <p:grpSpPr>
          <a:xfrm>
            <a:off x="4755722" y="1121666"/>
            <a:ext cx="1201103" cy="1202531"/>
            <a:chOff x="4856202" y="1222146"/>
            <a:chExt cx="1201103" cy="1202531"/>
          </a:xfrm>
          <a:solidFill>
            <a:srgbClr val="1B4367"/>
          </a:solidFill>
        </p:grpSpPr>
        <p:sp>
          <p:nvSpPr>
            <p:cNvPr id="20487" name="Rectangle 6"/>
            <p:cNvSpPr/>
            <p:nvPr/>
          </p:nvSpPr>
          <p:spPr>
            <a:xfrm>
              <a:off x="4856202" y="1222146"/>
              <a:ext cx="1201103" cy="1202531"/>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5" name="KSO_Shape"/>
            <p:cNvSpPr>
              <a:spLocks/>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9" name="TextBox 13"/>
          <p:cNvSpPr txBox="1"/>
          <p:nvPr/>
        </p:nvSpPr>
        <p:spPr>
          <a:xfrm>
            <a:off x="6131100" y="1065054"/>
            <a:ext cx="1401112" cy="215444"/>
          </a:xfrm>
          <a:prstGeom prst="rect">
            <a:avLst/>
          </a:prstGeom>
          <a:noFill/>
          <a:ln w="9525">
            <a:noFill/>
            <a:miter/>
          </a:ln>
        </p:spPr>
        <p:txBody>
          <a:bodyPr wrap="square" lIns="0" tIns="0" rIns="0" bIns="0">
            <a:spAutoFit/>
          </a:bodyPr>
          <a:lstStyle/>
          <a:p>
            <a:pPr defTabSz="683419">
              <a:spcBef>
                <a:spcPct val="20000"/>
              </a:spcBef>
            </a:pPr>
            <a:r>
              <a:rPr lang="zh-CN" altLang="zh-CN" b="1" dirty="0">
                <a:solidFill>
                  <a:srgbClr val="1B4367"/>
                </a:solidFill>
                <a:cs typeface="+mn-ea"/>
              </a:rPr>
              <a:t>数据量化</a:t>
            </a:r>
            <a:endParaRPr lang="zh-CN" altLang="en-US" b="1" dirty="0">
              <a:solidFill>
                <a:srgbClr val="1B4367"/>
              </a:solidFill>
              <a:cs typeface="+mn-ea"/>
              <a:sym typeface="+mn-lt"/>
            </a:endParaRPr>
          </a:p>
        </p:txBody>
      </p:sp>
      <p:sp>
        <p:nvSpPr>
          <p:cNvPr id="30" name="TextBox 13"/>
          <p:cNvSpPr txBox="1"/>
          <p:nvPr/>
        </p:nvSpPr>
        <p:spPr>
          <a:xfrm>
            <a:off x="6109007" y="1460260"/>
            <a:ext cx="2770853" cy="1077218"/>
          </a:xfrm>
          <a:prstGeom prst="rect">
            <a:avLst/>
          </a:prstGeom>
          <a:noFill/>
          <a:ln w="9525">
            <a:noFill/>
            <a:miter/>
          </a:ln>
        </p:spPr>
        <p:txBody>
          <a:bodyPr wrap="square" lIns="0" tIns="0" rIns="0" bIns="0">
            <a:spAutoFit/>
          </a:bodyPr>
          <a:lstStyle/>
          <a:p>
            <a:pPr algn="just"/>
            <a:r>
              <a:rPr lang="zh-CN" altLang="en-US" dirty="0"/>
              <a:t>       量化误差是指由于对模拟信号进行量化而产生的误差，该误差最大可达到量化等级的一半。量化噪声的统计性质量化引起的输入信号和输出信号之间的差称为量化误差。</a:t>
            </a:r>
          </a:p>
        </p:txBody>
      </p:sp>
      <p:sp>
        <p:nvSpPr>
          <p:cNvPr id="31" name="TextBox 13"/>
          <p:cNvSpPr txBox="1"/>
          <p:nvPr/>
        </p:nvSpPr>
        <p:spPr>
          <a:xfrm>
            <a:off x="2151948" y="2828587"/>
            <a:ext cx="1401112" cy="215444"/>
          </a:xfrm>
          <a:prstGeom prst="rect">
            <a:avLst/>
          </a:prstGeom>
          <a:noFill/>
          <a:ln w="9525">
            <a:noFill/>
            <a:miter/>
          </a:ln>
        </p:spPr>
        <p:txBody>
          <a:bodyPr wrap="square" lIns="0" tIns="0" rIns="0" bIns="0">
            <a:spAutoFit/>
          </a:bodyPr>
          <a:lstStyle/>
          <a:p>
            <a:pPr defTabSz="683419">
              <a:spcBef>
                <a:spcPct val="20000"/>
              </a:spcBef>
            </a:pPr>
            <a:r>
              <a:rPr lang="zh-CN" altLang="en-US" b="1" dirty="0">
                <a:solidFill>
                  <a:srgbClr val="1B4367"/>
                </a:solidFill>
                <a:cs typeface="+mn-ea"/>
                <a:sym typeface="+mn-lt"/>
              </a:rPr>
              <a:t>数据丢包</a:t>
            </a:r>
          </a:p>
        </p:txBody>
      </p:sp>
      <p:sp>
        <p:nvSpPr>
          <p:cNvPr id="32" name="TextBox 13"/>
          <p:cNvSpPr txBox="1"/>
          <p:nvPr/>
        </p:nvSpPr>
        <p:spPr>
          <a:xfrm>
            <a:off x="2151948" y="3236939"/>
            <a:ext cx="2429498" cy="961802"/>
          </a:xfrm>
          <a:prstGeom prst="rect">
            <a:avLst/>
          </a:prstGeom>
          <a:noFill/>
          <a:ln w="9525">
            <a:noFill/>
            <a:miter/>
          </a:ln>
        </p:spPr>
        <p:txBody>
          <a:bodyPr wrap="square" lIns="0" tIns="0" rIns="0" bIns="0">
            <a:spAutoFit/>
          </a:bodyPr>
          <a:lstStyle/>
          <a:p>
            <a:pPr algn="just">
              <a:lnSpc>
                <a:spcPts val="1500"/>
              </a:lnSpc>
            </a:pPr>
            <a:r>
              <a:rPr lang="zh-CN" altLang="en-US" dirty="0"/>
              <a:t>     数据不是以线性连续传输的，且传输过程不可能百分之百的完成，因为物理线路故障、设备故障、病毒攻击、路由信息错误等原因，会有一定的损失。</a:t>
            </a:r>
            <a:endParaRPr lang="zh-CN" altLang="en-US" sz="1000" dirty="0">
              <a:solidFill>
                <a:schemeClr val="tx1">
                  <a:lumMod val="75000"/>
                  <a:lumOff val="25000"/>
                </a:schemeClr>
              </a:solidFill>
              <a:cs typeface="+mn-ea"/>
              <a:sym typeface="+mn-lt"/>
            </a:endParaRPr>
          </a:p>
        </p:txBody>
      </p:sp>
      <p:sp>
        <p:nvSpPr>
          <p:cNvPr id="33" name="TextBox 13"/>
          <p:cNvSpPr txBox="1"/>
          <p:nvPr/>
        </p:nvSpPr>
        <p:spPr>
          <a:xfrm>
            <a:off x="6131100" y="2833068"/>
            <a:ext cx="1401112" cy="215444"/>
          </a:xfrm>
          <a:prstGeom prst="rect">
            <a:avLst/>
          </a:prstGeom>
          <a:noFill/>
          <a:ln w="9525">
            <a:noFill/>
            <a:miter/>
          </a:ln>
        </p:spPr>
        <p:txBody>
          <a:bodyPr wrap="square" lIns="0" tIns="0" rIns="0" bIns="0">
            <a:spAutoFit/>
          </a:bodyPr>
          <a:lstStyle/>
          <a:p>
            <a:pPr defTabSz="683419">
              <a:spcBef>
                <a:spcPct val="20000"/>
              </a:spcBef>
            </a:pPr>
            <a:r>
              <a:rPr lang="zh-CN" altLang="zh-CN" b="1" dirty="0">
                <a:solidFill>
                  <a:srgbClr val="1B4367"/>
                </a:solidFill>
                <a:cs typeface="+mn-ea"/>
              </a:rPr>
              <a:t>信道衰减</a:t>
            </a:r>
            <a:endParaRPr lang="zh-CN" altLang="en-US" b="1" dirty="0">
              <a:solidFill>
                <a:srgbClr val="1B4367"/>
              </a:solidFill>
              <a:cs typeface="+mn-ea"/>
              <a:sym typeface="+mn-lt"/>
            </a:endParaRPr>
          </a:p>
        </p:txBody>
      </p:sp>
      <p:sp>
        <p:nvSpPr>
          <p:cNvPr id="34" name="TextBox 13"/>
          <p:cNvSpPr txBox="1"/>
          <p:nvPr/>
        </p:nvSpPr>
        <p:spPr>
          <a:xfrm>
            <a:off x="6131100" y="3199100"/>
            <a:ext cx="2748760" cy="1154162"/>
          </a:xfrm>
          <a:prstGeom prst="rect">
            <a:avLst/>
          </a:prstGeom>
          <a:noFill/>
          <a:ln w="9525">
            <a:noFill/>
            <a:miter/>
          </a:ln>
        </p:spPr>
        <p:txBody>
          <a:bodyPr wrap="square" lIns="0" tIns="0" rIns="0" bIns="0">
            <a:spAutoFit/>
          </a:bodyPr>
          <a:lstStyle/>
          <a:p>
            <a:pPr algn="just">
              <a:lnSpc>
                <a:spcPts val="1500"/>
              </a:lnSpc>
            </a:pPr>
            <a:r>
              <a:rPr lang="zh-CN" altLang="en-US" dirty="0"/>
              <a:t>       由于信道中电磁波受到反射、散射等因素的影响，接收端所接收到的信号是各个方向到达电磁波的叠加，使信号在小范围内引起剧烈的波动，称之为多径衰落，亦称为小尺度衰落。</a:t>
            </a:r>
            <a:endParaRPr lang="zh-CN" altLang="en-US" sz="1000" dirty="0">
              <a:solidFill>
                <a:schemeClr val="tx1">
                  <a:lumMod val="75000"/>
                  <a:lumOff val="25000"/>
                </a:schemeClr>
              </a:solidFill>
              <a:cs typeface="+mn-ea"/>
              <a:sym typeface="+mn-lt"/>
            </a:endParaRPr>
          </a:p>
        </p:txBody>
      </p:sp>
      <p:pic>
        <p:nvPicPr>
          <p:cNvPr id="39" name="图片 5">
            <a:extLst>
              <a:ext uri="{FF2B5EF4-FFF2-40B4-BE49-F238E27FC236}">
                <a16:creationId xmlns:a16="http://schemas.microsoft.com/office/drawing/2014/main" id="{6CA44F84-CD79-4D2F-96DA-5B10F26F201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图片 6">
            <a:extLst>
              <a:ext uri="{FF2B5EF4-FFF2-40B4-BE49-F238E27FC236}">
                <a16:creationId xmlns:a16="http://schemas.microsoft.com/office/drawing/2014/main" id="{66ADC1F3-8F49-4E22-A291-C8FCF561EB2E}"/>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100"/>
                            </p:stCondLst>
                            <p:childTnLst>
                              <p:par>
                                <p:cTn id="17" presetID="53" presetClass="entr" presetSubtype="52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anim calcmode="lin" valueType="num">
                                      <p:cBhvr>
                                        <p:cTn id="22" dur="500" fill="hold"/>
                                        <p:tgtEl>
                                          <p:spTgt spid="7"/>
                                        </p:tgtEl>
                                        <p:attrNameLst>
                                          <p:attrName>ppt_x</p:attrName>
                                        </p:attrNameLst>
                                      </p:cBhvr>
                                      <p:tavLst>
                                        <p:tav tm="0">
                                          <p:val>
                                            <p:fltVal val="0.5"/>
                                          </p:val>
                                        </p:tav>
                                        <p:tav tm="100000">
                                          <p:val>
                                            <p:strVal val="#ppt_x"/>
                                          </p:val>
                                        </p:tav>
                                      </p:tavLst>
                                    </p:anim>
                                    <p:anim calcmode="lin" valueType="num">
                                      <p:cBhvr>
                                        <p:cTn id="23" dur="500" fill="hold"/>
                                        <p:tgtEl>
                                          <p:spTgt spid="7"/>
                                        </p:tgtEl>
                                        <p:attrNameLst>
                                          <p:attrName>ppt_y</p:attrName>
                                        </p:attrNameLst>
                                      </p:cBhvr>
                                      <p:tavLst>
                                        <p:tav tm="0">
                                          <p:val>
                                            <p:fltVal val="0.5"/>
                                          </p:val>
                                        </p:tav>
                                        <p:tav tm="100000">
                                          <p:val>
                                            <p:strVal val="#ppt_y"/>
                                          </p:val>
                                        </p:tav>
                                      </p:tavLst>
                                    </p:anim>
                                  </p:childTnLst>
                                </p:cTn>
                              </p:par>
                            </p:childTnLst>
                          </p:cTn>
                        </p:par>
                        <p:par>
                          <p:cTn id="24" fill="hold">
                            <p:stCondLst>
                              <p:cond delay="1600"/>
                            </p:stCondLst>
                            <p:childTnLst>
                              <p:par>
                                <p:cTn id="25" presetID="42" presetClass="entr" presetSubtype="0"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fade">
                                      <p:cBhvr>
                                        <p:cTn id="27" dur="500"/>
                                        <p:tgtEl>
                                          <p:spTgt spid="20493"/>
                                        </p:tgtEl>
                                      </p:cBhvr>
                                    </p:animEffect>
                                    <p:anim calcmode="lin" valueType="num">
                                      <p:cBhvr>
                                        <p:cTn id="28" dur="500" fill="hold"/>
                                        <p:tgtEl>
                                          <p:spTgt spid="20493"/>
                                        </p:tgtEl>
                                        <p:attrNameLst>
                                          <p:attrName>ppt_x</p:attrName>
                                        </p:attrNameLst>
                                      </p:cBhvr>
                                      <p:tavLst>
                                        <p:tav tm="0">
                                          <p:val>
                                            <p:strVal val="#ppt_x"/>
                                          </p:val>
                                        </p:tav>
                                        <p:tav tm="100000">
                                          <p:val>
                                            <p:strVal val="#ppt_x"/>
                                          </p:val>
                                        </p:tav>
                                      </p:tavLst>
                                    </p:anim>
                                    <p:anim calcmode="lin" valueType="num">
                                      <p:cBhvr>
                                        <p:cTn id="29" dur="500" fill="hold"/>
                                        <p:tgtEl>
                                          <p:spTgt spid="2049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494"/>
                                        </p:tgtEl>
                                        <p:attrNameLst>
                                          <p:attrName>style.visibility</p:attrName>
                                        </p:attrNameLst>
                                      </p:cBhvr>
                                      <p:to>
                                        <p:strVal val="visible"/>
                                      </p:to>
                                    </p:set>
                                    <p:animEffect transition="in" filter="fade">
                                      <p:cBhvr>
                                        <p:cTn id="32" dur="500"/>
                                        <p:tgtEl>
                                          <p:spTgt spid="20494"/>
                                        </p:tgtEl>
                                      </p:cBhvr>
                                    </p:animEffect>
                                    <p:anim calcmode="lin" valueType="num">
                                      <p:cBhvr>
                                        <p:cTn id="33" dur="500" fill="hold"/>
                                        <p:tgtEl>
                                          <p:spTgt spid="20494"/>
                                        </p:tgtEl>
                                        <p:attrNameLst>
                                          <p:attrName>ppt_x</p:attrName>
                                        </p:attrNameLst>
                                      </p:cBhvr>
                                      <p:tavLst>
                                        <p:tav tm="0">
                                          <p:val>
                                            <p:strVal val="#ppt_x"/>
                                          </p:val>
                                        </p:tav>
                                        <p:tav tm="100000">
                                          <p:val>
                                            <p:strVal val="#ppt_x"/>
                                          </p:val>
                                        </p:tav>
                                      </p:tavLst>
                                    </p:anim>
                                    <p:anim calcmode="lin" valueType="num">
                                      <p:cBhvr>
                                        <p:cTn id="34" dur="500" fill="hold"/>
                                        <p:tgtEl>
                                          <p:spTgt spid="20494"/>
                                        </p:tgtEl>
                                        <p:attrNameLst>
                                          <p:attrName>ppt_y</p:attrName>
                                        </p:attrNameLst>
                                      </p:cBhvr>
                                      <p:tavLst>
                                        <p:tav tm="0">
                                          <p:val>
                                            <p:strVal val="#ppt_y+.1"/>
                                          </p:val>
                                        </p:tav>
                                        <p:tav tm="100000">
                                          <p:val>
                                            <p:strVal val="#ppt_y"/>
                                          </p:val>
                                        </p:tav>
                                      </p:tavLst>
                                    </p:anim>
                                  </p:childTnLst>
                                </p:cTn>
                              </p:par>
                            </p:childTnLst>
                          </p:cTn>
                        </p:par>
                        <p:par>
                          <p:cTn id="35" fill="hold">
                            <p:stCondLst>
                              <p:cond delay="2100"/>
                            </p:stCondLst>
                            <p:childTnLst>
                              <p:par>
                                <p:cTn id="36" presetID="53" presetClass="entr" presetSubtype="52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Effect transition="in" filter="fade">
                                      <p:cBhvr>
                                        <p:cTn id="40" dur="500"/>
                                        <p:tgtEl>
                                          <p:spTgt spid="4"/>
                                        </p:tgtEl>
                                      </p:cBhvr>
                                    </p:animEffect>
                                    <p:anim calcmode="lin" valueType="num">
                                      <p:cBhvr>
                                        <p:cTn id="41" dur="500" fill="hold"/>
                                        <p:tgtEl>
                                          <p:spTgt spid="4"/>
                                        </p:tgtEl>
                                        <p:attrNameLst>
                                          <p:attrName>ppt_x</p:attrName>
                                        </p:attrNameLst>
                                      </p:cBhvr>
                                      <p:tavLst>
                                        <p:tav tm="0">
                                          <p:val>
                                            <p:fltVal val="0.5"/>
                                          </p:val>
                                        </p:tav>
                                        <p:tav tm="100000">
                                          <p:val>
                                            <p:strVal val="#ppt_x"/>
                                          </p:val>
                                        </p:tav>
                                      </p:tavLst>
                                    </p:anim>
                                    <p:anim calcmode="lin" valueType="num">
                                      <p:cBhvr>
                                        <p:cTn id="42" dur="500" fill="hold"/>
                                        <p:tgtEl>
                                          <p:spTgt spid="4"/>
                                        </p:tgtEl>
                                        <p:attrNameLst>
                                          <p:attrName>ppt_y</p:attrName>
                                        </p:attrNameLst>
                                      </p:cBhvr>
                                      <p:tavLst>
                                        <p:tav tm="0">
                                          <p:val>
                                            <p:fltVal val="0.5"/>
                                          </p:val>
                                        </p:tav>
                                        <p:tav tm="100000">
                                          <p:val>
                                            <p:strVal val="#ppt_y"/>
                                          </p:val>
                                        </p:tav>
                                      </p:tavLst>
                                    </p:anim>
                                  </p:childTnLst>
                                </p:cTn>
                              </p:par>
                            </p:childTnLst>
                          </p:cTn>
                        </p:par>
                        <p:par>
                          <p:cTn id="43" fill="hold">
                            <p:stCondLst>
                              <p:cond delay="2600"/>
                            </p:stCondLst>
                            <p:childTnLst>
                              <p:par>
                                <p:cTn id="44" presetID="42" presetClass="entr" presetSubtype="0"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anim calcmode="lin" valueType="num">
                                      <p:cBhvr>
                                        <p:cTn id="47" dur="500" fill="hold"/>
                                        <p:tgtEl>
                                          <p:spTgt spid="29"/>
                                        </p:tgtEl>
                                        <p:attrNameLst>
                                          <p:attrName>ppt_x</p:attrName>
                                        </p:attrNameLst>
                                      </p:cBhvr>
                                      <p:tavLst>
                                        <p:tav tm="0">
                                          <p:val>
                                            <p:strVal val="#ppt_x"/>
                                          </p:val>
                                        </p:tav>
                                        <p:tav tm="100000">
                                          <p:val>
                                            <p:strVal val="#ppt_x"/>
                                          </p:val>
                                        </p:tav>
                                      </p:tavLst>
                                    </p:anim>
                                    <p:anim calcmode="lin" valueType="num">
                                      <p:cBhvr>
                                        <p:cTn id="48" dur="500" fill="hold"/>
                                        <p:tgtEl>
                                          <p:spTgt spid="2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anim calcmode="lin" valueType="num">
                                      <p:cBhvr>
                                        <p:cTn id="52" dur="500" fill="hold"/>
                                        <p:tgtEl>
                                          <p:spTgt spid="30"/>
                                        </p:tgtEl>
                                        <p:attrNameLst>
                                          <p:attrName>ppt_x</p:attrName>
                                        </p:attrNameLst>
                                      </p:cBhvr>
                                      <p:tavLst>
                                        <p:tav tm="0">
                                          <p:val>
                                            <p:strVal val="#ppt_x"/>
                                          </p:val>
                                        </p:tav>
                                        <p:tav tm="100000">
                                          <p:val>
                                            <p:strVal val="#ppt_x"/>
                                          </p:val>
                                        </p:tav>
                                      </p:tavLst>
                                    </p:anim>
                                    <p:anim calcmode="lin" valueType="num">
                                      <p:cBhvr>
                                        <p:cTn id="53" dur="500" fill="hold"/>
                                        <p:tgtEl>
                                          <p:spTgt spid="30"/>
                                        </p:tgtEl>
                                        <p:attrNameLst>
                                          <p:attrName>ppt_y</p:attrName>
                                        </p:attrNameLst>
                                      </p:cBhvr>
                                      <p:tavLst>
                                        <p:tav tm="0">
                                          <p:val>
                                            <p:strVal val="#ppt_y+.1"/>
                                          </p:val>
                                        </p:tav>
                                        <p:tav tm="100000">
                                          <p:val>
                                            <p:strVal val="#ppt_y"/>
                                          </p:val>
                                        </p:tav>
                                      </p:tavLst>
                                    </p:anim>
                                  </p:childTnLst>
                                </p:cTn>
                              </p:par>
                            </p:childTnLst>
                          </p:cTn>
                        </p:par>
                        <p:par>
                          <p:cTn id="54" fill="hold">
                            <p:stCondLst>
                              <p:cond delay="3100"/>
                            </p:stCondLst>
                            <p:childTnLst>
                              <p:par>
                                <p:cTn id="55" presetID="53" presetClass="entr" presetSubtype="528"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anim calcmode="lin" valueType="num">
                                      <p:cBhvr>
                                        <p:cTn id="60" dur="500" fill="hold"/>
                                        <p:tgtEl>
                                          <p:spTgt spid="5"/>
                                        </p:tgtEl>
                                        <p:attrNameLst>
                                          <p:attrName>ppt_x</p:attrName>
                                        </p:attrNameLst>
                                      </p:cBhvr>
                                      <p:tavLst>
                                        <p:tav tm="0">
                                          <p:val>
                                            <p:fltVal val="0.5"/>
                                          </p:val>
                                        </p:tav>
                                        <p:tav tm="100000">
                                          <p:val>
                                            <p:strVal val="#ppt_x"/>
                                          </p:val>
                                        </p:tav>
                                      </p:tavLst>
                                    </p:anim>
                                    <p:anim calcmode="lin" valueType="num">
                                      <p:cBhvr>
                                        <p:cTn id="61" dur="500" fill="hold"/>
                                        <p:tgtEl>
                                          <p:spTgt spid="5"/>
                                        </p:tgtEl>
                                        <p:attrNameLst>
                                          <p:attrName>ppt_y</p:attrName>
                                        </p:attrNameLst>
                                      </p:cBhvr>
                                      <p:tavLst>
                                        <p:tav tm="0">
                                          <p:val>
                                            <p:fltVal val="0.5"/>
                                          </p:val>
                                        </p:tav>
                                        <p:tav tm="100000">
                                          <p:val>
                                            <p:strVal val="#ppt_y"/>
                                          </p:val>
                                        </p:tav>
                                      </p:tavLst>
                                    </p:anim>
                                  </p:childTnLst>
                                </p:cTn>
                              </p:par>
                            </p:childTnLst>
                          </p:cTn>
                        </p:par>
                        <p:par>
                          <p:cTn id="62" fill="hold">
                            <p:stCondLst>
                              <p:cond delay="3600"/>
                            </p:stCondLst>
                            <p:childTnLst>
                              <p:par>
                                <p:cTn id="63" presetID="42" presetClass="entr" presetSubtype="0"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500"/>
                                        <p:tgtEl>
                                          <p:spTgt spid="31"/>
                                        </p:tgtEl>
                                      </p:cBhvr>
                                    </p:animEffect>
                                    <p:anim calcmode="lin" valueType="num">
                                      <p:cBhvr>
                                        <p:cTn id="66" dur="500" fill="hold"/>
                                        <p:tgtEl>
                                          <p:spTgt spid="31"/>
                                        </p:tgtEl>
                                        <p:attrNameLst>
                                          <p:attrName>ppt_x</p:attrName>
                                        </p:attrNameLst>
                                      </p:cBhvr>
                                      <p:tavLst>
                                        <p:tav tm="0">
                                          <p:val>
                                            <p:strVal val="#ppt_x"/>
                                          </p:val>
                                        </p:tav>
                                        <p:tav tm="100000">
                                          <p:val>
                                            <p:strVal val="#ppt_x"/>
                                          </p:val>
                                        </p:tav>
                                      </p:tavLst>
                                    </p:anim>
                                    <p:anim calcmode="lin" valueType="num">
                                      <p:cBhvr>
                                        <p:cTn id="67" dur="500" fill="hold"/>
                                        <p:tgtEl>
                                          <p:spTgt spid="3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anim calcmode="lin" valueType="num">
                                      <p:cBhvr>
                                        <p:cTn id="71" dur="500" fill="hold"/>
                                        <p:tgtEl>
                                          <p:spTgt spid="32"/>
                                        </p:tgtEl>
                                        <p:attrNameLst>
                                          <p:attrName>ppt_x</p:attrName>
                                        </p:attrNameLst>
                                      </p:cBhvr>
                                      <p:tavLst>
                                        <p:tav tm="0">
                                          <p:val>
                                            <p:strVal val="#ppt_x"/>
                                          </p:val>
                                        </p:tav>
                                        <p:tav tm="100000">
                                          <p:val>
                                            <p:strVal val="#ppt_x"/>
                                          </p:val>
                                        </p:tav>
                                      </p:tavLst>
                                    </p:anim>
                                    <p:anim calcmode="lin" valueType="num">
                                      <p:cBhvr>
                                        <p:cTn id="72" dur="500" fill="hold"/>
                                        <p:tgtEl>
                                          <p:spTgt spid="32"/>
                                        </p:tgtEl>
                                        <p:attrNameLst>
                                          <p:attrName>ppt_y</p:attrName>
                                        </p:attrNameLst>
                                      </p:cBhvr>
                                      <p:tavLst>
                                        <p:tav tm="0">
                                          <p:val>
                                            <p:strVal val="#ppt_y+.1"/>
                                          </p:val>
                                        </p:tav>
                                        <p:tav tm="100000">
                                          <p:val>
                                            <p:strVal val="#ppt_y"/>
                                          </p:val>
                                        </p:tav>
                                      </p:tavLst>
                                    </p:anim>
                                  </p:childTnLst>
                                </p:cTn>
                              </p:par>
                            </p:childTnLst>
                          </p:cTn>
                        </p:par>
                        <p:par>
                          <p:cTn id="73" fill="hold">
                            <p:stCondLst>
                              <p:cond delay="4100"/>
                            </p:stCondLst>
                            <p:childTnLst>
                              <p:par>
                                <p:cTn id="74" presetID="53" presetClass="entr" presetSubtype="528" fill="hold" nodeType="afterEffect">
                                  <p:stCondLst>
                                    <p:cond delay="0"/>
                                  </p:stCondLst>
                                  <p:childTnLst>
                                    <p:set>
                                      <p:cBhvr>
                                        <p:cTn id="75" dur="1" fill="hold">
                                          <p:stCondLst>
                                            <p:cond delay="0"/>
                                          </p:stCondLst>
                                        </p:cTn>
                                        <p:tgtEl>
                                          <p:spTgt spid="2"/>
                                        </p:tgtEl>
                                        <p:attrNameLst>
                                          <p:attrName>style.visibility</p:attrName>
                                        </p:attrNameLst>
                                      </p:cBhvr>
                                      <p:to>
                                        <p:strVal val="visible"/>
                                      </p:to>
                                    </p:set>
                                    <p:anim calcmode="lin" valueType="num">
                                      <p:cBhvr>
                                        <p:cTn id="76" dur="500" fill="hold"/>
                                        <p:tgtEl>
                                          <p:spTgt spid="2"/>
                                        </p:tgtEl>
                                        <p:attrNameLst>
                                          <p:attrName>ppt_w</p:attrName>
                                        </p:attrNameLst>
                                      </p:cBhvr>
                                      <p:tavLst>
                                        <p:tav tm="0">
                                          <p:val>
                                            <p:fltVal val="0"/>
                                          </p:val>
                                        </p:tav>
                                        <p:tav tm="100000">
                                          <p:val>
                                            <p:strVal val="#ppt_w"/>
                                          </p:val>
                                        </p:tav>
                                      </p:tavLst>
                                    </p:anim>
                                    <p:anim calcmode="lin" valueType="num">
                                      <p:cBhvr>
                                        <p:cTn id="77" dur="500" fill="hold"/>
                                        <p:tgtEl>
                                          <p:spTgt spid="2"/>
                                        </p:tgtEl>
                                        <p:attrNameLst>
                                          <p:attrName>ppt_h</p:attrName>
                                        </p:attrNameLst>
                                      </p:cBhvr>
                                      <p:tavLst>
                                        <p:tav tm="0">
                                          <p:val>
                                            <p:fltVal val="0"/>
                                          </p:val>
                                        </p:tav>
                                        <p:tav tm="100000">
                                          <p:val>
                                            <p:strVal val="#ppt_h"/>
                                          </p:val>
                                        </p:tav>
                                      </p:tavLst>
                                    </p:anim>
                                    <p:animEffect transition="in" filter="fade">
                                      <p:cBhvr>
                                        <p:cTn id="78" dur="500"/>
                                        <p:tgtEl>
                                          <p:spTgt spid="2"/>
                                        </p:tgtEl>
                                      </p:cBhvr>
                                    </p:animEffect>
                                    <p:anim calcmode="lin" valueType="num">
                                      <p:cBhvr>
                                        <p:cTn id="79" dur="500" fill="hold"/>
                                        <p:tgtEl>
                                          <p:spTgt spid="2"/>
                                        </p:tgtEl>
                                        <p:attrNameLst>
                                          <p:attrName>ppt_x</p:attrName>
                                        </p:attrNameLst>
                                      </p:cBhvr>
                                      <p:tavLst>
                                        <p:tav tm="0">
                                          <p:val>
                                            <p:fltVal val="0.5"/>
                                          </p:val>
                                        </p:tav>
                                        <p:tav tm="100000">
                                          <p:val>
                                            <p:strVal val="#ppt_x"/>
                                          </p:val>
                                        </p:tav>
                                      </p:tavLst>
                                    </p:anim>
                                    <p:anim calcmode="lin" valueType="num">
                                      <p:cBhvr>
                                        <p:cTn id="80" dur="500" fill="hold"/>
                                        <p:tgtEl>
                                          <p:spTgt spid="2"/>
                                        </p:tgtEl>
                                        <p:attrNameLst>
                                          <p:attrName>ppt_y</p:attrName>
                                        </p:attrNameLst>
                                      </p:cBhvr>
                                      <p:tavLst>
                                        <p:tav tm="0">
                                          <p:val>
                                            <p:fltVal val="0.5"/>
                                          </p:val>
                                        </p:tav>
                                        <p:tav tm="100000">
                                          <p:val>
                                            <p:strVal val="#ppt_y"/>
                                          </p:val>
                                        </p:tav>
                                      </p:tavLst>
                                    </p:anim>
                                  </p:childTnLst>
                                </p:cTn>
                              </p:par>
                            </p:childTnLst>
                          </p:cTn>
                        </p:par>
                        <p:par>
                          <p:cTn id="81" fill="hold">
                            <p:stCondLst>
                              <p:cond delay="4600"/>
                            </p:stCondLst>
                            <p:childTnLst>
                              <p:par>
                                <p:cTn id="82" presetID="42" presetClass="entr" presetSubtype="0"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500"/>
                                        <p:tgtEl>
                                          <p:spTgt spid="33"/>
                                        </p:tgtEl>
                                      </p:cBhvr>
                                    </p:animEffect>
                                    <p:anim calcmode="lin" valueType="num">
                                      <p:cBhvr>
                                        <p:cTn id="85" dur="500" fill="hold"/>
                                        <p:tgtEl>
                                          <p:spTgt spid="33"/>
                                        </p:tgtEl>
                                        <p:attrNameLst>
                                          <p:attrName>ppt_x</p:attrName>
                                        </p:attrNameLst>
                                      </p:cBhvr>
                                      <p:tavLst>
                                        <p:tav tm="0">
                                          <p:val>
                                            <p:strVal val="#ppt_x"/>
                                          </p:val>
                                        </p:tav>
                                        <p:tav tm="100000">
                                          <p:val>
                                            <p:strVal val="#ppt_x"/>
                                          </p:val>
                                        </p:tav>
                                      </p:tavLst>
                                    </p:anim>
                                    <p:anim calcmode="lin" valueType="num">
                                      <p:cBhvr>
                                        <p:cTn id="86" dur="500" fill="hold"/>
                                        <p:tgtEl>
                                          <p:spTgt spid="33"/>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500"/>
                                        <p:tgtEl>
                                          <p:spTgt spid="34"/>
                                        </p:tgtEl>
                                      </p:cBhvr>
                                    </p:animEffect>
                                    <p:anim calcmode="lin" valueType="num">
                                      <p:cBhvr>
                                        <p:cTn id="90" dur="500" fill="hold"/>
                                        <p:tgtEl>
                                          <p:spTgt spid="34"/>
                                        </p:tgtEl>
                                        <p:attrNameLst>
                                          <p:attrName>ppt_x</p:attrName>
                                        </p:attrNameLst>
                                      </p:cBhvr>
                                      <p:tavLst>
                                        <p:tav tm="0">
                                          <p:val>
                                            <p:strVal val="#ppt_x"/>
                                          </p:val>
                                        </p:tav>
                                        <p:tav tm="100000">
                                          <p:val>
                                            <p:strVal val="#ppt_x"/>
                                          </p:val>
                                        </p:tav>
                                      </p:tavLst>
                                    </p:anim>
                                    <p:anim calcmode="lin" valueType="num">
                                      <p:cBhvr>
                                        <p:cTn id="91"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3" grpId="0"/>
      <p:bldP spid="20494" grpId="0"/>
      <p:bldP spid="24" grpId="0"/>
      <p:bldP spid="29" grpId="0"/>
      <p:bldP spid="30" grpId="0"/>
      <p:bldP spid="31" grpId="0"/>
      <p:bldP spid="32"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p:cNvSpPr txBox="1"/>
          <p:nvPr/>
        </p:nvSpPr>
        <p:spPr>
          <a:xfrm>
            <a:off x="2196028" y="2083189"/>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400" b="1" dirty="0">
                <a:solidFill>
                  <a:srgbClr val="1B4367"/>
                </a:solidFill>
                <a:latin typeface="+mn-lt"/>
                <a:ea typeface="+mn-ea"/>
                <a:cs typeface="+mn-ea"/>
                <a:sym typeface="+mn-lt"/>
              </a:rPr>
              <a:t>系统特性</a:t>
            </a:r>
          </a:p>
        </p:txBody>
      </p:sp>
      <p:sp>
        <p:nvSpPr>
          <p:cNvPr id="89" name="Text Placeholder 8"/>
          <p:cNvSpPr txBox="1"/>
          <p:nvPr/>
        </p:nvSpPr>
        <p:spPr>
          <a:xfrm>
            <a:off x="2196027" y="2414288"/>
            <a:ext cx="2716872"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en-US" altLang="zh-CN" dirty="0">
                <a:solidFill>
                  <a:schemeClr val="tx1">
                    <a:lumMod val="75000"/>
                    <a:lumOff val="25000"/>
                  </a:schemeClr>
                </a:solidFill>
              </a:rPr>
              <a:t>       </a:t>
            </a:r>
            <a:r>
              <a:rPr lang="zh-CN" altLang="zh-CN" dirty="0">
                <a:solidFill>
                  <a:schemeClr val="tx1">
                    <a:lumMod val="75000"/>
                    <a:lumOff val="25000"/>
                  </a:schemeClr>
                </a:solidFill>
              </a:rPr>
              <a:t>对一个实际的物理系统建立数学模型</a:t>
            </a:r>
            <a:r>
              <a:rPr lang="zh-CN" altLang="en-US" dirty="0">
                <a:solidFill>
                  <a:schemeClr val="tx1">
                    <a:lumMod val="75000"/>
                    <a:lumOff val="25000"/>
                  </a:schemeClr>
                </a:solidFill>
              </a:rPr>
              <a:t>，</a:t>
            </a:r>
            <a:r>
              <a:rPr lang="zh-CN" altLang="zh-CN" dirty="0">
                <a:solidFill>
                  <a:schemeClr val="tx1">
                    <a:lumMod val="75000"/>
                    <a:lumOff val="25000"/>
                  </a:schemeClr>
                </a:solidFill>
              </a:rPr>
              <a:t>奇异摄动问题是指</a:t>
            </a:r>
            <a:r>
              <a:rPr lang="zh-CN" altLang="en-US" dirty="0">
                <a:solidFill>
                  <a:schemeClr val="tx1">
                    <a:lumMod val="75000"/>
                    <a:lumOff val="25000"/>
                  </a:schemeClr>
                </a:solidFill>
              </a:rPr>
              <a:t>系统</a:t>
            </a:r>
            <a:r>
              <a:rPr lang="zh-CN" altLang="zh-CN" dirty="0">
                <a:solidFill>
                  <a:schemeClr val="tx1">
                    <a:lumMod val="75000"/>
                    <a:lumOff val="25000"/>
                  </a:schemeClr>
                </a:solidFill>
              </a:rPr>
              <a:t>含有小参数、但不能够直接把小参数设为零从而求得所有近似解的问题。</a:t>
            </a:r>
            <a:endParaRPr lang="zh-CN" altLang="en-US" sz="1000" dirty="0">
              <a:solidFill>
                <a:schemeClr val="tx1">
                  <a:lumMod val="75000"/>
                  <a:lumOff val="25000"/>
                </a:schemeClr>
              </a:solidFill>
              <a:cs typeface="+mn-ea"/>
              <a:sym typeface="+mn-lt"/>
            </a:endParaRPr>
          </a:p>
        </p:txBody>
      </p:sp>
      <p:sp>
        <p:nvSpPr>
          <p:cNvPr id="37"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奇异摄动系统的提出</a:t>
            </a:r>
          </a:p>
        </p:txBody>
      </p:sp>
      <p:grpSp>
        <p:nvGrpSpPr>
          <p:cNvPr id="18" name="组合 17"/>
          <p:cNvGrpSpPr/>
          <p:nvPr/>
        </p:nvGrpSpPr>
        <p:grpSpPr>
          <a:xfrm>
            <a:off x="1538305" y="2208286"/>
            <a:ext cx="602227" cy="602227"/>
            <a:chOff x="1201568" y="1323581"/>
            <a:chExt cx="602227" cy="602227"/>
          </a:xfrm>
          <a:solidFill>
            <a:schemeClr val="bg1"/>
          </a:solidFill>
        </p:grpSpPr>
        <p:sp>
          <p:nvSpPr>
            <p:cNvPr id="15" name="泪滴形 14"/>
            <p:cNvSpPr/>
            <p:nvPr/>
          </p:nvSpPr>
          <p:spPr>
            <a:xfrm>
              <a:off x="1201568" y="13235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370273" y="1442634"/>
              <a:ext cx="264816" cy="364121"/>
              <a:chOff x="6766243" y="2767965"/>
              <a:chExt cx="139700" cy="192088"/>
            </a:xfrm>
            <a:grpFill/>
          </p:grpSpPr>
          <p:sp>
            <p:nvSpPr>
              <p:cNvPr id="31762" name="Rectangle 27"/>
              <p:cNvSpPr/>
              <p:nvPr/>
            </p:nvSpPr>
            <p:spPr>
              <a:xfrm>
                <a:off x="6766243" y="2807653"/>
                <a:ext cx="22225" cy="152400"/>
              </a:xfrm>
              <a:prstGeom prst="rect">
                <a:avLst/>
              </a:prstGeom>
              <a:grpFill/>
              <a:ln w="9525">
                <a:noFill/>
                <a:miter/>
              </a:ln>
            </p:spPr>
            <p:txBody>
              <a:bodyPr/>
              <a:lstStyle/>
              <a:p>
                <a:pPr lvl="0" eaLnBrk="1" hangingPunct="1"/>
                <a:endParaRPr lang="zh-CN" altLang="en-US" dirty="0">
                  <a:cs typeface="+mn-ea"/>
                  <a:sym typeface="+mn-lt"/>
                </a:endParaRPr>
              </a:p>
            </p:txBody>
          </p:sp>
          <p:sp>
            <p:nvSpPr>
              <p:cNvPr id="31763" name="Rectangle 28"/>
              <p:cNvSpPr/>
              <p:nvPr/>
            </p:nvSpPr>
            <p:spPr>
              <a:xfrm>
                <a:off x="6807518" y="2783840"/>
                <a:ext cx="20637" cy="176213"/>
              </a:xfrm>
              <a:prstGeom prst="rect">
                <a:avLst/>
              </a:prstGeom>
              <a:grpFill/>
              <a:ln w="9525">
                <a:noFill/>
                <a:miter/>
              </a:ln>
            </p:spPr>
            <p:txBody>
              <a:bodyPr/>
              <a:lstStyle/>
              <a:p>
                <a:pPr lvl="0" eaLnBrk="1" hangingPunct="1"/>
                <a:endParaRPr lang="zh-CN" altLang="en-US" dirty="0">
                  <a:cs typeface="+mn-ea"/>
                  <a:sym typeface="+mn-lt"/>
                </a:endParaRPr>
              </a:p>
            </p:txBody>
          </p:sp>
          <p:sp>
            <p:nvSpPr>
              <p:cNvPr id="31764" name="Rectangle 29"/>
              <p:cNvSpPr/>
              <p:nvPr/>
            </p:nvSpPr>
            <p:spPr>
              <a:xfrm>
                <a:off x="6844030" y="2767965"/>
                <a:ext cx="22225" cy="192088"/>
              </a:xfrm>
              <a:prstGeom prst="rect">
                <a:avLst/>
              </a:prstGeom>
              <a:grpFill/>
              <a:ln w="9525">
                <a:noFill/>
                <a:miter/>
              </a:ln>
            </p:spPr>
            <p:txBody>
              <a:bodyPr/>
              <a:lstStyle/>
              <a:p>
                <a:pPr lvl="0" eaLnBrk="1" hangingPunct="1"/>
                <a:endParaRPr lang="zh-CN" altLang="en-US" dirty="0">
                  <a:cs typeface="+mn-ea"/>
                  <a:sym typeface="+mn-lt"/>
                </a:endParaRPr>
              </a:p>
            </p:txBody>
          </p:sp>
          <p:sp>
            <p:nvSpPr>
              <p:cNvPr id="31765" name="Rectangle 30"/>
              <p:cNvSpPr/>
              <p:nvPr/>
            </p:nvSpPr>
            <p:spPr>
              <a:xfrm>
                <a:off x="6882130" y="2866390"/>
                <a:ext cx="23813" cy="93663"/>
              </a:xfrm>
              <a:prstGeom prst="rect">
                <a:avLst/>
              </a:prstGeom>
              <a:grpFill/>
              <a:ln w="9525">
                <a:noFill/>
                <a:miter/>
              </a:ln>
            </p:spPr>
            <p:txBody>
              <a:bodyPr/>
              <a:lstStyle/>
              <a:p>
                <a:pPr lvl="0" eaLnBrk="1" hangingPunct="1"/>
                <a:endParaRPr lang="zh-CN" altLang="en-US" dirty="0">
                  <a:cs typeface="+mn-ea"/>
                  <a:sym typeface="+mn-lt"/>
                </a:endParaRPr>
              </a:p>
            </p:txBody>
          </p:sp>
        </p:grpSp>
      </p:grpSp>
      <p:sp>
        <p:nvSpPr>
          <p:cNvPr id="48" name="Text Placeholder 2"/>
          <p:cNvSpPr txBox="1"/>
          <p:nvPr/>
        </p:nvSpPr>
        <p:spPr>
          <a:xfrm>
            <a:off x="5739328" y="2083189"/>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400" b="1" dirty="0">
                <a:solidFill>
                  <a:srgbClr val="1B4367"/>
                </a:solidFill>
                <a:latin typeface="+mn-lt"/>
                <a:ea typeface="+mn-ea"/>
                <a:cs typeface="+mn-ea"/>
                <a:sym typeface="+mn-lt"/>
              </a:rPr>
              <a:t>研究方向</a:t>
            </a:r>
          </a:p>
        </p:txBody>
      </p:sp>
      <p:sp>
        <p:nvSpPr>
          <p:cNvPr id="49" name="Text Placeholder 8"/>
          <p:cNvSpPr txBox="1"/>
          <p:nvPr/>
        </p:nvSpPr>
        <p:spPr>
          <a:xfrm>
            <a:off x="5739327" y="2414288"/>
            <a:ext cx="2446010"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en-US" altLang="zh-CN" dirty="0">
                <a:solidFill>
                  <a:schemeClr val="tx1">
                    <a:lumMod val="75000"/>
                    <a:lumOff val="25000"/>
                  </a:schemeClr>
                </a:solidFill>
              </a:rPr>
              <a:t>       </a:t>
            </a:r>
            <a:r>
              <a:rPr lang="zh-CN" altLang="zh-CN" dirty="0">
                <a:solidFill>
                  <a:schemeClr val="tx1">
                    <a:lumMod val="75000"/>
                    <a:lumOff val="25000"/>
                  </a:schemeClr>
                </a:solidFill>
              </a:rPr>
              <a:t>奇异摄动系统的控制和分析是控制理论的研究热点</a:t>
            </a:r>
            <a:r>
              <a:rPr lang="en-US" altLang="zh-CN" dirty="0">
                <a:solidFill>
                  <a:schemeClr val="tx1">
                    <a:lumMod val="75000"/>
                    <a:lumOff val="25000"/>
                  </a:schemeClr>
                </a:solidFill>
              </a:rPr>
              <a:t>,</a:t>
            </a:r>
            <a:r>
              <a:rPr lang="zh-CN" altLang="zh-CN" dirty="0">
                <a:solidFill>
                  <a:schemeClr val="tx1">
                    <a:lumMod val="75000"/>
                    <a:lumOff val="25000"/>
                  </a:schemeClr>
                </a:solidFill>
              </a:rPr>
              <a:t>主要包括系统稳定性、鲁棒性、优化、控制等。</a:t>
            </a:r>
            <a:endParaRPr lang="zh-CN" altLang="en-US" dirty="0">
              <a:solidFill>
                <a:schemeClr val="tx1">
                  <a:lumMod val="75000"/>
                  <a:lumOff val="25000"/>
                </a:schemeClr>
              </a:solidFill>
              <a:sym typeface="+mn-lt"/>
            </a:endParaRPr>
          </a:p>
        </p:txBody>
      </p:sp>
      <p:grpSp>
        <p:nvGrpSpPr>
          <p:cNvPr id="17" name="组合 16"/>
          <p:cNvGrpSpPr/>
          <p:nvPr/>
        </p:nvGrpSpPr>
        <p:grpSpPr>
          <a:xfrm>
            <a:off x="5081605" y="2208286"/>
            <a:ext cx="602227" cy="602227"/>
            <a:chOff x="4440068" y="1361681"/>
            <a:chExt cx="602227" cy="602227"/>
          </a:xfrm>
          <a:solidFill>
            <a:schemeClr val="bg1"/>
          </a:solidFill>
        </p:grpSpPr>
        <p:sp>
          <p:nvSpPr>
            <p:cNvPr id="52" name="泪滴形 51"/>
            <p:cNvSpPr/>
            <p:nvPr/>
          </p:nvSpPr>
          <p:spPr>
            <a:xfrm>
              <a:off x="4440068" y="13616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565190" y="1486803"/>
              <a:ext cx="351983" cy="351983"/>
              <a:chOff x="4953318" y="2640965"/>
              <a:chExt cx="227012" cy="227013"/>
            </a:xfrm>
            <a:grpFill/>
          </p:grpSpPr>
          <p:sp>
            <p:nvSpPr>
              <p:cNvPr id="31748" name="Freeform 21"/>
              <p:cNvSpPr/>
              <p:nvPr/>
            </p:nvSpPr>
            <p:spPr>
              <a:xfrm>
                <a:off x="4953318" y="2658428"/>
                <a:ext cx="211137" cy="20955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 h="128">
                    <a:moveTo>
                      <a:pt x="62" y="0"/>
                    </a:moveTo>
                    <a:cubicBezTo>
                      <a:pt x="48" y="1"/>
                      <a:pt x="35" y="7"/>
                      <a:pt x="24" y="18"/>
                    </a:cubicBezTo>
                    <a:cubicBezTo>
                      <a:pt x="0" y="42"/>
                      <a:pt x="0" y="80"/>
                      <a:pt x="24" y="104"/>
                    </a:cubicBezTo>
                    <a:cubicBezTo>
                      <a:pt x="48" y="128"/>
                      <a:pt x="87" y="128"/>
                      <a:pt x="111" y="104"/>
                    </a:cubicBezTo>
                    <a:cubicBezTo>
                      <a:pt x="122" y="94"/>
                      <a:pt x="127" y="80"/>
                      <a:pt x="129" y="66"/>
                    </a:cubicBezTo>
                    <a:cubicBezTo>
                      <a:pt x="62" y="66"/>
                      <a:pt x="62" y="66"/>
                      <a:pt x="62" y="66"/>
                    </a:cubicBezTo>
                    <a:lnTo>
                      <a:pt x="62" y="0"/>
                    </a:lnTo>
                    <a:close/>
                  </a:path>
                </a:pathLst>
              </a:custGeom>
              <a:grpFill/>
              <a:ln w="9525">
                <a:noFill/>
              </a:ln>
            </p:spPr>
            <p:txBody>
              <a:bodyPr/>
              <a:lstStyle/>
              <a:p>
                <a:endParaRPr lang="zh-CN" altLang="en-US">
                  <a:cs typeface="+mn-ea"/>
                  <a:sym typeface="+mn-lt"/>
                </a:endParaRPr>
              </a:p>
            </p:txBody>
          </p:sp>
          <p:sp>
            <p:nvSpPr>
              <p:cNvPr id="31749" name="Freeform 22"/>
              <p:cNvSpPr/>
              <p:nvPr/>
            </p:nvSpPr>
            <p:spPr>
              <a:xfrm>
                <a:off x="5070793" y="2640965"/>
                <a:ext cx="109537" cy="109538"/>
              </a:xfrm>
              <a:custGeom>
                <a:avLst/>
                <a:gdLst/>
                <a:ahLst/>
                <a:cxnLst>
                  <a:cxn ang="0">
                    <a:pos x="2147483647" y="2147483647"/>
                  </a:cxn>
                  <a:cxn ang="0">
                    <a:pos x="0" y="2147483647"/>
                  </a:cxn>
                  <a:cxn ang="0">
                    <a:pos x="0" y="2147483647"/>
                  </a:cxn>
                  <a:cxn ang="0">
                    <a:pos x="2147483647" y="2147483647"/>
                  </a:cxn>
                  <a:cxn ang="0">
                    <a:pos x="2147483647" y="2147483647"/>
                  </a:cxn>
                </a:cxnLst>
                <a:rect l="0" t="0" r="0" b="0"/>
                <a:pathLst>
                  <a:path w="68" h="68">
                    <a:moveTo>
                      <a:pt x="49" y="20"/>
                    </a:moveTo>
                    <a:cubicBezTo>
                      <a:pt x="35" y="6"/>
                      <a:pt x="18" y="0"/>
                      <a:pt x="0" y="2"/>
                    </a:cubicBezTo>
                    <a:cubicBezTo>
                      <a:pt x="0" y="68"/>
                      <a:pt x="0" y="68"/>
                      <a:pt x="0" y="68"/>
                    </a:cubicBezTo>
                    <a:cubicBezTo>
                      <a:pt x="66" y="68"/>
                      <a:pt x="66" y="68"/>
                      <a:pt x="66" y="68"/>
                    </a:cubicBezTo>
                    <a:cubicBezTo>
                      <a:pt x="68" y="51"/>
                      <a:pt x="62" y="33"/>
                      <a:pt x="49" y="20"/>
                    </a:cubicBezTo>
                    <a:close/>
                  </a:path>
                </a:pathLst>
              </a:custGeom>
              <a:grpFill/>
              <a:ln w="9525">
                <a:noFill/>
              </a:ln>
            </p:spPr>
            <p:txBody>
              <a:bodyPr/>
              <a:lstStyle/>
              <a:p>
                <a:endParaRPr lang="zh-CN" altLang="en-US">
                  <a:cs typeface="+mn-ea"/>
                  <a:sym typeface="+mn-lt"/>
                </a:endParaRPr>
              </a:p>
            </p:txBody>
          </p:sp>
        </p:grpSp>
      </p:gr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4" name="图片 5">
            <a:extLst>
              <a:ext uri="{FF2B5EF4-FFF2-40B4-BE49-F238E27FC236}">
                <a16:creationId xmlns:a16="http://schemas.microsoft.com/office/drawing/2014/main" id="{8D0CE697-5475-4B54-B6AE-EB4553CC3EA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图片 6">
            <a:extLst>
              <a:ext uri="{FF2B5EF4-FFF2-40B4-BE49-F238E27FC236}">
                <a16:creationId xmlns:a16="http://schemas.microsoft.com/office/drawing/2014/main" id="{EC96F3E5-1CA4-4602-9A96-B31F496388BB}"/>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300"/>
                                        <p:tgtEl>
                                          <p:spTgt spid="33"/>
                                        </p:tgtEl>
                                      </p:cBhvr>
                                    </p:animEffect>
                                  </p:childTnLst>
                                </p:cTn>
                              </p:par>
                            </p:childTnLst>
                          </p:cTn>
                        </p:par>
                        <p:par>
                          <p:cTn id="16" fill="hold">
                            <p:stCondLst>
                              <p:cond delay="1200"/>
                            </p:stCondLst>
                            <p:childTnLst>
                              <p:par>
                                <p:cTn id="17" presetID="53" presetClass="entr" presetSubtype="52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fltVal val="0.5"/>
                                          </p:val>
                                        </p:tav>
                                        <p:tav tm="100000">
                                          <p:val>
                                            <p:strVal val="#ppt_x"/>
                                          </p:val>
                                        </p:tav>
                                      </p:tavLst>
                                    </p:anim>
                                    <p:anim calcmode="lin" valueType="num">
                                      <p:cBhvr>
                                        <p:cTn id="23" dur="500" fill="hold"/>
                                        <p:tgtEl>
                                          <p:spTgt spid="18"/>
                                        </p:tgtEl>
                                        <p:attrNameLst>
                                          <p:attrName>ppt_y</p:attrName>
                                        </p:attrNameLst>
                                      </p:cBhvr>
                                      <p:tavLst>
                                        <p:tav tm="0">
                                          <p:val>
                                            <p:fltVal val="0.5"/>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88"/>
                                        </p:tgtEl>
                                        <p:attrNameLst>
                                          <p:attrName>style.visibility</p:attrName>
                                        </p:attrNameLst>
                                      </p:cBhvr>
                                      <p:to>
                                        <p:strVal val="visible"/>
                                      </p:to>
                                    </p:set>
                                    <p:anim calcmode="lin" valueType="num">
                                      <p:cBhvr additive="base">
                                        <p:cTn id="26" dur="500" fill="hold"/>
                                        <p:tgtEl>
                                          <p:spTgt spid="88"/>
                                        </p:tgtEl>
                                        <p:attrNameLst>
                                          <p:attrName>ppt_x</p:attrName>
                                        </p:attrNameLst>
                                      </p:cBhvr>
                                      <p:tavLst>
                                        <p:tav tm="0">
                                          <p:val>
                                            <p:strVal val="1+#ppt_w/2"/>
                                          </p:val>
                                        </p:tav>
                                        <p:tav tm="100000">
                                          <p:val>
                                            <p:strVal val="#ppt_x"/>
                                          </p:val>
                                        </p:tav>
                                      </p:tavLst>
                                    </p:anim>
                                    <p:anim calcmode="lin" valueType="num">
                                      <p:cBhvr additive="base">
                                        <p:cTn id="27" dur="500" fill="hold"/>
                                        <p:tgtEl>
                                          <p:spTgt spid="88"/>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additive="base">
                                        <p:cTn id="30" dur="500" fill="hold"/>
                                        <p:tgtEl>
                                          <p:spTgt spid="89"/>
                                        </p:tgtEl>
                                        <p:attrNameLst>
                                          <p:attrName>ppt_x</p:attrName>
                                        </p:attrNameLst>
                                      </p:cBhvr>
                                      <p:tavLst>
                                        <p:tav tm="0">
                                          <p:val>
                                            <p:strVal val="1+#ppt_w/2"/>
                                          </p:val>
                                        </p:tav>
                                        <p:tav tm="100000">
                                          <p:val>
                                            <p:strVal val="#ppt_x"/>
                                          </p:val>
                                        </p:tav>
                                      </p:tavLst>
                                    </p:anim>
                                    <p:anim calcmode="lin" valueType="num">
                                      <p:cBhvr additive="base">
                                        <p:cTn id="31" dur="500" fill="hold"/>
                                        <p:tgtEl>
                                          <p:spTgt spid="89"/>
                                        </p:tgtEl>
                                        <p:attrNameLst>
                                          <p:attrName>ppt_y</p:attrName>
                                        </p:attrNameLst>
                                      </p:cBhvr>
                                      <p:tavLst>
                                        <p:tav tm="0">
                                          <p:val>
                                            <p:strVal val="#ppt_y"/>
                                          </p:val>
                                        </p:tav>
                                        <p:tav tm="100000">
                                          <p:val>
                                            <p:strVal val="#ppt_y"/>
                                          </p:val>
                                        </p:tav>
                                      </p:tavLst>
                                    </p:anim>
                                  </p:childTnLst>
                                </p:cTn>
                              </p:par>
                            </p:childTnLst>
                          </p:cTn>
                        </p:par>
                        <p:par>
                          <p:cTn id="32" fill="hold">
                            <p:stCondLst>
                              <p:cond delay="1700"/>
                            </p:stCondLst>
                            <p:childTnLst>
                              <p:par>
                                <p:cTn id="33" presetID="53" presetClass="entr" presetSubtype="528"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anim calcmode="lin" valueType="num">
                                      <p:cBhvr>
                                        <p:cTn id="38" dur="500" fill="hold"/>
                                        <p:tgtEl>
                                          <p:spTgt spid="17"/>
                                        </p:tgtEl>
                                        <p:attrNameLst>
                                          <p:attrName>ppt_x</p:attrName>
                                        </p:attrNameLst>
                                      </p:cBhvr>
                                      <p:tavLst>
                                        <p:tav tm="0">
                                          <p:val>
                                            <p:fltVal val="0.5"/>
                                          </p:val>
                                        </p:tav>
                                        <p:tav tm="100000">
                                          <p:val>
                                            <p:strVal val="#ppt_x"/>
                                          </p:val>
                                        </p:tav>
                                      </p:tavLst>
                                    </p:anim>
                                    <p:anim calcmode="lin" valueType="num">
                                      <p:cBhvr>
                                        <p:cTn id="39" dur="500" fill="hold"/>
                                        <p:tgtEl>
                                          <p:spTgt spid="17"/>
                                        </p:tgtEl>
                                        <p:attrNameLst>
                                          <p:attrName>ppt_y</p:attrName>
                                        </p:attrNameLst>
                                      </p:cBhvr>
                                      <p:tavLst>
                                        <p:tav tm="0">
                                          <p:val>
                                            <p:fltVal val="0.5"/>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 calcmode="lin" valueType="num">
                                      <p:cBhvr additive="base">
                                        <p:cTn id="42" dur="500" fill="hold"/>
                                        <p:tgtEl>
                                          <p:spTgt spid="48"/>
                                        </p:tgtEl>
                                        <p:attrNameLst>
                                          <p:attrName>ppt_x</p:attrName>
                                        </p:attrNameLst>
                                      </p:cBhvr>
                                      <p:tavLst>
                                        <p:tav tm="0">
                                          <p:val>
                                            <p:strVal val="1+#ppt_w/2"/>
                                          </p:val>
                                        </p:tav>
                                        <p:tav tm="100000">
                                          <p:val>
                                            <p:strVal val="#ppt_x"/>
                                          </p:val>
                                        </p:tav>
                                      </p:tavLst>
                                    </p:anim>
                                    <p:anim calcmode="lin" valueType="num">
                                      <p:cBhvr additive="base">
                                        <p:cTn id="43" dur="500" fill="hold"/>
                                        <p:tgtEl>
                                          <p:spTgt spid="48"/>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 calcmode="lin" valueType="num">
                                      <p:cBhvr additive="base">
                                        <p:cTn id="46" dur="500" fill="hold"/>
                                        <p:tgtEl>
                                          <p:spTgt spid="49"/>
                                        </p:tgtEl>
                                        <p:attrNameLst>
                                          <p:attrName>ppt_x</p:attrName>
                                        </p:attrNameLst>
                                      </p:cBhvr>
                                      <p:tavLst>
                                        <p:tav tm="0">
                                          <p:val>
                                            <p:strVal val="1+#ppt_w/2"/>
                                          </p:val>
                                        </p:tav>
                                        <p:tav tm="100000">
                                          <p:val>
                                            <p:strVal val="#ppt_x"/>
                                          </p:val>
                                        </p:tav>
                                      </p:tavLst>
                                    </p:anim>
                                    <p:anim calcmode="lin" valueType="num">
                                      <p:cBhvr additive="base">
                                        <p:cTn id="47"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37" grpId="0"/>
      <p:bldP spid="48"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315297" y="2729768"/>
            <a:ext cx="4508703"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研究方法与整体思路</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pic>
        <p:nvPicPr>
          <p:cNvPr id="5" name="图片 5">
            <a:extLst>
              <a:ext uri="{FF2B5EF4-FFF2-40B4-BE49-F238E27FC236}">
                <a16:creationId xmlns:a16="http://schemas.microsoft.com/office/drawing/2014/main" id="{176EF8AA-755D-4D72-9FCE-ED53613B3B6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a:extLst>
              <a:ext uri="{FF2B5EF4-FFF2-40B4-BE49-F238E27FC236}">
                <a16:creationId xmlns:a16="http://schemas.microsoft.com/office/drawing/2014/main" id="{D213DA97-3605-4853-9F08-955EDC752221}"/>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4670735" y="781544"/>
            <a:ext cx="2694623" cy="1061962"/>
            <a:chOff x="6178340" y="1457775"/>
            <a:chExt cx="3592830" cy="1415946"/>
          </a:xfrm>
        </p:grpSpPr>
        <mc:AlternateContent xmlns:mc="http://schemas.openxmlformats.org/markup-compatibility/2006" xmlns:a14="http://schemas.microsoft.com/office/drawing/2010/main">
          <mc:Choice Requires="a14">
            <p:sp>
              <p:nvSpPr>
                <p:cNvPr id="86" name="文本框 85"/>
                <p:cNvSpPr txBox="1"/>
                <p:nvPr/>
              </p:nvSpPr>
              <p:spPr>
                <a:xfrm>
                  <a:off x="6178340" y="1746065"/>
                  <a:ext cx="3592830" cy="1127656"/>
                </a:xfrm>
                <a:prstGeom prst="rect">
                  <a:avLst/>
                </a:prstGeom>
                <a:noFill/>
              </p:spPr>
              <p:txBody>
                <a:bodyPr wrap="square" rtlCol="0">
                  <a:spAutoFit/>
                </a:bodyPr>
                <a:lstStyle/>
                <a:p>
                  <a:pPr algn="just">
                    <a:lnSpc>
                      <a:spcPts val="1500"/>
                    </a:lnSpc>
                  </a:pPr>
                  <a:r>
                    <a:rPr lang="zh-CN" altLang="en-US" sz="1000" dirty="0">
                      <a:solidFill>
                        <a:schemeClr val="tx1">
                          <a:lumMod val="75000"/>
                          <a:lumOff val="25000"/>
                        </a:schemeClr>
                      </a:solidFill>
                      <a:cs typeface="+mn-ea"/>
                      <a:sym typeface="+mn-lt"/>
                    </a:rPr>
                    <a:t>       </a:t>
                  </a:r>
                  <a:r>
                    <a:rPr lang="zh-CN" altLang="en-US" sz="1050" dirty="0">
                      <a:solidFill>
                        <a:schemeClr val="tx1">
                          <a:lumMod val="75000"/>
                          <a:lumOff val="25000"/>
                        </a:schemeClr>
                      </a:solidFill>
                      <a:cs typeface="+mn-ea"/>
                      <a:sym typeface="+mn-lt"/>
                    </a:rPr>
                    <a:t>建立带有奇异摄动参数</a:t>
                  </a:r>
                  <a14:m>
                    <m:oMath xmlns:m="http://schemas.openxmlformats.org/officeDocument/2006/math">
                      <m:r>
                        <a:rPr lang="zh-CN" altLang="en-US" sz="1050" i="1" smtClean="0">
                          <a:solidFill>
                            <a:schemeClr val="tx1">
                              <a:lumMod val="75000"/>
                              <a:lumOff val="25000"/>
                            </a:schemeClr>
                          </a:solidFill>
                          <a:latin typeface="Cambria Math" panose="02040503050406030204" pitchFamily="18" charset="0"/>
                          <a:cs typeface="+mn-ea"/>
                          <a:sym typeface="+mn-lt"/>
                        </a:rPr>
                        <m:t>𝜀</m:t>
                      </m:r>
                    </m:oMath>
                  </a14:m>
                  <a:r>
                    <a:rPr lang="zh-CN" altLang="en-US" sz="1050" dirty="0">
                      <a:solidFill>
                        <a:schemeClr val="tx1">
                          <a:lumMod val="75000"/>
                          <a:lumOff val="25000"/>
                        </a:schemeClr>
                      </a:solidFill>
                      <a:cs typeface="+mn-ea"/>
                      <a:sym typeface="+mn-lt"/>
                    </a:rPr>
                    <a:t>的网络化控制系统，其中的测量输出带有统计特性已知的数据丢包。同时提出故障检测滤波器的设计方案。</a:t>
                  </a:r>
                  <a:endParaRPr lang="zh-CN" altLang="da-DK" sz="1000" dirty="0">
                    <a:solidFill>
                      <a:schemeClr val="tx1">
                        <a:lumMod val="75000"/>
                        <a:lumOff val="25000"/>
                      </a:schemeClr>
                    </a:solidFill>
                    <a:cs typeface="+mn-ea"/>
                    <a:sym typeface="+mn-lt"/>
                  </a:endParaRPr>
                </a:p>
              </p:txBody>
            </p:sp>
          </mc:Choice>
          <mc:Fallback xmlns="">
            <p:sp>
              <p:nvSpPr>
                <p:cNvPr id="86" name="文本框 85"/>
                <p:cNvSpPr txBox="1">
                  <a:spLocks noRot="1" noChangeAspect="1" noMove="1" noResize="1" noEditPoints="1" noAdjustHandles="1" noChangeArrowheads="1" noChangeShapeType="1" noTextEdit="1"/>
                </p:cNvSpPr>
                <p:nvPr/>
              </p:nvSpPr>
              <p:spPr>
                <a:xfrm>
                  <a:off x="6178340" y="1746065"/>
                  <a:ext cx="3592830" cy="1127656"/>
                </a:xfrm>
                <a:prstGeom prst="rect">
                  <a:avLst/>
                </a:prstGeom>
                <a:blipFill>
                  <a:blip r:embed="rId3"/>
                  <a:stretch>
                    <a:fillRect b="-3623"/>
                  </a:stretch>
                </a:blipFill>
              </p:spPr>
              <p:txBody>
                <a:bodyPr/>
                <a:lstStyle/>
                <a:p>
                  <a:r>
                    <a:rPr lang="zh-CN" altLang="en-US">
                      <a:noFill/>
                    </a:rPr>
                    <a:t> </a:t>
                  </a:r>
                </a:p>
              </p:txBody>
            </p:sp>
          </mc:Fallback>
        </mc:AlternateContent>
        <p:sp>
          <p:nvSpPr>
            <p:cNvPr id="8" name="TextBox 1956"/>
            <p:cNvSpPr/>
            <p:nvPr/>
          </p:nvSpPr>
          <p:spPr>
            <a:xfrm>
              <a:off x="6182151" y="1457775"/>
              <a:ext cx="1921944" cy="379590"/>
            </a:xfrm>
            <a:prstGeom prst="rect">
              <a:avLst/>
            </a:prstGeom>
            <a:noFill/>
            <a:ln w="9525">
              <a:noFill/>
              <a:miter/>
            </a:ln>
          </p:spPr>
          <p:txBody>
            <a:bodyPr wrap="square">
              <a:spAutoFit/>
            </a:bodyPr>
            <a:lstStyle/>
            <a:p>
              <a:pPr lvl="0" algn="l">
                <a:lnSpc>
                  <a:spcPts val="1500"/>
                </a:lnSpc>
              </a:pPr>
              <a:r>
                <a:rPr lang="zh-CN" altLang="en-US" b="1" dirty="0">
                  <a:solidFill>
                    <a:srgbClr val="1B4367"/>
                  </a:solidFill>
                  <a:cs typeface="+mn-ea"/>
                  <a:sym typeface="+mn-lt"/>
                </a:rPr>
                <a:t>系统模型建立</a:t>
              </a:r>
            </a:p>
          </p:txBody>
        </p:sp>
      </p:grpSp>
      <p:grpSp>
        <p:nvGrpSpPr>
          <p:cNvPr id="74" name="组合 73"/>
          <p:cNvGrpSpPr/>
          <p:nvPr/>
        </p:nvGrpSpPr>
        <p:grpSpPr>
          <a:xfrm>
            <a:off x="4672685" y="2550420"/>
            <a:ext cx="2694623" cy="868063"/>
            <a:chOff x="6180940" y="3828220"/>
            <a:chExt cx="3592830" cy="1157414"/>
          </a:xfrm>
        </p:grpSpPr>
        <mc:AlternateContent xmlns:mc="http://schemas.openxmlformats.org/markup-compatibility/2006" xmlns:a14="http://schemas.microsoft.com/office/drawing/2010/main">
          <mc:Choice Requires="a14">
            <p:sp>
              <p:nvSpPr>
                <p:cNvPr id="6" name="文本框 5"/>
                <p:cNvSpPr txBox="1"/>
                <p:nvPr/>
              </p:nvSpPr>
              <p:spPr>
                <a:xfrm>
                  <a:off x="6180940" y="4116510"/>
                  <a:ext cx="3592830" cy="869124"/>
                </a:xfrm>
                <a:prstGeom prst="rect">
                  <a:avLst/>
                </a:prstGeom>
                <a:noFill/>
              </p:spPr>
              <p:txBody>
                <a:bodyPr wrap="square" rtlCol="0">
                  <a:spAutoFit/>
                </a:bodyPr>
                <a:lstStyle/>
                <a:p>
                  <a:pPr algn="just">
                    <a:lnSpc>
                      <a:spcPts val="1500"/>
                    </a:lnSpc>
                  </a:pPr>
                  <a:r>
                    <a:rPr lang="zh-CN" altLang="en-US" sz="1000" dirty="0">
                      <a:solidFill>
                        <a:schemeClr val="tx1">
                          <a:lumMod val="75000"/>
                          <a:lumOff val="25000"/>
                        </a:schemeClr>
                      </a:solidFill>
                      <a:cs typeface="+mn-ea"/>
                      <a:sym typeface="+mn-lt"/>
                    </a:rPr>
                    <a:t>       在给定的摄动参数范围内，提出在外部扰动信号以及故障信号不为零时，奇异摄动系统满足</a:t>
                  </a:r>
                  <a14:m>
                    <m:oMath xmlns:m="http://schemas.openxmlformats.org/officeDocument/2006/math">
                      <m:sSub>
                        <m:sSubPr>
                          <m:ctrlPr>
                            <a:rPr lang="en-US" altLang="zh-CN" sz="1000" i="1" smtClean="0">
                              <a:solidFill>
                                <a:schemeClr val="tx1">
                                  <a:lumMod val="75000"/>
                                  <a:lumOff val="25000"/>
                                </a:schemeClr>
                              </a:solidFill>
                              <a:latin typeface="Cambria Math" panose="02040503050406030204" pitchFamily="18" charset="0"/>
                              <a:cs typeface="+mn-ea"/>
                              <a:sym typeface="+mn-lt"/>
                            </a:rPr>
                          </m:ctrlPr>
                        </m:sSubPr>
                        <m:e>
                          <m:r>
                            <a:rPr lang="en-US" altLang="zh-CN" sz="1000" b="0" i="1" smtClean="0">
                              <a:solidFill>
                                <a:schemeClr val="tx1">
                                  <a:lumMod val="75000"/>
                                  <a:lumOff val="25000"/>
                                </a:schemeClr>
                              </a:solidFill>
                              <a:latin typeface="Cambria Math" panose="02040503050406030204" pitchFamily="18" charset="0"/>
                              <a:cs typeface="+mn-ea"/>
                              <a:sym typeface="+mn-lt"/>
                            </a:rPr>
                            <m:t>𝐻</m:t>
                          </m:r>
                        </m:e>
                        <m:sub>
                          <m:r>
                            <a:rPr lang="en-US" altLang="zh-CN" sz="1000" i="1" smtClean="0">
                              <a:solidFill>
                                <a:schemeClr val="tx1">
                                  <a:lumMod val="75000"/>
                                  <a:lumOff val="25000"/>
                                </a:schemeClr>
                              </a:solidFill>
                              <a:latin typeface="Cambria Math" panose="02040503050406030204" pitchFamily="18" charset="0"/>
                              <a:ea typeface="Cambria Math" panose="02040503050406030204" pitchFamily="18" charset="0"/>
                              <a:cs typeface="+mn-ea"/>
                              <a:sym typeface="+mn-lt"/>
                            </a:rPr>
                            <m:t>∞</m:t>
                          </m:r>
                        </m:sub>
                      </m:sSub>
                    </m:oMath>
                  </a14:m>
                  <a:r>
                    <a:rPr lang="zh-CN" altLang="en-US" sz="1000" dirty="0">
                      <a:solidFill>
                        <a:schemeClr val="tx1">
                          <a:lumMod val="75000"/>
                          <a:lumOff val="25000"/>
                        </a:schemeClr>
                      </a:solidFill>
                      <a:cs typeface="+mn-ea"/>
                      <a:sym typeface="+mn-lt"/>
                    </a:rPr>
                    <a:t>性能指标</a:t>
                  </a:r>
                  <a14:m>
                    <m:oMath xmlns:m="http://schemas.openxmlformats.org/officeDocument/2006/math">
                      <m:r>
                        <a:rPr lang="zh-CN" altLang="en-US" sz="1000" i="1" dirty="0" smtClean="0">
                          <a:solidFill>
                            <a:schemeClr val="tx1">
                              <a:lumMod val="75000"/>
                              <a:lumOff val="25000"/>
                            </a:schemeClr>
                          </a:solidFill>
                          <a:latin typeface="Cambria Math" panose="02040503050406030204" pitchFamily="18" charset="0"/>
                          <a:cs typeface="+mn-ea"/>
                          <a:sym typeface="+mn-lt"/>
                        </a:rPr>
                        <m:t>𝛾</m:t>
                      </m:r>
                    </m:oMath>
                  </a14:m>
                  <a:r>
                    <a:rPr lang="zh-CN" altLang="en-US" sz="1000" dirty="0">
                      <a:solidFill>
                        <a:schemeClr val="tx1">
                          <a:lumMod val="75000"/>
                          <a:lumOff val="25000"/>
                        </a:schemeClr>
                      </a:solidFill>
                      <a:cs typeface="+mn-ea"/>
                      <a:sym typeface="+mn-lt"/>
                    </a:rPr>
                    <a:t>的充分条件。</a:t>
                  </a:r>
                  <a:endParaRPr lang="zh-CN" altLang="da-DK" sz="1000" dirty="0">
                    <a:solidFill>
                      <a:schemeClr val="tx1">
                        <a:lumMod val="75000"/>
                        <a:lumOff val="25000"/>
                      </a:schemeClr>
                    </a:solidFill>
                    <a:cs typeface="+mn-ea"/>
                    <a:sym typeface="+mn-lt"/>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6180940" y="4116510"/>
                  <a:ext cx="3592830" cy="869124"/>
                </a:xfrm>
                <a:prstGeom prst="rect">
                  <a:avLst/>
                </a:prstGeom>
                <a:blipFill>
                  <a:blip r:embed="rId4"/>
                  <a:stretch>
                    <a:fillRect b="-37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1956"/>
                <p:cNvSpPr/>
                <p:nvPr/>
              </p:nvSpPr>
              <p:spPr>
                <a:xfrm>
                  <a:off x="6184751" y="3828220"/>
                  <a:ext cx="2086684" cy="379590"/>
                </a:xfrm>
                <a:prstGeom prst="rect">
                  <a:avLst/>
                </a:prstGeom>
                <a:noFill/>
                <a:ln w="9525">
                  <a:noFill/>
                  <a:miter/>
                </a:ln>
              </p:spPr>
              <p:txBody>
                <a:bodyPr wrap="square">
                  <a:spAutoFit/>
                </a:bodyPr>
                <a:lstStyle/>
                <a:p>
                  <a:pPr lvl="0" algn="l">
                    <a:lnSpc>
                      <a:spcPts val="1500"/>
                    </a:lnSpc>
                  </a:pPr>
                  <a14:m>
                    <m:oMath xmlns:m="http://schemas.openxmlformats.org/officeDocument/2006/math">
                      <m:sSub>
                        <m:sSubPr>
                          <m:ctrlPr>
                            <a:rPr lang="en-US" altLang="zh-CN" b="1" i="1" smtClean="0">
                              <a:solidFill>
                                <a:srgbClr val="1B4367"/>
                              </a:solidFill>
                              <a:latin typeface="Cambria Math" panose="02040503050406030204" pitchFamily="18" charset="0"/>
                              <a:cs typeface="+mn-ea"/>
                              <a:sym typeface="+mn-lt"/>
                            </a:rPr>
                          </m:ctrlPr>
                        </m:sSubPr>
                        <m:e>
                          <m:r>
                            <a:rPr lang="en-US" altLang="zh-CN" b="1" i="1" smtClean="0">
                              <a:solidFill>
                                <a:srgbClr val="1B4367"/>
                              </a:solidFill>
                              <a:latin typeface="Cambria Math" panose="02040503050406030204" pitchFamily="18" charset="0"/>
                              <a:cs typeface="+mn-ea"/>
                              <a:sym typeface="+mn-lt"/>
                            </a:rPr>
                            <m:t>𝑯</m:t>
                          </m:r>
                        </m:e>
                        <m:sub>
                          <m:r>
                            <a:rPr lang="en-US" altLang="zh-CN" b="1" i="1" smtClean="0">
                              <a:solidFill>
                                <a:srgbClr val="1B4367"/>
                              </a:solidFill>
                              <a:latin typeface="Cambria Math" panose="02040503050406030204" pitchFamily="18" charset="0"/>
                              <a:ea typeface="Cambria Math" panose="02040503050406030204" pitchFamily="18" charset="0"/>
                              <a:cs typeface="+mn-ea"/>
                              <a:sym typeface="+mn-lt"/>
                            </a:rPr>
                            <m:t>∞</m:t>
                          </m:r>
                        </m:sub>
                      </m:sSub>
                    </m:oMath>
                  </a14:m>
                  <a:r>
                    <a:rPr lang="zh-CN" altLang="en-US" b="1" dirty="0">
                      <a:solidFill>
                        <a:srgbClr val="1B4367"/>
                      </a:solidFill>
                      <a:cs typeface="+mn-ea"/>
                      <a:sym typeface="+mn-lt"/>
                    </a:rPr>
                    <a:t>性能指标</a:t>
                  </a:r>
                </a:p>
              </p:txBody>
            </p:sp>
          </mc:Choice>
          <mc:Fallback xmlns="">
            <p:sp>
              <p:nvSpPr>
                <p:cNvPr id="7" name="TextBox 1956"/>
                <p:cNvSpPr>
                  <a:spLocks noRot="1" noChangeAspect="1" noMove="1" noResize="1" noEditPoints="1" noAdjustHandles="1" noChangeArrowheads="1" noChangeShapeType="1" noTextEdit="1"/>
                </p:cNvSpPr>
                <p:nvPr/>
              </p:nvSpPr>
              <p:spPr>
                <a:xfrm>
                  <a:off x="6184751" y="3828220"/>
                  <a:ext cx="2086684" cy="379590"/>
                </a:xfrm>
                <a:prstGeom prst="rect">
                  <a:avLst/>
                </a:prstGeom>
                <a:blipFill>
                  <a:blip r:embed="rId5"/>
                  <a:stretch>
                    <a:fillRect t="-10638" b="-21277"/>
                  </a:stretch>
                </a:blipFill>
                <a:ln w="9525">
                  <a:noFill/>
                  <a:miter/>
                </a:ln>
              </p:spPr>
              <p:txBody>
                <a:bodyPr/>
                <a:lstStyle/>
                <a:p>
                  <a:r>
                    <a:rPr lang="zh-CN" altLang="en-US">
                      <a:noFill/>
                    </a:rPr>
                    <a:t> </a:t>
                  </a:r>
                </a:p>
              </p:txBody>
            </p:sp>
          </mc:Fallback>
        </mc:AlternateContent>
      </p:grpSp>
      <p:cxnSp>
        <p:nvCxnSpPr>
          <p:cNvPr id="11" name="直接连接符 10"/>
          <p:cNvCxnSpPr>
            <a:stCxn id="56" idx="0"/>
          </p:cNvCxnSpPr>
          <p:nvPr/>
        </p:nvCxnSpPr>
        <p:spPr>
          <a:xfrm>
            <a:off x="4312404" y="881485"/>
            <a:ext cx="0" cy="3349214"/>
          </a:xfrm>
          <a:prstGeom prst="line">
            <a:avLst/>
          </a:prstGeom>
          <a:ln w="9525">
            <a:solidFill>
              <a:srgbClr val="1B4367"/>
            </a:solidFill>
            <a:prstDash val="solid"/>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3964898" y="3418271"/>
            <a:ext cx="686184" cy="694853"/>
            <a:chOff x="5237224" y="4937554"/>
            <a:chExt cx="914912" cy="926470"/>
          </a:xfrm>
          <a:solidFill>
            <a:schemeClr val="bg1"/>
          </a:solidFill>
        </p:grpSpPr>
        <p:sp>
          <p:nvSpPr>
            <p:cNvPr id="65" name="Freeform 1812"/>
            <p:cNvSpPr/>
            <p:nvPr/>
          </p:nvSpPr>
          <p:spPr>
            <a:xfrm>
              <a:off x="5237224" y="4937554"/>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5" name="组合 24"/>
            <p:cNvGrpSpPr/>
            <p:nvPr/>
          </p:nvGrpSpPr>
          <p:grpSpPr>
            <a:xfrm>
              <a:off x="5474309" y="5184293"/>
              <a:ext cx="438631" cy="441328"/>
              <a:chOff x="5595939" y="4999038"/>
              <a:chExt cx="515938" cy="519113"/>
            </a:xfrm>
            <a:grpFill/>
          </p:grpSpPr>
          <p:sp>
            <p:nvSpPr>
              <p:cNvPr id="49" name="Freeform 5"/>
              <p:cNvSpPr/>
              <p:nvPr/>
            </p:nvSpPr>
            <p:spPr bwMode="auto">
              <a:xfrm>
                <a:off x="5599114" y="4999038"/>
                <a:ext cx="430213" cy="303213"/>
              </a:xfrm>
              <a:custGeom>
                <a:avLst/>
                <a:gdLst>
                  <a:gd name="T0" fmla="*/ 298 w 298"/>
                  <a:gd name="T1" fmla="*/ 81 h 211"/>
                  <a:gd name="T2" fmla="*/ 292 w 298"/>
                  <a:gd name="T3" fmla="*/ 0 h 211"/>
                  <a:gd name="T4" fmla="*/ 210 w 298"/>
                  <a:gd name="T5" fmla="*/ 30 h 211"/>
                  <a:gd name="T6" fmla="*/ 242 w 298"/>
                  <a:gd name="T7" fmla="*/ 48 h 211"/>
                  <a:gd name="T8" fmla="*/ 100 w 298"/>
                  <a:gd name="T9" fmla="*/ 155 h 211"/>
                  <a:gd name="T10" fmla="*/ 1 w 298"/>
                  <a:gd name="T11" fmla="*/ 169 h 211"/>
                  <a:gd name="T12" fmla="*/ 1 w 298"/>
                  <a:gd name="T13" fmla="*/ 188 h 211"/>
                  <a:gd name="T14" fmla="*/ 1 w 298"/>
                  <a:gd name="T15" fmla="*/ 207 h 211"/>
                  <a:gd name="T16" fmla="*/ 1 w 298"/>
                  <a:gd name="T17" fmla="*/ 207 h 211"/>
                  <a:gd name="T18" fmla="*/ 112 w 298"/>
                  <a:gd name="T19" fmla="*/ 191 h 211"/>
                  <a:gd name="T20" fmla="*/ 208 w 298"/>
                  <a:gd name="T21" fmla="*/ 139 h 211"/>
                  <a:gd name="T22" fmla="*/ 275 w 298"/>
                  <a:gd name="T23" fmla="*/ 68 h 211"/>
                  <a:gd name="T24" fmla="*/ 298 w 298"/>
                  <a:gd name="T25" fmla="*/ 8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211">
                    <a:moveTo>
                      <a:pt x="298" y="81"/>
                    </a:moveTo>
                    <a:cubicBezTo>
                      <a:pt x="292" y="0"/>
                      <a:pt x="292" y="0"/>
                      <a:pt x="292" y="0"/>
                    </a:cubicBezTo>
                    <a:cubicBezTo>
                      <a:pt x="210" y="30"/>
                      <a:pt x="210" y="30"/>
                      <a:pt x="210" y="30"/>
                    </a:cubicBezTo>
                    <a:cubicBezTo>
                      <a:pt x="242" y="48"/>
                      <a:pt x="242" y="48"/>
                      <a:pt x="242" y="48"/>
                    </a:cubicBezTo>
                    <a:cubicBezTo>
                      <a:pt x="208" y="98"/>
                      <a:pt x="160" y="133"/>
                      <a:pt x="100" y="155"/>
                    </a:cubicBezTo>
                    <a:cubicBezTo>
                      <a:pt x="46" y="174"/>
                      <a:pt x="1" y="169"/>
                      <a:pt x="1" y="169"/>
                    </a:cubicBezTo>
                    <a:cubicBezTo>
                      <a:pt x="1" y="188"/>
                      <a:pt x="1" y="188"/>
                      <a:pt x="1" y="188"/>
                    </a:cubicBezTo>
                    <a:cubicBezTo>
                      <a:pt x="1" y="207"/>
                      <a:pt x="1" y="207"/>
                      <a:pt x="1" y="207"/>
                    </a:cubicBezTo>
                    <a:cubicBezTo>
                      <a:pt x="1" y="207"/>
                      <a:pt x="0" y="207"/>
                      <a:pt x="1" y="207"/>
                    </a:cubicBezTo>
                    <a:cubicBezTo>
                      <a:pt x="8" y="207"/>
                      <a:pt x="55" y="211"/>
                      <a:pt x="112" y="191"/>
                    </a:cubicBezTo>
                    <a:cubicBezTo>
                      <a:pt x="147" y="179"/>
                      <a:pt x="180" y="161"/>
                      <a:pt x="208" y="139"/>
                    </a:cubicBezTo>
                    <a:cubicBezTo>
                      <a:pt x="234" y="119"/>
                      <a:pt x="256" y="95"/>
                      <a:pt x="275" y="68"/>
                    </a:cubicBezTo>
                    <a:lnTo>
                      <a:pt x="298" y="81"/>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50" name="Rectangle 6"/>
              <p:cNvSpPr>
                <a:spLocks noChangeArrowheads="1"/>
              </p:cNvSpPr>
              <p:nvPr/>
            </p:nvSpPr>
            <p:spPr bwMode="auto">
              <a:xfrm>
                <a:off x="5595939" y="5345113"/>
                <a:ext cx="100013" cy="109538"/>
              </a:xfrm>
              <a:prstGeom prst="rect">
                <a:avLst/>
              </a:prstGeom>
              <a:grpFill/>
              <a:ln w="9525">
                <a:solidFill>
                  <a:schemeClr val="bg1"/>
                </a:solidFill>
                <a:miter lim="800000"/>
                <a:headEnd/>
                <a:tailEnd/>
              </a:ln>
              <a:extLst/>
            </p:spPr>
            <p:txBody>
              <a:bodyPr/>
              <a:lstStyle/>
              <a:p>
                <a:pPr>
                  <a:defRPr/>
                </a:pPr>
                <a:endParaRPr lang="zh-CN" altLang="en-US">
                  <a:cs typeface="+mn-ea"/>
                  <a:sym typeface="+mn-lt"/>
                </a:endParaRPr>
              </a:p>
            </p:txBody>
          </p:sp>
          <p:sp>
            <p:nvSpPr>
              <p:cNvPr id="51" name="Freeform 7"/>
              <p:cNvSpPr/>
              <p:nvPr/>
            </p:nvSpPr>
            <p:spPr bwMode="auto">
              <a:xfrm>
                <a:off x="5713414" y="5310188"/>
                <a:ext cx="98425" cy="144463"/>
              </a:xfrm>
              <a:custGeom>
                <a:avLst/>
                <a:gdLst>
                  <a:gd name="T0" fmla="*/ 62 w 62"/>
                  <a:gd name="T1" fmla="*/ 0 h 91"/>
                  <a:gd name="T2" fmla="*/ 1 w 62"/>
                  <a:gd name="T3" fmla="*/ 0 h 91"/>
                  <a:gd name="T4" fmla="*/ 0 w 62"/>
                  <a:gd name="T5" fmla="*/ 91 h 91"/>
                  <a:gd name="T6" fmla="*/ 62 w 62"/>
                  <a:gd name="T7" fmla="*/ 91 h 91"/>
                  <a:gd name="T8" fmla="*/ 62 w 62"/>
                  <a:gd name="T9" fmla="*/ 0 h 91"/>
                </a:gdLst>
                <a:ahLst/>
                <a:cxnLst>
                  <a:cxn ang="0">
                    <a:pos x="T0" y="T1"/>
                  </a:cxn>
                  <a:cxn ang="0">
                    <a:pos x="T2" y="T3"/>
                  </a:cxn>
                  <a:cxn ang="0">
                    <a:pos x="T4" y="T5"/>
                  </a:cxn>
                  <a:cxn ang="0">
                    <a:pos x="T6" y="T7"/>
                  </a:cxn>
                  <a:cxn ang="0">
                    <a:pos x="T8" y="T9"/>
                  </a:cxn>
                </a:cxnLst>
                <a:rect l="0" t="0" r="r" b="b"/>
                <a:pathLst>
                  <a:path w="62" h="91">
                    <a:moveTo>
                      <a:pt x="62" y="0"/>
                    </a:moveTo>
                    <a:lnTo>
                      <a:pt x="1" y="0"/>
                    </a:lnTo>
                    <a:lnTo>
                      <a:pt x="0" y="91"/>
                    </a:lnTo>
                    <a:lnTo>
                      <a:pt x="62" y="91"/>
                    </a:lnTo>
                    <a:lnTo>
                      <a:pt x="62" y="0"/>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52" name="Rectangle 8"/>
              <p:cNvSpPr>
                <a:spLocks noChangeArrowheads="1"/>
              </p:cNvSpPr>
              <p:nvPr/>
            </p:nvSpPr>
            <p:spPr bwMode="auto">
              <a:xfrm>
                <a:off x="5830889" y="5260976"/>
                <a:ext cx="98425" cy="193675"/>
              </a:xfrm>
              <a:prstGeom prst="rect">
                <a:avLst/>
              </a:prstGeom>
              <a:grpFill/>
              <a:ln w="9525">
                <a:solidFill>
                  <a:schemeClr val="bg1"/>
                </a:solidFill>
                <a:miter lim="800000"/>
                <a:headEnd/>
                <a:tailEnd/>
              </a:ln>
              <a:extLst/>
            </p:spPr>
            <p:txBody>
              <a:bodyPr/>
              <a:lstStyle/>
              <a:p>
                <a:pPr>
                  <a:defRPr/>
                </a:pPr>
                <a:endParaRPr lang="zh-CN" altLang="en-US">
                  <a:cs typeface="+mn-ea"/>
                  <a:sym typeface="+mn-lt"/>
                </a:endParaRPr>
              </a:p>
            </p:txBody>
          </p:sp>
          <p:sp>
            <p:nvSpPr>
              <p:cNvPr id="53" name="Rectangle 9"/>
              <p:cNvSpPr>
                <a:spLocks noChangeArrowheads="1"/>
              </p:cNvSpPr>
              <p:nvPr/>
            </p:nvSpPr>
            <p:spPr bwMode="auto">
              <a:xfrm>
                <a:off x="5948364" y="5183188"/>
                <a:ext cx="98425" cy="271463"/>
              </a:xfrm>
              <a:prstGeom prst="rect">
                <a:avLst/>
              </a:prstGeom>
              <a:grpFill/>
              <a:ln w="9525">
                <a:solidFill>
                  <a:schemeClr val="bg1"/>
                </a:solidFill>
                <a:miter lim="800000"/>
                <a:headEnd/>
                <a:tailEnd/>
              </a:ln>
              <a:extLst/>
            </p:spPr>
            <p:txBody>
              <a:bodyPr/>
              <a:lstStyle/>
              <a:p>
                <a:pPr>
                  <a:defRPr/>
                </a:pPr>
                <a:endParaRPr lang="zh-CN" altLang="en-US">
                  <a:cs typeface="+mn-ea"/>
                  <a:sym typeface="+mn-lt"/>
                </a:endParaRPr>
              </a:p>
            </p:txBody>
          </p:sp>
          <p:sp>
            <p:nvSpPr>
              <p:cNvPr id="54" name="Freeform 10"/>
              <p:cNvSpPr/>
              <p:nvPr/>
            </p:nvSpPr>
            <p:spPr bwMode="auto">
              <a:xfrm>
                <a:off x="5595939" y="4999038"/>
                <a:ext cx="515938" cy="519113"/>
              </a:xfrm>
              <a:custGeom>
                <a:avLst/>
                <a:gdLst>
                  <a:gd name="T0" fmla="*/ 343 w 358"/>
                  <a:gd name="T1" fmla="*/ 0 h 361"/>
                  <a:gd name="T2" fmla="*/ 343 w 358"/>
                  <a:gd name="T3" fmla="*/ 0 h 361"/>
                  <a:gd name="T4" fmla="*/ 343 w 358"/>
                  <a:gd name="T5" fmla="*/ 0 h 361"/>
                  <a:gd name="T6" fmla="*/ 334 w 358"/>
                  <a:gd name="T7" fmla="*/ 4 h 361"/>
                  <a:gd name="T8" fmla="*/ 329 w 358"/>
                  <a:gd name="T9" fmla="*/ 14 h 361"/>
                  <a:gd name="T10" fmla="*/ 339 w 358"/>
                  <a:gd name="T11" fmla="*/ 28 h 361"/>
                  <a:gd name="T12" fmla="*/ 339 w 358"/>
                  <a:gd name="T13" fmla="*/ 343 h 361"/>
                  <a:gd name="T14" fmla="*/ 29 w 358"/>
                  <a:gd name="T15" fmla="*/ 343 h 361"/>
                  <a:gd name="T16" fmla="*/ 15 w 358"/>
                  <a:gd name="T17" fmla="*/ 332 h 361"/>
                  <a:gd name="T18" fmla="*/ 0 w 358"/>
                  <a:gd name="T19" fmla="*/ 347 h 361"/>
                  <a:gd name="T20" fmla="*/ 0 w 358"/>
                  <a:gd name="T21" fmla="*/ 348 h 361"/>
                  <a:gd name="T22" fmla="*/ 15 w 358"/>
                  <a:gd name="T23" fmla="*/ 361 h 361"/>
                  <a:gd name="T24" fmla="*/ 29 w 358"/>
                  <a:gd name="T25" fmla="*/ 351 h 361"/>
                  <a:gd name="T26" fmla="*/ 347 w 358"/>
                  <a:gd name="T27" fmla="*/ 351 h 361"/>
                  <a:gd name="T28" fmla="*/ 347 w 358"/>
                  <a:gd name="T29" fmla="*/ 28 h 361"/>
                  <a:gd name="T30" fmla="*/ 358 w 358"/>
                  <a:gd name="T31" fmla="*/ 14 h 361"/>
                  <a:gd name="T32" fmla="*/ 343 w 358"/>
                  <a:gd name="T3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361">
                    <a:moveTo>
                      <a:pt x="343" y="0"/>
                    </a:moveTo>
                    <a:cubicBezTo>
                      <a:pt x="343" y="0"/>
                      <a:pt x="343" y="0"/>
                      <a:pt x="343" y="0"/>
                    </a:cubicBezTo>
                    <a:cubicBezTo>
                      <a:pt x="343" y="0"/>
                      <a:pt x="343" y="0"/>
                      <a:pt x="343" y="0"/>
                    </a:cubicBezTo>
                    <a:cubicBezTo>
                      <a:pt x="339" y="0"/>
                      <a:pt x="336" y="1"/>
                      <a:pt x="334" y="4"/>
                    </a:cubicBezTo>
                    <a:cubicBezTo>
                      <a:pt x="331" y="6"/>
                      <a:pt x="329" y="10"/>
                      <a:pt x="329" y="14"/>
                    </a:cubicBezTo>
                    <a:cubicBezTo>
                      <a:pt x="329" y="21"/>
                      <a:pt x="333" y="26"/>
                      <a:pt x="339" y="28"/>
                    </a:cubicBezTo>
                    <a:cubicBezTo>
                      <a:pt x="339" y="343"/>
                      <a:pt x="339" y="343"/>
                      <a:pt x="339" y="343"/>
                    </a:cubicBezTo>
                    <a:cubicBezTo>
                      <a:pt x="29" y="343"/>
                      <a:pt x="29" y="343"/>
                      <a:pt x="29" y="343"/>
                    </a:cubicBezTo>
                    <a:cubicBezTo>
                      <a:pt x="27" y="337"/>
                      <a:pt x="21" y="332"/>
                      <a:pt x="15" y="332"/>
                    </a:cubicBezTo>
                    <a:cubicBezTo>
                      <a:pt x="7" y="332"/>
                      <a:pt x="0" y="339"/>
                      <a:pt x="0" y="347"/>
                    </a:cubicBezTo>
                    <a:cubicBezTo>
                      <a:pt x="0" y="347"/>
                      <a:pt x="0" y="348"/>
                      <a:pt x="0" y="348"/>
                    </a:cubicBezTo>
                    <a:cubicBezTo>
                      <a:pt x="1" y="355"/>
                      <a:pt x="7" y="361"/>
                      <a:pt x="15" y="361"/>
                    </a:cubicBezTo>
                    <a:cubicBezTo>
                      <a:pt x="21" y="361"/>
                      <a:pt x="27" y="357"/>
                      <a:pt x="29" y="351"/>
                    </a:cubicBezTo>
                    <a:cubicBezTo>
                      <a:pt x="347" y="351"/>
                      <a:pt x="347" y="351"/>
                      <a:pt x="347" y="351"/>
                    </a:cubicBezTo>
                    <a:cubicBezTo>
                      <a:pt x="347" y="28"/>
                      <a:pt x="347" y="28"/>
                      <a:pt x="347" y="28"/>
                    </a:cubicBezTo>
                    <a:cubicBezTo>
                      <a:pt x="353" y="27"/>
                      <a:pt x="358" y="21"/>
                      <a:pt x="358" y="14"/>
                    </a:cubicBezTo>
                    <a:cubicBezTo>
                      <a:pt x="358" y="6"/>
                      <a:pt x="351" y="0"/>
                      <a:pt x="343" y="0"/>
                    </a:cubicBezTo>
                    <a:close/>
                  </a:path>
                </a:pathLst>
              </a:custGeom>
              <a:grpFill/>
              <a:ln w="9525">
                <a:solidFill>
                  <a:schemeClr val="bg1"/>
                </a:solidFill>
                <a:round/>
              </a:ln>
              <a:extLst/>
            </p:spPr>
            <p:txBody>
              <a:bodyPr/>
              <a:lstStyle/>
              <a:p>
                <a:pPr>
                  <a:defRPr/>
                </a:pPr>
                <a:endParaRPr lang="zh-CN" altLang="en-US">
                  <a:cs typeface="+mn-ea"/>
                  <a:sym typeface="+mn-lt"/>
                </a:endParaRPr>
              </a:p>
            </p:txBody>
          </p:sp>
        </p:grpSp>
      </p:grpSp>
      <p:grpSp>
        <p:nvGrpSpPr>
          <p:cNvPr id="70" name="组合 69"/>
          <p:cNvGrpSpPr/>
          <p:nvPr/>
        </p:nvGrpSpPr>
        <p:grpSpPr>
          <a:xfrm>
            <a:off x="3964898" y="768428"/>
            <a:ext cx="686184" cy="694853"/>
            <a:chOff x="5237224" y="1404429"/>
            <a:chExt cx="914912" cy="926470"/>
          </a:xfrm>
          <a:solidFill>
            <a:schemeClr val="bg1"/>
          </a:solidFill>
        </p:grpSpPr>
        <p:sp>
          <p:nvSpPr>
            <p:cNvPr id="56" name="Freeform 1812"/>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6" name="组合 25"/>
            <p:cNvGrpSpPr/>
            <p:nvPr/>
          </p:nvGrpSpPr>
          <p:grpSpPr>
            <a:xfrm>
              <a:off x="5414070" y="1669201"/>
              <a:ext cx="567104" cy="386174"/>
              <a:chOff x="5842315" y="2065986"/>
              <a:chExt cx="592138" cy="403225"/>
            </a:xfrm>
            <a:grpFill/>
          </p:grpSpPr>
          <p:sp>
            <p:nvSpPr>
              <p:cNvPr id="36" name="Oval 14"/>
              <p:cNvSpPr>
                <a:spLocks noChangeArrowheads="1"/>
              </p:cNvSpPr>
              <p:nvPr/>
            </p:nvSpPr>
            <p:spPr bwMode="auto">
              <a:xfrm>
                <a:off x="6050278" y="2065986"/>
                <a:ext cx="174625" cy="171450"/>
              </a:xfrm>
              <a:prstGeom prst="ellipse">
                <a:avLst/>
              </a:prstGeom>
              <a:grpFill/>
              <a:ln w="9525">
                <a:solidFill>
                  <a:schemeClr val="bg1"/>
                </a:solidFill>
                <a:round/>
              </a:ln>
              <a:extLst/>
            </p:spPr>
            <p:txBody>
              <a:bodyPr/>
              <a:lstStyle/>
              <a:p>
                <a:pPr>
                  <a:defRPr/>
                </a:pPr>
                <a:endParaRPr lang="zh-CN" altLang="en-US">
                  <a:cs typeface="+mn-ea"/>
                  <a:sym typeface="+mn-lt"/>
                </a:endParaRPr>
              </a:p>
            </p:txBody>
          </p:sp>
          <p:grpSp>
            <p:nvGrpSpPr>
              <p:cNvPr id="37" name="组合 36"/>
              <p:cNvGrpSpPr/>
              <p:nvPr/>
            </p:nvGrpSpPr>
            <p:grpSpPr>
              <a:xfrm>
                <a:off x="5842315" y="2112023"/>
                <a:ext cx="592138" cy="357188"/>
                <a:chOff x="5543551" y="2033588"/>
                <a:chExt cx="592138" cy="357188"/>
              </a:xfrm>
              <a:grpFill/>
            </p:grpSpPr>
            <p:sp>
              <p:nvSpPr>
                <p:cNvPr id="38"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39"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0"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1"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2"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3"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4" name="Oval 21"/>
                <p:cNvSpPr>
                  <a:spLocks noChangeArrowheads="1"/>
                </p:cNvSpPr>
                <p:nvPr/>
              </p:nvSpPr>
              <p:spPr bwMode="auto">
                <a:xfrm>
                  <a:off x="5594351" y="2033588"/>
                  <a:ext cx="127000" cy="125413"/>
                </a:xfrm>
                <a:prstGeom prst="ellipse">
                  <a:avLst/>
                </a:prstGeom>
                <a:grpFill/>
                <a:ln w="9525">
                  <a:solidFill>
                    <a:schemeClr val="bg1"/>
                  </a:solidFill>
                  <a:round/>
                </a:ln>
                <a:extLst/>
              </p:spPr>
              <p:txBody>
                <a:bodyPr/>
                <a:lstStyle/>
                <a:p>
                  <a:pPr>
                    <a:defRPr/>
                  </a:pPr>
                  <a:endParaRPr lang="zh-CN" altLang="en-US">
                    <a:cs typeface="+mn-ea"/>
                    <a:sym typeface="+mn-lt"/>
                  </a:endParaRPr>
                </a:p>
              </p:txBody>
            </p:sp>
            <p:sp>
              <p:nvSpPr>
                <p:cNvPr id="45"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6"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7"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8"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a:extLst/>
              </p:spPr>
              <p:txBody>
                <a:bodyPr/>
                <a:lstStyle/>
                <a:p>
                  <a:pPr>
                    <a:defRPr/>
                  </a:pPr>
                  <a:endParaRPr lang="zh-CN" altLang="en-US">
                    <a:cs typeface="+mn-ea"/>
                    <a:sym typeface="+mn-lt"/>
                  </a:endParaRPr>
                </a:p>
              </p:txBody>
            </p:sp>
          </p:grpSp>
        </p:grpSp>
      </p:grpSp>
      <p:grpSp>
        <p:nvGrpSpPr>
          <p:cNvPr id="71" name="组合 70"/>
          <p:cNvGrpSpPr/>
          <p:nvPr/>
        </p:nvGrpSpPr>
        <p:grpSpPr>
          <a:xfrm>
            <a:off x="3964899" y="1651709"/>
            <a:ext cx="686184" cy="694853"/>
            <a:chOff x="5237226" y="2582137"/>
            <a:chExt cx="914912" cy="926470"/>
          </a:xfrm>
          <a:solidFill>
            <a:schemeClr val="bg1"/>
          </a:solidFill>
        </p:grpSpPr>
        <p:sp>
          <p:nvSpPr>
            <p:cNvPr id="63" name="Freeform 1812"/>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7" name="组合 26"/>
            <p:cNvGrpSpPr/>
            <p:nvPr/>
          </p:nvGrpSpPr>
          <p:grpSpPr>
            <a:xfrm>
              <a:off x="5443702" y="2786512"/>
              <a:ext cx="478851" cy="491868"/>
              <a:chOff x="5572126" y="3962401"/>
              <a:chExt cx="525463" cy="539750"/>
            </a:xfrm>
            <a:grpFill/>
          </p:grpSpPr>
          <p:sp>
            <p:nvSpPr>
              <p:cNvPr id="33"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4"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5"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grpSp>
      <p:grpSp>
        <p:nvGrpSpPr>
          <p:cNvPr id="72" name="组合 71"/>
          <p:cNvGrpSpPr/>
          <p:nvPr/>
        </p:nvGrpSpPr>
        <p:grpSpPr>
          <a:xfrm>
            <a:off x="3964898" y="2534990"/>
            <a:ext cx="686184" cy="694853"/>
            <a:chOff x="5237224" y="3759845"/>
            <a:chExt cx="914912" cy="926470"/>
          </a:xfrm>
          <a:solidFill>
            <a:schemeClr val="bg1"/>
          </a:solidFill>
        </p:grpSpPr>
        <p:sp>
          <p:nvSpPr>
            <p:cNvPr id="64" name="Freeform 1812"/>
            <p:cNvSpPr/>
            <p:nvPr/>
          </p:nvSpPr>
          <p:spPr>
            <a:xfrm>
              <a:off x="5237224" y="3759845"/>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8" name="组合 27"/>
            <p:cNvGrpSpPr/>
            <p:nvPr/>
          </p:nvGrpSpPr>
          <p:grpSpPr>
            <a:xfrm>
              <a:off x="5539564" y="3983837"/>
              <a:ext cx="345128" cy="512366"/>
              <a:chOff x="5649914" y="2946401"/>
              <a:chExt cx="360363" cy="534987"/>
            </a:xfrm>
            <a:grpFill/>
          </p:grpSpPr>
          <p:sp>
            <p:nvSpPr>
              <p:cNvPr id="29"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30"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31"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32"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chemeClr val="bg1"/>
                </a:solidFill>
                <a:round/>
              </a:ln>
              <a:extLst/>
            </p:spPr>
            <p:txBody>
              <a:bodyPr/>
              <a:lstStyle/>
              <a:p>
                <a:pPr>
                  <a:defRPr/>
                </a:pPr>
                <a:endParaRPr lang="zh-CN" altLang="en-US">
                  <a:cs typeface="+mn-ea"/>
                  <a:sym typeface="+mn-lt"/>
                </a:endParaRPr>
              </a:p>
            </p:txBody>
          </p:sp>
        </p:grpSp>
      </p:grpSp>
      <p:grpSp>
        <p:nvGrpSpPr>
          <p:cNvPr id="76" name="组合 75"/>
          <p:cNvGrpSpPr/>
          <p:nvPr/>
        </p:nvGrpSpPr>
        <p:grpSpPr>
          <a:xfrm>
            <a:off x="1875865" y="1645601"/>
            <a:ext cx="2087083" cy="1060423"/>
            <a:chOff x="2451847" y="2573986"/>
            <a:chExt cx="2782777" cy="1413894"/>
          </a:xfrm>
        </p:grpSpPr>
        <p:sp>
          <p:nvSpPr>
            <p:cNvPr id="66" name="文本框 85"/>
            <p:cNvSpPr txBox="1"/>
            <p:nvPr/>
          </p:nvSpPr>
          <p:spPr>
            <a:xfrm>
              <a:off x="2451847" y="2862276"/>
              <a:ext cx="2782777" cy="1125604"/>
            </a:xfrm>
            <a:prstGeom prst="rect">
              <a:avLst/>
            </a:prstGeom>
            <a:noFill/>
          </p:spPr>
          <p:txBody>
            <a:bodyPr wrap="square" rtlCol="0">
              <a:spAutoFit/>
            </a:bodyPr>
            <a:lstStyle/>
            <a:p>
              <a:pPr algn="just">
                <a:lnSpc>
                  <a:spcPts val="1500"/>
                </a:lnSpc>
              </a:pPr>
              <a:r>
                <a:rPr lang="zh-CN" altLang="en-US" sz="1000" dirty="0">
                  <a:solidFill>
                    <a:schemeClr val="tx1">
                      <a:lumMod val="75000"/>
                      <a:lumOff val="25000"/>
                    </a:schemeClr>
                  </a:solidFill>
                  <a:cs typeface="+mn-ea"/>
                  <a:sym typeface="+mn-lt"/>
                </a:rPr>
                <a:t>       在给定的摄动参数范围内，提出系统在外部扰动信号以及故障信号为零时满足系统随机稳定的充分条件</a:t>
              </a:r>
              <a:endParaRPr lang="zh-CN" altLang="da-DK" sz="1000" dirty="0">
                <a:solidFill>
                  <a:schemeClr val="tx1">
                    <a:lumMod val="75000"/>
                    <a:lumOff val="25000"/>
                  </a:schemeClr>
                </a:solidFill>
                <a:cs typeface="+mn-ea"/>
                <a:sym typeface="+mn-lt"/>
              </a:endParaRPr>
            </a:p>
          </p:txBody>
        </p:sp>
        <p:sp>
          <p:nvSpPr>
            <p:cNvPr id="67" name="TextBox 1956"/>
            <p:cNvSpPr/>
            <p:nvPr/>
          </p:nvSpPr>
          <p:spPr>
            <a:xfrm>
              <a:off x="3115240" y="2573986"/>
              <a:ext cx="2088716" cy="379590"/>
            </a:xfrm>
            <a:prstGeom prst="rect">
              <a:avLst/>
            </a:prstGeom>
            <a:noFill/>
            <a:ln w="9525">
              <a:noFill/>
              <a:miter/>
            </a:ln>
          </p:spPr>
          <p:txBody>
            <a:bodyPr wrap="square">
              <a:spAutoFit/>
            </a:bodyPr>
            <a:lstStyle/>
            <a:p>
              <a:pPr lvl="0" algn="r">
                <a:lnSpc>
                  <a:spcPts val="1500"/>
                </a:lnSpc>
              </a:pPr>
              <a:r>
                <a:rPr lang="zh-CN" altLang="en-US" b="1" dirty="0">
                  <a:solidFill>
                    <a:srgbClr val="1B4367"/>
                  </a:solidFill>
                  <a:cs typeface="+mn-ea"/>
                  <a:sym typeface="+mn-lt"/>
                </a:rPr>
                <a:t>稳定性定理提出</a:t>
              </a:r>
            </a:p>
          </p:txBody>
        </p:sp>
      </p:grpSp>
      <p:grpSp>
        <p:nvGrpSpPr>
          <p:cNvPr id="77" name="组合 76"/>
          <p:cNvGrpSpPr/>
          <p:nvPr/>
        </p:nvGrpSpPr>
        <p:grpSpPr>
          <a:xfrm>
            <a:off x="1270275" y="3352064"/>
            <a:ext cx="2694623" cy="1252784"/>
            <a:chOff x="1644394" y="4873181"/>
            <a:chExt cx="3592830" cy="1670377"/>
          </a:xfrm>
        </p:grpSpPr>
        <p:sp>
          <p:nvSpPr>
            <p:cNvPr id="68" name="文本框 5"/>
            <p:cNvSpPr txBox="1"/>
            <p:nvPr/>
          </p:nvSpPr>
          <p:spPr>
            <a:xfrm>
              <a:off x="1644394" y="5161471"/>
              <a:ext cx="3592830" cy="1382087"/>
            </a:xfrm>
            <a:prstGeom prst="rect">
              <a:avLst/>
            </a:prstGeom>
            <a:noFill/>
          </p:spPr>
          <p:txBody>
            <a:bodyPr wrap="square" rtlCol="0">
              <a:spAutoFit/>
            </a:bodyPr>
            <a:lstStyle/>
            <a:p>
              <a:pPr algn="just">
                <a:lnSpc>
                  <a:spcPts val="1500"/>
                </a:lnSpc>
              </a:pPr>
              <a:r>
                <a:rPr lang="zh-CN" altLang="en-US" sz="1000" dirty="0">
                  <a:solidFill>
                    <a:schemeClr val="tx1">
                      <a:lumMod val="75000"/>
                      <a:lumOff val="25000"/>
                    </a:schemeClr>
                  </a:solidFill>
                  <a:cs typeface="+mn-ea"/>
                  <a:sym typeface="+mn-lt"/>
                </a:rPr>
                <a:t>       利用</a:t>
              </a:r>
              <a:r>
                <a:rPr lang="en-US" altLang="zh-CN" sz="1000" dirty="0">
                  <a:solidFill>
                    <a:schemeClr val="tx1">
                      <a:lumMod val="75000"/>
                      <a:lumOff val="25000"/>
                    </a:schemeClr>
                  </a:solidFill>
                  <a:cs typeface="+mn-ea"/>
                  <a:sym typeface="+mn-lt"/>
                </a:rPr>
                <a:t>MATLAB</a:t>
              </a:r>
              <a:r>
                <a:rPr lang="zh-CN" altLang="en-US" sz="1000" dirty="0">
                  <a:solidFill>
                    <a:schemeClr val="tx1">
                      <a:lumMod val="75000"/>
                      <a:lumOff val="25000"/>
                    </a:schemeClr>
                  </a:solidFill>
                  <a:cs typeface="+mn-ea"/>
                  <a:sym typeface="+mn-lt"/>
                </a:rPr>
                <a:t>中的线性矩阵不等式</a:t>
              </a:r>
              <a:r>
                <a:rPr lang="en-US" altLang="zh-CN" sz="1000" dirty="0">
                  <a:solidFill>
                    <a:schemeClr val="tx1">
                      <a:lumMod val="75000"/>
                      <a:lumOff val="25000"/>
                    </a:schemeClr>
                  </a:solidFill>
                  <a:cs typeface="+mn-ea"/>
                  <a:sym typeface="+mn-lt"/>
                </a:rPr>
                <a:t>LMI</a:t>
              </a:r>
              <a:r>
                <a:rPr lang="zh-CN" altLang="en-US" sz="1000" dirty="0">
                  <a:solidFill>
                    <a:schemeClr val="tx1">
                      <a:lumMod val="75000"/>
                      <a:lumOff val="25000"/>
                    </a:schemeClr>
                  </a:solidFill>
                  <a:cs typeface="+mn-ea"/>
                  <a:sym typeface="+mn-lt"/>
                </a:rPr>
                <a:t>工具箱，在给出系统相关参数的条件下，求解线性矩阵不等式得出故障检测滤波器的参数，并检验对已知变化规律故障信号与外部扰动信号的检测可行性。</a:t>
              </a:r>
              <a:endParaRPr lang="zh-CN" altLang="da-DK" sz="1000" dirty="0">
                <a:solidFill>
                  <a:schemeClr val="tx1">
                    <a:lumMod val="75000"/>
                    <a:lumOff val="25000"/>
                  </a:schemeClr>
                </a:solidFill>
                <a:cs typeface="+mn-ea"/>
                <a:sym typeface="+mn-lt"/>
              </a:endParaRPr>
            </a:p>
          </p:txBody>
        </p:sp>
        <p:sp>
          <p:nvSpPr>
            <p:cNvPr id="69" name="TextBox 1956"/>
            <p:cNvSpPr/>
            <p:nvPr/>
          </p:nvSpPr>
          <p:spPr>
            <a:xfrm>
              <a:off x="3334871" y="4873181"/>
              <a:ext cx="1847934" cy="379590"/>
            </a:xfrm>
            <a:prstGeom prst="rect">
              <a:avLst/>
            </a:prstGeom>
            <a:noFill/>
            <a:ln w="9525">
              <a:noFill/>
              <a:miter/>
            </a:ln>
          </p:spPr>
          <p:txBody>
            <a:bodyPr wrap="square">
              <a:spAutoFit/>
            </a:bodyPr>
            <a:lstStyle/>
            <a:p>
              <a:pPr lvl="0" algn="r">
                <a:lnSpc>
                  <a:spcPts val="1500"/>
                </a:lnSpc>
              </a:pPr>
              <a:r>
                <a:rPr lang="zh-CN" altLang="en-US" b="1" dirty="0">
                  <a:solidFill>
                    <a:srgbClr val="1B4367"/>
                  </a:solidFill>
                  <a:cs typeface="+mn-ea"/>
                  <a:sym typeface="+mn-lt"/>
                </a:rPr>
                <a:t>数值实例仿真</a:t>
              </a:r>
            </a:p>
          </p:txBody>
        </p:sp>
      </p:grpSp>
      <p:sp>
        <p:nvSpPr>
          <p:cNvPr id="55"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整体思路及研究目的</a:t>
            </a: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1" name="图片 5">
            <a:extLst>
              <a:ext uri="{FF2B5EF4-FFF2-40B4-BE49-F238E27FC236}">
                <a16:creationId xmlns:a16="http://schemas.microsoft.com/office/drawing/2014/main" id="{08384BBC-5043-4038-91BA-1ECE5383E52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图片 6">
            <a:extLst>
              <a:ext uri="{FF2B5EF4-FFF2-40B4-BE49-F238E27FC236}">
                <a16:creationId xmlns:a16="http://schemas.microsoft.com/office/drawing/2014/main" id="{D7B1FE7E-7069-4888-BD85-D22F3756D89E}"/>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5"/>
                                        </p:tgtEl>
                                        <p:attrNameLst>
                                          <p:attrName>ppt_y</p:attrName>
                                        </p:attrNameLst>
                                      </p:cBhvr>
                                      <p:tavLst>
                                        <p:tav tm="0">
                                          <p:val>
                                            <p:strVal val="#ppt_y"/>
                                          </p:val>
                                        </p:tav>
                                        <p:tav tm="100000">
                                          <p:val>
                                            <p:strVal val="#ppt_y"/>
                                          </p:val>
                                        </p:tav>
                                      </p:tavLst>
                                    </p:anim>
                                    <p:anim calcmode="lin" valueType="num">
                                      <p:cBhvr>
                                        <p:cTn id="9"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5"/>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300"/>
                                        <p:tgtEl>
                                          <p:spTgt spid="57"/>
                                        </p:tgtEl>
                                      </p:cBhvr>
                                    </p:animEffect>
                                  </p:childTnLst>
                                </p:cTn>
                              </p:par>
                            </p:childTnLst>
                          </p:cTn>
                        </p:par>
                        <p:par>
                          <p:cTn id="16" fill="hold">
                            <p:stCondLst>
                              <p:cond delay="1200"/>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1700"/>
                            </p:stCondLst>
                            <p:childTnLst>
                              <p:par>
                                <p:cTn id="21" presetID="53" presetClass="entr" presetSubtype="16"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p:cTn id="23" dur="500" fill="hold"/>
                                        <p:tgtEl>
                                          <p:spTgt spid="70"/>
                                        </p:tgtEl>
                                        <p:attrNameLst>
                                          <p:attrName>ppt_w</p:attrName>
                                        </p:attrNameLst>
                                      </p:cBhvr>
                                      <p:tavLst>
                                        <p:tav tm="0">
                                          <p:val>
                                            <p:fltVal val="0"/>
                                          </p:val>
                                        </p:tav>
                                        <p:tav tm="100000">
                                          <p:val>
                                            <p:strVal val="#ppt_w"/>
                                          </p:val>
                                        </p:tav>
                                      </p:tavLst>
                                    </p:anim>
                                    <p:anim calcmode="lin" valueType="num">
                                      <p:cBhvr>
                                        <p:cTn id="24" dur="500" fill="hold"/>
                                        <p:tgtEl>
                                          <p:spTgt spid="70"/>
                                        </p:tgtEl>
                                        <p:attrNameLst>
                                          <p:attrName>ppt_h</p:attrName>
                                        </p:attrNameLst>
                                      </p:cBhvr>
                                      <p:tavLst>
                                        <p:tav tm="0">
                                          <p:val>
                                            <p:fltVal val="0"/>
                                          </p:val>
                                        </p:tav>
                                        <p:tav tm="100000">
                                          <p:val>
                                            <p:strVal val="#ppt_h"/>
                                          </p:val>
                                        </p:tav>
                                      </p:tavLst>
                                    </p:anim>
                                    <p:animEffect transition="in" filter="fade">
                                      <p:cBhvr>
                                        <p:cTn id="25" dur="500"/>
                                        <p:tgtEl>
                                          <p:spTgt spid="70"/>
                                        </p:tgtEl>
                                      </p:cBhvr>
                                    </p:animEffect>
                                  </p:childTnLst>
                                </p:cTn>
                              </p:par>
                            </p:childTnLst>
                          </p:cTn>
                        </p:par>
                        <p:par>
                          <p:cTn id="26" fill="hold">
                            <p:stCondLst>
                              <p:cond delay="2200"/>
                            </p:stCondLst>
                            <p:childTnLst>
                              <p:par>
                                <p:cTn id="27" presetID="2" presetClass="entr" presetSubtype="2" fill="hold" nodeType="after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additive="base">
                                        <p:cTn id="29" dur="500" fill="hold"/>
                                        <p:tgtEl>
                                          <p:spTgt spid="75"/>
                                        </p:tgtEl>
                                        <p:attrNameLst>
                                          <p:attrName>ppt_x</p:attrName>
                                        </p:attrNameLst>
                                      </p:cBhvr>
                                      <p:tavLst>
                                        <p:tav tm="0">
                                          <p:val>
                                            <p:strVal val="1+#ppt_w/2"/>
                                          </p:val>
                                        </p:tav>
                                        <p:tav tm="100000">
                                          <p:val>
                                            <p:strVal val="#ppt_x"/>
                                          </p:val>
                                        </p:tav>
                                      </p:tavLst>
                                    </p:anim>
                                    <p:anim calcmode="lin" valueType="num">
                                      <p:cBhvr additive="base">
                                        <p:cTn id="30" dur="500" fill="hold"/>
                                        <p:tgtEl>
                                          <p:spTgt spid="75"/>
                                        </p:tgtEl>
                                        <p:attrNameLst>
                                          <p:attrName>ppt_y</p:attrName>
                                        </p:attrNameLst>
                                      </p:cBhvr>
                                      <p:tavLst>
                                        <p:tav tm="0">
                                          <p:val>
                                            <p:strVal val="#ppt_y"/>
                                          </p:val>
                                        </p:tav>
                                        <p:tav tm="100000">
                                          <p:val>
                                            <p:strVal val="#ppt_y"/>
                                          </p:val>
                                        </p:tav>
                                      </p:tavLst>
                                    </p:anim>
                                  </p:childTnLst>
                                </p:cTn>
                              </p:par>
                            </p:childTnLst>
                          </p:cTn>
                        </p:par>
                        <p:par>
                          <p:cTn id="31" fill="hold">
                            <p:stCondLst>
                              <p:cond delay="2700"/>
                            </p:stCondLst>
                            <p:childTnLst>
                              <p:par>
                                <p:cTn id="32" presetID="53" presetClass="entr" presetSubtype="16" fill="hold" nodeType="afterEffect">
                                  <p:stCondLst>
                                    <p:cond delay="0"/>
                                  </p:stCondLst>
                                  <p:childTnLst>
                                    <p:set>
                                      <p:cBhvr>
                                        <p:cTn id="33" dur="1" fill="hold">
                                          <p:stCondLst>
                                            <p:cond delay="0"/>
                                          </p:stCondLst>
                                        </p:cTn>
                                        <p:tgtEl>
                                          <p:spTgt spid="71"/>
                                        </p:tgtEl>
                                        <p:attrNameLst>
                                          <p:attrName>style.visibility</p:attrName>
                                        </p:attrNameLst>
                                      </p:cBhvr>
                                      <p:to>
                                        <p:strVal val="visible"/>
                                      </p:to>
                                    </p:set>
                                    <p:anim calcmode="lin" valueType="num">
                                      <p:cBhvr>
                                        <p:cTn id="34" dur="500" fill="hold"/>
                                        <p:tgtEl>
                                          <p:spTgt spid="71"/>
                                        </p:tgtEl>
                                        <p:attrNameLst>
                                          <p:attrName>ppt_w</p:attrName>
                                        </p:attrNameLst>
                                      </p:cBhvr>
                                      <p:tavLst>
                                        <p:tav tm="0">
                                          <p:val>
                                            <p:fltVal val="0"/>
                                          </p:val>
                                        </p:tav>
                                        <p:tav tm="100000">
                                          <p:val>
                                            <p:strVal val="#ppt_w"/>
                                          </p:val>
                                        </p:tav>
                                      </p:tavLst>
                                    </p:anim>
                                    <p:anim calcmode="lin" valueType="num">
                                      <p:cBhvr>
                                        <p:cTn id="35" dur="500" fill="hold"/>
                                        <p:tgtEl>
                                          <p:spTgt spid="71"/>
                                        </p:tgtEl>
                                        <p:attrNameLst>
                                          <p:attrName>ppt_h</p:attrName>
                                        </p:attrNameLst>
                                      </p:cBhvr>
                                      <p:tavLst>
                                        <p:tav tm="0">
                                          <p:val>
                                            <p:fltVal val="0"/>
                                          </p:val>
                                        </p:tav>
                                        <p:tav tm="100000">
                                          <p:val>
                                            <p:strVal val="#ppt_h"/>
                                          </p:val>
                                        </p:tav>
                                      </p:tavLst>
                                    </p:anim>
                                    <p:animEffect transition="in" filter="fade">
                                      <p:cBhvr>
                                        <p:cTn id="36" dur="500"/>
                                        <p:tgtEl>
                                          <p:spTgt spid="71"/>
                                        </p:tgtEl>
                                      </p:cBhvr>
                                    </p:animEffect>
                                  </p:childTnLst>
                                </p:cTn>
                              </p:par>
                            </p:childTnLst>
                          </p:cTn>
                        </p:par>
                        <p:par>
                          <p:cTn id="37" fill="hold">
                            <p:stCondLst>
                              <p:cond delay="3200"/>
                            </p:stCondLst>
                            <p:childTnLst>
                              <p:par>
                                <p:cTn id="38" presetID="2" presetClass="entr" presetSubtype="8"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 calcmode="lin" valueType="num">
                                      <p:cBhvr additive="base">
                                        <p:cTn id="40" dur="500" fill="hold"/>
                                        <p:tgtEl>
                                          <p:spTgt spid="76"/>
                                        </p:tgtEl>
                                        <p:attrNameLst>
                                          <p:attrName>ppt_x</p:attrName>
                                        </p:attrNameLst>
                                      </p:cBhvr>
                                      <p:tavLst>
                                        <p:tav tm="0">
                                          <p:val>
                                            <p:strVal val="0-#ppt_w/2"/>
                                          </p:val>
                                        </p:tav>
                                        <p:tav tm="100000">
                                          <p:val>
                                            <p:strVal val="#ppt_x"/>
                                          </p:val>
                                        </p:tav>
                                      </p:tavLst>
                                    </p:anim>
                                    <p:anim calcmode="lin" valueType="num">
                                      <p:cBhvr additive="base">
                                        <p:cTn id="41" dur="500" fill="hold"/>
                                        <p:tgtEl>
                                          <p:spTgt spid="76"/>
                                        </p:tgtEl>
                                        <p:attrNameLst>
                                          <p:attrName>ppt_y</p:attrName>
                                        </p:attrNameLst>
                                      </p:cBhvr>
                                      <p:tavLst>
                                        <p:tav tm="0">
                                          <p:val>
                                            <p:strVal val="#ppt_y"/>
                                          </p:val>
                                        </p:tav>
                                        <p:tav tm="100000">
                                          <p:val>
                                            <p:strVal val="#ppt_y"/>
                                          </p:val>
                                        </p:tav>
                                      </p:tavLst>
                                    </p:anim>
                                  </p:childTnLst>
                                </p:cTn>
                              </p:par>
                            </p:childTnLst>
                          </p:cTn>
                        </p:par>
                        <p:par>
                          <p:cTn id="42" fill="hold">
                            <p:stCondLst>
                              <p:cond delay="3700"/>
                            </p:stCondLst>
                            <p:childTnLst>
                              <p:par>
                                <p:cTn id="43" presetID="53" presetClass="entr" presetSubtype="16" fill="hold" nodeType="afterEffect">
                                  <p:stCondLst>
                                    <p:cond delay="0"/>
                                  </p:stCondLst>
                                  <p:childTnLst>
                                    <p:set>
                                      <p:cBhvr>
                                        <p:cTn id="44" dur="1" fill="hold">
                                          <p:stCondLst>
                                            <p:cond delay="0"/>
                                          </p:stCondLst>
                                        </p:cTn>
                                        <p:tgtEl>
                                          <p:spTgt spid="72"/>
                                        </p:tgtEl>
                                        <p:attrNameLst>
                                          <p:attrName>style.visibility</p:attrName>
                                        </p:attrNameLst>
                                      </p:cBhvr>
                                      <p:to>
                                        <p:strVal val="visible"/>
                                      </p:to>
                                    </p:set>
                                    <p:anim calcmode="lin" valueType="num">
                                      <p:cBhvr>
                                        <p:cTn id="45" dur="500" fill="hold"/>
                                        <p:tgtEl>
                                          <p:spTgt spid="72"/>
                                        </p:tgtEl>
                                        <p:attrNameLst>
                                          <p:attrName>ppt_w</p:attrName>
                                        </p:attrNameLst>
                                      </p:cBhvr>
                                      <p:tavLst>
                                        <p:tav tm="0">
                                          <p:val>
                                            <p:fltVal val="0"/>
                                          </p:val>
                                        </p:tav>
                                        <p:tav tm="100000">
                                          <p:val>
                                            <p:strVal val="#ppt_w"/>
                                          </p:val>
                                        </p:tav>
                                      </p:tavLst>
                                    </p:anim>
                                    <p:anim calcmode="lin" valueType="num">
                                      <p:cBhvr>
                                        <p:cTn id="46" dur="500" fill="hold"/>
                                        <p:tgtEl>
                                          <p:spTgt spid="72"/>
                                        </p:tgtEl>
                                        <p:attrNameLst>
                                          <p:attrName>ppt_h</p:attrName>
                                        </p:attrNameLst>
                                      </p:cBhvr>
                                      <p:tavLst>
                                        <p:tav tm="0">
                                          <p:val>
                                            <p:fltVal val="0"/>
                                          </p:val>
                                        </p:tav>
                                        <p:tav tm="100000">
                                          <p:val>
                                            <p:strVal val="#ppt_h"/>
                                          </p:val>
                                        </p:tav>
                                      </p:tavLst>
                                    </p:anim>
                                    <p:animEffect transition="in" filter="fade">
                                      <p:cBhvr>
                                        <p:cTn id="47" dur="500"/>
                                        <p:tgtEl>
                                          <p:spTgt spid="72"/>
                                        </p:tgtEl>
                                      </p:cBhvr>
                                    </p:animEffect>
                                  </p:childTnLst>
                                </p:cTn>
                              </p:par>
                            </p:childTnLst>
                          </p:cTn>
                        </p:par>
                        <p:par>
                          <p:cTn id="48" fill="hold">
                            <p:stCondLst>
                              <p:cond delay="4200"/>
                            </p:stCondLst>
                            <p:childTnLst>
                              <p:par>
                                <p:cTn id="49" presetID="2" presetClass="entr" presetSubtype="2" fill="hold" nodeType="afterEffect">
                                  <p:stCondLst>
                                    <p:cond delay="0"/>
                                  </p:stCondLst>
                                  <p:childTnLst>
                                    <p:set>
                                      <p:cBhvr>
                                        <p:cTn id="50" dur="1" fill="hold">
                                          <p:stCondLst>
                                            <p:cond delay="0"/>
                                          </p:stCondLst>
                                        </p:cTn>
                                        <p:tgtEl>
                                          <p:spTgt spid="74"/>
                                        </p:tgtEl>
                                        <p:attrNameLst>
                                          <p:attrName>style.visibility</p:attrName>
                                        </p:attrNameLst>
                                      </p:cBhvr>
                                      <p:to>
                                        <p:strVal val="visible"/>
                                      </p:to>
                                    </p:set>
                                    <p:anim calcmode="lin" valueType="num">
                                      <p:cBhvr additive="base">
                                        <p:cTn id="51" dur="500" fill="hold"/>
                                        <p:tgtEl>
                                          <p:spTgt spid="74"/>
                                        </p:tgtEl>
                                        <p:attrNameLst>
                                          <p:attrName>ppt_x</p:attrName>
                                        </p:attrNameLst>
                                      </p:cBhvr>
                                      <p:tavLst>
                                        <p:tav tm="0">
                                          <p:val>
                                            <p:strVal val="1+#ppt_w/2"/>
                                          </p:val>
                                        </p:tav>
                                        <p:tav tm="100000">
                                          <p:val>
                                            <p:strVal val="#ppt_x"/>
                                          </p:val>
                                        </p:tav>
                                      </p:tavLst>
                                    </p:anim>
                                    <p:anim calcmode="lin" valueType="num">
                                      <p:cBhvr additive="base">
                                        <p:cTn id="52" dur="500" fill="hold"/>
                                        <p:tgtEl>
                                          <p:spTgt spid="74"/>
                                        </p:tgtEl>
                                        <p:attrNameLst>
                                          <p:attrName>ppt_y</p:attrName>
                                        </p:attrNameLst>
                                      </p:cBhvr>
                                      <p:tavLst>
                                        <p:tav tm="0">
                                          <p:val>
                                            <p:strVal val="#ppt_y"/>
                                          </p:val>
                                        </p:tav>
                                        <p:tav tm="100000">
                                          <p:val>
                                            <p:strVal val="#ppt_y"/>
                                          </p:val>
                                        </p:tav>
                                      </p:tavLst>
                                    </p:anim>
                                  </p:childTnLst>
                                </p:cTn>
                              </p:par>
                            </p:childTnLst>
                          </p:cTn>
                        </p:par>
                        <p:par>
                          <p:cTn id="53" fill="hold">
                            <p:stCondLst>
                              <p:cond delay="4700"/>
                            </p:stCondLst>
                            <p:childTnLst>
                              <p:par>
                                <p:cTn id="54" presetID="53" presetClass="entr" presetSubtype="16" fill="hold" nodeType="afterEffect">
                                  <p:stCondLst>
                                    <p:cond delay="0"/>
                                  </p:stCondLst>
                                  <p:childTnLst>
                                    <p:set>
                                      <p:cBhvr>
                                        <p:cTn id="55" dur="1" fill="hold">
                                          <p:stCondLst>
                                            <p:cond delay="0"/>
                                          </p:stCondLst>
                                        </p:cTn>
                                        <p:tgtEl>
                                          <p:spTgt spid="73"/>
                                        </p:tgtEl>
                                        <p:attrNameLst>
                                          <p:attrName>style.visibility</p:attrName>
                                        </p:attrNameLst>
                                      </p:cBhvr>
                                      <p:to>
                                        <p:strVal val="visible"/>
                                      </p:to>
                                    </p:set>
                                    <p:anim calcmode="lin" valueType="num">
                                      <p:cBhvr>
                                        <p:cTn id="56" dur="500" fill="hold"/>
                                        <p:tgtEl>
                                          <p:spTgt spid="73"/>
                                        </p:tgtEl>
                                        <p:attrNameLst>
                                          <p:attrName>ppt_w</p:attrName>
                                        </p:attrNameLst>
                                      </p:cBhvr>
                                      <p:tavLst>
                                        <p:tav tm="0">
                                          <p:val>
                                            <p:fltVal val="0"/>
                                          </p:val>
                                        </p:tav>
                                        <p:tav tm="100000">
                                          <p:val>
                                            <p:strVal val="#ppt_w"/>
                                          </p:val>
                                        </p:tav>
                                      </p:tavLst>
                                    </p:anim>
                                    <p:anim calcmode="lin" valueType="num">
                                      <p:cBhvr>
                                        <p:cTn id="57" dur="500" fill="hold"/>
                                        <p:tgtEl>
                                          <p:spTgt spid="73"/>
                                        </p:tgtEl>
                                        <p:attrNameLst>
                                          <p:attrName>ppt_h</p:attrName>
                                        </p:attrNameLst>
                                      </p:cBhvr>
                                      <p:tavLst>
                                        <p:tav tm="0">
                                          <p:val>
                                            <p:fltVal val="0"/>
                                          </p:val>
                                        </p:tav>
                                        <p:tav tm="100000">
                                          <p:val>
                                            <p:strVal val="#ppt_h"/>
                                          </p:val>
                                        </p:tav>
                                      </p:tavLst>
                                    </p:anim>
                                    <p:animEffect transition="in" filter="fade">
                                      <p:cBhvr>
                                        <p:cTn id="58" dur="500"/>
                                        <p:tgtEl>
                                          <p:spTgt spid="73"/>
                                        </p:tgtEl>
                                      </p:cBhvr>
                                    </p:animEffect>
                                  </p:childTnLst>
                                </p:cTn>
                              </p:par>
                            </p:childTnLst>
                          </p:cTn>
                        </p:par>
                        <p:par>
                          <p:cTn id="59" fill="hold">
                            <p:stCondLst>
                              <p:cond delay="5200"/>
                            </p:stCondLst>
                            <p:childTnLst>
                              <p:par>
                                <p:cTn id="60" presetID="2" presetClass="entr" presetSubtype="8" fill="hold" nodeType="afterEffect">
                                  <p:stCondLst>
                                    <p:cond delay="0"/>
                                  </p:stCondLst>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0-#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4">
            <a:extLst>
              <a:ext uri="{FF2B5EF4-FFF2-40B4-BE49-F238E27FC236}">
                <a16:creationId xmlns:a16="http://schemas.microsoft.com/office/drawing/2014/main" id="{68EBF1A7-6955-4FE3-B1C9-E0CEBF7EF856}"/>
              </a:ext>
            </a:extLst>
          </p:cNvPr>
          <p:cNvSpPr>
            <a:spLocks noChangeArrowheads="1"/>
          </p:cNvSpPr>
          <p:nvPr/>
        </p:nvSpPr>
        <p:spPr bwMode="gray">
          <a:xfrm>
            <a:off x="309284" y="369794"/>
            <a:ext cx="5029200" cy="350932"/>
          </a:xfrm>
          <a:prstGeom prst="chevron">
            <a:avLst>
              <a:gd name="adj" fmla="val 121762"/>
            </a:avLst>
          </a:prstGeom>
          <a:solidFill>
            <a:srgbClr val="1790BB"/>
          </a:solidFill>
          <a:ln w="38100">
            <a:solidFill>
              <a:schemeClr val="bg1"/>
            </a:solidFill>
            <a:miter lim="800000"/>
            <a:headEnd/>
            <a:tailEnd/>
          </a:ln>
          <a:effectLst>
            <a:outerShdw dist="109250" dir="3267739" algn="ctr" rotWithShape="0">
              <a:srgbClr val="333333">
                <a:alpha val="50000"/>
              </a:srgbClr>
            </a:outerShdw>
          </a:effectLst>
        </p:spPr>
        <p:txBody>
          <a:bodyPr anchor="ct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eaLnBrk="1" hangingPunct="1"/>
            <a:endParaRPr kumimoji="0" lang="zh-CN" altLang="en-US">
              <a:latin typeface="Arial" panose="020B0604020202020204" pitchFamily="34" charset="0"/>
              <a:ea typeface="宋体" panose="02010600030101010101" pitchFamily="2" charset="-122"/>
            </a:endParaRPr>
          </a:p>
        </p:txBody>
      </p:sp>
      <p:sp>
        <p:nvSpPr>
          <p:cNvPr id="35" name="Text Box 5">
            <a:extLst>
              <a:ext uri="{FF2B5EF4-FFF2-40B4-BE49-F238E27FC236}">
                <a16:creationId xmlns:a16="http://schemas.microsoft.com/office/drawing/2014/main" id="{9629E895-E404-48B3-A868-5DF5735AB8F6}"/>
              </a:ext>
            </a:extLst>
          </p:cNvPr>
          <p:cNvSpPr txBox="1">
            <a:spLocks noChangeArrowheads="1"/>
          </p:cNvSpPr>
          <p:nvPr/>
        </p:nvSpPr>
        <p:spPr bwMode="auto">
          <a:xfrm>
            <a:off x="376939" y="360594"/>
            <a:ext cx="4464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r>
              <a:rPr lang="zh-CN" altLang="en-US" sz="1800" dirty="0">
                <a:solidFill>
                  <a:schemeClr val="bg1"/>
                </a:solidFill>
                <a:latin typeface="黑体" panose="02010609060101010101" pitchFamily="49" charset="-122"/>
                <a:ea typeface="黑体" panose="02010609060101010101" pitchFamily="49" charset="-122"/>
              </a:rPr>
              <a:t>奇异摄动系统的提出和稳定性的分析</a:t>
            </a:r>
          </a:p>
        </p:txBody>
      </p:sp>
      <p:pic>
        <p:nvPicPr>
          <p:cNvPr id="36" name="图片 5">
            <a:extLst>
              <a:ext uri="{FF2B5EF4-FFF2-40B4-BE49-F238E27FC236}">
                <a16:creationId xmlns:a16="http://schemas.microsoft.com/office/drawing/2014/main" id="{D5D72E4C-3750-4936-B914-FAAC3D27C12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0719" y="4752884"/>
            <a:ext cx="390616" cy="3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图片 6">
            <a:extLst>
              <a:ext uri="{FF2B5EF4-FFF2-40B4-BE49-F238E27FC236}">
                <a16:creationId xmlns:a16="http://schemas.microsoft.com/office/drawing/2014/main" id="{6E034FA7-4737-43E9-9A52-2A9922580084}"/>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1335" y="4764251"/>
            <a:ext cx="2342665" cy="3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a:extLst>
              <a:ext uri="{FF2B5EF4-FFF2-40B4-BE49-F238E27FC236}">
                <a16:creationId xmlns:a16="http://schemas.microsoft.com/office/drawing/2014/main" id="{4D571B41-4D14-4E64-A6AC-28CA94781BFD}"/>
              </a:ext>
            </a:extLst>
          </p:cNvPr>
          <p:cNvGraphicFramePr>
            <a:graphicFrameLocks noChangeAspect="1"/>
          </p:cNvGraphicFramePr>
          <p:nvPr>
            <p:extLst>
              <p:ext uri="{D42A27DB-BD31-4B8C-83A1-F6EECF244321}">
                <p14:modId xmlns:p14="http://schemas.microsoft.com/office/powerpoint/2010/main" val="2539223708"/>
              </p:ext>
            </p:extLst>
          </p:nvPr>
        </p:nvGraphicFramePr>
        <p:xfrm>
          <a:off x="2761360" y="1876389"/>
          <a:ext cx="3621280" cy="545672"/>
        </p:xfrm>
        <a:graphic>
          <a:graphicData uri="http://schemas.openxmlformats.org/presentationml/2006/ole">
            <mc:AlternateContent xmlns:mc="http://schemas.openxmlformats.org/markup-compatibility/2006">
              <mc:Choice xmlns:v="urn:schemas-microsoft-com:vml" Requires="v">
                <p:oleObj spid="_x0000_s2150" name="Equation" r:id="rId6" imgW="1625600" imgH="241300" progId="Equation.DSMT4">
                  <p:embed/>
                </p:oleObj>
              </mc:Choice>
              <mc:Fallback>
                <p:oleObj name="Equation" r:id="rId6" imgW="1625600" imgH="2413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1360" y="1876389"/>
                        <a:ext cx="3621280" cy="545672"/>
                      </a:xfrm>
                      <a:prstGeom prst="rect">
                        <a:avLst/>
                      </a:prstGeom>
                      <a:noFill/>
                    </p:spPr>
                  </p:pic>
                </p:oleObj>
              </mc:Fallback>
            </mc:AlternateContent>
          </a:graphicData>
        </a:graphic>
      </p:graphicFrame>
      <p:sp>
        <p:nvSpPr>
          <p:cNvPr id="38" name="矩形 37">
            <a:extLst>
              <a:ext uri="{FF2B5EF4-FFF2-40B4-BE49-F238E27FC236}">
                <a16:creationId xmlns:a16="http://schemas.microsoft.com/office/drawing/2014/main" id="{1D0483E4-5266-4F6F-9437-6F7C77687404}"/>
              </a:ext>
            </a:extLst>
          </p:cNvPr>
          <p:cNvSpPr/>
          <p:nvPr/>
        </p:nvSpPr>
        <p:spPr>
          <a:xfrm>
            <a:off x="228664" y="1276810"/>
            <a:ext cx="2328796" cy="6923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9D43EFA9-2E6D-43C2-AD9D-90CA4D94AD1F}"/>
                  </a:ext>
                </a:extLst>
              </p:cNvPr>
              <p:cNvSpPr>
                <a:spLocks noChangeArrowheads="1"/>
              </p:cNvSpPr>
              <p:nvPr/>
            </p:nvSpPr>
            <p:spPr bwMode="auto">
              <a:xfrm>
                <a:off x="180611" y="1306270"/>
                <a:ext cx="2457469" cy="6463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ctr"/>
                <a:r>
                  <a:rPr lang="zh-CN" altLang="en-US" sz="1800" dirty="0">
                    <a:solidFill>
                      <a:srgbClr val="C00000"/>
                    </a:solidFill>
                    <a:latin typeface="微软雅黑" panose="020B0503020204020204" pitchFamily="34" charset="-122"/>
                    <a:ea typeface="微软雅黑" panose="020B0503020204020204" pitchFamily="34" charset="-122"/>
                  </a:rPr>
                  <a:t>构造带有奇异摄动参数</a:t>
                </a:r>
                <a14:m>
                  <m:oMath xmlns:m="http://schemas.openxmlformats.org/officeDocument/2006/math">
                    <m:r>
                      <a:rPr lang="en-US" altLang="zh-CN" sz="1800" b="0" i="0" smtClean="0">
                        <a:solidFill>
                          <a:srgbClr val="C00000"/>
                        </a:solidFill>
                        <a:latin typeface="Cambria Math" panose="02040503050406030204" pitchFamily="18" charset="0"/>
                        <a:ea typeface="微软雅黑" panose="020B0503020204020204" pitchFamily="34" charset="-122"/>
                      </a:rPr>
                      <m:t> </m:t>
                    </m:r>
                    <m:r>
                      <a:rPr lang="zh-CN" altLang="en-US" sz="1800" i="1" smtClean="0">
                        <a:solidFill>
                          <a:srgbClr val="C00000"/>
                        </a:solidFill>
                        <a:latin typeface="Cambria Math" panose="02040503050406030204" pitchFamily="18" charset="0"/>
                        <a:ea typeface="微软雅黑" panose="020B0503020204020204" pitchFamily="34" charset="-122"/>
                      </a:rPr>
                      <m:t>𝜀</m:t>
                    </m:r>
                    <m:r>
                      <a:rPr lang="en-US" altLang="zh-CN" sz="1800" b="0" i="1" smtClean="0">
                        <a:solidFill>
                          <a:srgbClr val="C00000"/>
                        </a:solidFill>
                        <a:latin typeface="Cambria Math" panose="02040503050406030204" pitchFamily="18" charset="0"/>
                        <a:ea typeface="微软雅黑" panose="020B0503020204020204" pitchFamily="34" charset="-122"/>
                      </a:rPr>
                      <m:t>&gt;0</m:t>
                    </m:r>
                  </m:oMath>
                </a14:m>
                <a:r>
                  <a:rPr lang="zh-CN" altLang="en-US" sz="1800" dirty="0">
                    <a:solidFill>
                      <a:srgbClr val="C00000"/>
                    </a:solidFill>
                    <a:latin typeface="微软雅黑" panose="020B0503020204020204" pitchFamily="34" charset="-122"/>
                    <a:ea typeface="微软雅黑" panose="020B0503020204020204" pitchFamily="34" charset="-122"/>
                  </a:rPr>
                  <a:t>的控制系统</a:t>
                </a:r>
              </a:p>
            </p:txBody>
          </p:sp>
        </mc:Choice>
        <mc:Fallback xmlns="">
          <p:sp>
            <p:nvSpPr>
              <p:cNvPr id="39" name="矩形 38">
                <a:extLst>
                  <a:ext uri="{FF2B5EF4-FFF2-40B4-BE49-F238E27FC236}">
                    <a16:creationId xmlns:a16="http://schemas.microsoft.com/office/drawing/2014/main" id="{9D43EFA9-2E6D-43C2-AD9D-90CA4D94AD1F}"/>
                  </a:ext>
                </a:extLst>
              </p:cNvPr>
              <p:cNvSpPr>
                <a:spLocks noRot="1" noChangeAspect="1" noMove="1" noResize="1" noEditPoints="1" noAdjustHandles="1" noChangeArrowheads="1" noChangeShapeType="1" noTextEdit="1"/>
              </p:cNvSpPr>
              <p:nvPr/>
            </p:nvSpPr>
            <p:spPr bwMode="auto">
              <a:xfrm>
                <a:off x="180611" y="1306270"/>
                <a:ext cx="2457469" cy="646331"/>
              </a:xfrm>
              <a:prstGeom prst="rect">
                <a:avLst/>
              </a:prstGeom>
              <a:blipFill>
                <a:blip r:embed="rId8"/>
                <a:stretch>
                  <a:fillRect t="-4717" b="-141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44" name="对象 43">
            <a:extLst>
              <a:ext uri="{FF2B5EF4-FFF2-40B4-BE49-F238E27FC236}">
                <a16:creationId xmlns:a16="http://schemas.microsoft.com/office/drawing/2014/main" id="{6987B598-3FEC-4881-B507-39BED63C3EB0}"/>
              </a:ext>
            </a:extLst>
          </p:cNvPr>
          <p:cNvGraphicFramePr>
            <a:graphicFrameLocks noChangeAspect="1"/>
          </p:cNvGraphicFramePr>
          <p:nvPr>
            <p:extLst>
              <p:ext uri="{D42A27DB-BD31-4B8C-83A1-F6EECF244321}">
                <p14:modId xmlns:p14="http://schemas.microsoft.com/office/powerpoint/2010/main" val="140628801"/>
              </p:ext>
            </p:extLst>
          </p:nvPr>
        </p:nvGraphicFramePr>
        <p:xfrm>
          <a:off x="2262265" y="2910304"/>
          <a:ext cx="4619469" cy="792718"/>
        </p:xfrm>
        <a:graphic>
          <a:graphicData uri="http://schemas.openxmlformats.org/presentationml/2006/ole">
            <mc:AlternateContent xmlns:mc="http://schemas.openxmlformats.org/markup-compatibility/2006">
              <mc:Choice xmlns:v="urn:schemas-microsoft-com:vml" Requires="v">
                <p:oleObj spid="_x0000_s2151" name="Equation" r:id="rId9" imgW="3098800" imgH="533400" progId="Equation.DSMT4">
                  <p:embed/>
                </p:oleObj>
              </mc:Choice>
              <mc:Fallback>
                <p:oleObj name="Equation" r:id="rId9" imgW="3098800" imgH="5334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2265" y="2910304"/>
                        <a:ext cx="4619469" cy="792718"/>
                      </a:xfrm>
                      <a:prstGeom prst="rect">
                        <a:avLst/>
                      </a:prstGeom>
                      <a:noFill/>
                    </p:spPr>
                  </p:pic>
                </p:oleObj>
              </mc:Fallback>
            </mc:AlternateContent>
          </a:graphicData>
        </a:graphic>
      </p:graphicFrame>
      <p:sp>
        <p:nvSpPr>
          <p:cNvPr id="45" name="文本框 44">
            <a:extLst>
              <a:ext uri="{FF2B5EF4-FFF2-40B4-BE49-F238E27FC236}">
                <a16:creationId xmlns:a16="http://schemas.microsoft.com/office/drawing/2014/main" id="{42C10C69-1BEC-48CD-A597-7C99E51B8405}"/>
              </a:ext>
            </a:extLst>
          </p:cNvPr>
          <p:cNvSpPr txBox="1"/>
          <p:nvPr/>
        </p:nvSpPr>
        <p:spPr>
          <a:xfrm>
            <a:off x="1250836" y="2571750"/>
            <a:ext cx="826735"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其中：</a:t>
            </a:r>
          </a:p>
        </p:txBody>
      </p: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DC23A6A2-2B1D-438B-B613-6F24CAFD8F03}"/>
                  </a:ext>
                </a:extLst>
              </p:cNvPr>
              <p:cNvSpPr txBox="1"/>
              <p:nvPr/>
            </p:nvSpPr>
            <p:spPr>
              <a:xfrm>
                <a:off x="1497983" y="4013239"/>
                <a:ext cx="6686354" cy="531171"/>
              </a:xfrm>
              <a:prstGeom prst="rect">
                <a:avLst/>
              </a:prstGeom>
              <a:noFill/>
            </p:spPr>
            <p:txBody>
              <a:bodyPr wrap="square" rtlCol="0">
                <a:spAutoFit/>
              </a:bodyPr>
              <a:lstStyle/>
              <a:p>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en-US" altLang="zh-CN" b="1">
                            <a:solidFill>
                              <a:srgbClr val="1B4367"/>
                            </a:solidFill>
                            <a:latin typeface="Cambria Math" panose="02040503050406030204" pitchFamily="18" charset="0"/>
                            <a:cs typeface="+mn-ea"/>
                          </a:rPr>
                          <m:t>𝑥</m:t>
                        </m:r>
                      </m:e>
                      <m:sub>
                        <m:r>
                          <a:rPr lang="en-US" altLang="zh-CN" b="1">
                            <a:solidFill>
                              <a:srgbClr val="1B4367"/>
                            </a:solidFill>
                            <a:latin typeface="Cambria Math" panose="02040503050406030204" pitchFamily="18" charset="0"/>
                            <a:cs typeface="+mn-ea"/>
                          </a:rPr>
                          <m:t>𝑘</m:t>
                        </m:r>
                      </m:sub>
                    </m:sSub>
                    <m:r>
                      <a:rPr lang="en-US" altLang="zh-CN" b="1">
                        <a:solidFill>
                          <a:srgbClr val="1B4367"/>
                        </a:solidFill>
                        <a:latin typeface="Cambria Math" panose="02040503050406030204" pitchFamily="18" charset="0"/>
                        <a:cs typeface="+mn-ea"/>
                      </a:rPr>
                      <m:t>∈</m:t>
                    </m:r>
                    <m:sSup>
                      <m:sSupPr>
                        <m:ctrlPr>
                          <a:rPr lang="en-US" altLang="zh-CN" b="1" i="1">
                            <a:solidFill>
                              <a:srgbClr val="1B4367"/>
                            </a:solidFill>
                            <a:latin typeface="Cambria Math" panose="02040503050406030204" pitchFamily="18" charset="0"/>
                            <a:cs typeface="+mn-ea"/>
                          </a:rPr>
                        </m:ctrlPr>
                      </m:sSupPr>
                      <m:e>
                        <m:r>
                          <a:rPr lang="en-US" altLang="zh-CN" b="1">
                            <a:solidFill>
                              <a:srgbClr val="1B4367"/>
                            </a:solidFill>
                            <a:latin typeface="Cambria Math" panose="02040503050406030204" pitchFamily="18" charset="0"/>
                            <a:cs typeface="+mn-ea"/>
                          </a:rPr>
                          <m:t>𝑅</m:t>
                        </m:r>
                      </m:e>
                      <m:sup>
                        <m:r>
                          <a:rPr lang="en-US" altLang="zh-CN" b="1">
                            <a:solidFill>
                              <a:srgbClr val="1B4367"/>
                            </a:solidFill>
                            <a:latin typeface="Cambria Math" panose="02040503050406030204" pitchFamily="18" charset="0"/>
                            <a:cs typeface="+mn-ea"/>
                          </a:rPr>
                          <m:t>𝑛</m:t>
                        </m:r>
                      </m:sup>
                    </m:sSup>
                    <m:r>
                      <a:rPr lang="zh-CN" altLang="en-US" b="1">
                        <a:solidFill>
                          <a:srgbClr val="1B4367"/>
                        </a:solidFill>
                        <a:latin typeface="Cambria Math" panose="02040503050406030204" pitchFamily="18" charset="0"/>
                        <a:cs typeface="+mn-ea"/>
                      </a:rPr>
                      <m:t>是</m:t>
                    </m:r>
                  </m:oMath>
                </a14:m>
                <a:r>
                  <a:rPr lang="zh-CN" altLang="en-US" b="1" dirty="0">
                    <a:solidFill>
                      <a:srgbClr val="1B4367"/>
                    </a:solidFill>
                    <a:cs typeface="+mn-ea"/>
                  </a:rPr>
                  <a:t>状态变量，</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zh-CN" altLang="en-US" b="1">
                            <a:solidFill>
                              <a:srgbClr val="1B4367"/>
                            </a:solidFill>
                            <a:latin typeface="Cambria Math" panose="02040503050406030204" pitchFamily="18" charset="0"/>
                            <a:cs typeface="+mn-ea"/>
                          </a:rPr>
                          <m:t>𝜔</m:t>
                        </m:r>
                      </m:e>
                      <m:sub>
                        <m:r>
                          <a:rPr lang="en-US" altLang="zh-CN" b="1">
                            <a:solidFill>
                              <a:srgbClr val="1B4367"/>
                            </a:solidFill>
                            <a:latin typeface="Cambria Math" panose="02040503050406030204" pitchFamily="18" charset="0"/>
                            <a:cs typeface="+mn-ea"/>
                          </a:rPr>
                          <m:t>𝑘</m:t>
                        </m:r>
                      </m:sub>
                    </m:sSub>
                    <m:r>
                      <a:rPr lang="en-US" altLang="zh-CN" b="1">
                        <a:solidFill>
                          <a:srgbClr val="1B4367"/>
                        </a:solidFill>
                        <a:latin typeface="Cambria Math" panose="02040503050406030204" pitchFamily="18" charset="0"/>
                        <a:cs typeface="+mn-ea"/>
                      </a:rPr>
                      <m:t>∈</m:t>
                    </m:r>
                    <m:sSup>
                      <m:sSupPr>
                        <m:ctrlPr>
                          <a:rPr lang="en-US" altLang="zh-CN" b="1" i="1">
                            <a:solidFill>
                              <a:srgbClr val="1B4367"/>
                            </a:solidFill>
                            <a:latin typeface="Cambria Math" panose="02040503050406030204" pitchFamily="18" charset="0"/>
                            <a:cs typeface="+mn-ea"/>
                          </a:rPr>
                        </m:ctrlPr>
                      </m:sSupPr>
                      <m:e>
                        <m:r>
                          <a:rPr lang="en-US" altLang="zh-CN" b="1">
                            <a:solidFill>
                              <a:srgbClr val="1B4367"/>
                            </a:solidFill>
                            <a:latin typeface="Cambria Math" panose="02040503050406030204" pitchFamily="18" charset="0"/>
                            <a:cs typeface="+mn-ea"/>
                          </a:rPr>
                          <m:t>𝑅</m:t>
                        </m:r>
                      </m:e>
                      <m:sup>
                        <m:r>
                          <a:rPr lang="en-US" altLang="zh-CN" b="1">
                            <a:solidFill>
                              <a:srgbClr val="1B4367"/>
                            </a:solidFill>
                            <a:latin typeface="Cambria Math" panose="02040503050406030204" pitchFamily="18" charset="0"/>
                            <a:cs typeface="+mn-ea"/>
                          </a:rPr>
                          <m:t>𝑞</m:t>
                        </m:r>
                      </m:sup>
                    </m:sSup>
                    <m:r>
                      <a:rPr lang="zh-CN" altLang="en-US" b="1">
                        <a:solidFill>
                          <a:srgbClr val="1B4367"/>
                        </a:solidFill>
                        <a:latin typeface="Cambria Math" panose="02040503050406030204" pitchFamily="18" charset="0"/>
                        <a:cs typeface="+mn-ea"/>
                      </a:rPr>
                      <m:t>是</m:t>
                    </m:r>
                  </m:oMath>
                </a14:m>
                <a:r>
                  <a:rPr lang="zh-CN" altLang="en-US" b="1" dirty="0">
                    <a:solidFill>
                      <a:srgbClr val="1B4367"/>
                    </a:solidFill>
                    <a:cs typeface="+mn-ea"/>
                  </a:rPr>
                  <a:t>外部扰动信号且满足</a:t>
                </a:r>
                <a14:m>
                  <m:oMath xmlns:m="http://schemas.openxmlformats.org/officeDocument/2006/math">
                    <m:sSub>
                      <m:sSubPr>
                        <m:ctrlPr>
                          <a:rPr lang="en-US" altLang="zh-CN" b="1" i="1">
                            <a:solidFill>
                              <a:srgbClr val="1B4367"/>
                            </a:solidFill>
                            <a:latin typeface="Cambria Math" panose="02040503050406030204" pitchFamily="18" charset="0"/>
                            <a:cs typeface="+mn-ea"/>
                          </a:rPr>
                        </m:ctrlPr>
                      </m:sSubPr>
                      <m:e>
                        <m:r>
                          <a:rPr lang="zh-CN" altLang="en-US" b="1">
                            <a:solidFill>
                              <a:srgbClr val="1B4367"/>
                            </a:solidFill>
                            <a:latin typeface="Cambria Math" panose="02040503050406030204" pitchFamily="18" charset="0"/>
                            <a:cs typeface="+mn-ea"/>
                          </a:rPr>
                          <m:t>𝜔</m:t>
                        </m:r>
                      </m:e>
                      <m:sub>
                        <m:r>
                          <a:rPr lang="en-US" altLang="zh-CN" b="1">
                            <a:solidFill>
                              <a:srgbClr val="1B4367"/>
                            </a:solidFill>
                            <a:latin typeface="Cambria Math" panose="02040503050406030204" pitchFamily="18" charset="0"/>
                            <a:cs typeface="+mn-ea"/>
                          </a:rPr>
                          <m:t>𝑘</m:t>
                        </m:r>
                      </m:sub>
                    </m:sSub>
                  </m:oMath>
                </a14:m>
                <a:r>
                  <a:rPr lang="en-US" altLang="zh-CN" b="1" dirty="0">
                    <a:solidFill>
                      <a:srgbClr val="1B4367"/>
                    </a:solidFill>
                    <a:cs typeface="+mn-ea"/>
                  </a:rPr>
                  <a:t> </a:t>
                </a:r>
                <a14:m>
                  <m:oMath xmlns:m="http://schemas.openxmlformats.org/officeDocument/2006/math">
                    <m:r>
                      <a:rPr lang="en-US" altLang="zh-CN" b="1">
                        <a:solidFill>
                          <a:srgbClr val="1B4367"/>
                        </a:solidFill>
                        <a:latin typeface="Cambria Math" panose="02040503050406030204" pitchFamily="18" charset="0"/>
                        <a:cs typeface="+mn-ea"/>
                      </a:rPr>
                      <m:t>∈</m:t>
                    </m:r>
                    <m:sSub>
                      <m:sSubPr>
                        <m:ctrlPr>
                          <a:rPr lang="en-US" altLang="zh-CN" b="1" i="1">
                            <a:solidFill>
                              <a:srgbClr val="1B4367"/>
                            </a:solidFill>
                            <a:latin typeface="Cambria Math" panose="02040503050406030204" pitchFamily="18" charset="0"/>
                            <a:cs typeface="+mn-ea"/>
                          </a:rPr>
                        </m:ctrlPr>
                      </m:sSubPr>
                      <m:e>
                        <m:r>
                          <a:rPr lang="en-US" altLang="zh-CN" b="1">
                            <a:solidFill>
                              <a:srgbClr val="1B4367"/>
                            </a:solidFill>
                            <a:latin typeface="Cambria Math" panose="02040503050406030204" pitchFamily="18" charset="0"/>
                            <a:cs typeface="+mn-ea"/>
                          </a:rPr>
                          <m:t>𝑙</m:t>
                        </m:r>
                      </m:e>
                      <m:sub>
                        <m:r>
                          <a:rPr lang="en-US" altLang="zh-CN" b="1">
                            <a:solidFill>
                              <a:srgbClr val="1B4367"/>
                            </a:solidFill>
                            <a:latin typeface="Cambria Math" panose="02040503050406030204" pitchFamily="18" charset="0"/>
                            <a:cs typeface="+mn-ea"/>
                          </a:rPr>
                          <m:t>2</m:t>
                        </m:r>
                      </m:sub>
                    </m:sSub>
                    <m:d>
                      <m:dPr>
                        <m:endChr m:val="]"/>
                        <m:ctrlPr>
                          <a:rPr lang="en-US" altLang="zh-CN" b="1" i="1">
                            <a:solidFill>
                              <a:srgbClr val="1B4367"/>
                            </a:solidFill>
                            <a:latin typeface="Cambria Math" panose="02040503050406030204" pitchFamily="18" charset="0"/>
                            <a:cs typeface="+mn-ea"/>
                          </a:rPr>
                        </m:ctrlPr>
                      </m:dPr>
                      <m:e>
                        <m:r>
                          <a:rPr lang="en-US" altLang="zh-CN" b="1">
                            <a:solidFill>
                              <a:srgbClr val="1B4367"/>
                            </a:solidFill>
                            <a:latin typeface="Cambria Math" panose="02040503050406030204" pitchFamily="18" charset="0"/>
                            <a:cs typeface="+mn-ea"/>
                          </a:rPr>
                          <m:t>0,∞</m:t>
                        </m:r>
                      </m:e>
                    </m:d>
                    <m:r>
                      <a:rPr lang="en-US" altLang="zh-CN" b="1">
                        <a:solidFill>
                          <a:srgbClr val="1B4367"/>
                        </a:solidFill>
                        <a:latin typeface="Cambria Math" panose="02040503050406030204" pitchFamily="18" charset="0"/>
                        <a:cs typeface="+mn-ea"/>
                      </a:rPr>
                      <m:t>,</m:t>
                    </m:r>
                    <m:sSub>
                      <m:sSubPr>
                        <m:ctrlPr>
                          <a:rPr lang="en-US" altLang="zh-CN" b="1" i="1">
                            <a:solidFill>
                              <a:srgbClr val="1B4367"/>
                            </a:solidFill>
                            <a:latin typeface="Cambria Math" panose="02040503050406030204" pitchFamily="18" charset="0"/>
                            <a:cs typeface="+mn-ea"/>
                          </a:rPr>
                        </m:ctrlPr>
                      </m:sSubPr>
                      <m:e>
                        <m:r>
                          <a:rPr lang="en-US" altLang="zh-CN" b="1">
                            <a:solidFill>
                              <a:srgbClr val="1B4367"/>
                            </a:solidFill>
                            <a:latin typeface="Cambria Math" panose="02040503050406030204" pitchFamily="18" charset="0"/>
                            <a:cs typeface="+mn-ea"/>
                          </a:rPr>
                          <m:t>𝑓</m:t>
                        </m:r>
                      </m:e>
                      <m:sub>
                        <m:r>
                          <a:rPr lang="en-US" altLang="zh-CN" b="1">
                            <a:solidFill>
                              <a:srgbClr val="1B4367"/>
                            </a:solidFill>
                            <a:latin typeface="Cambria Math" panose="02040503050406030204" pitchFamily="18" charset="0"/>
                            <a:cs typeface="+mn-ea"/>
                          </a:rPr>
                          <m:t>𝑘</m:t>
                        </m:r>
                      </m:sub>
                    </m:sSub>
                    <m:r>
                      <a:rPr lang="en-US" altLang="zh-CN" b="1">
                        <a:solidFill>
                          <a:srgbClr val="1B4367"/>
                        </a:solidFill>
                        <a:latin typeface="Cambria Math" panose="02040503050406030204" pitchFamily="18" charset="0"/>
                        <a:cs typeface="+mn-ea"/>
                      </a:rPr>
                      <m:t>∈</m:t>
                    </m:r>
                    <m:sSup>
                      <m:sSupPr>
                        <m:ctrlPr>
                          <a:rPr lang="en-US" altLang="zh-CN" b="1" i="1">
                            <a:solidFill>
                              <a:srgbClr val="1B4367"/>
                            </a:solidFill>
                            <a:latin typeface="Cambria Math" panose="02040503050406030204" pitchFamily="18" charset="0"/>
                            <a:cs typeface="+mn-ea"/>
                          </a:rPr>
                        </m:ctrlPr>
                      </m:sSupPr>
                      <m:e>
                        <m:r>
                          <a:rPr lang="en-US" altLang="zh-CN" b="1">
                            <a:solidFill>
                              <a:srgbClr val="1B4367"/>
                            </a:solidFill>
                            <a:latin typeface="Cambria Math" panose="02040503050406030204" pitchFamily="18" charset="0"/>
                            <a:cs typeface="+mn-ea"/>
                          </a:rPr>
                          <m:t>𝑅</m:t>
                        </m:r>
                      </m:e>
                      <m:sup>
                        <m:r>
                          <a:rPr lang="en-US" altLang="zh-CN" b="1">
                            <a:solidFill>
                              <a:srgbClr val="1B4367"/>
                            </a:solidFill>
                            <a:latin typeface="Cambria Math" panose="02040503050406030204" pitchFamily="18" charset="0"/>
                            <a:cs typeface="+mn-ea"/>
                          </a:rPr>
                          <m:t>𝑙</m:t>
                        </m:r>
                      </m:sup>
                    </m:sSup>
                    <m:r>
                      <a:rPr lang="zh-CN" altLang="en-US" b="1">
                        <a:solidFill>
                          <a:srgbClr val="1B4367"/>
                        </a:solidFill>
                        <a:latin typeface="Cambria Math" panose="02040503050406030204" pitchFamily="18" charset="0"/>
                        <a:cs typeface="+mn-ea"/>
                      </a:rPr>
                      <m:t>是</m:t>
                    </m:r>
                  </m:oMath>
                </a14:m>
                <a:r>
                  <a:rPr lang="zh-CN" altLang="en-US" b="1" dirty="0">
                    <a:solidFill>
                      <a:srgbClr val="1B4367"/>
                    </a:solidFill>
                    <a:cs typeface="+mn-ea"/>
                  </a:rPr>
                  <a:t>待检测的故障信号，以及</a:t>
                </a:r>
                <a14:m>
                  <m:oMath xmlns:m="http://schemas.openxmlformats.org/officeDocument/2006/math">
                    <m:r>
                      <a:rPr lang="zh-CN" altLang="en-US" b="1">
                        <a:solidFill>
                          <a:srgbClr val="1B4367"/>
                        </a:solidFill>
                        <a:latin typeface="Cambria Math" panose="02040503050406030204" pitchFamily="18" charset="0"/>
                        <a:cs typeface="+mn-ea"/>
                      </a:rPr>
                      <m:t>𝜀</m:t>
                    </m:r>
                    <m:r>
                      <a:rPr lang="zh-CN" altLang="en-US" b="1">
                        <a:solidFill>
                          <a:srgbClr val="1B4367"/>
                        </a:solidFill>
                        <a:latin typeface="Cambria Math" panose="02040503050406030204" pitchFamily="18" charset="0"/>
                        <a:cs typeface="+mn-ea"/>
                      </a:rPr>
                      <m:t>是一个</m:t>
                    </m:r>
                  </m:oMath>
                </a14:m>
                <a:r>
                  <a:rPr lang="zh-CN" altLang="en-US" b="1" dirty="0">
                    <a:solidFill>
                      <a:srgbClr val="1B4367"/>
                    </a:solidFill>
                    <a:cs typeface="+mn-ea"/>
                  </a:rPr>
                  <a:t>小的奇异摄动参数且满足</a:t>
                </a:r>
                <a14:m>
                  <m:oMath xmlns:m="http://schemas.openxmlformats.org/officeDocument/2006/math">
                    <m:r>
                      <a:rPr lang="zh-CN" altLang="en-US" b="1">
                        <a:solidFill>
                          <a:srgbClr val="1B4367"/>
                        </a:solidFill>
                        <a:latin typeface="Cambria Math" panose="02040503050406030204" pitchFamily="18" charset="0"/>
                        <a:cs typeface="+mn-ea"/>
                      </a:rPr>
                      <m:t>𝜀</m:t>
                    </m:r>
                    <m:r>
                      <a:rPr lang="en-US" altLang="zh-CN" b="1">
                        <a:solidFill>
                          <a:srgbClr val="1B4367"/>
                        </a:solidFill>
                        <a:latin typeface="Cambria Math" panose="02040503050406030204" pitchFamily="18" charset="0"/>
                        <a:cs typeface="+mn-ea"/>
                      </a:rPr>
                      <m:t>∈</m:t>
                    </m:r>
                    <m:d>
                      <m:dPr>
                        <m:endChr m:val="]"/>
                        <m:ctrlPr>
                          <a:rPr lang="en-US" altLang="zh-CN" b="1" i="1">
                            <a:solidFill>
                              <a:srgbClr val="1B4367"/>
                            </a:solidFill>
                            <a:latin typeface="Cambria Math" panose="02040503050406030204" pitchFamily="18" charset="0"/>
                            <a:cs typeface="+mn-ea"/>
                          </a:rPr>
                        </m:ctrlPr>
                      </m:dPr>
                      <m:e>
                        <m:r>
                          <a:rPr lang="en-US" altLang="zh-CN" b="1">
                            <a:solidFill>
                              <a:srgbClr val="1B4367"/>
                            </a:solidFill>
                            <a:latin typeface="Cambria Math" panose="02040503050406030204" pitchFamily="18" charset="0"/>
                            <a:cs typeface="+mn-ea"/>
                          </a:rPr>
                          <m:t>0,</m:t>
                        </m:r>
                        <m:sSub>
                          <m:sSubPr>
                            <m:ctrlPr>
                              <a:rPr lang="en-US" altLang="zh-CN" b="1" i="1">
                                <a:solidFill>
                                  <a:srgbClr val="1B4367"/>
                                </a:solidFill>
                                <a:latin typeface="Cambria Math" panose="02040503050406030204" pitchFamily="18" charset="0"/>
                                <a:cs typeface="+mn-ea"/>
                              </a:rPr>
                            </m:ctrlPr>
                          </m:sSubPr>
                          <m:e>
                            <m:r>
                              <a:rPr lang="zh-CN" altLang="en-US" b="1">
                                <a:solidFill>
                                  <a:srgbClr val="1B4367"/>
                                </a:solidFill>
                                <a:latin typeface="Cambria Math" panose="02040503050406030204" pitchFamily="18" charset="0"/>
                                <a:cs typeface="+mn-ea"/>
                              </a:rPr>
                              <m:t>𝜀</m:t>
                            </m:r>
                          </m:e>
                          <m:sub>
                            <m:r>
                              <a:rPr lang="en-US" altLang="zh-CN" b="1">
                                <a:solidFill>
                                  <a:srgbClr val="1B4367"/>
                                </a:solidFill>
                                <a:latin typeface="Cambria Math" panose="02040503050406030204" pitchFamily="18" charset="0"/>
                                <a:cs typeface="+mn-ea"/>
                              </a:rPr>
                              <m:t>0</m:t>
                            </m:r>
                          </m:sub>
                        </m:sSub>
                      </m:e>
                    </m:d>
                  </m:oMath>
                </a14:m>
                <a:r>
                  <a:rPr lang="zh-CN" altLang="en-US" b="1" dirty="0">
                    <a:solidFill>
                      <a:srgbClr val="1B4367"/>
                    </a:solidFill>
                    <a:cs typeface="+mn-ea"/>
                  </a:rPr>
                  <a:t>。</a:t>
                </a:r>
              </a:p>
            </p:txBody>
          </p:sp>
        </mc:Choice>
        <mc:Fallback xmlns="">
          <p:sp>
            <p:nvSpPr>
              <p:cNvPr id="57" name="文本框 56">
                <a:extLst>
                  <a:ext uri="{FF2B5EF4-FFF2-40B4-BE49-F238E27FC236}">
                    <a16:creationId xmlns:a16="http://schemas.microsoft.com/office/drawing/2014/main" id="{DC23A6A2-2B1D-438B-B613-6F24CAFD8F03}"/>
                  </a:ext>
                </a:extLst>
              </p:cNvPr>
              <p:cNvSpPr txBox="1">
                <a:spLocks noRot="1" noChangeAspect="1" noMove="1" noResize="1" noEditPoints="1" noAdjustHandles="1" noChangeArrowheads="1" noChangeShapeType="1" noTextEdit="1"/>
              </p:cNvSpPr>
              <p:nvPr/>
            </p:nvSpPr>
            <p:spPr>
              <a:xfrm>
                <a:off x="1497983" y="4013239"/>
                <a:ext cx="6686354" cy="531171"/>
              </a:xfrm>
              <a:prstGeom prst="rect">
                <a:avLst/>
              </a:prstGeom>
              <a:blipFill>
                <a:blip r:embed="rId12"/>
                <a:stretch>
                  <a:fillRect l="-273" b="-11494"/>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2068</TotalTime>
  <Words>2092</Words>
  <Application>Microsoft Office PowerPoint</Application>
  <PresentationFormat>全屏显示(16:9)</PresentationFormat>
  <Paragraphs>208</Paragraphs>
  <Slides>32</Slides>
  <Notes>31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5" baseType="lpstr">
      <vt:lpstr>Roboto condensed</vt:lpstr>
      <vt:lpstr>等线</vt:lpstr>
      <vt:lpstr>方正兰亭超细黑简体</vt:lpstr>
      <vt:lpstr>黑体</vt:lpstr>
      <vt:lpstr>宋体</vt:lpstr>
      <vt:lpstr>微软雅黑</vt:lpstr>
      <vt:lpstr>微软雅黑 Light</vt:lpstr>
      <vt:lpstr>Arial</vt:lpstr>
      <vt:lpstr>Calibri</vt:lpstr>
      <vt:lpstr>Cambria Math</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Zhao Yunqing</cp:lastModifiedBy>
  <cp:revision>127</cp:revision>
  <dcterms:created xsi:type="dcterms:W3CDTF">2016-05-20T12:59:00Z</dcterms:created>
  <dcterms:modified xsi:type="dcterms:W3CDTF">2018-06-04T15:49:48Z</dcterms:modified>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