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93"/>
  </p:normalViewPr>
  <p:slideViewPr>
    <p:cSldViewPr snapToGrid="0" snapToObjects="1">
      <p:cViewPr varScale="1">
        <p:scale>
          <a:sx n="91" d="100"/>
          <a:sy n="91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C7B3-A8CC-1A4E-B71C-E0F643D0F64C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E6EA-27E1-9742-8234-787C21D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measuring</a:t>
            </a:r>
            <a:r>
              <a:rPr lang="zh-CN" altLang="en-US" dirty="0"/>
              <a:t> </a:t>
            </a:r>
            <a:r>
              <a:rPr lang="en-US" altLang="zh-CN" dirty="0"/>
              <a:t>diffusion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 </a:t>
            </a:r>
            <a:r>
              <a:rPr lang="en-US" altLang="zh-CN" dirty="0"/>
              <a:t>molecules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traits,</a:t>
            </a:r>
            <a:r>
              <a:rPr lang="zh-CN" altLang="en-US" dirty="0"/>
              <a:t> </a:t>
            </a:r>
            <a:r>
              <a:rPr lang="en-US" altLang="zh-CN" dirty="0"/>
              <a:t>magnitude,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anisotropy,</a:t>
            </a:r>
            <a:r>
              <a:rPr lang="zh-CN" altLang="en-US" dirty="0"/>
              <a:t> </a:t>
            </a:r>
            <a:r>
              <a:rPr lang="en-US" altLang="zh-CN" dirty="0"/>
              <a:t>orientation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directional</a:t>
            </a:r>
            <a:r>
              <a:rPr lang="zh-CN" altLang="en-US" dirty="0"/>
              <a:t> </a:t>
            </a:r>
            <a:r>
              <a:rPr lang="en-US" altLang="zh-CN" dirty="0"/>
              <a:t>diffusion.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transformation, is an equivalence relation and one-to-one correspondence between points in two geometric figures or topological spaces that is continuous in both directions.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manifolds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preserved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\Tilde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</a:p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matrices</a:t>
            </a:r>
          </a:p>
          <a:p>
            <a:r>
              <a:rPr lang="en-US" altLang="zh-CN" dirty="0" err="1"/>
              <a:t>arcsin</a:t>
            </a:r>
            <a:r>
              <a:rPr lang="en-US" altLang="zh-CN" dirty="0"/>
              <a:t>(1/2||x-x'||)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landmark</a:t>
            </a:r>
            <a:r>
              <a:rPr lang="zh-CN" altLang="en-US" dirty="0"/>
              <a:t> </a:t>
            </a:r>
            <a:r>
              <a:rPr lang="en-US" altLang="zh-CN" dirty="0"/>
              <a:t>points’</a:t>
            </a:r>
            <a:r>
              <a:rPr lang="zh-CN" altLang="en-US" dirty="0"/>
              <a:t> </a:t>
            </a:r>
            <a:r>
              <a:rPr lang="en-US" altLang="zh-CN" dirty="0"/>
              <a:t>modulo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motions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translation,</a:t>
            </a:r>
            <a:r>
              <a:rPr lang="zh-CN" altLang="en-US" dirty="0"/>
              <a:t> </a:t>
            </a:r>
            <a:r>
              <a:rPr lang="en-US" altLang="zh-CN" dirty="0"/>
              <a:t>scaling,</a:t>
            </a:r>
            <a:r>
              <a:rPr lang="zh-CN" altLang="en-US" dirty="0"/>
              <a:t> </a:t>
            </a:r>
            <a:r>
              <a:rPr lang="en-US" altLang="zh-CN" dirty="0"/>
              <a:t>rotation</a:t>
            </a:r>
          </a:p>
          <a:p>
            <a:r>
              <a:rPr lang="en-US" altLang="zh-CN" dirty="0"/>
              <a:t>Complex</a:t>
            </a:r>
            <a:r>
              <a:rPr lang="zh-CN" altLang="en-US" dirty="0"/>
              <a:t> </a:t>
            </a:r>
            <a:r>
              <a:rPr lang="en-US" altLang="zh-CN" dirty="0"/>
              <a:t>Hermitian</a:t>
            </a:r>
            <a:r>
              <a:rPr lang="zh-CN" altLang="en-US" dirty="0"/>
              <a:t> </a:t>
            </a:r>
            <a:r>
              <a:rPr lang="en-US" altLang="zh-CN" dirty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GL</a:t>
            </a:r>
          </a:p>
          <a:p>
            <a:r>
              <a:rPr lang="en-US" altLang="zh-CN" dirty="0"/>
              <a:t>Lie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V:</a:t>
            </a:r>
            <a:r>
              <a:rPr lang="zh-CN" altLang="en-US" dirty="0"/>
              <a:t> </a:t>
            </a:r>
            <a:r>
              <a:rPr lang="en-US" altLang="zh-CN" dirty="0"/>
              <a:t>tangent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</a:p>
          <a:p>
            <a:r>
              <a:rPr lang="en-US" altLang="zh-CN" dirty="0"/>
              <a:t>Posterior</a:t>
            </a:r>
            <a:r>
              <a:rPr lang="zh-CN" altLang="en-US" dirty="0"/>
              <a:t> </a:t>
            </a:r>
            <a:r>
              <a:rPr lang="en-US" altLang="zh-CN" dirty="0"/>
              <a:t>contraction</a:t>
            </a:r>
            <a:r>
              <a:rPr lang="zh-CN" altLang="en-US" dirty="0"/>
              <a:t> </a:t>
            </a:r>
            <a:r>
              <a:rPr lang="en-US" altLang="zh-CN" dirty="0"/>
              <a:t>rates: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posterior</a:t>
            </a:r>
            <a:r>
              <a:rPr lang="zh-CN" altLang="en-US" dirty="0"/>
              <a:t> </a:t>
            </a:r>
            <a:r>
              <a:rPr lang="en-US" altLang="zh-CN" dirty="0"/>
              <a:t>concentrates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neighborhoods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dim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manifold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functions that have continuous first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derivatives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/>
              <a:t>Equivariant</a:t>
            </a:r>
            <a:r>
              <a:rPr lang="zh-CN" altLang="en-US" dirty="0"/>
              <a:t> </a:t>
            </a:r>
            <a:r>
              <a:rPr lang="en-US" altLang="zh-CN" dirty="0"/>
              <a:t>class: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substantial</a:t>
            </a:r>
            <a:r>
              <a:rPr lang="zh-CN" altLang="en-US" dirty="0"/>
              <a:t> </a:t>
            </a:r>
            <a:r>
              <a:rPr lang="en-US" altLang="zh-CN" dirty="0"/>
              <a:t>geometry.</a:t>
            </a:r>
            <a:r>
              <a:rPr lang="zh-CN" altLang="en-US" dirty="0"/>
              <a:t> </a:t>
            </a:r>
            <a:r>
              <a:rPr lang="en-US" altLang="zh-CN" dirty="0"/>
              <a:t>Intrinsic</a:t>
            </a:r>
            <a:r>
              <a:rPr lang="zh-CN" altLang="en-US" dirty="0"/>
              <a:t> </a:t>
            </a:r>
            <a:r>
              <a:rPr lang="en-US" altLang="zh-CN" dirty="0"/>
              <a:t>Riemannian</a:t>
            </a:r>
            <a:r>
              <a:rPr lang="zh-CN" altLang="en-US" dirty="0"/>
              <a:t> </a:t>
            </a:r>
            <a:r>
              <a:rPr lang="en-US" altLang="zh-CN" dirty="0"/>
              <a:t>geometry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manifolds,</a:t>
            </a:r>
            <a:r>
              <a:rPr lang="zh-CN" altLang="en-US" dirty="0"/>
              <a:t> 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Cons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intrinsic:</a:t>
            </a:r>
            <a:r>
              <a:rPr lang="zh-CN" altLang="en-US" dirty="0"/>
              <a:t> </a:t>
            </a:r>
            <a:r>
              <a:rPr lang="en-US" altLang="zh-CN" dirty="0"/>
              <a:t>computation,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(kernel</a:t>
            </a:r>
            <a:r>
              <a:rPr lang="zh-CN" altLang="en-US" dirty="0"/>
              <a:t> </a:t>
            </a:r>
            <a:r>
              <a:rPr lang="en-US" altLang="zh-CN" dirty="0"/>
              <a:t>regression).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 dirty="0"/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E6EA-27E1-9742-8234-787C21DF8F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79C-E667-5B4F-A61B-32B7CF056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DF7D7-8594-4544-B62E-9E5F73FAC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FF4E-33C6-B44D-9ABA-2B711732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1FBD-3927-6748-9367-A7141FE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3876-0BEA-E744-A822-0D769366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6AFF-4C14-0F45-95E7-F56960DA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723AA-552F-704E-A343-71D11DA1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52B1-B38D-EA4D-B851-D20FB57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30ED-5666-0349-8C39-2C3FEBE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0C-351E-EB4C-9D87-D1F483C8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4F121-3933-2C40-9C10-C41DD69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E3CE6-9666-0D4D-B52C-CD4A246F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19D0-A9BD-C14F-B914-A541C18E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6AA7-6F1E-4C42-ABC2-B7A8D715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8C6E-7CAE-574A-939F-073226F0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ED4-E4CF-514F-A7D8-85BCFD0F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B89B-DB55-1B4A-95D5-AD4803F2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6A1C-3D4D-FF4F-857E-35711BE1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F13D-2C2E-1541-B056-F3986EC2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BE86-FAF1-3A44-8623-08FE3F17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7EA3-0764-2942-BDDD-04B6B291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8FBB-3053-8049-B0BB-FE9CA3F1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5958-6776-F441-9DC4-CB21A7B9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E257-5A43-B745-9699-1D928806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30D3-8877-5648-9D91-2C3DA28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6AA-6123-6844-94E6-EC1FB452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13B1-BDF5-0642-BFE0-F2714169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D4616-D369-BB44-8E88-5ABBBF8A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3639C-3B2F-1A41-A079-647489C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3056-3A7E-DB4F-AF00-BA8BC99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BD7A-9628-E949-93B5-384F9BC7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3C30-79D3-714D-9C58-654C3FA1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039F-D3F9-334F-8E0E-274BD28A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2807-E6B6-4A41-BB96-75150D19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6900A-DE50-E04D-8003-FC89F472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5684E-C2AC-BD44-A995-A931EF84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649FF-6243-A144-B3F5-DF768299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38FA-B791-E64E-BD15-12A232F5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E2238-0F45-DB4E-ACC1-893357AC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6C9A-0C5A-7040-A5C3-D79436A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88116-D56E-EF42-BC4B-DE44B2F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D0955-35D5-DF4E-8603-6EDFE80C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E5DD-6C86-ED4E-ADB7-7C4B9F8B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C1810-2F77-DE43-9059-23ED828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9EE0E-AD5D-084F-A06B-5D5E68A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F614-D82E-934E-8577-46BA187E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177C-7A63-4147-8187-EB9B39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745A-767C-4B4A-A93B-BE9267B9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BB3E3-333F-614C-AE3D-B653CBAB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4D4DF-48DA-C240-A27A-75BD9C6E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3F7F-8773-7243-8AD8-FF82E710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8A557-838C-CA49-9240-3A5A749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12FA-C0E3-F540-9CFE-B8084CD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BEAAD-A91B-C84B-AB01-77867B0CB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CBED-7B2D-7447-B94C-BF6033ADB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CEB8-3EFA-D642-81E3-C5C024F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78D5-A923-FA4D-966C-9379186C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53D5-74F3-EF46-AC6F-F90ACEF8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41F8F-B131-4341-8F11-974F82F2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06CC-4431-EE48-AC73-77E3608D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AA70-49A1-C344-9A25-615E6F1B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F6FF-85A0-BA43-986E-A8B9B9B20F2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5396-0CF8-544C-A96C-7C97BD87A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B89D-9864-FB49-8090-2AF9DC06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F7B0-8954-1643-A887-A05D68DD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png"/><Relationship Id="rId3" Type="http://schemas.openxmlformats.org/officeDocument/2006/relationships/tags" Target="../tags/tag31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33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32.xml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tags" Target="../tags/tag36.xml"/><Relationship Id="rId21" Type="http://schemas.openxmlformats.org/officeDocument/2006/relationships/image" Target="../media/image48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tags" Target="../tags/tag35.xml"/><Relationship Id="rId16" Type="http://schemas.openxmlformats.org/officeDocument/2006/relationships/image" Target="../media/image9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51.png"/><Relationship Id="rId5" Type="http://schemas.openxmlformats.org/officeDocument/2006/relationships/tags" Target="../tags/tag38.xml"/><Relationship Id="rId15" Type="http://schemas.openxmlformats.org/officeDocument/2006/relationships/image" Target="../media/image4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tags" Target="../tags/tag43.xml"/><Relationship Id="rId19" Type="http://schemas.openxmlformats.org/officeDocument/2006/relationships/image" Target="../media/image46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notesSlide" Target="../notesSlides/notesSlide7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1.png"/><Relationship Id="rId2" Type="http://schemas.openxmlformats.org/officeDocument/2006/relationships/tags" Target="../tags/tag7.xml"/><Relationship Id="rId16" Type="http://schemas.openxmlformats.org/officeDocument/2006/relationships/image" Target="../media/image15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0.png"/><Relationship Id="rId5" Type="http://schemas.openxmlformats.org/officeDocument/2006/relationships/tags" Target="../tags/tag10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6.xml"/><Relationship Id="rId7" Type="http://schemas.openxmlformats.org/officeDocument/2006/relationships/image" Target="../media/image2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A907-AD43-1646-A1FA-88A04FF1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1775989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Extrinsic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Gaussian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Processes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for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Regression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Classification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on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Manifolds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41198-A6C2-E343-9338-DD51310CC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</a:t>
            </a:r>
            <a:r>
              <a:rPr lang="zh-CN" altLang="en-US" dirty="0"/>
              <a:t> </a:t>
            </a:r>
            <a:r>
              <a:rPr lang="en-US" altLang="zh-CN" dirty="0" err="1"/>
              <a:t>Lizhen</a:t>
            </a:r>
            <a:r>
              <a:rPr lang="zh-CN" altLang="en-US" dirty="0"/>
              <a:t> </a:t>
            </a:r>
            <a:r>
              <a:rPr lang="en-US" altLang="zh-CN" dirty="0"/>
              <a:t>Lin,</a:t>
            </a:r>
            <a:r>
              <a:rPr lang="zh-CN" altLang="en-US" dirty="0"/>
              <a:t> </a:t>
            </a:r>
            <a:r>
              <a:rPr lang="en-US" altLang="zh-CN" dirty="0" err="1"/>
              <a:t>Niu</a:t>
            </a:r>
            <a:r>
              <a:rPr lang="zh-CN" altLang="en-US" dirty="0"/>
              <a:t> </a:t>
            </a:r>
            <a:r>
              <a:rPr lang="en-US" altLang="zh-CN" dirty="0"/>
              <a:t>Mu,</a:t>
            </a:r>
            <a:r>
              <a:rPr lang="zh-CN" altLang="en-US" dirty="0"/>
              <a:t> </a:t>
            </a:r>
            <a:r>
              <a:rPr lang="en-US" altLang="zh-CN" dirty="0" err="1"/>
              <a:t>Pokman</a:t>
            </a:r>
            <a:r>
              <a:rPr lang="zh-CN" altLang="en-US" dirty="0"/>
              <a:t> </a:t>
            </a:r>
            <a:r>
              <a:rPr lang="en-US" altLang="zh-CN" dirty="0"/>
              <a:t>Cheung,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David</a:t>
            </a:r>
            <a:r>
              <a:rPr lang="zh-CN" altLang="en-US" dirty="0"/>
              <a:t> </a:t>
            </a:r>
            <a:r>
              <a:rPr lang="en-US" altLang="zh-CN" dirty="0"/>
              <a:t>Dunson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087C-45DD-9D41-ADC5-677B53A1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Examples: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positive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definite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matrices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998-972B-3747-989C-3E98FABC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Log-map</a:t>
            </a:r>
            <a:r>
              <a:rPr lang="zh-CN" altLang="en-US" dirty="0"/>
              <a:t> </a:t>
            </a:r>
            <a:r>
              <a:rPr lang="en-US" altLang="zh-CN" dirty="0"/>
              <a:t>embedding: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Equivariant</a:t>
            </a:r>
            <a:r>
              <a:rPr lang="zh-CN" altLang="en-US" dirty="0"/>
              <a:t>  </a:t>
            </a:r>
            <a:r>
              <a:rPr lang="en-US" altLang="zh-CN" dirty="0" err="1"/>
              <a:t>w.r.t</a:t>
            </a:r>
            <a:endParaRPr lang="en-US" altLang="zh-CN" dirty="0"/>
          </a:p>
          <a:p>
            <a:r>
              <a:rPr lang="en-US" altLang="zh-CN" dirty="0"/>
              <a:t>kernel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E5210-B543-0546-B524-542A4890BE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05871" y="1934519"/>
            <a:ext cx="3189427" cy="299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A0C99-4694-D341-A6DB-465A277306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35285" y="2465860"/>
            <a:ext cx="1141171" cy="299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BDA68-65FA-0D4E-A800-ADA234C20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56" y="2874677"/>
            <a:ext cx="43053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4F982-2713-A944-8456-69C79B9E9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056" y="3406018"/>
            <a:ext cx="4064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755-D8B5-0B4D-9C48-05F2288C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28055"/>
            <a:ext cx="11666838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Examples:</a:t>
            </a:r>
            <a:r>
              <a:rPr lang="zh-CN" altLang="en-US" sz="3600" dirty="0">
                <a:solidFill>
                  <a:schemeClr val="accent1"/>
                </a:solidFill>
              </a:rPr>
              <a:t> </a:t>
            </a:r>
            <a:r>
              <a:rPr lang="en-US" altLang="zh-CN" sz="3600" dirty="0" err="1">
                <a:solidFill>
                  <a:schemeClr val="accent1"/>
                </a:solidFill>
              </a:rPr>
              <a:t>Stiefel</a:t>
            </a:r>
            <a:r>
              <a:rPr lang="zh-CN" altLang="en-US" sz="3600" dirty="0">
                <a:solidFill>
                  <a:schemeClr val="accent1"/>
                </a:solidFill>
              </a:rPr>
              <a:t> </a:t>
            </a:r>
            <a:r>
              <a:rPr lang="en-US" altLang="zh-CN" sz="3600" dirty="0">
                <a:solidFill>
                  <a:schemeClr val="accent1"/>
                </a:solidFill>
              </a:rPr>
              <a:t>manifolds</a:t>
            </a:r>
            <a:r>
              <a:rPr lang="zh-CN" altLang="en-US" sz="3600" dirty="0">
                <a:solidFill>
                  <a:schemeClr val="accent1"/>
                </a:solidFill>
              </a:rPr>
              <a:t>          </a:t>
            </a:r>
            <a:r>
              <a:rPr lang="en-US" altLang="zh-CN" sz="3600" dirty="0">
                <a:solidFill>
                  <a:schemeClr val="accent1"/>
                </a:solidFill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</a:rPr>
              <a:t> </a:t>
            </a:r>
            <a:r>
              <a:rPr lang="en-US" altLang="zh-CN" sz="3600" dirty="0" err="1">
                <a:solidFill>
                  <a:schemeClr val="accent1"/>
                </a:solidFill>
              </a:rPr>
              <a:t>Grassmann</a:t>
            </a:r>
            <a:r>
              <a:rPr lang="zh-CN" altLang="en-US" sz="3600" dirty="0">
                <a:solidFill>
                  <a:schemeClr val="accent1"/>
                </a:solidFill>
              </a:rPr>
              <a:t> </a:t>
            </a:r>
            <a:r>
              <a:rPr lang="en-US" altLang="zh-CN" sz="3600" dirty="0">
                <a:solidFill>
                  <a:schemeClr val="accent1"/>
                </a:solidFill>
              </a:rPr>
              <a:t>manifolds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3E6A-5654-F644-ADEB-437D9162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22" y="1884187"/>
            <a:ext cx="10515600" cy="2632088"/>
          </a:xfrm>
        </p:spPr>
        <p:txBody>
          <a:bodyPr>
            <a:normAutofit/>
          </a:bodyPr>
          <a:lstStyle/>
          <a:p>
            <a:r>
              <a:rPr lang="en-US" altLang="zh-CN" dirty="0"/>
              <a:t>Embedding:</a:t>
            </a:r>
          </a:p>
          <a:p>
            <a:r>
              <a:rPr lang="en-US" altLang="zh-CN" dirty="0"/>
              <a:t>Equivariant</a:t>
            </a:r>
            <a:r>
              <a:rPr lang="zh-CN" altLang="en-US" dirty="0"/>
              <a:t> </a:t>
            </a:r>
            <a:r>
              <a:rPr lang="en-US" altLang="zh-CN" dirty="0" err="1"/>
              <a:t>w.r.t.</a:t>
            </a:r>
            <a:endParaRPr lang="en-US" altLang="zh-CN" dirty="0"/>
          </a:p>
          <a:p>
            <a:r>
              <a:rPr lang="en-US" altLang="zh-CN" dirty="0"/>
              <a:t>Kernel: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EEC3A-6098-1E4D-B8EE-E10D12A98D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12032" y="869083"/>
            <a:ext cx="783968" cy="243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8F12A-029B-004D-89AE-69B9658743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71022" y="840873"/>
            <a:ext cx="1165555" cy="299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8696B-6C37-464B-A523-55D16197BF90}"/>
              </a:ext>
            </a:extLst>
          </p:cNvPr>
          <p:cNvSpPr txBox="1"/>
          <p:nvPr/>
        </p:nvSpPr>
        <p:spPr>
          <a:xfrm>
            <a:off x="255422" y="1454383"/>
            <a:ext cx="288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</a:rPr>
              <a:t>Grassmann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manifolds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5EEA69-39C5-BC4A-B9CC-23BD56BF8C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64681" y="1884187"/>
            <a:ext cx="3078074" cy="440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A0F38-676D-4F4A-9258-144BD5DFFD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39" y="1773537"/>
            <a:ext cx="2209259" cy="583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2C84C0-A617-1E43-8447-D6FD145DE3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93762" y="2462632"/>
            <a:ext cx="1613002" cy="3499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29DC81-C744-814C-85A7-F1CB9F161F68}"/>
              </a:ext>
            </a:extLst>
          </p:cNvPr>
          <p:cNvSpPr txBox="1"/>
          <p:nvPr/>
        </p:nvSpPr>
        <p:spPr>
          <a:xfrm>
            <a:off x="255422" y="4778705"/>
            <a:ext cx="225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</a:rPr>
              <a:t>Stiefel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manifolds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99E129D-8235-9444-8887-96A4C7939CF7}"/>
              </a:ext>
            </a:extLst>
          </p:cNvPr>
          <p:cNvSpPr txBox="1">
            <a:spLocks/>
          </p:cNvSpPr>
          <p:nvPr/>
        </p:nvSpPr>
        <p:spPr>
          <a:xfrm>
            <a:off x="255422" y="5403617"/>
            <a:ext cx="10515600" cy="106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Inclusion</a:t>
            </a:r>
            <a:r>
              <a:rPr lang="zh-CN" altLang="en-US" dirty="0"/>
              <a:t> </a:t>
            </a:r>
            <a:r>
              <a:rPr lang="en-US" altLang="zh-CN" dirty="0"/>
              <a:t>map: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Equivariant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9C83FD-9320-E648-B85F-747BE3FF1A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43722" y="5403617"/>
            <a:ext cx="2660294" cy="329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73CD1D-CA8D-DE44-9787-BDEEFD2FF7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13" y="2873014"/>
            <a:ext cx="4305300" cy="520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E9ACEB-C563-A348-9546-0CDDB30F71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13" y="3363681"/>
            <a:ext cx="4470400" cy="673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3432B5-BD1D-EC41-BD94-AB4438E749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8275" y="3516081"/>
            <a:ext cx="19812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B16722-CD5A-6D43-95DB-1481DC345C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9360" y="1913139"/>
            <a:ext cx="1981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2474-DD36-414C-B3E4-CEEA3B6E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Properties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of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eGPs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A9D0-9C9F-E846-867C-D7680359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8" y="1532773"/>
            <a:ext cx="11476374" cy="4351338"/>
          </a:xfrm>
        </p:spPr>
        <p:txBody>
          <a:bodyPr/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differentiability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stochastic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Proposition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differentiable</a:t>
            </a:r>
            <a:r>
              <a:rPr lang="zh-CN" altLang="en-US" dirty="0"/>
              <a:t>     </a:t>
            </a:r>
            <a:r>
              <a:rPr lang="en-US" altLang="zh-CN" dirty="0"/>
              <a:t>,</a:t>
            </a:r>
            <a:r>
              <a:rPr lang="zh-CN" altLang="en-US" dirty="0"/>
              <a:t>    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       </a:t>
            </a:r>
            <a:r>
              <a:rPr lang="en-US" altLang="zh-CN" dirty="0"/>
              <a:t>--&gt;</a:t>
            </a:r>
            <a:r>
              <a:rPr lang="zh-CN" altLang="en-US" dirty="0"/>
              <a:t>      </a:t>
            </a:r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differentiable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 </a:t>
            </a:r>
            <a:endParaRPr lang="en-US" altLang="zh-CN" dirty="0"/>
          </a:p>
          <a:p>
            <a:pPr lvl="1"/>
            <a:r>
              <a:rPr lang="en-US" altLang="zh-CN" dirty="0"/>
              <a:t>Proposition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 </a:t>
            </a:r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derivative</a:t>
            </a:r>
            <a:r>
              <a:rPr lang="zh-CN" altLang="en-US" dirty="0"/>
              <a:t>            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  <a:r>
              <a:rPr lang="zh-CN" altLang="en-US" dirty="0"/>
              <a:t>           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 err="1"/>
              <a:t>Cov</a:t>
            </a:r>
            <a:r>
              <a:rPr lang="zh-CN" altLang="en-US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Corollary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                                          </a:t>
            </a:r>
            <a:r>
              <a:rPr lang="en-US" altLang="zh-CN" dirty="0"/>
              <a:t>n-times</a:t>
            </a:r>
            <a:r>
              <a:rPr lang="zh-CN" altLang="en-US" dirty="0"/>
              <a:t> </a:t>
            </a:r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differentiable.</a:t>
            </a:r>
            <a:r>
              <a:rPr lang="zh-CN" altLang="en-US" dirty="0"/>
              <a:t>              </a:t>
            </a:r>
            <a:endParaRPr lang="en-US" altLang="zh-CN" dirty="0"/>
          </a:p>
          <a:p>
            <a:pPr lvl="1"/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interpolation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  <a:r>
              <a:rPr lang="zh-CN" altLang="en-US" dirty="0"/>
              <a:t>                   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                        </a:t>
            </a:r>
            <a:r>
              <a:rPr lang="en-US" altLang="zh-CN" dirty="0"/>
              <a:t>with</a:t>
            </a:r>
            <a:r>
              <a:rPr lang="zh-CN" altLang="en-US" dirty="0"/>
              <a:t>  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Posterior</a:t>
            </a:r>
            <a:r>
              <a:rPr lang="zh-CN" altLang="en-US" dirty="0"/>
              <a:t> </a:t>
            </a:r>
            <a:r>
              <a:rPr lang="en-US" altLang="zh-CN" dirty="0"/>
              <a:t>contraction</a:t>
            </a:r>
            <a:r>
              <a:rPr lang="zh-CN" altLang="en-US" dirty="0"/>
              <a:t> </a:t>
            </a:r>
            <a:r>
              <a:rPr lang="en-US" altLang="zh-CN" dirty="0"/>
              <a:t>rates</a:t>
            </a:r>
            <a:r>
              <a:rPr lang="zh-CN" altLang="en-US" dirty="0"/>
              <a:t> </a:t>
            </a:r>
            <a:r>
              <a:rPr lang="en-US" altLang="zh-CN" dirty="0"/>
              <a:t>adapt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171C0-B42B-D44F-BAAB-3734E7FD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31" y="150696"/>
            <a:ext cx="3722781" cy="25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7F064-DA57-DE47-828A-E98BEF91B3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795001" y="1532773"/>
            <a:ext cx="674218" cy="349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FF59E-157E-AB4F-95B4-131375E223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0014" y="1909392"/>
            <a:ext cx="3878317" cy="103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59481-5B3A-3E4B-B293-21E7D7ADB9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77369" y="3019198"/>
            <a:ext cx="165811" cy="19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B912B-A2E4-CF4E-8D72-712DEFFED9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908331" y="2962105"/>
            <a:ext cx="258470" cy="20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F0392-FCC3-5945-983D-4984D0644C5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93579" y="2935283"/>
            <a:ext cx="331622" cy="258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095BB6-36E5-8940-BE25-84E6C3B6DCC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612121" y="3030381"/>
            <a:ext cx="182880" cy="136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EE02B-5392-204C-9CBB-5A64387BFA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496333" y="3019198"/>
            <a:ext cx="153619" cy="136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078B8C-94FF-BC4A-A007-683D85724D4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607570" y="3362531"/>
            <a:ext cx="636422" cy="256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C06203-C192-1D48-AA20-A24981847DF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300006" y="3362531"/>
            <a:ext cx="624230" cy="2706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E4300-DF41-CD4F-89F4-5595823776B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443154" y="3370432"/>
            <a:ext cx="1748333" cy="2779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4EC0A1-0547-604C-A325-1AB00B78247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89768" y="3693007"/>
            <a:ext cx="2236013" cy="316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6E2E05-6C24-E94A-A343-2D6927699B4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107513" y="4515136"/>
            <a:ext cx="977798" cy="2657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0F74F53-CBB9-AA42-BF3A-F98BB6C1236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322277" y="4531881"/>
            <a:ext cx="1207008" cy="2194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EAFBAA-50E8-CE4A-8E4F-10D25928E25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24856" y="4362546"/>
            <a:ext cx="3987800" cy="54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C98F3A-66FB-264B-833A-F08606B27B8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776151" y="5899693"/>
            <a:ext cx="2781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3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D20B-FC12-674D-820A-632260EC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Discussions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2ADF-DAB0-7343-85FD-6C3468DB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manifolds?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manifolds?</a:t>
            </a:r>
          </a:p>
          <a:p>
            <a:r>
              <a:rPr lang="en-US" altLang="zh-CN" dirty="0"/>
              <a:t>Unknown</a:t>
            </a:r>
            <a:r>
              <a:rPr lang="zh-CN" altLang="en-US" dirty="0"/>
              <a:t> </a:t>
            </a:r>
            <a:r>
              <a:rPr lang="en-US" altLang="zh-CN" dirty="0"/>
              <a:t>manifolds?</a:t>
            </a:r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criterion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embedding?</a:t>
            </a:r>
          </a:p>
          <a:p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intrinsic?</a:t>
            </a:r>
          </a:p>
          <a:p>
            <a:r>
              <a:rPr lang="en-US" altLang="zh-CN" dirty="0"/>
              <a:t>Manifold-valued</a:t>
            </a:r>
            <a:r>
              <a:rPr lang="zh-CN" altLang="en-US" dirty="0"/>
              <a:t> </a:t>
            </a:r>
            <a:r>
              <a:rPr lang="en-US" altLang="zh-CN" dirty="0"/>
              <a:t>response?</a:t>
            </a:r>
            <a:r>
              <a:rPr lang="zh-CN" altLang="en-US" dirty="0"/>
              <a:t> </a:t>
            </a:r>
            <a:r>
              <a:rPr lang="en-US" altLang="zh-CN" dirty="0"/>
              <a:t>(Lin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D6FD-934B-0048-9E5B-5E3437BB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Motivations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04EB-31CA-AE45-8D36-0BE9999F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8" y="4301049"/>
            <a:ext cx="4561703" cy="1150274"/>
          </a:xfrm>
        </p:spPr>
        <p:txBody>
          <a:bodyPr/>
          <a:lstStyle/>
          <a:p>
            <a:r>
              <a:rPr lang="en-US" altLang="zh-CN" dirty="0"/>
              <a:t>DTI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definite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6EAC57-BAFB-E844-A7E4-6E334C77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19" y="1771112"/>
            <a:ext cx="3166161" cy="2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our image">
            <a:extLst>
              <a:ext uri="{FF2B5EF4-FFF2-40B4-BE49-F238E27FC236}">
                <a16:creationId xmlns:a16="http://schemas.microsoft.com/office/drawing/2014/main" id="{E6C8D438-C5F6-0A4A-9D10-0481BE7C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" y="2064859"/>
            <a:ext cx="3442584" cy="19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A6B822-A895-754F-B385-06BB2A3E9CA0}"/>
              </a:ext>
            </a:extLst>
          </p:cNvPr>
          <p:cNvSpPr txBox="1">
            <a:spLocks/>
          </p:cNvSpPr>
          <p:nvPr/>
        </p:nvSpPr>
        <p:spPr>
          <a:xfrm>
            <a:off x="4277496" y="4301049"/>
            <a:ext cx="4561703" cy="192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diagnostics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landmark-based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DE9499-35CC-8246-92F8-7E53545AD4AE}"/>
              </a:ext>
            </a:extLst>
          </p:cNvPr>
          <p:cNvSpPr txBox="1">
            <a:spLocks/>
          </p:cNvSpPr>
          <p:nvPr/>
        </p:nvSpPr>
        <p:spPr>
          <a:xfrm>
            <a:off x="9360247" y="4301049"/>
            <a:ext cx="2526954" cy="192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Surface</a:t>
            </a:r>
          </a:p>
          <a:p>
            <a:r>
              <a:rPr lang="en-US" altLang="zh-CN" dirty="0"/>
              <a:t>Curves</a:t>
            </a:r>
          </a:p>
          <a:p>
            <a:r>
              <a:rPr lang="en-US" altLang="zh-CN" dirty="0"/>
              <a:t>Spheres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AAA80-281D-6349-868E-AB87D2E9C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1859571"/>
            <a:ext cx="434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D6FD-934B-0048-9E5B-5E3437BB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Motivations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04EB-31CA-AE45-8D36-0BE9999F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manifolds</a:t>
            </a:r>
          </a:p>
        </p:txBody>
      </p:sp>
    </p:spTree>
    <p:extLst>
      <p:ext uri="{BB962C8B-B14F-4D97-AF65-F5344CB8AC3E}">
        <p14:creationId xmlns:p14="http://schemas.microsoft.com/office/powerpoint/2010/main" val="395779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8D7F-8BDC-D949-9615-C75DF28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8392-5A9E-A447-A00A-4857F6F8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manifolds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Binary/categorical</a:t>
            </a:r>
            <a:r>
              <a:rPr lang="zh-CN" altLang="en-US" dirty="0"/>
              <a:t> </a:t>
            </a:r>
            <a:r>
              <a:rPr lang="en-US" altLang="zh-CN" dirty="0"/>
              <a:t>response: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     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           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posterior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GP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representation,</a:t>
            </a:r>
            <a:r>
              <a:rPr lang="zh-CN" altLang="en-US" dirty="0"/>
              <a:t> </a:t>
            </a:r>
            <a:r>
              <a:rPr lang="en-US" altLang="zh-CN" dirty="0"/>
              <a:t>tractability,</a:t>
            </a:r>
            <a:r>
              <a:rPr lang="zh-CN" altLang="en-US" dirty="0"/>
              <a:t> </a:t>
            </a:r>
            <a:r>
              <a:rPr lang="en-US" altLang="zh-CN" dirty="0"/>
              <a:t>flexibility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modeling;</a:t>
            </a:r>
            <a:r>
              <a:rPr lang="zh-CN" altLang="en-US" dirty="0"/>
              <a:t> </a:t>
            </a:r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properties.</a:t>
            </a:r>
          </a:p>
          <a:p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  </a:t>
            </a:r>
            <a:r>
              <a:rPr lang="en-US" altLang="zh-CN" dirty="0"/>
              <a:t>--&gt;</a:t>
            </a:r>
            <a:r>
              <a:rPr lang="zh-CN" altLang="en-US" dirty="0"/>
              <a:t> </a:t>
            </a:r>
            <a:r>
              <a:rPr lang="en-US" altLang="zh-CN" dirty="0"/>
              <a:t>manifolds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3CA88-7EB0-EA41-8245-10A804B3D9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40001" y="2539999"/>
            <a:ext cx="4019703" cy="349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CF771-7684-7148-BFF1-7E2813A15E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40001" y="2539999"/>
            <a:ext cx="6998208" cy="349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9574D7-53F1-5241-86C4-95C32E4F33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28581" y="3968092"/>
            <a:ext cx="253187" cy="238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3AE570-2B98-CB43-BA75-9D732830CD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49852" y="3968092"/>
            <a:ext cx="770941" cy="349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AA658-9BF1-624F-B000-BE82128400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65238" y="3961743"/>
            <a:ext cx="1172058" cy="3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335B-4A32-A14A-B248-AC01DF4A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GP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manifolds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78ED-27F1-654D-A89F-62265E2A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   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        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covariance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              </a:t>
            </a:r>
            <a:r>
              <a:rPr lang="en-US" altLang="zh-CN" dirty="0"/>
              <a:t>for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(extrinsic</a:t>
            </a:r>
            <a:r>
              <a:rPr lang="zh-CN" altLang="en-US" dirty="0"/>
              <a:t> </a:t>
            </a:r>
            <a:r>
              <a:rPr lang="en-US" altLang="zh-CN" dirty="0"/>
              <a:t>GP):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Embed</a:t>
            </a:r>
            <a:r>
              <a:rPr lang="zh-CN" altLang="en-US" dirty="0"/>
              <a:t> </a:t>
            </a:r>
            <a:r>
              <a:rPr lang="en-US" altLang="zh-CN" dirty="0"/>
              <a:t>manifolds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spaces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kernels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manifold</a:t>
            </a:r>
            <a:r>
              <a:rPr lang="zh-CN" altLang="en-US" dirty="0"/>
              <a:t>       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EBC56-4A6D-AD40-B4B2-A5212C9FCC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1613" y="1825625"/>
            <a:ext cx="674218" cy="34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08B83-A791-7F4B-B946-3298537A4D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31201" y="1825625"/>
            <a:ext cx="648614" cy="349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5CB0F-C0DD-6E4B-9AA8-250EB64A71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97242" y="1909379"/>
            <a:ext cx="904646" cy="349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3E438-81E6-C840-8DC3-6B801ECEA89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05831" y="2259289"/>
            <a:ext cx="2338426" cy="307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8372A-FB97-1141-8316-7053CDA7596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99415" y="2825236"/>
            <a:ext cx="904646" cy="349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57C716-E0B4-C34C-AAE7-BC97088B9C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660055" y="3724350"/>
            <a:ext cx="3767328" cy="3291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B1CAF3-9439-A849-98E1-086FD07DB8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79815" y="4083621"/>
            <a:ext cx="307238" cy="277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72FABD-2F10-A84C-A2C2-D8DDC8E199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6074" y="4074361"/>
            <a:ext cx="4108704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2F86-60D3-0747-B36D-D160D106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Embedding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5C7E-8464-5E48-8CC2-B9052AF4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" y="2123170"/>
            <a:ext cx="10515600" cy="3513029"/>
          </a:xfrm>
        </p:spPr>
        <p:txBody>
          <a:bodyPr/>
          <a:lstStyle/>
          <a:p>
            <a:r>
              <a:rPr lang="en-US" altLang="zh-CN" dirty="0"/>
              <a:t>Smooth</a:t>
            </a:r>
            <a:r>
              <a:rPr lang="zh-CN" altLang="en-US" dirty="0"/>
              <a:t> </a:t>
            </a:r>
            <a:r>
              <a:rPr lang="en-US" altLang="zh-CN" dirty="0"/>
              <a:t>map: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injective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Injective</a:t>
            </a:r>
            <a:r>
              <a:rPr lang="zh-CN" altLang="en-US" dirty="0"/>
              <a:t> </a:t>
            </a:r>
            <a:r>
              <a:rPr lang="en-US" altLang="zh-CN" dirty="0"/>
              <a:t>map: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tangent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tangent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      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Homeomorphism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Equivariant</a:t>
            </a:r>
            <a:r>
              <a:rPr lang="zh-CN" altLang="en-US" dirty="0"/>
              <a:t> </a:t>
            </a:r>
            <a:r>
              <a:rPr lang="en-US" altLang="zh-CN" dirty="0"/>
              <a:t>embedding:</a:t>
            </a:r>
            <a:r>
              <a:rPr lang="zh-CN" altLang="en-US" dirty="0"/>
              <a:t> </a:t>
            </a:r>
            <a:r>
              <a:rPr lang="en-US" altLang="zh-CN" dirty="0"/>
              <a:t>preserves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substantial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geometry</a:t>
            </a:r>
          </a:p>
          <a:p>
            <a:endParaRPr lang="en-US" dirty="0"/>
          </a:p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45FB7-2A65-C24C-BDAD-810B9EBFD5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1607" y="863314"/>
            <a:ext cx="3767328" cy="329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CEB93-40CF-2640-91F5-206C520343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424358" y="2631282"/>
            <a:ext cx="375447" cy="23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EFC42-3F13-F344-A38A-EEA956F017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51555" y="3012935"/>
            <a:ext cx="468800" cy="252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298FE-B7B0-D44C-AD0A-22E15F57B7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0" y="3428002"/>
            <a:ext cx="307238" cy="277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896CE-2772-294C-AB70-50997A4BA8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27986" y="4496134"/>
            <a:ext cx="8366557" cy="349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25D03-D8B3-DF49-8929-E2AC39F37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0012" y="-6442"/>
            <a:ext cx="4242399" cy="2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BDA4-F3D3-EE48-8B57-74D0FB72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Posterior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distribution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66625-D760-0E43-9C0C-0930D184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1510785"/>
            <a:ext cx="10819595" cy="19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97B1E-A3F6-904E-B7D5-639D0107F608}"/>
              </a:ext>
            </a:extLst>
          </p:cNvPr>
          <p:cNvSpPr txBox="1"/>
          <p:nvPr/>
        </p:nvSpPr>
        <p:spPr>
          <a:xfrm>
            <a:off x="864973" y="3620530"/>
            <a:ext cx="7494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classification,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latent</a:t>
            </a:r>
            <a:r>
              <a:rPr lang="zh-CN" altLang="en-US" sz="2400" dirty="0"/>
              <a:t> </a:t>
            </a:r>
            <a:r>
              <a:rPr lang="en-US" altLang="zh-CN" sz="2400" dirty="0"/>
              <a:t>process</a:t>
            </a:r>
            <a:r>
              <a:rPr lang="zh-CN" altLang="en-US" sz="2400" dirty="0"/>
              <a:t>             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F7087-0067-EA47-ACF0-C131F102F3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35948" y="3701400"/>
            <a:ext cx="577901" cy="299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F9FDC-8854-1348-90CB-9A07F06AB7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68213" y="3748948"/>
            <a:ext cx="182880" cy="204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85005-74A9-FA4F-9F74-01A9AEB742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50963" y="4192446"/>
            <a:ext cx="2062886" cy="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B7B6-CCEF-C34E-8286-25830698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Examples: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Spheres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22B4-1A3C-E340-AE02-15C5E6B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Inclusion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                          </a:t>
            </a:r>
            <a:endParaRPr lang="en-US" altLang="zh-CN" dirty="0"/>
          </a:p>
          <a:p>
            <a:r>
              <a:rPr lang="en-US" altLang="zh-CN" dirty="0"/>
              <a:t>Equivariant</a:t>
            </a:r>
            <a:r>
              <a:rPr lang="zh-CN" altLang="en-US" dirty="0"/>
              <a:t>  </a:t>
            </a:r>
            <a:r>
              <a:rPr lang="en-US" altLang="zh-CN" dirty="0" err="1"/>
              <a:t>w.r.t</a:t>
            </a:r>
            <a:r>
              <a:rPr lang="zh-CN" altLang="en-US" dirty="0"/>
              <a:t>                                   </a:t>
            </a:r>
            <a:r>
              <a:rPr lang="en-US" altLang="zh-CN" dirty="0"/>
              <a:t>(symmetry)</a:t>
            </a:r>
          </a:p>
          <a:p>
            <a:r>
              <a:rPr lang="en-US" altLang="zh-CN" dirty="0"/>
              <a:t>Kernel: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7405-5550-AC43-B865-EF4524580D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18475" y="1924479"/>
            <a:ext cx="1880006" cy="263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2FF2D-2027-F44F-88F4-970AB3B5B2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3264" y="2416433"/>
            <a:ext cx="2332736" cy="349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49709-EDD4-F144-90F8-4CDDBA1E0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671" y="2778634"/>
            <a:ext cx="6863630" cy="61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F48C4-9DE5-684E-8D8F-F772DD3CE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817" y="3268329"/>
            <a:ext cx="7627700" cy="29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CFD0-5335-3147-910D-407C6D4E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Examples: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Landmark-based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shape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space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6D5E-07CC-FC4B-9575-92F033FF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Planar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</a:p>
          <a:p>
            <a:r>
              <a:rPr lang="en-US" altLang="zh-CN" dirty="0"/>
              <a:t>Veronese-Whitney</a:t>
            </a:r>
            <a:r>
              <a:rPr lang="zh-CN" altLang="en-US" dirty="0"/>
              <a:t> </a:t>
            </a:r>
            <a:r>
              <a:rPr lang="en-US" altLang="zh-CN" dirty="0"/>
              <a:t>embedding:</a:t>
            </a:r>
          </a:p>
          <a:p>
            <a:r>
              <a:rPr lang="en-US" altLang="zh-CN" dirty="0"/>
              <a:t>Equivariant</a:t>
            </a:r>
            <a:r>
              <a:rPr lang="zh-CN" altLang="en-US" dirty="0"/>
              <a:t> </a:t>
            </a:r>
            <a:r>
              <a:rPr lang="en-US" altLang="zh-CN" dirty="0" err="1"/>
              <a:t>w.r.t</a:t>
            </a:r>
            <a:endParaRPr lang="en-US" altLang="zh-CN" dirty="0"/>
          </a:p>
          <a:p>
            <a:r>
              <a:rPr lang="en-US" altLang="zh-CN" dirty="0"/>
              <a:t>Kernel:</a:t>
            </a:r>
            <a:r>
              <a:rPr lang="zh-CN" altLang="en-US" dirty="0"/>
              <a:t>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E72C3-D716-7F47-8ABE-CA0E2BFAE0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77623" y="726154"/>
            <a:ext cx="590093" cy="603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2BECD-28AE-F045-AB60-D6B08D0D7A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34953" y="1825625"/>
            <a:ext cx="437239" cy="44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08F2B-0A8E-1D4C-A665-70F8250635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51611" y="2391719"/>
            <a:ext cx="2568854" cy="384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2FA87-DB9A-3642-B074-425DDD494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898" y="2775767"/>
            <a:ext cx="5380363" cy="620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9F967-2E4D-9040-BEBC-F49DDB3AF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6399" y="3341861"/>
            <a:ext cx="4305300" cy="52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7DEED8-B37F-6941-9FC5-88F9A4797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8088" y="3862561"/>
            <a:ext cx="3619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7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1413"/>
  <p:tag name="LATEXADDIN" val="\documentclass{article}&#10;\usepackage{amsmath}&#10;&#10;\pagestyle{empty}&#10;\begin{document}&#10;&#10;$$y_i=F(x_i)+\epsilon_i, \quad x_i \in M, $$&#10;&#10;&#10;\end{document}"/>
  <p:tag name="IGUANATEXSIZE" val="28"/>
  <p:tag name="IGUANATEXCURSOR" val="12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318"/>
  <p:tag name="LATEXADDIN" val="\documentclass{article}&#10;\usepackage{amsmath}&#10;\pagestyle{empty}&#10;\begin{document}&#10;&#10;$K(\cdot,\cdot)$&#10;&#10;\end{document}"/>
  <p:tag name="IGUANATEXSIZE" val="28"/>
  <p:tag name="IGUANATEXCURSOR" val="95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545"/>
  <p:tag name="LATEXADDIN" val="\documentclass{article}&#10;\usepackage{amsmath}&#10;\usepackage{amsfonts}&#10;\pagestyle{empty}&#10;\begin{document}&#10;&#10;$J: M \xrightarrow{} \mathbb{R}^D, (D \geq dim(M))$&#10;&#10;\end{document}"/>
  <p:tag name="IGUANATEXSIZE" val="24"/>
  <p:tag name="IGUANATEXCURSOR" val="15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126"/>
  <p:tag name="LATEXADDIN" val="\documentclass{article}&#10;\usepackage{amsmath}&#10;\usepackage{amsfonts}&#10;\pagestyle{empty}&#10;\begin{document}&#10;&#10;$ \Tilde{M}$&#10;&#10;\end{document}"/>
  <p:tag name="IGUANATEXSIZE" val="24"/>
  <p:tag name="IGUANATEXCURSOR" val="11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"/>
  <p:tag name="ORIGINALWIDTH" val="1685"/>
  <p:tag name="LATEXADDIN" val="\documentclass{article}&#10;\usepackage{amsmath}&#10;\usepackage{amsfonts}&#10;\pagestyle{empty}&#10;\begin{document}&#10;&#10;$K_{ext}(x_1,x_2)=\Tilde{K}(J(x_1),J(x_2))$&#10;&#10;\end{document}"/>
  <p:tag name="IGUANATEXSIZE" val="24"/>
  <p:tag name="IGUANATEXCURSOR" val="143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545"/>
  <p:tag name="LATEXADDIN" val="\documentclass{article}&#10;\usepackage{amsmath}&#10;\usepackage{amsfonts}&#10;\pagestyle{empty}&#10;\begin{document}&#10;&#10;$J: M \xrightarrow{} \mathbb{R}^D, (D \geq dim(M))$&#10;&#10;\end{document}"/>
  <p:tag name="IGUANATEXSIZE" val="24"/>
  <p:tag name="IGUANATEXCURSOR" val="15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166"/>
  <p:tag name="LATEXADDIN" val="\documentclass{article}&#10;\usepackage{amsmath}&#10;\usepackage{amsfonts}&#10;\pagestyle{empty}&#10;\begin{document}&#10;&#10;$\mathbb{R}^D$&#10;\end{document}"/>
  <p:tag name="IGUANATEXSIZE" val="24"/>
  <p:tag name="IGUANATEXCURSOR" val="116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28"/>
  <p:tag name="LATEXADDIN" val="\documentclass{article}&#10;\usepackage{amsmath}&#10;\usepackage{amsfonts}&#10;\pagestyle{empty}&#10;\begin{document}&#10;&#10;$J(x)$&#10;\end{document}"/>
  <p:tag name="IGUANATEXSIZE" val="28"/>
  <p:tag name="IGUANATEXCURSOR" val="10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126"/>
  <p:tag name="LATEXADDIN" val="\documentclass{article}&#10;\usepackage{amsmath}&#10;\usepackage{amsfonts}&#10;\pagestyle{empty}&#10;\begin{document}&#10;&#10;$ \Tilde{M}$&#10;&#10;\end{document}"/>
  <p:tag name="IGUANATEXSIZE" val="24"/>
  <p:tag name="IGUANATEXCURSOR" val="11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941"/>
  <p:tag name="LATEXADDIN" val="\documentclass{article}&#10;\usepackage{amsmath}&#10;\usepackage{amsfonts}&#10;\pagestyle{empty}&#10;\begin{document}&#10;&#10;$J(hp)=\phi(h)J(p), \quad h \in M, p \in M, \phi: H \xrightarrow{} GL(D,\mathbb{R})$&#10;\end{document}"/>
  <p:tag name="IGUANATEXSIZE" val="28"/>
  <p:tag name="IGUANATEXCURSOR" val="18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37"/>
  <p:tag name="LATEXADDIN" val="\documentclass{article}&#10;\usepackage{amsmath}&#10;\usepackage{amsfonts}&#10;\pagestyle{empty}&#10;\begin{document}&#10;&#10;$\omega (x)$&#10;\end{document}"/>
  <p:tag name="IGUANATEXSIZE" val="24"/>
  <p:tag name="IGUANATEXCURSOR" val="113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0"/>
  <p:tag name="LATEXADDIN" val="\documentclass{article}&#10;\usepackage{amsmath}&#10;\usepackage{amsfonts}&#10;\pagestyle{empty}&#10;\begin{document}&#10;&#10;$y_i=F(x_i)+\epsilon_i, \quad x_i \in M, y_i \in \mathbb{R}, F: M \xrightarrow{} \mathbb{R}$&#10;&#10;\end{document}"/>
  <p:tag name="IGUANATEXSIZE" val="28"/>
  <p:tag name="IGUANATEXCURSOR" val="66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75"/>
  <p:tag name="LATEXADDIN" val="\documentclass{article}&#10;\usepackage{amsmath}&#10;\usepackage{amsfonts}&#10;\pagestyle{empty}&#10;\begin{document}&#10;&#10;$L$&#10;\end{document}"/>
  <p:tag name="IGUANATEXSIZE" val="24"/>
  <p:tag name="IGUANATEXCURSOR" val="105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846"/>
  <p:tag name="LATEXADDIN" val="\documentclass{article}&#10;\usepackage{amsmath}&#10;\usepackage{amsfonts}&#10;\pagestyle{empty}&#10;\begin{document}&#10;&#10;$F(x)= L(\omega (x))$&#10;\end{document}"/>
  <p:tag name="IGUANATEXSIZE" val="24"/>
  <p:tag name="IGUANATEXCURSOR" val="12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771"/>
  <p:tag name="LATEXADDIN" val="\documentclass{article}&#10;\usepackage{amsmath}&#10;\usepackage{amsfonts}&#10;\pagestyle{empty}&#10;\begin{document}&#10;&#10;$J: S^d \xrightarrow{} \mathbb{R}^{d+1}$&#10;\end{document}"/>
  <p:tag name="IGUANATEXSIZE" val="24"/>
  <p:tag name="IGUANATEXCURSOR" val="14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820"/>
  <p:tag name="LATEXADDIN" val="\documentclass{article}&#10;\usepackage{amsmath}&#10;\usepackage{amsfonts}&#10;\pagestyle{empty}&#10;\begin{document}&#10;&#10;$H=SO(d+1)$&#10;\end{document}"/>
  <p:tag name="IGUANATEXSIZE" val="28"/>
  <p:tag name="IGUANATEXCURSOR" val="112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32"/>
  <p:tag name="LATEXADDIN" val="\documentclass{article}&#10;\usepackage{amsmath}&#10;\usepackage{amsfonts}&#10;\pagestyle{empty}&#10;\begin{document}&#10;&#10;$\Sigma_2^k$&#10;\end{document}"/>
  <p:tag name="IGUANATEXSIZE" val="44"/>
  <p:tag name="IGUANATEXCURSOR" val="11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32"/>
  <p:tag name="LATEXADDIN" val="\documentclass{article}&#10;\usepackage{amsmath}&#10;\usepackage{amsfonts}&#10;\pagestyle{empty}&#10;\begin{document}&#10;&#10;$\Sigma_2^k$&#10;\end{document}"/>
  <p:tag name="IGUANATEXSIZE" val="44"/>
  <p:tag name="IGUANATEXCURSOR" val="11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903"/>
  <p:tag name="LATEXADDIN" val="\documentclass{article}&#10;\usepackage{amsmath}&#10;\usepackage{amsfonts}&#10;\pagestyle{empty}&#10;\begin{document}&#10;&#10;$J: \Sigma_2^k \xrightarrow{} S(k,\mathbb{C})$&#10;\end{document}"/>
  <p:tag name="IGUANATEXSIZE" val="28"/>
  <p:tag name="IGUANATEXCURSOR" val="146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1308"/>
  <p:tag name="LATEXADDIN" val="\documentclass{article}&#10;\usepackage{amsmath}&#10;\usepackage{amsfonts}&#10;\pagestyle{empty}&#10;\begin{document}&#10;&#10;$log: SPD(3) \xrightarrow{} Sym(3)$&#10;\end{document}"/>
  <p:tag name="IGUANATEXSIZE" val="24"/>
  <p:tag name="IGUANATEXCURSOR" val="136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468"/>
  <p:tag name="LATEXADDIN" val="\documentclass{article}&#10;\usepackage{amsmath}&#10;\usepackage{amsfonts}&#10;\pagestyle{empty}&#10;\begin{document}&#10;&#10;$GL(3,\mathbb{R})$&#10;\end{document}"/>
  <p:tag name="IGUANATEXSIZE" val="24"/>
  <p:tag name="IGUANATEXCURSOR" val="118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396"/>
  <p:tag name="LATEXADDIN" val="\documentclass{article}&#10;\usepackage{amsmath}&#10;\usepackage{amsfonts}&#10;\pagestyle{empty}&#10;\begin{document}&#10;&#10;$V_k(\mathbb{R}^m)$&#10;\end{document}"/>
  <p:tag name="IGUANATEXSIZE" val="36"/>
  <p:tag name="IGUANATEXCURSOR" val="120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89"/>
  <p:tag name="LATEXADDIN" val="\documentclass{article}&#10;\usepackage{amsmath}&#10;\pagestyle{empty}&#10;\begin{document}&#10;&#10;$F$&#10;&#10;&#10;\end{document}"/>
  <p:tag name="IGUANATEXSIZE" val="28"/>
  <p:tag name="IGUANATEXCURSOR" val="8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478"/>
  <p:tag name="LATEXADDIN" val="\documentclass{article}&#10;\usepackage{amsmath}&#10;\usepackage{amsfonts}&#10;\pagestyle{empty}&#10;\begin{document}&#10;&#10;$Gr_k(\mathbb{R}^m)$&#10;\end{document}"/>
  <p:tag name="IGUANATEXSIZE" val="24"/>
  <p:tag name="IGUANATEXCURSOR" val="12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1082"/>
  <p:tag name="LATEXADDIN" val="\documentclass{article}&#10;\usepackage{amsmath}&#10;\usepackage{amsfonts}&#10;\pagestyle{empty}&#10;\begin{document}&#10;&#10;$J: Gr_k(\mathbb{R}^m) \xrightarrow{} \mathbb{R}^{m^2}$&#10;\end{document}"/>
  <p:tag name="IGUANATEXSIZE" val="28"/>
  <p:tag name="IGUANATEXCURSOR" val="156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567"/>
  <p:tag name="LATEXADDIN" val="\documentclass{article}&#10;\usepackage{amsmath}&#10;\usepackage{amsfonts}&#10;\pagestyle{empty}&#10;\begin{document}&#10;&#10;$H=O(m)$&#10;\end{document}"/>
  <p:tag name="IGUANATEXSIZE" val="28"/>
  <p:tag name="IGUANATEXCURSOR" val="109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091"/>
  <p:tag name="LATEXADDIN" val="\documentclass{article}&#10;\usepackage{amsmath}&#10;\usepackage{amsfonts}&#10;\pagestyle{empty}&#10;\begin{document}&#10;&#10;$J: V_k(\mathbb{R}^m) \xrightarrow{} \mathbb{R}^{m\times k}$&#10;\end{document}"/>
  <p:tag name="IGUANATEXSIZE" val="24"/>
  <p:tag name="IGUANATEXCURSOR" val="16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37"/>
  <p:tag name="LATEXADDIN" val="\documentclass{article}&#10;\usepackage{amsmath}&#10;\pagestyle{empty}&#10;\begin{document}&#10;&#10;$\omega (x)$&#10;&#10;\end{document}"/>
  <p:tag name="IGUANATEXSIZE" val="28"/>
  <p:tag name="IGUANATEXCURSOR" val="9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"/>
  <p:tag name="ORIGINALWIDTH" val="68"/>
  <p:tag name="LATEXADDIN" val="\documentclass{article}&#10;\usepackage{amsmath}&#10;\usepackage{amsfonts}&#10;\pagestyle{empty}&#10;\begin{document}&#10;&#10;$\mu$&#10;\end{document}"/>
  <p:tag name="IGUANATEXSIZE" val="24"/>
  <p:tag name="IGUANATEXCURSOR" val="10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106"/>
  <p:tag name="LATEXADDIN" val="\documentclass{article}&#10;\usepackage{amsmath}&#10;\usepackage{amsfonts}&#10;\pagestyle{empty}&#10;\begin{document}&#10;&#10;$K$&#10;\end{document}"/>
  <p:tag name="IGUANATEXSIZE" val="24"/>
  <p:tag name="IGUANATEXCURSOR" val="105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"/>
  <p:tag name="ORIGINALWIDTH" val="136"/>
  <p:tag name="LATEXADDIN" val="\documentclass{article}&#10;\usepackage{amsmath}&#10;\usepackage{amsfonts}&#10;\pagestyle{empty}&#10;\begin{document}&#10;&#10;$C^2$&#10;\end{document}"/>
  <p:tag name="IGUANATEXSIZE" val="24"/>
  <p:tag name="IGUANATEXCURSOR" val="10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75"/>
  <p:tag name="LATEXADDIN" val="\documentclass{article}&#10;\usepackage{amsmath}&#10;\usepackage{amsfonts}&#10;\pagestyle{empty}&#10;\begin{document}&#10;&#10;$\omega$&#10;\end{document}"/>
  <p:tag name="IGUANATEXSIZE" val="24"/>
  <p:tag name="IGUANATEXCURSOR" val="110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63"/>
  <p:tag name="LATEXADDIN" val="\documentclass{article}&#10;\usepackage{amsmath}&#10;\usepackage{amsfonts}&#10;\pagestyle{empty}&#10;\begin{document}&#10;&#10;$x$&#10;\end{document}"/>
  <p:tag name="IGUANATEXSIZE" val="24"/>
  <p:tag name="IGUANATEXCURSOR" val="105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71"/>
  <p:tag name="LATEXADDIN" val="\documentclass{article}&#10;\usepackage{amsmath}&#10;\pagestyle{empty}&#10;\begin{document}&#10;&#10;$\Pi(F)$&#10;&#10;\end{document}"/>
  <p:tag name="IGUANATEXSIZE" val="28"/>
  <p:tag name="IGUANATEXCURSOR" val="8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261"/>
  <p:tag name="LATEXADDIN" val="\documentclass{article}&#10;\usepackage{amsmath}&#10;\usepackage{amsfonts}&#10;\pagestyle{empty}&#10;\begin{document}&#10;&#10;$D_V \omega$&#10;\end{document}"/>
  <p:tag name="IGUANATEXSIZE" val="24"/>
  <p:tag name="IGUANATEXCURSOR" val="114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256"/>
  <p:tag name="LATEXADDIN" val="\documentclass{article}&#10;\usepackage{amsmath}&#10;\usepackage{amsfonts}&#10;\pagestyle{empty}&#10;\begin{document}&#10;&#10;$D_V \mu$&#10;\end{document}"/>
  <p:tag name="IGUANATEXSIZE" val="24"/>
  <p:tag name="IGUANATEXCURSOR" val="11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717"/>
  <p:tag name="LATEXADDIN" val="\documentclass{article}&#10;\usepackage{amsmath}&#10;\usepackage{amsfonts}&#10;\pagestyle{empty}&#10;\begin{document}&#10;&#10;$D_{V^{(1)}}D_{V^{(2)}}K$&#10;\end{document}"/>
  <p:tag name="IGUANATEXSIZE" val="24"/>
  <p:tag name="IGUANATEXCURSOR" val="12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"/>
  <p:tag name="ORIGINALWIDTH" val="917"/>
  <p:tag name="LATEXADDIN" val="\documentclass{article}&#10;\usepackage{amsmath}&#10;\usepackage{amsfonts}&#10;\pagestyle{empty}&#10;\begin{document}&#10;&#10;$\mu \in C^n, K \in C^{2n}$&#10;\end{document}"/>
  <p:tag name="IGUANATEXSIZE" val="24"/>
  <p:tag name="IGUANATEXCURSOR" val="128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"/>
  <p:tag name="ORIGINALWIDTH" val="401"/>
  <p:tag name="LATEXADDIN" val="\documentclass{article}&#10;\usepackage{amsmath}&#10;\usepackage{amsfonts}&#10;\pagestyle{empty}&#10;\begin{document}&#10;&#10;$\omega \in \mathbb{R}^D$&#10;\end{document}"/>
  <p:tag name="IGUANATEXSIZE" val="24"/>
  <p:tag name="IGUANATEXCURSOR" val="127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"/>
  <p:tag name="ORIGINALWIDTH" val="495"/>
  <p:tag name="LATEXADDIN" val="\documentclass{article}&#10;\usepackage{amsmath}&#10;\usepackage{amsfonts}&#10;\pagestyle{empty}&#10;\begin{document}&#10;&#10;$J^* \omega \in M$&#10;\end{document}"/>
  <p:tag name="IGUANATEXSIZE" val="24"/>
  <p:tag name="IGUANATEXCURSOR" val="120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"/>
  <p:tag name="ORIGINALWIDTH" val="412"/>
  <p:tag name="LATEXADDIN" val="\documentclass{article}&#10;\usepackage{amsmath}&#10;\pagestyle{empty}&#10;\begin{document}&#10;&#10;$\Pi(F|D)$&#10;&#10;\end{document}"/>
  <p:tag name="IGUANATEXSIZE" val="28"/>
  <p:tag name="IGUANATEXCURSOR" val="9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37"/>
  <p:tag name="LATEXADDIN" val="\documentclass{article}&#10;\usepackage{amsmath}&#10;\pagestyle{empty}&#10;\begin{document}&#10;&#10;$\omega (x)$&#10;&#10;\end{document}"/>
  <p:tag name="IGUANATEXSIZE" val="28"/>
  <p:tag name="IGUANATEXCURSOR" val="91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28"/>
  <p:tag name="LATEXADDIN" val="\documentclass{article}&#10;\usepackage{amsmath}&#10;\pagestyle{empty}&#10;\begin{document}&#10;&#10;$\mu (x)$&#10;&#10;\end{document}"/>
  <p:tag name="IGUANATEXSIZE" val="28"/>
  <p:tag name="IGUANATEXCURSOR" val="88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318"/>
  <p:tag name="LATEXADDIN" val="\documentclass{article}&#10;\usepackage{amsmath}&#10;\pagestyle{empty}&#10;\begin{document}&#10;&#10;$K(\cdot,\cdot)$&#10;&#10;\end{document}"/>
  <p:tag name="IGUANATEXSIZE" val="28"/>
  <p:tag name="IGUANATEXCURSOR" val="95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822"/>
  <p:tag name="LATEXADDIN" val="\documentclass{article}&#10;\usepackage{amsmath}&#10;\pagestyle{empty}&#10;\begin{document}&#10;&#10;$x_1,\dots,x_n \in M$&#10;&#10;\end{document}"/>
  <p:tag name="IGUANATEXSIZE" val="28"/>
  <p:tag name="IGUANATEXCURSOR" val="102"/>
  <p:tag name="TRANSPARENCY" val="True"/>
  <p:tag name="FILENAME" val=""/>
  <p:tag name="LATEXENGINEID" val="0"/>
  <p:tag name="TEMPFOLDER" val="/private/var/folders/nz/zz0p8k_n2tnf1k8yxdl2gy4w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549</Words>
  <Application>Microsoft Macintosh PowerPoint</Application>
  <PresentationFormat>Widescreen</PresentationFormat>
  <Paragraphs>100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Extrinsic Gaussian Processes for Regression and Classification on Manifolds</vt:lpstr>
      <vt:lpstr>Motivations</vt:lpstr>
      <vt:lpstr>Motivations</vt:lpstr>
      <vt:lpstr>Model</vt:lpstr>
      <vt:lpstr>GP in manifolds</vt:lpstr>
      <vt:lpstr>Embedding</vt:lpstr>
      <vt:lpstr>Posterior distribution</vt:lpstr>
      <vt:lpstr>Examples: Spheres</vt:lpstr>
      <vt:lpstr>Examples: Landmark-based shape space </vt:lpstr>
      <vt:lpstr>Examples: positive definite matrices</vt:lpstr>
      <vt:lpstr>Examples: Stiefel manifolds          &amp; Grassmann manifolds</vt:lpstr>
      <vt:lpstr>Properties of eGPs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Extrinsic Gaussian Processes for Regression and Classification on Manifolds</dc:title>
  <dc:creator>Yunran Chen</dc:creator>
  <cp:lastModifiedBy>Yunran Chen</cp:lastModifiedBy>
  <cp:revision>33</cp:revision>
  <dcterms:created xsi:type="dcterms:W3CDTF">2021-02-08T15:51:45Z</dcterms:created>
  <dcterms:modified xsi:type="dcterms:W3CDTF">2021-02-09T20:28:46Z</dcterms:modified>
</cp:coreProperties>
</file>