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107f7a89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107f7a89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 Figure 5 suggests states with less sample size tends to have larger variance, indicating a hierarchical model is needed to allow for borrowing information across states.</a:t>
            </a:r>
            <a:endParaRPr sz="1200"/>
          </a:p>
          <a:p>
            <a:pPr indent="0" lvl="0" marL="0" rtl="0" algn="l">
              <a:lnSpc>
                <a:spcPct val="115000"/>
              </a:lnSpc>
              <a:spcBef>
                <a:spcPts val="0"/>
              </a:spcBef>
              <a:spcAft>
                <a:spcPts val="0"/>
              </a:spcAft>
              <a:buNone/>
            </a:pPr>
            <a:r>
              <a:t/>
            </a:r>
            <a:endParaRPr sz="75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4107f7a89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4107f7a89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third quarter of 2014 acts as a special time point. A significant drop of price happens in this quarter, and the price remains relatively stable at a relative lower level since then.</a:t>
            </a:r>
            <a:endParaRPr sz="1200"/>
          </a:p>
          <a:p>
            <a:pPr indent="0" lvl="0" marL="0" rtl="0" algn="l">
              <a:lnSpc>
                <a:spcPct val="115000"/>
              </a:lnSpc>
              <a:spcBef>
                <a:spcPts val="0"/>
              </a:spcBef>
              <a:spcAft>
                <a:spcPts val="0"/>
              </a:spcAft>
              <a:buNone/>
            </a:pPr>
            <a:r>
              <a:rPr lang="en" sz="1200"/>
              <a:t>No significant seasonal effect is shown. We marked 7 outliers (3.5 standard deviation from the mean) which do not show some special patterns with respect to state and other predictors.</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4107f7a8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4107f7a8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4107f7a89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4107f7a89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Table 1 shows the result of the LRT and BIC. Based on the testing result, we conclude that other predictors except for the dosage strength and policy do not bring significant effect nor improve the fitting  performance of model.</a:t>
            </a:r>
            <a:endParaRPr sz="1200"/>
          </a:p>
          <a:p>
            <a:pPr indent="0" lvl="0" marL="0" rtl="0" algn="l">
              <a:spcBef>
                <a:spcPts val="0"/>
              </a:spcBef>
              <a:spcAft>
                <a:spcPts val="0"/>
              </a:spcAft>
              <a:buNone/>
            </a:pPr>
            <a:r>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068fa8e69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68fa8e69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4107f7a89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4107f7a89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Table 2 shows the estimations of our model parameters. Holding other factors consistent, the policy, which</a:t>
            </a:r>
            <a:endParaRPr sz="1200"/>
          </a:p>
          <a:p>
            <a:pPr indent="0" lvl="0" marL="0" rtl="0" algn="l">
              <a:lnSpc>
                <a:spcPct val="115000"/>
              </a:lnSpc>
              <a:spcBef>
                <a:spcPts val="0"/>
              </a:spcBef>
              <a:spcAft>
                <a:spcPts val="0"/>
              </a:spcAft>
              <a:buNone/>
            </a:pPr>
            <a:r>
              <a:rPr lang="en" sz="1200"/>
              <a:t>considering Gabapentin as a generic medicine, leads to a drop of the price. Specifically, we are 95% confident</a:t>
            </a:r>
            <a:endParaRPr sz="1200"/>
          </a:p>
          <a:p>
            <a:pPr indent="0" lvl="0" marL="0" rtl="0" algn="l">
              <a:lnSpc>
                <a:spcPct val="115000"/>
              </a:lnSpc>
              <a:spcBef>
                <a:spcPts val="0"/>
              </a:spcBef>
              <a:spcAft>
                <a:spcPts val="0"/>
              </a:spcAft>
              <a:buNone/>
            </a:pPr>
            <a:r>
              <a:rPr lang="en" sz="1200"/>
              <a:t>that after the policy takes effect nationwide, the price is expected to decrease by around 30.5% to 59.9%.</a:t>
            </a:r>
            <a:endParaRPr sz="1200"/>
          </a:p>
          <a:p>
            <a:pPr indent="0" lvl="0" marL="0" rtl="0" algn="l">
              <a:lnSpc>
                <a:spcPct val="115000"/>
              </a:lnSpc>
              <a:spcBef>
                <a:spcPts val="0"/>
              </a:spcBef>
              <a:spcAft>
                <a:spcPts val="0"/>
              </a:spcAft>
              <a:buNone/>
            </a:pPr>
            <a:r>
              <a:rPr lang="en" sz="1200"/>
              <a:t>Increasing the dosage strength in mg per unit by 10% will expect to decrease the price by 8.2% to 9.8%. It</a:t>
            </a:r>
            <a:endParaRPr sz="1200"/>
          </a:p>
          <a:p>
            <a:pPr indent="0" lvl="0" marL="0" rtl="0" algn="l">
              <a:lnSpc>
                <a:spcPct val="115000"/>
              </a:lnSpc>
              <a:spcBef>
                <a:spcPts val="0"/>
              </a:spcBef>
              <a:spcAft>
                <a:spcPts val="0"/>
              </a:spcAft>
              <a:buNone/>
            </a:pPr>
            <a:r>
              <a:rPr lang="en" sz="1200"/>
              <a:t>may because that as the dosage strength in mg increase, the size of tablet will decrease, which will decrease</a:t>
            </a:r>
            <a:endParaRPr sz="1200"/>
          </a:p>
          <a:p>
            <a:pPr indent="0" lvl="0" marL="0" rtl="0" algn="l">
              <a:lnSpc>
                <a:spcPct val="115000"/>
              </a:lnSpc>
              <a:spcBef>
                <a:spcPts val="0"/>
              </a:spcBef>
              <a:spcAft>
                <a:spcPts val="0"/>
              </a:spcAft>
              <a:buNone/>
            </a:pPr>
            <a:r>
              <a:rPr lang="en" sz="1200"/>
              <a:t>the cost of production which leading to the decrease of price.</a:t>
            </a:r>
            <a:endParaRPr sz="1200"/>
          </a:p>
          <a:p>
            <a:pPr indent="0" lvl="0" marL="0" rtl="0" algn="l">
              <a:lnSpc>
                <a:spcPct val="115000"/>
              </a:lnSpc>
              <a:spcBef>
                <a:spcPts val="0"/>
              </a:spcBef>
              <a:spcAft>
                <a:spcPts val="0"/>
              </a:spcAft>
              <a:buNone/>
            </a:pPr>
            <a:r>
              <a:rPr lang="en" sz="1200"/>
              <a:t>Additionally, we found that there is heterogeneity across different states. We are 95% confident that the</a:t>
            </a:r>
            <a:endParaRPr sz="1200"/>
          </a:p>
          <a:p>
            <a:pPr indent="0" lvl="0" marL="0" rtl="0" algn="l">
              <a:lnSpc>
                <a:spcPct val="115000"/>
              </a:lnSpc>
              <a:spcBef>
                <a:spcPts val="0"/>
              </a:spcBef>
              <a:spcAft>
                <a:spcPts val="0"/>
              </a:spcAft>
              <a:buNone/>
            </a:pPr>
            <a:r>
              <a:rPr lang="en" sz="1200"/>
              <a:t>variance of logarithm of price among different states are around 0.038 to 0.201. But there are no significant</a:t>
            </a:r>
            <a:endParaRPr sz="1200"/>
          </a:p>
          <a:p>
            <a:pPr indent="0" lvl="0" marL="0" rtl="0" algn="l">
              <a:lnSpc>
                <a:spcPct val="115000"/>
              </a:lnSpc>
              <a:spcBef>
                <a:spcPts val="0"/>
              </a:spcBef>
              <a:spcAft>
                <a:spcPts val="0"/>
              </a:spcAft>
              <a:buNone/>
            </a:pPr>
            <a:r>
              <a:rPr lang="en" sz="1200"/>
              <a:t>heterogeneity across states.</a:t>
            </a:r>
            <a:endParaRPr sz="1200"/>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068fa8e69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068fa8e69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4107f7a89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4107f7a89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We further applied our model to rank states based on the price controlling the policy and dosage effect. Table 3 and Table 4 that have the highest price per mg, and the lowest price per mg. Based on our prediction, Hawaii has the lowest price per mg, and </a:t>
            </a:r>
            <a:r>
              <a:rPr lang="en" sz="1050">
                <a:solidFill>
                  <a:srgbClr val="DD4B39"/>
                </a:solidFill>
                <a:highlight>
                  <a:srgbClr val="FFFFFF"/>
                </a:highlight>
              </a:rPr>
              <a:t>Kansas State</a:t>
            </a:r>
            <a:r>
              <a:rPr lang="en" sz="1200"/>
              <a:t> has the lowest price per mg.</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4107f7a89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4107f7a89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 During the model comparison with other alternatives, our model has the lowest BIC, and each terms we</a:t>
            </a:r>
            <a:endParaRPr sz="1200"/>
          </a:p>
          <a:p>
            <a:pPr indent="0" lvl="0" marL="0" rtl="0" algn="l">
              <a:lnSpc>
                <a:spcPct val="115000"/>
              </a:lnSpc>
              <a:spcBef>
                <a:spcPts val="0"/>
              </a:spcBef>
              <a:spcAft>
                <a:spcPts val="0"/>
              </a:spcAft>
              <a:buNone/>
            </a:pPr>
            <a:r>
              <a:rPr lang="en" sz="1200"/>
              <a:t>included are statistically significant (p-value less than 0.005)7 . From the residual plot (Figure 6), we found</a:t>
            </a:r>
            <a:endParaRPr sz="1200"/>
          </a:p>
          <a:p>
            <a:pPr indent="0" lvl="0" marL="0" rtl="0" algn="l">
              <a:lnSpc>
                <a:spcPct val="115000"/>
              </a:lnSpc>
              <a:spcBef>
                <a:spcPts val="0"/>
              </a:spcBef>
              <a:spcAft>
                <a:spcPts val="0"/>
              </a:spcAft>
              <a:buNone/>
            </a:pPr>
            <a:r>
              <a:rPr lang="en" sz="1200"/>
              <a:t>that all the residuals are normally distributed around zero. From the qqplot as shown in Figure 7, the overall</a:t>
            </a:r>
            <a:endParaRPr sz="1200"/>
          </a:p>
          <a:p>
            <a:pPr indent="0" lvl="0" marL="0" rtl="0" algn="l">
              <a:lnSpc>
                <a:spcPct val="115000"/>
              </a:lnSpc>
              <a:spcBef>
                <a:spcPts val="0"/>
              </a:spcBef>
              <a:spcAft>
                <a:spcPts val="0"/>
              </a:spcAft>
              <a:buNone/>
            </a:pPr>
            <a:r>
              <a:rPr lang="en" sz="1200"/>
              <a:t>residuals satisfy the normal assumption and only several points at the tail are slightly violate the normal</a:t>
            </a:r>
            <a:endParaRPr sz="1200"/>
          </a:p>
          <a:p>
            <a:pPr indent="0" lvl="0" marL="0" rtl="0" algn="l">
              <a:lnSpc>
                <a:spcPct val="115000"/>
              </a:lnSpc>
              <a:spcBef>
                <a:spcPts val="0"/>
              </a:spcBef>
              <a:spcAft>
                <a:spcPts val="0"/>
              </a:spcAft>
              <a:buNone/>
            </a:pPr>
            <a:r>
              <a:rPr lang="en" sz="1200"/>
              <a:t>assumption.</a:t>
            </a:r>
            <a:endParaRPr sz="12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4107f7a89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4107f7a89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Figure 8 shows the coefficients confidence intervals are similar, and only the intercept confidence interval are</a:t>
            </a:r>
            <a:endParaRPr sz="1200"/>
          </a:p>
          <a:p>
            <a:pPr indent="0" lvl="0" marL="0" rtl="0" algn="l">
              <a:lnSpc>
                <a:spcPct val="115000"/>
              </a:lnSpc>
              <a:spcBef>
                <a:spcPts val="0"/>
              </a:spcBef>
              <a:spcAft>
                <a:spcPts val="0"/>
              </a:spcAft>
              <a:buNone/>
            </a:pPr>
            <a:r>
              <a:rPr lang="en" sz="1200"/>
              <a:t>relatively different. Since we would like to focus on exploring the which factors will significantly affect the</a:t>
            </a:r>
            <a:endParaRPr sz="1200"/>
          </a:p>
          <a:p>
            <a:pPr indent="0" lvl="0" marL="0" rtl="0" algn="l">
              <a:lnSpc>
                <a:spcPct val="115000"/>
              </a:lnSpc>
              <a:spcBef>
                <a:spcPts val="0"/>
              </a:spcBef>
              <a:spcAft>
                <a:spcPts val="0"/>
              </a:spcAft>
              <a:buNone/>
            </a:pPr>
            <a:r>
              <a:rPr lang="en" sz="1200"/>
              <a:t>price and make inference based on the majority of data, we exclude the outliers.</a:t>
            </a:r>
            <a:endParaRPr sz="1200"/>
          </a:p>
          <a:p>
            <a:pPr indent="0" lvl="0" marL="0" rtl="0" algn="l">
              <a:lnSpc>
                <a:spcPct val="115000"/>
              </a:lnSpc>
              <a:spcBef>
                <a:spcPts val="0"/>
              </a:spcBef>
              <a:spcAft>
                <a:spcPts val="0"/>
              </a:spcAft>
              <a:buNone/>
            </a:pPr>
            <a:r>
              <a:rPr lang="en" sz="1200"/>
              <a:t>Also, compared the two confidence intervals of coefficients as shown in Figure 9, we did not found significant</a:t>
            </a:r>
            <a:endParaRPr sz="1200"/>
          </a:p>
          <a:p>
            <a:pPr indent="0" lvl="0" marL="0" rtl="0" algn="l">
              <a:lnSpc>
                <a:spcPct val="115000"/>
              </a:lnSpc>
              <a:spcBef>
                <a:spcPts val="0"/>
              </a:spcBef>
              <a:spcAft>
                <a:spcPts val="0"/>
              </a:spcAft>
              <a:buNone/>
            </a:pPr>
            <a:r>
              <a:rPr lang="en" sz="1200"/>
              <a:t>difference. So we decided to keep the influential points.</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4107f7a8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4107f7a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4107f7a8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4107f7a8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1000"/>
              <a:t>It is worth noting that our model suggest increasing dosage strength in mg per unit makes negative effect on drug price, which may be explained by the cost-effectiveness from a producer’s aspect. A increase in dosage strength in mg per unit may lead to a smaller size drug per unit, which may have less cost for pro</a:t>
            </a:r>
            <a:r>
              <a:rPr lang="en" sz="1000"/>
              <a:t>ducer. </a:t>
            </a:r>
            <a:endParaRPr sz="1000"/>
          </a:p>
          <a:p>
            <a:pPr indent="0" lvl="0" marL="0" rtl="0" algn="l">
              <a:lnSpc>
                <a:spcPct val="115000"/>
              </a:lnSpc>
              <a:spcBef>
                <a:spcPts val="0"/>
              </a:spcBef>
              <a:spcAft>
                <a:spcPts val="0"/>
              </a:spcAft>
              <a:buNone/>
            </a:pPr>
            <a:r>
              <a:rPr lang="en" sz="1000"/>
              <a:t>After FDA consider Gabapentine as a generic medication in the United States, the supply of Gabapentine increase, leading to a drop of the price . Such policy is effective for the whole country; therefore, it does not show significant heterogeneous effect across distinct states</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4107f7a89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4107f7a89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4107f7a89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4107f7a89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068fa8e69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068fa8e69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068fa8e69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068fa8e69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4107f7a8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4107f7a8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4107f7a8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4107f7a8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4107f7a89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4107f7a89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The dosage strength in mg of the units purchased seems to pose a nonlinear effect on the price (see Figure 4). As the dosage strength increase (except for 350 point), the price decrease and the decrease rate slower down.</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107f7a8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107f7a8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Figure 2 suggests there is a heterogeneity across states, but there seems no heterogeneity across four USA regions.</a:t>
            </a:r>
            <a:endParaRPr sz="1200"/>
          </a:p>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4107f7a89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4107f7a89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treetrx.com"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satoday.com" TargetMode="External"/><Relationship Id="rId4" Type="http://schemas.openxmlformats.org/officeDocument/2006/relationships/hyperlink" Target="http://reddit.com" TargetMode="External"/><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00050" y="1341975"/>
            <a:ext cx="8355600" cy="100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“Gabbies” on Streets :</a:t>
            </a:r>
            <a:endParaRPr sz="2000"/>
          </a:p>
          <a:p>
            <a:pPr indent="0" lvl="0" marL="0" rtl="0" algn="ctr">
              <a:lnSpc>
                <a:spcPct val="115000"/>
              </a:lnSpc>
              <a:spcBef>
                <a:spcPts val="0"/>
              </a:spcBef>
              <a:spcAft>
                <a:spcPts val="0"/>
              </a:spcAft>
              <a:buNone/>
            </a:pPr>
            <a:r>
              <a:rPr lang="en" sz="2000"/>
              <a:t> </a:t>
            </a:r>
            <a:r>
              <a:rPr lang="en" sz="2400"/>
              <a:t>Data Analysis on Street Price of Gabapentin</a:t>
            </a:r>
            <a:endParaRPr sz="2400"/>
          </a:p>
          <a:p>
            <a:pPr indent="0" lvl="0" marL="0" rtl="0" algn="l">
              <a:spcBef>
                <a:spcPts val="0"/>
              </a:spcBef>
              <a:spcAft>
                <a:spcPts val="0"/>
              </a:spcAft>
              <a:buNone/>
            </a:pPr>
            <a:r>
              <a:t/>
            </a:r>
            <a:endParaRPr sz="2400"/>
          </a:p>
        </p:txBody>
      </p:sp>
      <p:sp>
        <p:nvSpPr>
          <p:cNvPr id="87" name="Google Shape;87;p13"/>
          <p:cNvSpPr txBox="1"/>
          <p:nvPr>
            <p:ph idx="1" type="subTitle"/>
          </p:nvPr>
        </p:nvSpPr>
        <p:spPr>
          <a:xfrm>
            <a:off x="808051" y="3045050"/>
            <a:ext cx="4486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Group 5: Yunran Chen, Lingxi Song, Siqi Fu</a:t>
            </a:r>
            <a:endParaRPr sz="1800"/>
          </a:p>
        </p:txBody>
      </p:sp>
      <p:pic>
        <p:nvPicPr>
          <p:cNvPr id="88" name="Google Shape;88;p13"/>
          <p:cNvPicPr preferRelativeResize="0"/>
          <p:nvPr/>
        </p:nvPicPr>
        <p:blipFill>
          <a:blip r:embed="rId3">
            <a:alphaModFix amt="74000"/>
          </a:blip>
          <a:stretch>
            <a:fillRect/>
          </a:stretch>
        </p:blipFill>
        <p:spPr>
          <a:xfrm>
            <a:off x="6007601" y="2987150"/>
            <a:ext cx="3136399" cy="2091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2"/>
          <p:cNvPicPr preferRelativeResize="0"/>
          <p:nvPr/>
        </p:nvPicPr>
        <p:blipFill>
          <a:blip r:embed="rId3">
            <a:alphaModFix/>
          </a:blip>
          <a:stretch>
            <a:fillRect/>
          </a:stretch>
        </p:blipFill>
        <p:spPr>
          <a:xfrm>
            <a:off x="3072800" y="524550"/>
            <a:ext cx="5658974" cy="4452375"/>
          </a:xfrm>
          <a:prstGeom prst="rect">
            <a:avLst/>
          </a:prstGeom>
          <a:noFill/>
          <a:ln>
            <a:noFill/>
          </a:ln>
        </p:spPr>
      </p:pic>
      <p:sp>
        <p:nvSpPr>
          <p:cNvPr id="153" name="Google Shape;153;p22"/>
          <p:cNvSpPr txBox="1"/>
          <p:nvPr/>
        </p:nvSpPr>
        <p:spPr>
          <a:xfrm>
            <a:off x="42525" y="14175"/>
            <a:ext cx="69465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Lato"/>
                <a:ea typeface="Lato"/>
                <a:cs typeface="Lato"/>
                <a:sym typeface="Lato"/>
              </a:rPr>
              <a:t>EDA:  Sample Size versus Average logppm per State</a:t>
            </a:r>
            <a:endParaRPr b="1">
              <a:solidFill>
                <a:srgbClr val="434343"/>
              </a:solidFill>
              <a:latin typeface="Lato"/>
              <a:ea typeface="Lato"/>
              <a:cs typeface="Lato"/>
              <a:sym typeface="Lato"/>
            </a:endParaRPr>
          </a:p>
        </p:txBody>
      </p:sp>
      <p:sp>
        <p:nvSpPr>
          <p:cNvPr id="154" name="Google Shape;154;p22"/>
          <p:cNvSpPr txBox="1"/>
          <p:nvPr/>
        </p:nvSpPr>
        <p:spPr>
          <a:xfrm>
            <a:off x="383475" y="1733250"/>
            <a:ext cx="2762100" cy="2465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Lato"/>
                <a:ea typeface="Lato"/>
                <a:cs typeface="Lato"/>
                <a:sym typeface="Lato"/>
              </a:rPr>
              <a:t>L</a:t>
            </a:r>
            <a:r>
              <a:rPr lang="en" sz="1800">
                <a:latin typeface="Lato"/>
                <a:ea typeface="Lato"/>
                <a:cs typeface="Lato"/>
                <a:sym typeface="Lato"/>
              </a:rPr>
              <a:t>ess sample size tends to have larger variance.</a:t>
            </a:r>
            <a:endParaRPr sz="1800">
              <a:latin typeface="Lato"/>
              <a:ea typeface="Lato"/>
              <a:cs typeface="Lato"/>
              <a:sym typeface="Lato"/>
            </a:endParaRPr>
          </a:p>
          <a:p>
            <a:pPr indent="0" lvl="0" marL="0" rtl="0" algn="l">
              <a:lnSpc>
                <a:spcPct val="115000"/>
              </a:lnSpc>
              <a:spcBef>
                <a:spcPts val="0"/>
              </a:spcBef>
              <a:spcAft>
                <a:spcPts val="0"/>
              </a:spcAft>
              <a:buNone/>
            </a:pPr>
            <a:r>
              <a:t/>
            </a:r>
            <a:endParaRPr sz="1800">
              <a:latin typeface="Lato"/>
              <a:ea typeface="Lato"/>
              <a:cs typeface="Lato"/>
              <a:sym typeface="Lato"/>
            </a:endParaRPr>
          </a:p>
          <a:p>
            <a:pPr indent="0" lvl="0" marL="0" rtl="0" algn="l">
              <a:lnSpc>
                <a:spcPct val="115000"/>
              </a:lnSpc>
              <a:spcBef>
                <a:spcPts val="0"/>
              </a:spcBef>
              <a:spcAft>
                <a:spcPts val="0"/>
              </a:spcAft>
              <a:buNone/>
            </a:pPr>
            <a:r>
              <a:rPr lang="en" sz="1800">
                <a:latin typeface="Lato"/>
                <a:ea typeface="Lato"/>
                <a:cs typeface="Lato"/>
                <a:sym typeface="Lato"/>
              </a:rPr>
              <a:t>-- </a:t>
            </a:r>
            <a:r>
              <a:rPr b="1" lang="en" sz="1800">
                <a:solidFill>
                  <a:srgbClr val="CC4125"/>
                </a:solidFill>
                <a:latin typeface="Lato"/>
                <a:ea typeface="Lato"/>
                <a:cs typeface="Lato"/>
                <a:sym typeface="Lato"/>
              </a:rPr>
              <a:t>Hierarchical structure needed</a:t>
            </a:r>
            <a:endParaRPr b="1" sz="1800">
              <a:solidFill>
                <a:srgbClr val="CC4125"/>
              </a:solidFill>
              <a:latin typeface="Lato"/>
              <a:ea typeface="Lato"/>
              <a:cs typeface="Lato"/>
              <a:sym typeface="Lato"/>
            </a:endParaRPr>
          </a:p>
        </p:txBody>
      </p:sp>
      <p:sp>
        <p:nvSpPr>
          <p:cNvPr id="155" name="Google Shape;155;p22"/>
          <p:cNvSpPr txBox="1"/>
          <p:nvPr>
            <p:ph type="title"/>
          </p:nvPr>
        </p:nvSpPr>
        <p:spPr>
          <a:xfrm>
            <a:off x="0" y="357025"/>
            <a:ext cx="748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Regional heterogeneity exists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2778625" y="510375"/>
            <a:ext cx="5911701" cy="4633125"/>
          </a:xfrm>
          <a:prstGeom prst="rect">
            <a:avLst/>
          </a:prstGeom>
          <a:noFill/>
          <a:ln>
            <a:noFill/>
          </a:ln>
        </p:spPr>
      </p:pic>
      <p:sp>
        <p:nvSpPr>
          <p:cNvPr id="161" name="Google Shape;161;p23"/>
          <p:cNvSpPr txBox="1"/>
          <p:nvPr/>
        </p:nvSpPr>
        <p:spPr>
          <a:xfrm>
            <a:off x="373300" y="1575225"/>
            <a:ext cx="2259000" cy="3418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Relatively stable over time</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A </a:t>
            </a:r>
            <a:r>
              <a:rPr b="1" lang="en" sz="1800">
                <a:solidFill>
                  <a:srgbClr val="CC4125"/>
                </a:solidFill>
                <a:latin typeface="Lato"/>
                <a:ea typeface="Lato"/>
                <a:cs typeface="Lato"/>
                <a:sym typeface="Lato"/>
              </a:rPr>
              <a:t>significant drop of price </a:t>
            </a:r>
            <a:r>
              <a:rPr lang="en" sz="1800">
                <a:latin typeface="Lato"/>
                <a:ea typeface="Lato"/>
                <a:cs typeface="Lato"/>
                <a:sym typeface="Lato"/>
              </a:rPr>
              <a:t>in </a:t>
            </a:r>
            <a:r>
              <a:rPr b="1" lang="en" sz="1800">
                <a:solidFill>
                  <a:srgbClr val="CC4125"/>
                </a:solidFill>
                <a:latin typeface="Lato"/>
                <a:ea typeface="Lato"/>
                <a:cs typeface="Lato"/>
                <a:sym typeface="Lato"/>
              </a:rPr>
              <a:t>2014 Q3</a:t>
            </a:r>
            <a:r>
              <a:rPr lang="en" sz="1800">
                <a:latin typeface="Lato"/>
                <a:ea typeface="Lato"/>
                <a:cs typeface="Lato"/>
                <a:sym typeface="Lato"/>
              </a:rPr>
              <a:t> (Policy) </a:t>
            </a:r>
            <a:endParaRPr b="1" sz="2400">
              <a:latin typeface="Lato"/>
              <a:ea typeface="Lato"/>
              <a:cs typeface="Lato"/>
              <a:sym typeface="Lato"/>
            </a:endParaRPr>
          </a:p>
        </p:txBody>
      </p:sp>
      <p:sp>
        <p:nvSpPr>
          <p:cNvPr id="162" name="Google Shape;162;p23"/>
          <p:cNvSpPr txBox="1"/>
          <p:nvPr>
            <p:ph type="title"/>
          </p:nvPr>
        </p:nvSpPr>
        <p:spPr>
          <a:xfrm>
            <a:off x="0" y="0"/>
            <a:ext cx="748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The policy took effects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Process</a:t>
            </a:r>
            <a:endParaRPr/>
          </a:p>
        </p:txBody>
      </p:sp>
      <p:pic>
        <p:nvPicPr>
          <p:cNvPr id="168" name="Google Shape;168;p24"/>
          <p:cNvPicPr preferRelativeResize="0"/>
          <p:nvPr/>
        </p:nvPicPr>
        <p:blipFill>
          <a:blip r:embed="rId3">
            <a:alphaModFix/>
          </a:blip>
          <a:stretch>
            <a:fillRect/>
          </a:stretch>
        </p:blipFill>
        <p:spPr>
          <a:xfrm>
            <a:off x="7085300" y="538725"/>
            <a:ext cx="2058702" cy="1502876"/>
          </a:xfrm>
          <a:prstGeom prst="rect">
            <a:avLst/>
          </a:prstGeom>
          <a:noFill/>
          <a:ln>
            <a:noFill/>
          </a:ln>
        </p:spPr>
      </p:pic>
      <p:sp>
        <p:nvSpPr>
          <p:cNvPr id="169" name="Google Shape;169;p24"/>
          <p:cNvSpPr txBox="1"/>
          <p:nvPr/>
        </p:nvSpPr>
        <p:spPr>
          <a:xfrm>
            <a:off x="465050" y="1894650"/>
            <a:ext cx="8131800" cy="1354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30000"/>
              </a:lnSpc>
              <a:spcBef>
                <a:spcPts val="0"/>
              </a:spcBef>
              <a:spcAft>
                <a:spcPts val="0"/>
              </a:spcAft>
              <a:buClr>
                <a:schemeClr val="accent1"/>
              </a:buClr>
              <a:buSzPts val="1600"/>
              <a:buFont typeface="Lato"/>
              <a:buChar char="●"/>
            </a:pPr>
            <a:r>
              <a:rPr b="1" lang="en" sz="1600">
                <a:solidFill>
                  <a:srgbClr val="CC4125"/>
                </a:solidFill>
                <a:latin typeface="Lato"/>
                <a:ea typeface="Lato"/>
                <a:cs typeface="Lato"/>
                <a:sym typeface="Lato"/>
              </a:rPr>
              <a:t>Base model</a:t>
            </a:r>
            <a:r>
              <a:rPr lang="en" sz="1600">
                <a:solidFill>
                  <a:schemeClr val="accent1"/>
                </a:solidFill>
                <a:latin typeface="Lato"/>
                <a:ea typeface="Lato"/>
                <a:cs typeface="Lato"/>
                <a:sym typeface="Lato"/>
              </a:rPr>
              <a:t>: </a:t>
            </a:r>
            <a:r>
              <a:rPr b="1" lang="en" sz="1600">
                <a:latin typeface="Lato"/>
                <a:ea typeface="Lato"/>
                <a:cs typeface="Lato"/>
                <a:sym typeface="Lato"/>
              </a:rPr>
              <a:t>I(policy) </a:t>
            </a:r>
            <a:r>
              <a:rPr b="1" lang="en" sz="1600">
                <a:latin typeface="Lato"/>
                <a:ea typeface="Lato"/>
                <a:cs typeface="Lato"/>
                <a:sym typeface="Lato"/>
              </a:rPr>
              <a:t>+ log(</a:t>
            </a:r>
            <a:r>
              <a:rPr b="1" lang="en" sz="1600">
                <a:latin typeface="Lato"/>
                <a:ea typeface="Lato"/>
                <a:cs typeface="Lato"/>
                <a:sym typeface="Lato"/>
              </a:rPr>
              <a:t>dosage strength) </a:t>
            </a:r>
            <a:r>
              <a:rPr b="1" lang="en" sz="1600">
                <a:latin typeface="Lato"/>
                <a:ea typeface="Lato"/>
                <a:cs typeface="Lato"/>
                <a:sym typeface="Lato"/>
              </a:rPr>
              <a:t>+ (1|state)</a:t>
            </a:r>
            <a:endParaRPr b="1" sz="1600">
              <a:latin typeface="Lato"/>
              <a:ea typeface="Lato"/>
              <a:cs typeface="Lato"/>
              <a:sym typeface="Lato"/>
            </a:endParaRPr>
          </a:p>
          <a:p>
            <a:pPr indent="-330200" lvl="1" marL="9144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Incorporate time effect:</a:t>
            </a:r>
            <a:endParaRPr sz="1600">
              <a:solidFill>
                <a:schemeClr val="accent1"/>
              </a:solidFill>
              <a:latin typeface="Lato"/>
              <a:ea typeface="Lato"/>
              <a:cs typeface="Lato"/>
              <a:sym typeface="Lato"/>
            </a:endParaRPr>
          </a:p>
          <a:p>
            <a:pPr indent="-330200" lvl="2" marL="13716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Date, quarter or </a:t>
            </a:r>
            <a:r>
              <a:rPr b="1" lang="en" sz="1600">
                <a:solidFill>
                  <a:srgbClr val="CC4125"/>
                </a:solidFill>
                <a:latin typeface="Lato"/>
                <a:ea typeface="Lato"/>
                <a:cs typeface="Lato"/>
                <a:sym typeface="Lato"/>
              </a:rPr>
              <a:t>I(policy)</a:t>
            </a:r>
            <a:endParaRPr b="1" sz="1600">
              <a:solidFill>
                <a:srgbClr val="CC4125"/>
              </a:solidFill>
              <a:latin typeface="Lato"/>
              <a:ea typeface="Lato"/>
              <a:cs typeface="Lato"/>
              <a:sym typeface="Lato"/>
            </a:endParaRPr>
          </a:p>
          <a:p>
            <a:pPr indent="-330200" lvl="2" marL="13716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Continuous vs categorical</a:t>
            </a:r>
            <a:endParaRPr sz="1600">
              <a:solidFill>
                <a:schemeClr val="accent1"/>
              </a:solidFill>
              <a:latin typeface="Lato"/>
              <a:ea typeface="Lato"/>
              <a:cs typeface="Lato"/>
              <a:sym typeface="Lato"/>
            </a:endParaRPr>
          </a:p>
          <a:p>
            <a:pPr indent="-330200" lvl="2" marL="13716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For continuous: polynomial, spline, log, … </a:t>
            </a:r>
            <a:endParaRPr sz="1600">
              <a:solidFill>
                <a:schemeClr val="accent1"/>
              </a:solidFill>
              <a:latin typeface="Lato"/>
              <a:ea typeface="Lato"/>
              <a:cs typeface="Lato"/>
              <a:sym typeface="Lato"/>
            </a:endParaRPr>
          </a:p>
          <a:p>
            <a:pPr indent="-330200" lvl="1" marL="9144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In corporate dosage strength:</a:t>
            </a:r>
            <a:endParaRPr sz="1600">
              <a:solidFill>
                <a:schemeClr val="accent1"/>
              </a:solidFill>
              <a:latin typeface="Lato"/>
              <a:ea typeface="Lato"/>
              <a:cs typeface="Lato"/>
              <a:sym typeface="Lato"/>
            </a:endParaRPr>
          </a:p>
          <a:p>
            <a:pPr indent="-330200" lvl="2" marL="13716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Continuous (</a:t>
            </a:r>
            <a:r>
              <a:rPr lang="en" sz="1600">
                <a:solidFill>
                  <a:schemeClr val="accent1"/>
                </a:solidFill>
                <a:latin typeface="Lato"/>
                <a:ea typeface="Lato"/>
                <a:cs typeface="Lato"/>
                <a:sym typeface="Lato"/>
              </a:rPr>
              <a:t>polynomial, spline, </a:t>
            </a:r>
            <a:r>
              <a:rPr b="1" lang="en" sz="1600">
                <a:solidFill>
                  <a:srgbClr val="CC4125"/>
                </a:solidFill>
                <a:latin typeface="Lato"/>
                <a:ea typeface="Lato"/>
                <a:cs typeface="Lato"/>
                <a:sym typeface="Lato"/>
              </a:rPr>
              <a:t>log</a:t>
            </a:r>
            <a:r>
              <a:rPr lang="en" sz="1600">
                <a:solidFill>
                  <a:schemeClr val="accent1"/>
                </a:solidFill>
                <a:latin typeface="Lato"/>
                <a:ea typeface="Lato"/>
                <a:cs typeface="Lato"/>
                <a:sym typeface="Lato"/>
              </a:rPr>
              <a:t>, … </a:t>
            </a:r>
            <a:r>
              <a:rPr lang="en" sz="1600">
                <a:solidFill>
                  <a:schemeClr val="accent1"/>
                </a:solidFill>
                <a:latin typeface="Lato"/>
                <a:ea typeface="Lato"/>
                <a:cs typeface="Lato"/>
                <a:sym typeface="Lato"/>
              </a:rPr>
              <a:t>) vs categorical</a:t>
            </a:r>
            <a:endParaRPr sz="1600">
              <a:solidFill>
                <a:schemeClr val="accent1"/>
              </a:solidFill>
              <a:latin typeface="Lato"/>
              <a:ea typeface="Lato"/>
              <a:cs typeface="Lato"/>
              <a:sym typeface="Lato"/>
            </a:endParaRPr>
          </a:p>
          <a:p>
            <a:pPr indent="-330200" lvl="0" marL="457200" marR="0" rtl="0" algn="l">
              <a:lnSpc>
                <a:spcPct val="130000"/>
              </a:lnSpc>
              <a:spcBef>
                <a:spcPts val="0"/>
              </a:spcBef>
              <a:spcAft>
                <a:spcPts val="0"/>
              </a:spcAft>
              <a:buClr>
                <a:schemeClr val="accent1"/>
              </a:buClr>
              <a:buSzPts val="1600"/>
              <a:buFont typeface="Lato"/>
              <a:buChar char="●"/>
            </a:pPr>
            <a:r>
              <a:rPr b="1" lang="en" sz="1600">
                <a:solidFill>
                  <a:srgbClr val="CC4125"/>
                </a:solidFill>
                <a:latin typeface="Lato"/>
                <a:ea typeface="Lato"/>
                <a:cs typeface="Lato"/>
                <a:sym typeface="Lato"/>
              </a:rPr>
              <a:t>Full model</a:t>
            </a:r>
            <a:r>
              <a:rPr lang="en" sz="1600">
                <a:solidFill>
                  <a:schemeClr val="accent1"/>
                </a:solidFill>
                <a:latin typeface="Lato"/>
                <a:ea typeface="Lato"/>
                <a:cs typeface="Lato"/>
                <a:sym typeface="Lato"/>
              </a:rPr>
              <a:t>: whether to incorporate other factors </a:t>
            </a:r>
            <a:endParaRPr sz="1600">
              <a:solidFill>
                <a:schemeClr val="accent1"/>
              </a:solidFill>
              <a:latin typeface="Lato"/>
              <a:ea typeface="Lato"/>
              <a:cs typeface="Lato"/>
              <a:sym typeface="Lato"/>
            </a:endParaRPr>
          </a:p>
          <a:p>
            <a:pPr indent="-330200" lvl="0" marL="457200" marR="0" rtl="0" algn="l">
              <a:lnSpc>
                <a:spcPct val="130000"/>
              </a:lnSpc>
              <a:spcBef>
                <a:spcPts val="0"/>
              </a:spcBef>
              <a:spcAft>
                <a:spcPts val="0"/>
              </a:spcAft>
              <a:buClr>
                <a:schemeClr val="accent1"/>
              </a:buClr>
              <a:buSzPts val="1600"/>
              <a:buFont typeface="Lato"/>
              <a:buChar char="●"/>
            </a:pPr>
            <a:r>
              <a:rPr b="1" lang="en" sz="1600">
                <a:solidFill>
                  <a:srgbClr val="CC4125"/>
                </a:solidFill>
                <a:latin typeface="Lato"/>
                <a:ea typeface="Lato"/>
                <a:cs typeface="Lato"/>
                <a:sym typeface="Lato"/>
              </a:rPr>
              <a:t>Pre-final model</a:t>
            </a:r>
            <a:r>
              <a:rPr lang="en" sz="1600">
                <a:solidFill>
                  <a:schemeClr val="accent1"/>
                </a:solidFill>
                <a:latin typeface="Lato"/>
                <a:ea typeface="Lato"/>
                <a:cs typeface="Lato"/>
                <a:sym typeface="Lato"/>
              </a:rPr>
              <a:t>: whether to include </a:t>
            </a:r>
            <a:r>
              <a:rPr lang="en" sz="1600">
                <a:solidFill>
                  <a:srgbClr val="CC4125"/>
                </a:solidFill>
                <a:latin typeface="Lato"/>
                <a:ea typeface="Lato"/>
                <a:cs typeface="Lato"/>
                <a:sym typeface="Lato"/>
              </a:rPr>
              <a:t>interaction </a:t>
            </a:r>
            <a:r>
              <a:rPr lang="en" sz="1600">
                <a:solidFill>
                  <a:schemeClr val="accent1"/>
                </a:solidFill>
                <a:latin typeface="Lato"/>
                <a:ea typeface="Lato"/>
                <a:cs typeface="Lato"/>
                <a:sym typeface="Lato"/>
              </a:rPr>
              <a:t>or consider </a:t>
            </a:r>
            <a:r>
              <a:rPr lang="en" sz="1600">
                <a:solidFill>
                  <a:srgbClr val="CC4125"/>
                </a:solidFill>
                <a:latin typeface="Lato"/>
                <a:ea typeface="Lato"/>
                <a:cs typeface="Lato"/>
                <a:sym typeface="Lato"/>
              </a:rPr>
              <a:t>other random effects</a:t>
            </a:r>
            <a:endParaRPr sz="1600">
              <a:solidFill>
                <a:srgbClr val="CC4125"/>
              </a:solidFill>
              <a:latin typeface="Lato"/>
              <a:ea typeface="Lato"/>
              <a:cs typeface="Lato"/>
              <a:sym typeface="Lato"/>
            </a:endParaRPr>
          </a:p>
          <a:p>
            <a:pPr indent="-330200" lvl="0" marL="457200" marR="0" rtl="0" algn="l">
              <a:lnSpc>
                <a:spcPct val="130000"/>
              </a:lnSpc>
              <a:spcBef>
                <a:spcPts val="0"/>
              </a:spcBef>
              <a:spcAft>
                <a:spcPts val="0"/>
              </a:spcAft>
              <a:buClr>
                <a:srgbClr val="CC4125"/>
              </a:buClr>
              <a:buSzPts val="1600"/>
              <a:buFont typeface="Lato"/>
              <a:buChar char="●"/>
            </a:pPr>
            <a:r>
              <a:rPr b="1" lang="en" sz="1600">
                <a:solidFill>
                  <a:srgbClr val="CC4125"/>
                </a:solidFill>
                <a:latin typeface="Lato"/>
                <a:ea typeface="Lato"/>
                <a:cs typeface="Lato"/>
                <a:sym typeface="Lato"/>
              </a:rPr>
              <a:t>Criterion: BIC, LRT</a:t>
            </a:r>
            <a:endParaRPr b="1" sz="1600">
              <a:solidFill>
                <a:srgbClr val="CC4125"/>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75" name="Google Shape;175;p25"/>
          <p:cNvPicPr preferRelativeResize="0"/>
          <p:nvPr/>
        </p:nvPicPr>
        <p:blipFill>
          <a:blip r:embed="rId3">
            <a:alphaModFix/>
          </a:blip>
          <a:stretch>
            <a:fillRect/>
          </a:stretch>
        </p:blipFill>
        <p:spPr>
          <a:xfrm>
            <a:off x="7085300" y="538725"/>
            <a:ext cx="2058702" cy="1502876"/>
          </a:xfrm>
          <a:prstGeom prst="rect">
            <a:avLst/>
          </a:prstGeom>
          <a:noFill/>
          <a:ln>
            <a:noFill/>
          </a:ln>
        </p:spPr>
      </p:pic>
      <p:sp>
        <p:nvSpPr>
          <p:cNvPr id="176" name="Google Shape;176;p25"/>
          <p:cNvSpPr txBox="1"/>
          <p:nvPr/>
        </p:nvSpPr>
        <p:spPr>
          <a:xfrm>
            <a:off x="729500" y="1767925"/>
            <a:ext cx="43179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latin typeface="Lato"/>
                <a:ea typeface="Lato"/>
                <a:cs typeface="Lato"/>
                <a:sym typeface="Lato"/>
              </a:rPr>
              <a:t>Consider 0.005 threshold.</a:t>
            </a:r>
            <a:endParaRPr b="1">
              <a:solidFill>
                <a:srgbClr val="CC4125"/>
              </a:solidFill>
              <a:latin typeface="Lato"/>
              <a:ea typeface="Lato"/>
              <a:cs typeface="Lato"/>
              <a:sym typeface="Lato"/>
            </a:endParaRPr>
          </a:p>
        </p:txBody>
      </p:sp>
      <p:sp>
        <p:nvSpPr>
          <p:cNvPr id="177" name="Google Shape;177;p25"/>
          <p:cNvSpPr txBox="1"/>
          <p:nvPr/>
        </p:nvSpPr>
        <p:spPr>
          <a:xfrm>
            <a:off x="3800225" y="3819775"/>
            <a:ext cx="615600" cy="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8" name="Google Shape;178;p25"/>
          <p:cNvSpPr txBox="1"/>
          <p:nvPr/>
        </p:nvSpPr>
        <p:spPr>
          <a:xfrm>
            <a:off x="1036850" y="3947928"/>
            <a:ext cx="4539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solidFill>
                <a:srgbClr val="CC4125"/>
              </a:solidFill>
              <a:latin typeface="Lato"/>
              <a:ea typeface="Lato"/>
              <a:cs typeface="Lato"/>
              <a:sym typeface="Lato"/>
            </a:endParaRPr>
          </a:p>
        </p:txBody>
      </p:sp>
      <p:pic>
        <p:nvPicPr>
          <p:cNvPr id="179" name="Google Shape;179;p25"/>
          <p:cNvPicPr preferRelativeResize="0"/>
          <p:nvPr/>
        </p:nvPicPr>
        <p:blipFill>
          <a:blip r:embed="rId4">
            <a:alphaModFix/>
          </a:blip>
          <a:stretch>
            <a:fillRect/>
          </a:stretch>
        </p:blipFill>
        <p:spPr>
          <a:xfrm>
            <a:off x="1378050" y="2469325"/>
            <a:ext cx="7394099" cy="23730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a:t>
            </a:r>
            <a:r>
              <a:rPr lang="en"/>
              <a:t>Model </a:t>
            </a:r>
            <a:endParaRPr/>
          </a:p>
        </p:txBody>
      </p:sp>
      <p:pic>
        <p:nvPicPr>
          <p:cNvPr id="185" name="Google Shape;185;p26"/>
          <p:cNvPicPr preferRelativeResize="0"/>
          <p:nvPr/>
        </p:nvPicPr>
        <p:blipFill>
          <a:blip r:embed="rId3">
            <a:alphaModFix/>
          </a:blip>
          <a:stretch>
            <a:fillRect/>
          </a:stretch>
        </p:blipFill>
        <p:spPr>
          <a:xfrm>
            <a:off x="7085300" y="538725"/>
            <a:ext cx="2058702" cy="1502876"/>
          </a:xfrm>
          <a:prstGeom prst="rect">
            <a:avLst/>
          </a:prstGeom>
          <a:noFill/>
          <a:ln>
            <a:noFill/>
          </a:ln>
        </p:spPr>
      </p:pic>
      <p:pic>
        <p:nvPicPr>
          <p:cNvPr id="186" name="Google Shape;186;p26"/>
          <p:cNvPicPr preferRelativeResize="0"/>
          <p:nvPr/>
        </p:nvPicPr>
        <p:blipFill>
          <a:blip r:embed="rId4">
            <a:alphaModFix/>
          </a:blip>
          <a:stretch>
            <a:fillRect/>
          </a:stretch>
        </p:blipFill>
        <p:spPr>
          <a:xfrm>
            <a:off x="552900" y="2015075"/>
            <a:ext cx="8094925" cy="1113350"/>
          </a:xfrm>
          <a:prstGeom prst="rect">
            <a:avLst/>
          </a:prstGeom>
          <a:noFill/>
          <a:ln>
            <a:noFill/>
          </a:ln>
        </p:spPr>
      </p:pic>
      <p:pic>
        <p:nvPicPr>
          <p:cNvPr id="187" name="Google Shape;187;p26"/>
          <p:cNvPicPr preferRelativeResize="0"/>
          <p:nvPr/>
        </p:nvPicPr>
        <p:blipFill>
          <a:blip r:embed="rId5">
            <a:alphaModFix/>
          </a:blip>
          <a:stretch>
            <a:fillRect/>
          </a:stretch>
        </p:blipFill>
        <p:spPr>
          <a:xfrm>
            <a:off x="875400" y="3128425"/>
            <a:ext cx="2498675" cy="472475"/>
          </a:xfrm>
          <a:prstGeom prst="rect">
            <a:avLst/>
          </a:prstGeom>
          <a:noFill/>
          <a:ln>
            <a:noFill/>
          </a:ln>
        </p:spPr>
      </p:pic>
      <p:pic>
        <p:nvPicPr>
          <p:cNvPr id="188" name="Google Shape;188;p26"/>
          <p:cNvPicPr preferRelativeResize="0"/>
          <p:nvPr/>
        </p:nvPicPr>
        <p:blipFill>
          <a:blip r:embed="rId6">
            <a:alphaModFix/>
          </a:blip>
          <a:stretch>
            <a:fillRect/>
          </a:stretch>
        </p:blipFill>
        <p:spPr>
          <a:xfrm>
            <a:off x="875400" y="3600900"/>
            <a:ext cx="2583725" cy="472475"/>
          </a:xfrm>
          <a:prstGeom prst="rect">
            <a:avLst/>
          </a:prstGeom>
          <a:noFill/>
          <a:ln>
            <a:noFill/>
          </a:ln>
        </p:spPr>
      </p:pic>
      <p:pic>
        <p:nvPicPr>
          <p:cNvPr id="189" name="Google Shape;189;p26"/>
          <p:cNvPicPr preferRelativeResize="0"/>
          <p:nvPr/>
        </p:nvPicPr>
        <p:blipFill>
          <a:blip r:embed="rId7">
            <a:alphaModFix/>
          </a:blip>
          <a:stretch>
            <a:fillRect/>
          </a:stretch>
        </p:blipFill>
        <p:spPr>
          <a:xfrm>
            <a:off x="875400" y="4159800"/>
            <a:ext cx="5200650" cy="476250"/>
          </a:xfrm>
          <a:prstGeom prst="rect">
            <a:avLst/>
          </a:prstGeom>
          <a:noFill/>
          <a:ln>
            <a:noFill/>
          </a:ln>
        </p:spPr>
      </p:pic>
      <p:sp>
        <p:nvSpPr>
          <p:cNvPr id="190" name="Google Shape;190;p26"/>
          <p:cNvSpPr txBox="1"/>
          <p:nvPr/>
        </p:nvSpPr>
        <p:spPr>
          <a:xfrm>
            <a:off x="849925" y="1934300"/>
            <a:ext cx="43179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j</a:t>
            </a:r>
            <a:r>
              <a:rPr lang="en">
                <a:latin typeface="Lato"/>
                <a:ea typeface="Lato"/>
                <a:cs typeface="Lato"/>
                <a:sym typeface="Lato"/>
              </a:rPr>
              <a:t>: state     i: individual</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96" name="Google Shape;196;p27"/>
          <p:cNvPicPr preferRelativeResize="0"/>
          <p:nvPr/>
        </p:nvPicPr>
        <p:blipFill>
          <a:blip r:embed="rId3">
            <a:alphaModFix/>
          </a:blip>
          <a:stretch>
            <a:fillRect/>
          </a:stretch>
        </p:blipFill>
        <p:spPr>
          <a:xfrm>
            <a:off x="7085300" y="538725"/>
            <a:ext cx="2058702" cy="1502876"/>
          </a:xfrm>
          <a:prstGeom prst="rect">
            <a:avLst/>
          </a:prstGeom>
          <a:noFill/>
          <a:ln>
            <a:noFill/>
          </a:ln>
        </p:spPr>
      </p:pic>
      <p:pic>
        <p:nvPicPr>
          <p:cNvPr id="197" name="Google Shape;197;p27"/>
          <p:cNvPicPr preferRelativeResize="0"/>
          <p:nvPr/>
        </p:nvPicPr>
        <p:blipFill>
          <a:blip r:embed="rId4">
            <a:alphaModFix/>
          </a:blip>
          <a:stretch>
            <a:fillRect/>
          </a:stretch>
        </p:blipFill>
        <p:spPr>
          <a:xfrm>
            <a:off x="547075" y="1853850"/>
            <a:ext cx="7264676" cy="2223625"/>
          </a:xfrm>
          <a:prstGeom prst="rect">
            <a:avLst/>
          </a:prstGeom>
          <a:noFill/>
          <a:ln>
            <a:noFill/>
          </a:ln>
        </p:spPr>
      </p:pic>
      <p:sp>
        <p:nvSpPr>
          <p:cNvPr id="198" name="Google Shape;198;p27"/>
          <p:cNvSpPr txBox="1"/>
          <p:nvPr/>
        </p:nvSpPr>
        <p:spPr>
          <a:xfrm>
            <a:off x="474750" y="2793675"/>
            <a:ext cx="2508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CC4125"/>
                </a:solidFill>
                <a:latin typeface="Lato"/>
                <a:ea typeface="Lato"/>
                <a:cs typeface="Lato"/>
                <a:sym typeface="Lato"/>
              </a:rPr>
              <a:t>*</a:t>
            </a:r>
            <a:endParaRPr b="1" sz="3000">
              <a:solidFill>
                <a:srgbClr val="CC4125"/>
              </a:solidFill>
              <a:latin typeface="Lato"/>
              <a:ea typeface="Lato"/>
              <a:cs typeface="Lato"/>
              <a:sym typeface="Lato"/>
            </a:endParaRPr>
          </a:p>
        </p:txBody>
      </p:sp>
      <p:sp>
        <p:nvSpPr>
          <p:cNvPr id="199" name="Google Shape;199;p27"/>
          <p:cNvSpPr txBox="1"/>
          <p:nvPr/>
        </p:nvSpPr>
        <p:spPr>
          <a:xfrm>
            <a:off x="474750" y="3059475"/>
            <a:ext cx="250800" cy="2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CC4125"/>
                </a:solidFill>
                <a:latin typeface="Lato"/>
                <a:ea typeface="Lato"/>
                <a:cs typeface="Lato"/>
                <a:sym typeface="Lato"/>
              </a:rPr>
              <a:t>*</a:t>
            </a:r>
            <a:endParaRPr b="1" sz="3000">
              <a:solidFill>
                <a:srgbClr val="CC4125"/>
              </a:solidFill>
              <a:latin typeface="Lato"/>
              <a:ea typeface="Lato"/>
              <a:cs typeface="Lato"/>
              <a:sym typeface="Lato"/>
            </a:endParaRPr>
          </a:p>
        </p:txBody>
      </p:sp>
      <p:sp>
        <p:nvSpPr>
          <p:cNvPr id="200" name="Google Shape;200;p27"/>
          <p:cNvSpPr txBox="1"/>
          <p:nvPr/>
        </p:nvSpPr>
        <p:spPr>
          <a:xfrm>
            <a:off x="810850" y="3917450"/>
            <a:ext cx="7264800" cy="791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After Gabbies become a </a:t>
            </a:r>
            <a:r>
              <a:rPr b="1" lang="en" sz="1200">
                <a:solidFill>
                  <a:srgbClr val="CC4125"/>
                </a:solidFill>
              </a:rPr>
              <a:t>generic medication</a:t>
            </a:r>
            <a:r>
              <a:rPr lang="en" sz="1200"/>
              <a:t>,</a:t>
            </a:r>
            <a:r>
              <a:rPr lang="en" sz="1200"/>
              <a:t> the price </a:t>
            </a:r>
            <a:r>
              <a:rPr b="1" lang="en" sz="1200">
                <a:solidFill>
                  <a:srgbClr val="CC4125"/>
                </a:solidFill>
              </a:rPr>
              <a:t>decreases </a:t>
            </a:r>
            <a:r>
              <a:rPr lang="en" sz="1200"/>
              <a:t>by around </a:t>
            </a:r>
            <a:r>
              <a:rPr b="1" lang="en" sz="1200">
                <a:solidFill>
                  <a:srgbClr val="CC4125"/>
                </a:solidFill>
              </a:rPr>
              <a:t>30.5% to 59.9%</a:t>
            </a:r>
            <a:r>
              <a:rPr lang="en" sz="1200"/>
              <a:t>.</a:t>
            </a:r>
            <a:endParaRPr sz="1200"/>
          </a:p>
          <a:p>
            <a:pPr indent="-304800" lvl="0" marL="457200" rtl="0" algn="l">
              <a:lnSpc>
                <a:spcPct val="115000"/>
              </a:lnSpc>
              <a:spcBef>
                <a:spcPts val="0"/>
              </a:spcBef>
              <a:spcAft>
                <a:spcPts val="0"/>
              </a:spcAft>
              <a:buSzPts val="1200"/>
              <a:buChar char="●"/>
            </a:pPr>
            <a:r>
              <a:rPr b="1" lang="en" sz="1200">
                <a:solidFill>
                  <a:srgbClr val="CC4125"/>
                </a:solidFill>
              </a:rPr>
              <a:t>Increasing</a:t>
            </a:r>
            <a:r>
              <a:rPr lang="en" sz="1200"/>
              <a:t> the dosage strength in mg per unit </a:t>
            </a:r>
            <a:r>
              <a:rPr b="1" lang="en" sz="1200">
                <a:solidFill>
                  <a:srgbClr val="CC4125"/>
                </a:solidFill>
              </a:rPr>
              <a:t>by 10%</a:t>
            </a:r>
            <a:r>
              <a:rPr lang="en" sz="1200"/>
              <a:t> will </a:t>
            </a:r>
            <a:r>
              <a:rPr b="1" lang="en" sz="1200">
                <a:solidFill>
                  <a:srgbClr val="CC4125"/>
                </a:solidFill>
              </a:rPr>
              <a:t>decrease</a:t>
            </a:r>
            <a:r>
              <a:rPr lang="en" sz="1200"/>
              <a:t> the price </a:t>
            </a:r>
            <a:r>
              <a:rPr b="1" lang="en" sz="1200">
                <a:solidFill>
                  <a:srgbClr val="CC4125"/>
                </a:solidFill>
              </a:rPr>
              <a:t>by 8.2% to 9.8%</a:t>
            </a:r>
            <a:r>
              <a:rPr lang="en" sz="1200"/>
              <a:t>.</a:t>
            </a:r>
            <a:endParaRPr sz="1200"/>
          </a:p>
          <a:p>
            <a:pPr indent="-304800" lvl="0" marL="457200" rtl="0" algn="l">
              <a:lnSpc>
                <a:spcPct val="115000"/>
              </a:lnSpc>
              <a:spcBef>
                <a:spcPts val="0"/>
              </a:spcBef>
              <a:spcAft>
                <a:spcPts val="0"/>
              </a:spcAft>
              <a:buSzPts val="1200"/>
              <a:buChar char="●"/>
            </a:pPr>
            <a:r>
              <a:rPr b="1" lang="en" sz="1200">
                <a:solidFill>
                  <a:srgbClr val="CC4125"/>
                </a:solidFill>
              </a:rPr>
              <a:t>No significant heterogeneity across states</a:t>
            </a:r>
            <a:r>
              <a:rPr lang="en" sz="1200"/>
              <a:t>.</a:t>
            </a:r>
            <a:endParaRPr sz="1200"/>
          </a:p>
          <a:p>
            <a:pPr indent="-304800" lvl="0" marL="457200" rtl="0" algn="l">
              <a:lnSpc>
                <a:spcPct val="115000"/>
              </a:lnSpc>
              <a:spcBef>
                <a:spcPts val="0"/>
              </a:spcBef>
              <a:spcAft>
                <a:spcPts val="0"/>
              </a:spcAft>
              <a:buSzPts val="1200"/>
              <a:buChar char="●"/>
            </a:pPr>
            <a:r>
              <a:rPr b="1" lang="en" sz="1200">
                <a:solidFill>
                  <a:srgbClr val="CC4125"/>
                </a:solidFill>
              </a:rPr>
              <a:t>No significant effects from other factors</a:t>
            </a:r>
            <a:r>
              <a:rPr lang="en" sz="1200"/>
              <a:t>.</a:t>
            </a:r>
            <a:endParaRPr sz="1200"/>
          </a:p>
          <a:p>
            <a:pPr indent="0" lvl="0" marL="0" rtl="0" algn="l">
              <a:lnSpc>
                <a:spcPct val="115000"/>
              </a:lnSpc>
              <a:spcBef>
                <a:spcPts val="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256750" y="538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Interpretation</a:t>
            </a:r>
            <a:endParaRPr/>
          </a:p>
        </p:txBody>
      </p:sp>
      <p:pic>
        <p:nvPicPr>
          <p:cNvPr id="206" name="Google Shape;206;p28"/>
          <p:cNvPicPr preferRelativeResize="0"/>
          <p:nvPr/>
        </p:nvPicPr>
        <p:blipFill>
          <a:blip r:embed="rId3">
            <a:alphaModFix/>
          </a:blip>
          <a:stretch>
            <a:fillRect/>
          </a:stretch>
        </p:blipFill>
        <p:spPr>
          <a:xfrm>
            <a:off x="7085300" y="538725"/>
            <a:ext cx="2058702" cy="1502876"/>
          </a:xfrm>
          <a:prstGeom prst="rect">
            <a:avLst/>
          </a:prstGeom>
          <a:noFill/>
          <a:ln>
            <a:noFill/>
          </a:ln>
        </p:spPr>
      </p:pic>
      <p:sp>
        <p:nvSpPr>
          <p:cNvPr id="207" name="Google Shape;207;p28"/>
          <p:cNvSpPr txBox="1"/>
          <p:nvPr/>
        </p:nvSpPr>
        <p:spPr>
          <a:xfrm>
            <a:off x="474775" y="1689475"/>
            <a:ext cx="8131800" cy="203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a:solidFill>
                  <a:srgbClr val="CC4125"/>
                </a:solidFill>
                <a:latin typeface="Lato"/>
                <a:ea typeface="Lato"/>
                <a:cs typeface="Lato"/>
                <a:sym typeface="Lato"/>
              </a:rPr>
              <a:t>Generic and Nationwide </a:t>
            </a:r>
            <a:r>
              <a:rPr lang="en">
                <a:latin typeface="Lato"/>
                <a:ea typeface="Lato"/>
                <a:cs typeface="Lato"/>
                <a:sym typeface="Lato"/>
              </a:rPr>
              <a:t>Medication -&gt; </a:t>
            </a:r>
            <a:r>
              <a:rPr b="1" lang="en">
                <a:solidFill>
                  <a:srgbClr val="CC4125"/>
                </a:solidFill>
                <a:latin typeface="Lato"/>
                <a:ea typeface="Lato"/>
                <a:cs typeface="Lato"/>
                <a:sym typeface="Lato"/>
              </a:rPr>
              <a:t>Sufficient Supply</a:t>
            </a:r>
            <a:r>
              <a:rPr lang="en">
                <a:latin typeface="Lato"/>
                <a:ea typeface="Lato"/>
                <a:cs typeface="Lato"/>
                <a:sym typeface="Lato"/>
              </a:rPr>
              <a:t>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Sufficient Supply → Decrease its price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Nationwide Medication → No heterogeneity across states; </a:t>
            </a:r>
            <a:endParaRPr>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No heterogeneity effect across states</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
                <a:solidFill>
                  <a:srgbClr val="CC4125"/>
                </a:solidFill>
                <a:latin typeface="Lato"/>
                <a:ea typeface="Lato"/>
                <a:cs typeface="Lato"/>
                <a:sym typeface="Lato"/>
              </a:rPr>
              <a:t>Sufficient Supply, Cheap, Popular</a:t>
            </a:r>
            <a:r>
              <a:rPr lang="en">
                <a:latin typeface="Lato"/>
                <a:ea typeface="Lato"/>
                <a:cs typeface="Lato"/>
                <a:sym typeface="Lato"/>
              </a:rPr>
              <a:t> → </a:t>
            </a:r>
            <a:r>
              <a:rPr b="1" lang="en">
                <a:solidFill>
                  <a:srgbClr val="CC4125"/>
                </a:solidFill>
                <a:latin typeface="Lato"/>
                <a:ea typeface="Lato"/>
                <a:cs typeface="Lato"/>
                <a:sym typeface="Lato"/>
              </a:rPr>
              <a:t>Relative Stable</a:t>
            </a:r>
            <a:r>
              <a:rPr lang="en">
                <a:latin typeface="Lato"/>
                <a:ea typeface="Lato"/>
                <a:cs typeface="Lato"/>
                <a:sym typeface="Lato"/>
              </a:rPr>
              <a: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Sufficient Supply: No significant trend over time, across regions</a:t>
            </a:r>
            <a:endParaRPr>
              <a:latin typeface="Lato"/>
              <a:ea typeface="Lato"/>
              <a:cs typeface="Lato"/>
              <a:sym typeface="Lato"/>
            </a:endParaRPr>
          </a:p>
          <a:p>
            <a:pPr indent="-317500" lvl="1" marL="914400" rtl="0" algn="l">
              <a:spcBef>
                <a:spcPts val="0"/>
              </a:spcBef>
              <a:spcAft>
                <a:spcPts val="0"/>
              </a:spcAft>
              <a:buSzPts val="1400"/>
              <a:buFont typeface="Lato"/>
              <a:buChar char="○"/>
            </a:pPr>
            <a:r>
              <a:rPr b="1" lang="en">
                <a:latin typeface="Lato"/>
                <a:ea typeface="Lato"/>
                <a:cs typeface="Lato"/>
                <a:sym typeface="Lato"/>
              </a:rPr>
              <a:t>Cheap: not influenced significantly by the demand </a:t>
            </a:r>
            <a:endParaRPr b="1">
              <a:latin typeface="Lato"/>
              <a:ea typeface="Lato"/>
              <a:cs typeface="Lato"/>
              <a:sym typeface="Lato"/>
            </a:endParaRPr>
          </a:p>
          <a:p>
            <a:pPr indent="0" lvl="0" marL="914400" rtl="0" algn="l">
              <a:spcBef>
                <a:spcPts val="0"/>
              </a:spcBef>
              <a:spcAft>
                <a:spcPts val="0"/>
              </a:spcAft>
              <a:buNone/>
            </a:pPr>
            <a:r>
              <a:rPr lang="en">
                <a:latin typeface="Lato"/>
                <a:ea typeface="Lato"/>
                <a:cs typeface="Lato"/>
                <a:sym typeface="Lato"/>
              </a:rPr>
              <a:t>(purchase reason or bulk purchase)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Popular: No need to lie (source of information)</a:t>
            </a:r>
            <a:endParaRPr>
              <a:latin typeface="Lato"/>
              <a:ea typeface="Lato"/>
              <a:cs typeface="Lato"/>
              <a:sym typeface="Lato"/>
            </a:endParaRPr>
          </a:p>
          <a:p>
            <a:pPr indent="0" lvl="0" marL="9144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From Producer:</a:t>
            </a:r>
            <a:endParaRPr b="1">
              <a:latin typeface="Lato"/>
              <a:ea typeface="Lato"/>
              <a:cs typeface="Lato"/>
              <a:sym typeface="Lato"/>
            </a:endParaRPr>
          </a:p>
          <a:p>
            <a:pPr indent="0" lvl="0" marL="0" marR="0" rtl="0" algn="l">
              <a:lnSpc>
                <a:spcPct val="130000"/>
              </a:lnSpc>
              <a:spcBef>
                <a:spcPts val="0"/>
              </a:spcBef>
              <a:spcAft>
                <a:spcPts val="0"/>
              </a:spcAft>
              <a:buNone/>
            </a:pPr>
            <a:r>
              <a:t/>
            </a:r>
            <a:endParaRPr sz="1200"/>
          </a:p>
          <a:p>
            <a:pPr indent="0" lvl="0" marL="0" marR="0" rtl="0" algn="l">
              <a:lnSpc>
                <a:spcPct val="130000"/>
              </a:lnSpc>
              <a:spcBef>
                <a:spcPts val="0"/>
              </a:spcBef>
              <a:spcAft>
                <a:spcPts val="0"/>
              </a:spcAft>
              <a:buNone/>
            </a:pPr>
            <a:r>
              <a:t/>
            </a:r>
            <a:endParaRPr b="1" sz="1600">
              <a:solidFill>
                <a:srgbClr val="CC4125"/>
              </a:solidFill>
              <a:latin typeface="Lato"/>
              <a:ea typeface="Lato"/>
              <a:cs typeface="Lato"/>
              <a:sym typeface="Lato"/>
            </a:endParaRPr>
          </a:p>
        </p:txBody>
      </p:sp>
      <p:pic>
        <p:nvPicPr>
          <p:cNvPr id="208" name="Google Shape;208;p28"/>
          <p:cNvPicPr preferRelativeResize="0"/>
          <p:nvPr/>
        </p:nvPicPr>
        <p:blipFill>
          <a:blip r:embed="rId4">
            <a:alphaModFix/>
          </a:blip>
          <a:stretch>
            <a:fillRect/>
          </a:stretch>
        </p:blipFill>
        <p:spPr>
          <a:xfrm>
            <a:off x="6474550" y="2520475"/>
            <a:ext cx="2427648" cy="2427648"/>
          </a:xfrm>
          <a:prstGeom prst="rect">
            <a:avLst/>
          </a:prstGeom>
          <a:noFill/>
          <a:ln>
            <a:noFill/>
          </a:ln>
        </p:spPr>
      </p:pic>
      <p:cxnSp>
        <p:nvCxnSpPr>
          <p:cNvPr id="209" name="Google Shape;209;p28"/>
          <p:cNvCxnSpPr/>
          <p:nvPr/>
        </p:nvCxnSpPr>
        <p:spPr>
          <a:xfrm>
            <a:off x="8323375" y="3360625"/>
            <a:ext cx="283200" cy="0"/>
          </a:xfrm>
          <a:prstGeom prst="straightConnector1">
            <a:avLst/>
          </a:prstGeom>
          <a:noFill/>
          <a:ln cap="flat" cmpd="sng" w="9525">
            <a:solidFill>
              <a:srgbClr val="0000FF"/>
            </a:solidFill>
            <a:prstDash val="solid"/>
            <a:round/>
            <a:headEnd len="med" w="med" type="none"/>
            <a:tailEnd len="med" w="med" type="triangle"/>
          </a:ln>
        </p:spPr>
      </p:cxnSp>
      <p:sp>
        <p:nvSpPr>
          <p:cNvPr id="210" name="Google Shape;210;p28"/>
          <p:cNvSpPr/>
          <p:nvPr/>
        </p:nvSpPr>
        <p:spPr>
          <a:xfrm>
            <a:off x="7085300" y="2791575"/>
            <a:ext cx="1817075" cy="1885450"/>
          </a:xfrm>
          <a:custGeom>
            <a:rect b="b" l="l" r="r" t="t"/>
            <a:pathLst>
              <a:path extrusionOk="0" h="75418" w="72683">
                <a:moveTo>
                  <a:pt x="0" y="75418"/>
                </a:moveTo>
                <a:cubicBezTo>
                  <a:pt x="15175" y="67248"/>
                  <a:pt x="30407" y="58297"/>
                  <a:pt x="42594" y="46110"/>
                </a:cubicBezTo>
                <a:cubicBezTo>
                  <a:pt x="47889" y="40815"/>
                  <a:pt x="54492" y="36947"/>
                  <a:pt x="59787" y="31652"/>
                </a:cubicBezTo>
                <a:cubicBezTo>
                  <a:pt x="67843" y="23596"/>
                  <a:pt x="72683" y="11393"/>
                  <a:pt x="72683" y="0"/>
                </a:cubicBezTo>
              </a:path>
            </a:pathLst>
          </a:custGeom>
          <a:noFill/>
          <a:ln cap="flat" cmpd="sng" w="9525">
            <a:solidFill>
              <a:srgbClr val="0000FF"/>
            </a:solidFill>
            <a:prstDash val="solid"/>
            <a:round/>
            <a:headEnd len="med" w="med" type="none"/>
            <a:tailEnd len="med" w="med" type="none"/>
          </a:ln>
        </p:spPr>
      </p:sp>
      <p:sp>
        <p:nvSpPr>
          <p:cNvPr id="211" name="Google Shape;211;p28"/>
          <p:cNvSpPr txBox="1"/>
          <p:nvPr/>
        </p:nvSpPr>
        <p:spPr>
          <a:xfrm>
            <a:off x="722900" y="1318538"/>
            <a:ext cx="13872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From Market:</a:t>
            </a:r>
            <a:endParaRPr b="1">
              <a:latin typeface="Lato"/>
              <a:ea typeface="Lato"/>
              <a:cs typeface="Lato"/>
              <a:sym typeface="Lato"/>
            </a:endParaRPr>
          </a:p>
        </p:txBody>
      </p:sp>
      <p:sp>
        <p:nvSpPr>
          <p:cNvPr id="212" name="Google Shape;212;p28"/>
          <p:cNvSpPr txBox="1"/>
          <p:nvPr/>
        </p:nvSpPr>
        <p:spPr>
          <a:xfrm>
            <a:off x="474775" y="4275825"/>
            <a:ext cx="6344100" cy="67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b="1" lang="en">
                <a:solidFill>
                  <a:srgbClr val="CC4125"/>
                </a:solidFill>
                <a:latin typeface="Lato"/>
                <a:ea typeface="Lato"/>
                <a:cs typeface="Lato"/>
                <a:sym typeface="Lato"/>
              </a:rPr>
              <a:t>Increase dosage strength </a:t>
            </a:r>
            <a:r>
              <a:rPr lang="en">
                <a:latin typeface="Lato"/>
                <a:ea typeface="Lato"/>
                <a:cs typeface="Lato"/>
                <a:sym typeface="Lato"/>
              </a:rPr>
              <a:t>in mg per unit → </a:t>
            </a:r>
            <a:r>
              <a:rPr b="1" lang="en">
                <a:solidFill>
                  <a:srgbClr val="CC4125"/>
                </a:solidFill>
                <a:latin typeface="Lato"/>
                <a:ea typeface="Lato"/>
                <a:cs typeface="Lato"/>
                <a:sym typeface="Lato"/>
              </a:rPr>
              <a:t>Decrease Cost </a:t>
            </a:r>
            <a:r>
              <a:rPr lang="en">
                <a:latin typeface="Lato"/>
                <a:ea typeface="Lato"/>
                <a:cs typeface="Lato"/>
                <a:sym typeface="Lato"/>
              </a:rPr>
              <a:t>→ Decrease Price</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9"/>
          <p:cNvPicPr preferRelativeResize="0"/>
          <p:nvPr/>
        </p:nvPicPr>
        <p:blipFill>
          <a:blip r:embed="rId3">
            <a:alphaModFix/>
          </a:blip>
          <a:stretch>
            <a:fillRect/>
          </a:stretch>
        </p:blipFill>
        <p:spPr>
          <a:xfrm>
            <a:off x="3963550" y="1400225"/>
            <a:ext cx="5180449" cy="3444551"/>
          </a:xfrm>
          <a:prstGeom prst="rect">
            <a:avLst/>
          </a:prstGeom>
          <a:noFill/>
          <a:ln>
            <a:noFill/>
          </a:ln>
        </p:spPr>
      </p:pic>
      <p:sp>
        <p:nvSpPr>
          <p:cNvPr id="218" name="Google Shape;218;p29"/>
          <p:cNvSpPr txBox="1"/>
          <p:nvPr/>
        </p:nvSpPr>
        <p:spPr>
          <a:xfrm>
            <a:off x="267475" y="619300"/>
            <a:ext cx="2223600" cy="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State Ranking</a:t>
            </a:r>
            <a:endParaRPr b="1" sz="2400">
              <a:latin typeface="Lato"/>
              <a:ea typeface="Lato"/>
              <a:cs typeface="Lato"/>
              <a:sym typeface="Lato"/>
            </a:endParaRPr>
          </a:p>
        </p:txBody>
      </p:sp>
      <p:pic>
        <p:nvPicPr>
          <p:cNvPr id="219" name="Google Shape;219;p29"/>
          <p:cNvPicPr preferRelativeResize="0"/>
          <p:nvPr/>
        </p:nvPicPr>
        <p:blipFill>
          <a:blip r:embed="rId4">
            <a:alphaModFix/>
          </a:blip>
          <a:stretch>
            <a:fillRect/>
          </a:stretch>
        </p:blipFill>
        <p:spPr>
          <a:xfrm>
            <a:off x="0" y="1718425"/>
            <a:ext cx="3911300" cy="280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729450" y="1318650"/>
            <a:ext cx="5634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Diagnosis</a:t>
            </a:r>
            <a:endParaRPr/>
          </a:p>
        </p:txBody>
      </p:sp>
      <p:pic>
        <p:nvPicPr>
          <p:cNvPr id="225" name="Google Shape;225;p30"/>
          <p:cNvPicPr preferRelativeResize="0"/>
          <p:nvPr/>
        </p:nvPicPr>
        <p:blipFill>
          <a:blip r:embed="rId3">
            <a:alphaModFix/>
          </a:blip>
          <a:stretch>
            <a:fillRect/>
          </a:stretch>
        </p:blipFill>
        <p:spPr>
          <a:xfrm>
            <a:off x="7085300" y="538725"/>
            <a:ext cx="2058702" cy="1502876"/>
          </a:xfrm>
          <a:prstGeom prst="rect">
            <a:avLst/>
          </a:prstGeom>
          <a:noFill/>
          <a:ln>
            <a:noFill/>
          </a:ln>
        </p:spPr>
      </p:pic>
      <p:pic>
        <p:nvPicPr>
          <p:cNvPr id="226" name="Google Shape;226;p30"/>
          <p:cNvPicPr preferRelativeResize="0"/>
          <p:nvPr/>
        </p:nvPicPr>
        <p:blipFill>
          <a:blip r:embed="rId4">
            <a:alphaModFix/>
          </a:blip>
          <a:stretch>
            <a:fillRect/>
          </a:stretch>
        </p:blipFill>
        <p:spPr>
          <a:xfrm>
            <a:off x="241675" y="2100725"/>
            <a:ext cx="4424376" cy="2676051"/>
          </a:xfrm>
          <a:prstGeom prst="rect">
            <a:avLst/>
          </a:prstGeom>
          <a:noFill/>
          <a:ln>
            <a:noFill/>
          </a:ln>
        </p:spPr>
      </p:pic>
      <p:pic>
        <p:nvPicPr>
          <p:cNvPr id="227" name="Google Shape;227;p30"/>
          <p:cNvPicPr preferRelativeResize="0"/>
          <p:nvPr/>
        </p:nvPicPr>
        <p:blipFill>
          <a:blip r:embed="rId5">
            <a:alphaModFix/>
          </a:blip>
          <a:stretch>
            <a:fillRect/>
          </a:stretch>
        </p:blipFill>
        <p:spPr>
          <a:xfrm>
            <a:off x="4572000" y="2100725"/>
            <a:ext cx="4424373" cy="26949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Analysis</a:t>
            </a:r>
            <a:endParaRPr/>
          </a:p>
        </p:txBody>
      </p:sp>
      <p:pic>
        <p:nvPicPr>
          <p:cNvPr id="233" name="Google Shape;233;p31"/>
          <p:cNvPicPr preferRelativeResize="0"/>
          <p:nvPr/>
        </p:nvPicPr>
        <p:blipFill>
          <a:blip r:embed="rId3">
            <a:alphaModFix/>
          </a:blip>
          <a:stretch>
            <a:fillRect/>
          </a:stretch>
        </p:blipFill>
        <p:spPr>
          <a:xfrm>
            <a:off x="7085300" y="538725"/>
            <a:ext cx="2058702" cy="1502876"/>
          </a:xfrm>
          <a:prstGeom prst="rect">
            <a:avLst/>
          </a:prstGeom>
          <a:noFill/>
          <a:ln>
            <a:noFill/>
          </a:ln>
        </p:spPr>
      </p:pic>
      <p:pic>
        <p:nvPicPr>
          <p:cNvPr id="234" name="Google Shape;234;p31"/>
          <p:cNvPicPr preferRelativeResize="0"/>
          <p:nvPr/>
        </p:nvPicPr>
        <p:blipFill>
          <a:blip r:embed="rId4">
            <a:alphaModFix/>
          </a:blip>
          <a:stretch>
            <a:fillRect/>
          </a:stretch>
        </p:blipFill>
        <p:spPr>
          <a:xfrm>
            <a:off x="152400" y="2160338"/>
            <a:ext cx="4302500" cy="2830762"/>
          </a:xfrm>
          <a:prstGeom prst="rect">
            <a:avLst/>
          </a:prstGeom>
          <a:noFill/>
          <a:ln>
            <a:noFill/>
          </a:ln>
        </p:spPr>
      </p:pic>
      <p:pic>
        <p:nvPicPr>
          <p:cNvPr id="235" name="Google Shape;235;p31"/>
          <p:cNvPicPr preferRelativeResize="0"/>
          <p:nvPr/>
        </p:nvPicPr>
        <p:blipFill>
          <a:blip r:embed="rId5">
            <a:alphaModFix/>
          </a:blip>
          <a:stretch>
            <a:fillRect/>
          </a:stretch>
        </p:blipFill>
        <p:spPr>
          <a:xfrm>
            <a:off x="4571992" y="2214875"/>
            <a:ext cx="4464307" cy="2830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Gabapentin</a:t>
            </a:r>
            <a:endParaRPr/>
          </a:p>
        </p:txBody>
      </p:sp>
      <p:pic>
        <p:nvPicPr>
          <p:cNvPr id="94" name="Google Shape;94;p14"/>
          <p:cNvPicPr preferRelativeResize="0"/>
          <p:nvPr/>
        </p:nvPicPr>
        <p:blipFill>
          <a:blip r:embed="rId3">
            <a:alphaModFix/>
          </a:blip>
          <a:stretch>
            <a:fillRect/>
          </a:stretch>
        </p:blipFill>
        <p:spPr>
          <a:xfrm>
            <a:off x="7085300" y="538725"/>
            <a:ext cx="2058702" cy="1502876"/>
          </a:xfrm>
          <a:prstGeom prst="rect">
            <a:avLst/>
          </a:prstGeom>
          <a:noFill/>
          <a:ln>
            <a:noFill/>
          </a:ln>
        </p:spPr>
      </p:pic>
      <p:sp>
        <p:nvSpPr>
          <p:cNvPr id="95" name="Google Shape;95;p14"/>
          <p:cNvSpPr txBox="1"/>
          <p:nvPr/>
        </p:nvSpPr>
        <p:spPr>
          <a:xfrm>
            <a:off x="611575" y="1992500"/>
            <a:ext cx="7545600" cy="249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is used to treat certain types of seizures and nerve pain.</a:t>
            </a:r>
            <a:endParaRPr sz="1800">
              <a:solidFill>
                <a:schemeClr val="accent1"/>
              </a:solidFill>
              <a:latin typeface="Lato"/>
              <a:ea typeface="Lato"/>
              <a:cs typeface="Lato"/>
              <a:sym typeface="Lato"/>
            </a:endParaRPr>
          </a:p>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is first approved for use by FDA in 1993 . </a:t>
            </a:r>
            <a:endParaRPr sz="1800">
              <a:solidFill>
                <a:schemeClr val="accent1"/>
              </a:solidFill>
              <a:latin typeface="Lato"/>
              <a:ea typeface="Lato"/>
              <a:cs typeface="Lato"/>
              <a:sym typeface="Lato"/>
            </a:endParaRPr>
          </a:p>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has been approved as a </a:t>
            </a:r>
            <a:r>
              <a:rPr b="1" lang="en" sz="1800">
                <a:solidFill>
                  <a:srgbClr val="CC0000"/>
                </a:solidFill>
                <a:latin typeface="Lato"/>
                <a:ea typeface="Lato"/>
                <a:cs typeface="Lato"/>
                <a:sym typeface="Lato"/>
              </a:rPr>
              <a:t>generic</a:t>
            </a:r>
            <a:r>
              <a:rPr lang="en" sz="1800">
                <a:solidFill>
                  <a:schemeClr val="accent1"/>
                </a:solidFill>
                <a:latin typeface="Lato"/>
                <a:ea typeface="Lato"/>
                <a:cs typeface="Lato"/>
                <a:sym typeface="Lato"/>
              </a:rPr>
              <a:t> medication in the USA on </a:t>
            </a:r>
            <a:r>
              <a:rPr b="1" lang="en" sz="1800">
                <a:solidFill>
                  <a:srgbClr val="CC4125"/>
                </a:solidFill>
                <a:latin typeface="Lato"/>
                <a:ea typeface="Lato"/>
                <a:cs typeface="Lato"/>
                <a:sym typeface="Lato"/>
              </a:rPr>
              <a:t>September 23th, 2014</a:t>
            </a:r>
            <a:r>
              <a:rPr lang="en" sz="1800">
                <a:solidFill>
                  <a:schemeClr val="accent1"/>
                </a:solidFill>
                <a:latin typeface="Lato"/>
                <a:ea typeface="Lato"/>
                <a:cs typeface="Lato"/>
                <a:sym typeface="Lato"/>
              </a:rPr>
              <a:t>.</a:t>
            </a:r>
            <a:endParaRPr sz="1800">
              <a:solidFill>
                <a:schemeClr val="accent1"/>
              </a:solidFill>
              <a:latin typeface="Lato"/>
              <a:ea typeface="Lato"/>
              <a:cs typeface="Lato"/>
              <a:sym typeface="Lato"/>
            </a:endParaRPr>
          </a:p>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is cheap, and ranked 4th </a:t>
            </a:r>
            <a:r>
              <a:rPr b="1" lang="en" sz="1800">
                <a:solidFill>
                  <a:srgbClr val="CC4125"/>
                </a:solidFill>
                <a:latin typeface="Lato"/>
                <a:ea typeface="Lato"/>
                <a:cs typeface="Lato"/>
                <a:sym typeface="Lato"/>
              </a:rPr>
              <a:t>popular</a:t>
            </a:r>
            <a:r>
              <a:rPr lang="en" sz="1800">
                <a:solidFill>
                  <a:schemeClr val="accent1"/>
                </a:solidFill>
                <a:latin typeface="Lato"/>
                <a:ea typeface="Lato"/>
                <a:cs typeface="Lato"/>
                <a:sym typeface="Lato"/>
              </a:rPr>
              <a:t> prescribed medication in USA</a:t>
            </a:r>
            <a:endParaRPr sz="1800">
              <a:solidFill>
                <a:schemeClr val="accent1"/>
              </a:solidFill>
              <a:latin typeface="Lato"/>
              <a:ea typeface="Lato"/>
              <a:cs typeface="Lato"/>
              <a:sym typeface="Lato"/>
            </a:endParaRPr>
          </a:p>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Has euphoric effects -- being abused for </a:t>
            </a:r>
            <a:r>
              <a:rPr b="1" lang="en" sz="1800">
                <a:solidFill>
                  <a:srgbClr val="CC4125"/>
                </a:solidFill>
                <a:latin typeface="Lato"/>
                <a:ea typeface="Lato"/>
                <a:cs typeface="Lato"/>
                <a:sym typeface="Lato"/>
              </a:rPr>
              <a:t>getting high</a:t>
            </a:r>
            <a:r>
              <a:rPr lang="en" sz="1800">
                <a:solidFill>
                  <a:schemeClr val="accent1"/>
                </a:solidFill>
                <a:latin typeface="Lato"/>
                <a:ea typeface="Lato"/>
                <a:cs typeface="Lato"/>
                <a:sym typeface="Lato"/>
              </a:rPr>
              <a:t> </a:t>
            </a:r>
            <a:endParaRPr sz="1800">
              <a:solidFill>
                <a:schemeClr val="accent1"/>
              </a:solidFill>
              <a:latin typeface="Lato"/>
              <a:ea typeface="Lato"/>
              <a:cs typeface="Lato"/>
              <a:sym typeface="Lato"/>
            </a:endParaRPr>
          </a:p>
          <a:p>
            <a:pPr indent="0" lvl="0" marL="457200" marR="0" rtl="0" algn="l">
              <a:lnSpc>
                <a:spcPct val="130000"/>
              </a:lnSpc>
              <a:spcBef>
                <a:spcPts val="0"/>
              </a:spcBef>
              <a:spcAft>
                <a:spcPts val="0"/>
              </a:spcAft>
              <a:buNone/>
            </a:pPr>
            <a:r>
              <a:t/>
            </a:r>
            <a:endParaRPr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729450" y="1318650"/>
            <a:ext cx="5448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1" name="Google Shape;241;p32"/>
          <p:cNvSpPr txBox="1"/>
          <p:nvPr>
            <p:ph idx="1" type="body"/>
          </p:nvPr>
        </p:nvSpPr>
        <p:spPr>
          <a:xfrm>
            <a:off x="660700" y="2041600"/>
            <a:ext cx="8239200" cy="2516400"/>
          </a:xfrm>
          <a:prstGeom prst="rect">
            <a:avLst/>
          </a:prstGeom>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SzPts val="1800"/>
              <a:buChar char="●"/>
            </a:pPr>
            <a:r>
              <a:rPr lang="en" sz="1800"/>
              <a:t>Our </a:t>
            </a:r>
            <a:r>
              <a:rPr lang="en" sz="1800"/>
              <a:t>model is </a:t>
            </a:r>
            <a:r>
              <a:rPr b="1" lang="en" sz="1800">
                <a:solidFill>
                  <a:srgbClr val="CC4125"/>
                </a:solidFill>
              </a:rPr>
              <a:t>simple</a:t>
            </a:r>
            <a:r>
              <a:rPr lang="en" sz="1800"/>
              <a:t> and </a:t>
            </a:r>
            <a:r>
              <a:rPr b="1" lang="en" sz="1800">
                <a:solidFill>
                  <a:srgbClr val="CC4125"/>
                </a:solidFill>
              </a:rPr>
              <a:t>effective</a:t>
            </a:r>
            <a:r>
              <a:rPr lang="en" sz="1800"/>
              <a:t>. It can be </a:t>
            </a:r>
            <a:r>
              <a:rPr b="1" lang="en" sz="1800">
                <a:solidFill>
                  <a:srgbClr val="CC4125"/>
                </a:solidFill>
              </a:rPr>
              <a:t>perfectly explained</a:t>
            </a:r>
            <a:r>
              <a:rPr lang="en" sz="1800"/>
              <a:t> and </a:t>
            </a:r>
            <a:r>
              <a:rPr b="1" lang="en" sz="1800">
                <a:solidFill>
                  <a:srgbClr val="CC4125"/>
                </a:solidFill>
              </a:rPr>
              <a:t>fit data quite well</a:t>
            </a:r>
            <a:r>
              <a:rPr lang="en" sz="1800"/>
              <a:t>. It contributes to provide us some insights on the street market of Gabbies.</a:t>
            </a:r>
            <a:endParaRPr sz="1800"/>
          </a:p>
          <a:p>
            <a:pPr indent="-342900" lvl="0" marL="457200" marR="0" rtl="0" algn="l">
              <a:lnSpc>
                <a:spcPct val="120000"/>
              </a:lnSpc>
              <a:spcBef>
                <a:spcPts val="0"/>
              </a:spcBef>
              <a:spcAft>
                <a:spcPts val="0"/>
              </a:spcAft>
              <a:buSzPts val="1800"/>
              <a:buChar char="●"/>
            </a:pPr>
            <a:r>
              <a:rPr lang="en" sz="1800"/>
              <a:t>Our model is </a:t>
            </a:r>
            <a:r>
              <a:rPr b="1" lang="en" sz="1800">
                <a:solidFill>
                  <a:srgbClr val="CC4125"/>
                </a:solidFill>
              </a:rPr>
              <a:t>quite robust</a:t>
            </a:r>
            <a:r>
              <a:rPr lang="en" sz="1800"/>
              <a:t> which is not sensitive to influential points and is slightly sensitive to the outliers.</a:t>
            </a:r>
            <a:endParaRPr sz="1800"/>
          </a:p>
          <a:p>
            <a:pPr indent="-342900" lvl="0" marL="457200" marR="0" rtl="0" algn="l">
              <a:lnSpc>
                <a:spcPct val="120000"/>
              </a:lnSpc>
              <a:spcBef>
                <a:spcPts val="0"/>
              </a:spcBef>
              <a:spcAft>
                <a:spcPts val="0"/>
              </a:spcAft>
              <a:buSzPts val="1800"/>
              <a:buChar char="●"/>
            </a:pPr>
            <a:r>
              <a:rPr lang="en" sz="1800"/>
              <a:t>A heavy tailed t distribution on the error term may be an alternative choice if we want to emphasize the tail behavior of the dataset.</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42" name="Google Shape;242;p32"/>
          <p:cNvPicPr preferRelativeResize="0"/>
          <p:nvPr/>
        </p:nvPicPr>
        <p:blipFill>
          <a:blip r:embed="rId3">
            <a:alphaModFix/>
          </a:blip>
          <a:stretch>
            <a:fillRect/>
          </a:stretch>
        </p:blipFill>
        <p:spPr>
          <a:xfrm>
            <a:off x="7085300" y="538725"/>
            <a:ext cx="2058702" cy="1502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729450" y="1318650"/>
            <a:ext cx="4182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48" name="Google Shape;248;p33"/>
          <p:cNvSpPr txBox="1"/>
          <p:nvPr>
            <p:ph idx="1" type="body"/>
          </p:nvPr>
        </p:nvSpPr>
        <p:spPr>
          <a:xfrm>
            <a:off x="729450" y="2078875"/>
            <a:ext cx="7881600" cy="24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Official website of GoodRx: &lt;https://www.goodrx.com/drug-guide&gt;</a:t>
            </a:r>
            <a:endParaRPr sz="1400"/>
          </a:p>
          <a:p>
            <a:pPr indent="0" lvl="0" marL="0" rtl="0" algn="l">
              <a:spcBef>
                <a:spcPts val="1600"/>
              </a:spcBef>
              <a:spcAft>
                <a:spcPts val="0"/>
              </a:spcAft>
              <a:buNone/>
            </a:pPr>
            <a:r>
              <a:rPr lang="en" sz="1400"/>
              <a:t>[2]  </a:t>
            </a:r>
            <a:r>
              <a:rPr lang="en" sz="1400">
                <a:solidFill>
                  <a:srgbClr val="434343"/>
                </a:solidFill>
                <a:highlight>
                  <a:srgbClr val="FFFFFF"/>
                </a:highlight>
              </a:rPr>
              <a:t>Benjamin, D. J., Berger, J. O., Johannesson, M., Nosek, B. A., Wagenmakers, E. J., Berk, R., ... &amp; Cesarini, D.(2018).     Redefine statistical significance. </a:t>
            </a:r>
            <a:r>
              <a:rPr i="1" lang="en" sz="1400">
                <a:solidFill>
                  <a:srgbClr val="434343"/>
                </a:solidFill>
              </a:rPr>
              <a:t>Nature Human Behaviour</a:t>
            </a:r>
            <a:r>
              <a:rPr lang="en" sz="1400">
                <a:solidFill>
                  <a:srgbClr val="434343"/>
                </a:solidFill>
                <a:highlight>
                  <a:srgbClr val="FFFFFF"/>
                </a:highlight>
              </a:rPr>
              <a:t>, </a:t>
            </a:r>
            <a:r>
              <a:rPr i="1" lang="en" sz="1400">
                <a:solidFill>
                  <a:srgbClr val="434343"/>
                </a:solidFill>
              </a:rPr>
              <a:t>2</a:t>
            </a:r>
            <a:r>
              <a:rPr lang="en" sz="1400">
                <a:solidFill>
                  <a:srgbClr val="434343"/>
                </a:solidFill>
                <a:highlight>
                  <a:srgbClr val="FFFFFF"/>
                </a:highlight>
              </a:rPr>
              <a:t>(1), 6.</a:t>
            </a:r>
            <a:endParaRPr sz="1400">
              <a:solidFill>
                <a:srgbClr val="434343"/>
              </a:solidFill>
            </a:endParaRPr>
          </a:p>
          <a:p>
            <a:pPr indent="0" lvl="0" marL="0" rtl="0" algn="l">
              <a:spcBef>
                <a:spcPts val="1600"/>
              </a:spcBef>
              <a:spcAft>
                <a:spcPts val="1600"/>
              </a:spcAft>
              <a:buNone/>
            </a:pPr>
            <a:r>
              <a:rPr lang="en" sz="1400"/>
              <a:t>[3]  StreetRx: </a:t>
            </a:r>
            <a:r>
              <a:rPr lang="en" sz="1400">
                <a:solidFill>
                  <a:srgbClr val="434343"/>
                </a:solidFill>
              </a:rPr>
              <a:t>&lt;</a:t>
            </a:r>
            <a:r>
              <a:rPr lang="en" sz="1400">
                <a:solidFill>
                  <a:srgbClr val="434343"/>
                </a:solidFill>
                <a:uFill>
                  <a:noFill/>
                </a:uFill>
                <a:hlinkClick r:id="rId3"/>
              </a:rPr>
              <a:t>https://streetrx.com</a:t>
            </a:r>
            <a:r>
              <a:rPr lang="en" sz="1400">
                <a:solidFill>
                  <a:srgbClr val="434343"/>
                </a:solidFill>
              </a:rPr>
              <a:t>&gt;</a:t>
            </a:r>
            <a:endParaRPr sz="1400">
              <a:solidFill>
                <a:srgbClr val="434343"/>
              </a:solidFill>
            </a:endParaRPr>
          </a:p>
        </p:txBody>
      </p:sp>
      <p:pic>
        <p:nvPicPr>
          <p:cNvPr id="249" name="Google Shape;249;p33"/>
          <p:cNvPicPr preferRelativeResize="0"/>
          <p:nvPr/>
        </p:nvPicPr>
        <p:blipFill>
          <a:blip r:embed="rId4">
            <a:alphaModFix/>
          </a:blip>
          <a:stretch>
            <a:fillRect/>
          </a:stretch>
        </p:blipFill>
        <p:spPr>
          <a:xfrm>
            <a:off x="7085300" y="538725"/>
            <a:ext cx="2058702" cy="15028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ctrTitle"/>
          </p:nvPr>
        </p:nvSpPr>
        <p:spPr>
          <a:xfrm>
            <a:off x="756600" y="1738650"/>
            <a:ext cx="7630800" cy="19170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a:t>Thanks for listening</a:t>
            </a:r>
            <a:endParaRPr/>
          </a:p>
          <a:p>
            <a:pPr indent="0" lvl="0" marL="914400" rtl="0" algn="l">
              <a:spcBef>
                <a:spcPts val="0"/>
              </a:spcBef>
              <a:spcAft>
                <a:spcPts val="0"/>
              </a:spcAft>
              <a:buNone/>
            </a:pPr>
            <a:r>
              <a:rPr lang="en"/>
              <a:t>             </a:t>
            </a:r>
            <a:r>
              <a:rPr lang="en"/>
              <a:t>Q &amp; A</a:t>
            </a:r>
            <a:endParaRPr/>
          </a:p>
        </p:txBody>
      </p:sp>
      <p:pic>
        <p:nvPicPr>
          <p:cNvPr id="255" name="Google Shape;255;p34"/>
          <p:cNvPicPr preferRelativeResize="0"/>
          <p:nvPr/>
        </p:nvPicPr>
        <p:blipFill>
          <a:blip r:embed="rId3">
            <a:alphaModFix amt="74000"/>
          </a:blip>
          <a:stretch>
            <a:fillRect/>
          </a:stretch>
        </p:blipFill>
        <p:spPr>
          <a:xfrm>
            <a:off x="6007601" y="2987150"/>
            <a:ext cx="3136399" cy="209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Gabapentin</a:t>
            </a:r>
            <a:endParaRPr/>
          </a:p>
        </p:txBody>
      </p:sp>
      <p:pic>
        <p:nvPicPr>
          <p:cNvPr id="101" name="Google Shape;101;p15"/>
          <p:cNvPicPr preferRelativeResize="0"/>
          <p:nvPr/>
        </p:nvPicPr>
        <p:blipFill>
          <a:blip r:embed="rId3">
            <a:alphaModFix/>
          </a:blip>
          <a:stretch>
            <a:fillRect/>
          </a:stretch>
        </p:blipFill>
        <p:spPr>
          <a:xfrm>
            <a:off x="7085300" y="538725"/>
            <a:ext cx="2058702" cy="1502876"/>
          </a:xfrm>
          <a:prstGeom prst="rect">
            <a:avLst/>
          </a:prstGeom>
          <a:noFill/>
          <a:ln>
            <a:noFill/>
          </a:ln>
        </p:spPr>
      </p:pic>
      <p:sp>
        <p:nvSpPr>
          <p:cNvPr id="102" name="Google Shape;102;p15"/>
          <p:cNvSpPr txBox="1"/>
          <p:nvPr/>
        </p:nvSpPr>
        <p:spPr>
          <a:xfrm>
            <a:off x="611575" y="1992500"/>
            <a:ext cx="7760700" cy="249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is used to treat certain types of seizures and nerve pain.</a:t>
            </a:r>
            <a:endParaRPr sz="1800">
              <a:solidFill>
                <a:schemeClr val="accent1"/>
              </a:solidFill>
              <a:latin typeface="Lato"/>
              <a:ea typeface="Lato"/>
              <a:cs typeface="Lato"/>
              <a:sym typeface="Lato"/>
            </a:endParaRPr>
          </a:p>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is first approved for use by FDA in 1993 . </a:t>
            </a:r>
            <a:endParaRPr sz="1800">
              <a:solidFill>
                <a:schemeClr val="accent1"/>
              </a:solidFill>
              <a:latin typeface="Lato"/>
              <a:ea typeface="Lato"/>
              <a:cs typeface="Lato"/>
              <a:sym typeface="Lato"/>
            </a:endParaRPr>
          </a:p>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has been approved as a </a:t>
            </a:r>
            <a:r>
              <a:rPr b="1" lang="en" sz="1800">
                <a:solidFill>
                  <a:srgbClr val="CC0000"/>
                </a:solidFill>
                <a:latin typeface="Lato"/>
                <a:ea typeface="Lato"/>
                <a:cs typeface="Lato"/>
                <a:sym typeface="Lato"/>
              </a:rPr>
              <a:t>generic</a:t>
            </a:r>
            <a:r>
              <a:rPr lang="en" sz="1800">
                <a:solidFill>
                  <a:schemeClr val="accent1"/>
                </a:solidFill>
                <a:latin typeface="Lato"/>
                <a:ea typeface="Lato"/>
                <a:cs typeface="Lato"/>
                <a:sym typeface="Lato"/>
              </a:rPr>
              <a:t> medication in the USA on </a:t>
            </a:r>
            <a:r>
              <a:rPr b="1" lang="en" sz="1800">
                <a:solidFill>
                  <a:srgbClr val="CC4125"/>
                </a:solidFill>
                <a:latin typeface="Lato"/>
                <a:ea typeface="Lato"/>
                <a:cs typeface="Lato"/>
                <a:sym typeface="Lato"/>
              </a:rPr>
              <a:t>September 23th, 2014</a:t>
            </a:r>
            <a:r>
              <a:rPr lang="en" sz="1800">
                <a:solidFill>
                  <a:schemeClr val="accent1"/>
                </a:solidFill>
                <a:latin typeface="Lato"/>
                <a:ea typeface="Lato"/>
                <a:cs typeface="Lato"/>
                <a:sym typeface="Lato"/>
              </a:rPr>
              <a:t>.  </a:t>
            </a:r>
            <a:r>
              <a:rPr lang="en" sz="1800">
                <a:solidFill>
                  <a:srgbClr val="FF9900"/>
                </a:solidFill>
                <a:latin typeface="Lato"/>
                <a:ea typeface="Lato"/>
                <a:cs typeface="Lato"/>
                <a:sym typeface="Lato"/>
              </a:rPr>
              <a:t>-- I(policy)</a:t>
            </a:r>
            <a:endParaRPr sz="1800">
              <a:solidFill>
                <a:srgbClr val="FF9900"/>
              </a:solidFill>
              <a:latin typeface="Lato"/>
              <a:ea typeface="Lato"/>
              <a:cs typeface="Lato"/>
              <a:sym typeface="Lato"/>
            </a:endParaRPr>
          </a:p>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is ranked 4th </a:t>
            </a:r>
            <a:r>
              <a:rPr b="1" lang="en" sz="1800">
                <a:solidFill>
                  <a:srgbClr val="CC4125"/>
                </a:solidFill>
                <a:latin typeface="Lato"/>
                <a:ea typeface="Lato"/>
                <a:cs typeface="Lato"/>
                <a:sym typeface="Lato"/>
              </a:rPr>
              <a:t>popular</a:t>
            </a:r>
            <a:r>
              <a:rPr lang="en" sz="1800">
                <a:solidFill>
                  <a:schemeClr val="accent1"/>
                </a:solidFill>
                <a:latin typeface="Lato"/>
                <a:ea typeface="Lato"/>
                <a:cs typeface="Lato"/>
                <a:sym typeface="Lato"/>
              </a:rPr>
              <a:t> prescribed medication in USA </a:t>
            </a:r>
            <a:r>
              <a:rPr lang="en" sz="1800">
                <a:solidFill>
                  <a:srgbClr val="FF9900"/>
                </a:solidFill>
                <a:latin typeface="Lato"/>
                <a:ea typeface="Lato"/>
                <a:cs typeface="Lato"/>
                <a:sym typeface="Lato"/>
              </a:rPr>
              <a:t>-- </a:t>
            </a:r>
            <a:r>
              <a:rPr lang="en" sz="1800">
                <a:solidFill>
                  <a:srgbClr val="FF9900"/>
                </a:solidFill>
                <a:latin typeface="Lato"/>
                <a:ea typeface="Lato"/>
                <a:cs typeface="Lato"/>
                <a:sym typeface="Lato"/>
              </a:rPr>
              <a:t>stable price</a:t>
            </a:r>
            <a:endParaRPr sz="1800">
              <a:solidFill>
                <a:srgbClr val="FF9900"/>
              </a:solidFill>
              <a:latin typeface="Lato"/>
              <a:ea typeface="Lato"/>
              <a:cs typeface="Lato"/>
              <a:sym typeface="Lato"/>
            </a:endParaRPr>
          </a:p>
          <a:p>
            <a:pPr indent="-342900" lvl="0" marL="457200" marR="0" rtl="0" algn="l">
              <a:lnSpc>
                <a:spcPct val="130000"/>
              </a:lnSpc>
              <a:spcBef>
                <a:spcPts val="0"/>
              </a:spcBef>
              <a:spcAft>
                <a:spcPts val="0"/>
              </a:spcAft>
              <a:buClr>
                <a:schemeClr val="accent1"/>
              </a:buClr>
              <a:buSzPts val="1800"/>
              <a:buFont typeface="Lato"/>
              <a:buChar char="●"/>
            </a:pPr>
            <a:r>
              <a:rPr lang="en" sz="1800">
                <a:solidFill>
                  <a:schemeClr val="accent1"/>
                </a:solidFill>
                <a:latin typeface="Lato"/>
                <a:ea typeface="Lato"/>
                <a:cs typeface="Lato"/>
                <a:sym typeface="Lato"/>
              </a:rPr>
              <a:t>Has euphoric effects -- being abused for </a:t>
            </a:r>
            <a:r>
              <a:rPr b="1" lang="en" sz="1800">
                <a:solidFill>
                  <a:srgbClr val="CC4125"/>
                </a:solidFill>
                <a:latin typeface="Lato"/>
                <a:ea typeface="Lato"/>
                <a:cs typeface="Lato"/>
                <a:sym typeface="Lato"/>
              </a:rPr>
              <a:t>getting high</a:t>
            </a:r>
            <a:r>
              <a:rPr lang="en" sz="1800">
                <a:solidFill>
                  <a:schemeClr val="accent1"/>
                </a:solidFill>
                <a:latin typeface="Lato"/>
                <a:ea typeface="Lato"/>
                <a:cs typeface="Lato"/>
                <a:sym typeface="Lato"/>
              </a:rPr>
              <a:t> </a:t>
            </a:r>
            <a:r>
              <a:rPr lang="en" sz="1800">
                <a:solidFill>
                  <a:srgbClr val="FF9900"/>
                </a:solidFill>
                <a:latin typeface="Lato"/>
                <a:ea typeface="Lato"/>
                <a:cs typeface="Lato"/>
                <a:sym typeface="Lato"/>
              </a:rPr>
              <a:t>-- data preparation</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what influence the price ?</a:t>
            </a:r>
            <a:endParaRPr/>
          </a:p>
        </p:txBody>
      </p:sp>
      <p:pic>
        <p:nvPicPr>
          <p:cNvPr id="108" name="Google Shape;108;p16"/>
          <p:cNvPicPr preferRelativeResize="0"/>
          <p:nvPr/>
        </p:nvPicPr>
        <p:blipFill>
          <a:blip r:embed="rId3">
            <a:alphaModFix/>
          </a:blip>
          <a:stretch>
            <a:fillRect/>
          </a:stretch>
        </p:blipFill>
        <p:spPr>
          <a:xfrm>
            <a:off x="7085300" y="538725"/>
            <a:ext cx="2058702" cy="1502876"/>
          </a:xfrm>
          <a:prstGeom prst="rect">
            <a:avLst/>
          </a:prstGeom>
          <a:noFill/>
          <a:ln>
            <a:noFill/>
          </a:ln>
        </p:spPr>
      </p:pic>
      <p:sp>
        <p:nvSpPr>
          <p:cNvPr id="109" name="Google Shape;109;p16"/>
          <p:cNvSpPr txBox="1"/>
          <p:nvPr/>
        </p:nvSpPr>
        <p:spPr>
          <a:xfrm>
            <a:off x="611575" y="1992500"/>
            <a:ext cx="8131800" cy="1354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Which </a:t>
            </a:r>
            <a:r>
              <a:rPr b="1" lang="en" sz="1600">
                <a:solidFill>
                  <a:srgbClr val="CC4125"/>
                </a:solidFill>
                <a:latin typeface="Lato"/>
                <a:ea typeface="Lato"/>
                <a:cs typeface="Lato"/>
                <a:sym typeface="Lato"/>
              </a:rPr>
              <a:t>factors</a:t>
            </a:r>
            <a:r>
              <a:rPr lang="en" sz="1600">
                <a:solidFill>
                  <a:schemeClr val="accent1"/>
                </a:solidFill>
                <a:latin typeface="Lato"/>
                <a:ea typeface="Lato"/>
                <a:cs typeface="Lato"/>
                <a:sym typeface="Lato"/>
              </a:rPr>
              <a:t> have potential effect (source, reason, bulk, dosage strength)?</a:t>
            </a:r>
            <a:endParaRPr sz="1600">
              <a:solidFill>
                <a:schemeClr val="accent1"/>
              </a:solidFill>
              <a:latin typeface="Lato"/>
              <a:ea typeface="Lato"/>
              <a:cs typeface="Lato"/>
              <a:sym typeface="Lato"/>
            </a:endParaRPr>
          </a:p>
          <a:p>
            <a:pPr indent="-330200" lvl="0" marL="4572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Whether there are </a:t>
            </a:r>
            <a:r>
              <a:rPr b="1" lang="en" sz="1600">
                <a:solidFill>
                  <a:srgbClr val="CC4125"/>
                </a:solidFill>
                <a:latin typeface="Lato"/>
                <a:ea typeface="Lato"/>
                <a:cs typeface="Lato"/>
                <a:sym typeface="Lato"/>
              </a:rPr>
              <a:t>regional</a:t>
            </a:r>
            <a:r>
              <a:rPr lang="en" sz="1600">
                <a:solidFill>
                  <a:schemeClr val="accent1"/>
                </a:solidFill>
                <a:latin typeface="Lato"/>
                <a:ea typeface="Lato"/>
                <a:cs typeface="Lato"/>
                <a:sym typeface="Lato"/>
              </a:rPr>
              <a:t> variance? (city, state, USA region)</a:t>
            </a:r>
            <a:endParaRPr sz="1600">
              <a:solidFill>
                <a:schemeClr val="accent1"/>
              </a:solidFill>
              <a:latin typeface="Lato"/>
              <a:ea typeface="Lato"/>
              <a:cs typeface="Lato"/>
              <a:sym typeface="Lato"/>
            </a:endParaRPr>
          </a:p>
          <a:p>
            <a:pPr indent="-330200" lvl="0" marL="4572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Whether there is a </a:t>
            </a:r>
            <a:r>
              <a:rPr b="1" lang="en" sz="1600">
                <a:solidFill>
                  <a:srgbClr val="CC4125"/>
                </a:solidFill>
                <a:latin typeface="Lato"/>
                <a:ea typeface="Lato"/>
                <a:cs typeface="Lato"/>
                <a:sym typeface="Lato"/>
              </a:rPr>
              <a:t>trend</a:t>
            </a:r>
            <a:r>
              <a:rPr lang="en" sz="1600">
                <a:solidFill>
                  <a:schemeClr val="accent1"/>
                </a:solidFill>
                <a:latin typeface="Lato"/>
                <a:ea typeface="Lato"/>
                <a:cs typeface="Lato"/>
                <a:sym typeface="Lato"/>
              </a:rPr>
              <a:t> over time or seasonal effect? (date, quarter of purchase)</a:t>
            </a:r>
            <a:endParaRPr sz="1600">
              <a:solidFill>
                <a:schemeClr val="accent1"/>
              </a:solidFill>
              <a:latin typeface="Lato"/>
              <a:ea typeface="Lato"/>
              <a:cs typeface="Lato"/>
              <a:sym typeface="Lato"/>
            </a:endParaRPr>
          </a:p>
          <a:p>
            <a:pPr indent="-330200" lvl="0" marL="4572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Whether a </a:t>
            </a:r>
            <a:r>
              <a:rPr b="1" lang="en" sz="1600">
                <a:solidFill>
                  <a:srgbClr val="CC4125"/>
                </a:solidFill>
                <a:latin typeface="Lato"/>
                <a:ea typeface="Lato"/>
                <a:cs typeface="Lato"/>
                <a:sym typeface="Lato"/>
              </a:rPr>
              <a:t>policy</a:t>
            </a:r>
            <a:r>
              <a:rPr lang="en" sz="1600">
                <a:solidFill>
                  <a:schemeClr val="accent1"/>
                </a:solidFill>
                <a:latin typeface="Lato"/>
                <a:ea typeface="Lato"/>
                <a:cs typeface="Lato"/>
                <a:sym typeface="Lato"/>
              </a:rPr>
              <a:t> takes effects? </a:t>
            </a:r>
            <a:endParaRPr sz="1600">
              <a:solidFill>
                <a:schemeClr val="accent1"/>
              </a:solidFill>
              <a:latin typeface="Lato"/>
              <a:ea typeface="Lato"/>
              <a:cs typeface="Lato"/>
              <a:sym typeface="Lato"/>
            </a:endParaRPr>
          </a:p>
          <a:p>
            <a:pPr indent="-330200" lvl="0" marL="457200" marR="0" rtl="0" algn="l">
              <a:lnSpc>
                <a:spcPct val="130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Where can I buy the cheapest Gabbies (</a:t>
            </a:r>
            <a:r>
              <a:rPr b="1" lang="en" sz="1600">
                <a:solidFill>
                  <a:srgbClr val="CC4125"/>
                </a:solidFill>
                <a:latin typeface="Lato"/>
                <a:ea typeface="Lato"/>
                <a:cs typeface="Lato"/>
                <a:sym typeface="Lato"/>
              </a:rPr>
              <a:t>Rank states by the price</a:t>
            </a:r>
            <a:r>
              <a:rPr lang="en" sz="1600">
                <a:solidFill>
                  <a:schemeClr val="accent1"/>
                </a:solidFill>
                <a:latin typeface="Lato"/>
                <a:ea typeface="Lato"/>
                <a:cs typeface="Lato"/>
                <a:sym typeface="Lato"/>
              </a:rPr>
              <a:t>)?</a:t>
            </a:r>
            <a:endParaRPr sz="1600">
              <a:solidFill>
                <a:schemeClr val="accent1"/>
              </a:solidFill>
              <a:latin typeface="Lato"/>
              <a:ea typeface="Lato"/>
              <a:cs typeface="Lato"/>
              <a:sym typeface="Lato"/>
            </a:endParaRPr>
          </a:p>
        </p:txBody>
      </p:sp>
      <p:sp>
        <p:nvSpPr>
          <p:cNvPr id="110" name="Google Shape;110;p16"/>
          <p:cNvSpPr txBox="1"/>
          <p:nvPr>
            <p:ph type="title"/>
          </p:nvPr>
        </p:nvSpPr>
        <p:spPr>
          <a:xfrm>
            <a:off x="833275" y="37195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Dataset</a:t>
            </a:r>
            <a:r>
              <a:rPr lang="en" sz="1800"/>
              <a:t>: StreetRx</a:t>
            </a:r>
            <a:endParaRPr sz="1800"/>
          </a:p>
        </p:txBody>
      </p:sp>
      <p:sp>
        <p:nvSpPr>
          <p:cNvPr id="111" name="Google Shape;111;p16"/>
          <p:cNvSpPr txBox="1"/>
          <p:nvPr/>
        </p:nvSpPr>
        <p:spPr>
          <a:xfrm>
            <a:off x="611575" y="4254700"/>
            <a:ext cx="7551600" cy="785700"/>
          </a:xfrm>
          <a:prstGeom prst="rect">
            <a:avLst/>
          </a:prstGeom>
          <a:noFill/>
          <a:ln>
            <a:noFill/>
          </a:ln>
        </p:spPr>
        <p:txBody>
          <a:bodyPr anchorCtr="0" anchor="t" bIns="91425" lIns="91425" spcFirstLastPara="1" rIns="91425" wrap="square" tIns="91425">
            <a:noAutofit/>
          </a:bodyPr>
          <a:lstStyle/>
          <a:p>
            <a:pPr indent="-330200" lvl="0" marL="457200" rtl="0" algn="l">
              <a:lnSpc>
                <a:spcPct val="130000"/>
              </a:lnSpc>
              <a:spcBef>
                <a:spcPts val="0"/>
              </a:spcBef>
              <a:spcAft>
                <a:spcPts val="0"/>
              </a:spcAft>
              <a:buClr>
                <a:schemeClr val="accent1"/>
              </a:buClr>
              <a:buSzPts val="1600"/>
              <a:buFont typeface="Lato"/>
              <a:buChar char="●"/>
            </a:pPr>
            <a:r>
              <a:rPr b="1" lang="en" sz="1600">
                <a:solidFill>
                  <a:srgbClr val="CC4125"/>
                </a:solidFill>
                <a:latin typeface="Lato"/>
                <a:ea typeface="Lato"/>
                <a:cs typeface="Lato"/>
                <a:sym typeface="Lato"/>
              </a:rPr>
              <a:t>1578</a:t>
            </a:r>
            <a:r>
              <a:rPr lang="en" sz="1600">
                <a:solidFill>
                  <a:schemeClr val="accent1"/>
                </a:solidFill>
                <a:latin typeface="Lato"/>
                <a:ea typeface="Lato"/>
                <a:cs typeface="Lato"/>
                <a:sym typeface="Lato"/>
              </a:rPr>
              <a:t> self-reported street price (per mg) records by anonymous users from 2013/02/16  to  2019/3/30 in the </a:t>
            </a:r>
            <a:r>
              <a:rPr b="1" lang="en" sz="1600">
                <a:solidFill>
                  <a:srgbClr val="CC4125"/>
                </a:solidFill>
                <a:latin typeface="Lato"/>
                <a:ea typeface="Lato"/>
                <a:cs typeface="Lato"/>
                <a:sym typeface="Lato"/>
              </a:rPr>
              <a:t>United States</a:t>
            </a:r>
            <a:endParaRPr b="1" sz="1600">
              <a:solidFill>
                <a:srgbClr val="CC4125"/>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515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preparation</a:t>
            </a:r>
            <a:endParaRPr/>
          </a:p>
        </p:txBody>
      </p:sp>
      <p:sp>
        <p:nvSpPr>
          <p:cNvPr id="117" name="Google Shape;117;p17"/>
          <p:cNvSpPr txBox="1"/>
          <p:nvPr>
            <p:ph idx="1" type="body"/>
          </p:nvPr>
        </p:nvSpPr>
        <p:spPr>
          <a:xfrm>
            <a:off x="601800" y="1853850"/>
            <a:ext cx="8038500" cy="275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Missing value</a:t>
            </a:r>
            <a:endParaRPr b="1" sz="1400"/>
          </a:p>
          <a:p>
            <a:pPr indent="-317500" lvl="1" marL="914400" rtl="0" algn="l">
              <a:spcBef>
                <a:spcPts val="0"/>
              </a:spcBef>
              <a:spcAft>
                <a:spcPts val="0"/>
              </a:spcAft>
              <a:buSzPts val="1400"/>
              <a:buChar char="○"/>
            </a:pPr>
            <a:r>
              <a:rPr b="1" lang="en" sz="1400"/>
              <a:t>Exclude “city”</a:t>
            </a:r>
            <a:r>
              <a:rPr lang="en" sz="1400"/>
              <a:t> since it contains 40% missing value  and provides similar info as state.</a:t>
            </a:r>
            <a:endParaRPr sz="1400"/>
          </a:p>
          <a:p>
            <a:pPr indent="-317500" lvl="1" marL="914400" rtl="0" algn="l">
              <a:spcBef>
                <a:spcPts val="0"/>
              </a:spcBef>
              <a:spcAft>
                <a:spcPts val="0"/>
              </a:spcAft>
              <a:buSzPts val="1400"/>
              <a:buChar char="○"/>
            </a:pPr>
            <a:r>
              <a:rPr lang="en" sz="1400"/>
              <a:t>Imputed</a:t>
            </a:r>
            <a:r>
              <a:rPr lang="en" sz="1400"/>
              <a:t> “Not specified” for NA in `Source`.</a:t>
            </a:r>
            <a:endParaRPr sz="1400"/>
          </a:p>
          <a:p>
            <a:pPr indent="-317500" lvl="1" marL="914400" rtl="0" algn="l">
              <a:spcBef>
                <a:spcPts val="0"/>
              </a:spcBef>
              <a:spcAft>
                <a:spcPts val="0"/>
              </a:spcAft>
              <a:buSzPts val="1400"/>
              <a:buChar char="○"/>
            </a:pPr>
            <a:r>
              <a:rPr lang="en" sz="1400"/>
              <a:t>Imputed “Not answered” for NA in `Primary Reason`.</a:t>
            </a:r>
            <a:endParaRPr sz="1400"/>
          </a:p>
          <a:p>
            <a:pPr indent="-317500" lvl="0" marL="457200" rtl="0" algn="l">
              <a:spcBef>
                <a:spcPts val="0"/>
              </a:spcBef>
              <a:spcAft>
                <a:spcPts val="0"/>
              </a:spcAft>
              <a:buSzPts val="1400"/>
              <a:buChar char="●"/>
            </a:pPr>
            <a:r>
              <a:rPr b="1" lang="en" sz="1400"/>
              <a:t>Unreasonable Records</a:t>
            </a:r>
            <a:endParaRPr b="1" sz="1400"/>
          </a:p>
          <a:p>
            <a:pPr indent="-317500" lvl="1" marL="914400" rtl="0" algn="l">
              <a:spcBef>
                <a:spcPts val="0"/>
              </a:spcBef>
              <a:spcAft>
                <a:spcPts val="0"/>
              </a:spcAft>
              <a:buSzPts val="1400"/>
              <a:buChar char="○"/>
            </a:pPr>
            <a:r>
              <a:rPr lang="en" sz="1400"/>
              <a:t>Exclude records with PPM &lt;= 0</a:t>
            </a:r>
            <a:endParaRPr sz="1400"/>
          </a:p>
          <a:p>
            <a:pPr indent="-317500" lvl="1" marL="914400" rtl="0" algn="l">
              <a:spcBef>
                <a:spcPts val="0"/>
              </a:spcBef>
              <a:spcAft>
                <a:spcPts val="0"/>
              </a:spcAft>
              <a:buSzPts val="1400"/>
              <a:buChar char="○"/>
            </a:pPr>
            <a:r>
              <a:rPr lang="en" sz="1400"/>
              <a:t>Exclude records with  `Primary Reason` as “calm down”.</a:t>
            </a:r>
            <a:endParaRPr sz="1400"/>
          </a:p>
          <a:p>
            <a:pPr indent="-317500" lvl="0" marL="457200" rtl="0" algn="l">
              <a:spcBef>
                <a:spcPts val="0"/>
              </a:spcBef>
              <a:spcAft>
                <a:spcPts val="0"/>
              </a:spcAft>
              <a:buSzPts val="1400"/>
              <a:buChar char="●"/>
            </a:pPr>
            <a:r>
              <a:rPr b="1" lang="en" sz="1400"/>
              <a:t>Transformation</a:t>
            </a:r>
            <a:endParaRPr b="1" sz="1400"/>
          </a:p>
          <a:p>
            <a:pPr indent="-317500" lvl="1" marL="914400" rtl="0" algn="l">
              <a:spcBef>
                <a:spcPts val="0"/>
              </a:spcBef>
              <a:spcAft>
                <a:spcPts val="0"/>
              </a:spcAft>
              <a:buSzPts val="1400"/>
              <a:buChar char="○"/>
            </a:pPr>
            <a:r>
              <a:rPr lang="en" sz="1400"/>
              <a:t>Apply </a:t>
            </a:r>
            <a:r>
              <a:rPr b="1" lang="en" sz="1400">
                <a:solidFill>
                  <a:srgbClr val="CC4125"/>
                </a:solidFill>
              </a:rPr>
              <a:t>logarithm</a:t>
            </a:r>
            <a:r>
              <a:rPr lang="en" sz="1400"/>
              <a:t> to </a:t>
            </a:r>
            <a:r>
              <a:rPr lang="en" sz="1400"/>
              <a:t>PPM, denote as “logppm”.</a:t>
            </a:r>
            <a:endParaRPr sz="1400"/>
          </a:p>
          <a:p>
            <a:pPr indent="-317500" lvl="0" marL="457200" rtl="0" algn="l">
              <a:spcBef>
                <a:spcPts val="0"/>
              </a:spcBef>
              <a:spcAft>
                <a:spcPts val="0"/>
              </a:spcAft>
              <a:buSzPts val="1400"/>
              <a:buChar char="●"/>
            </a:pPr>
            <a:r>
              <a:rPr b="1" lang="en" sz="1400"/>
              <a:t>Combine Categories</a:t>
            </a:r>
            <a:endParaRPr b="1" sz="1400"/>
          </a:p>
          <a:p>
            <a:pPr indent="-317500" lvl="1" marL="914400" rtl="0" algn="l">
              <a:spcBef>
                <a:spcPts val="0"/>
              </a:spcBef>
              <a:spcAft>
                <a:spcPts val="0"/>
              </a:spcAft>
              <a:buSzPts val="1400"/>
              <a:buChar char="○"/>
            </a:pPr>
            <a:r>
              <a:rPr lang="en" sz="1400"/>
              <a:t>Combined</a:t>
            </a:r>
            <a:r>
              <a:rPr lang="en" sz="1400"/>
              <a:t> </a:t>
            </a:r>
            <a:r>
              <a:rPr lang="en" sz="1400"/>
              <a:t>"</a:t>
            </a:r>
            <a:r>
              <a:rPr lang="en" sz="1400">
                <a:uFill>
                  <a:noFill/>
                </a:uFill>
                <a:hlinkClick r:id="rId3"/>
              </a:rPr>
              <a:t>Usatoday.com</a:t>
            </a:r>
            <a:r>
              <a:rPr lang="en" sz="1400"/>
              <a:t>", "</a:t>
            </a:r>
            <a:r>
              <a:rPr lang="en" sz="1400">
                <a:uFill>
                  <a:noFill/>
                </a:uFill>
                <a:hlinkClick r:id="rId4"/>
              </a:rPr>
              <a:t>Reddit.com</a:t>
            </a:r>
            <a:r>
              <a:rPr lang="en" sz="1400"/>
              <a:t>" ,"Reddit", "Quora" records in the `Source` column into "Internet" since they are similar. </a:t>
            </a:r>
            <a:endParaRPr sz="1400"/>
          </a:p>
          <a:p>
            <a:pPr indent="0" lvl="0" marL="914400" rtl="0" algn="l">
              <a:spcBef>
                <a:spcPts val="1600"/>
              </a:spcBef>
              <a:spcAft>
                <a:spcPts val="1600"/>
              </a:spcAft>
              <a:buNone/>
            </a:pPr>
            <a:r>
              <a:t/>
            </a:r>
            <a:endParaRPr/>
          </a:p>
        </p:txBody>
      </p:sp>
      <p:pic>
        <p:nvPicPr>
          <p:cNvPr id="118" name="Google Shape;118;p17"/>
          <p:cNvPicPr preferRelativeResize="0"/>
          <p:nvPr/>
        </p:nvPicPr>
        <p:blipFill>
          <a:blip r:embed="rId5">
            <a:alphaModFix/>
          </a:blip>
          <a:stretch>
            <a:fillRect/>
          </a:stretch>
        </p:blipFill>
        <p:spPr>
          <a:xfrm>
            <a:off x="7085300" y="538725"/>
            <a:ext cx="2058702" cy="1502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275000" y="551300"/>
            <a:ext cx="7198500" cy="535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EDA: factors without significant </a:t>
            </a:r>
            <a:r>
              <a:rPr lang="en"/>
              <a:t>influence </a:t>
            </a:r>
            <a:r>
              <a:rPr lang="en"/>
              <a:t> </a:t>
            </a:r>
            <a:endParaRPr/>
          </a:p>
        </p:txBody>
      </p:sp>
      <p:pic>
        <p:nvPicPr>
          <p:cNvPr id="124" name="Google Shape;124;p18"/>
          <p:cNvPicPr preferRelativeResize="0"/>
          <p:nvPr/>
        </p:nvPicPr>
        <p:blipFill>
          <a:blip r:embed="rId3">
            <a:alphaModFix/>
          </a:blip>
          <a:stretch>
            <a:fillRect/>
          </a:stretch>
        </p:blipFill>
        <p:spPr>
          <a:xfrm>
            <a:off x="7513675" y="482000"/>
            <a:ext cx="1630325" cy="1258425"/>
          </a:xfrm>
          <a:prstGeom prst="rect">
            <a:avLst/>
          </a:prstGeom>
          <a:noFill/>
          <a:ln>
            <a:noFill/>
          </a:ln>
        </p:spPr>
      </p:pic>
      <p:pic>
        <p:nvPicPr>
          <p:cNvPr id="125" name="Google Shape;125;p18"/>
          <p:cNvPicPr preferRelativeResize="0"/>
          <p:nvPr/>
        </p:nvPicPr>
        <p:blipFill>
          <a:blip r:embed="rId4">
            <a:alphaModFix/>
          </a:blip>
          <a:stretch>
            <a:fillRect/>
          </a:stretch>
        </p:blipFill>
        <p:spPr>
          <a:xfrm>
            <a:off x="2834775" y="1332838"/>
            <a:ext cx="5167350" cy="3514176"/>
          </a:xfrm>
          <a:prstGeom prst="rect">
            <a:avLst/>
          </a:prstGeom>
          <a:noFill/>
          <a:ln>
            <a:noFill/>
          </a:ln>
        </p:spPr>
      </p:pic>
      <p:sp>
        <p:nvSpPr>
          <p:cNvPr id="126" name="Google Shape;126;p18"/>
          <p:cNvSpPr txBox="1"/>
          <p:nvPr/>
        </p:nvSpPr>
        <p:spPr>
          <a:xfrm>
            <a:off x="159975" y="1492925"/>
            <a:ext cx="2674800" cy="2307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Bulk purchase,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reason of purchase,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source,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USA region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b="1" lang="en" sz="1800">
                <a:solidFill>
                  <a:srgbClr val="CC4125"/>
                </a:solidFill>
                <a:latin typeface="Lato"/>
                <a:ea typeface="Lato"/>
                <a:cs typeface="Lato"/>
                <a:sym typeface="Lato"/>
              </a:rPr>
              <a:t>do not have significant effect </a:t>
            </a:r>
            <a:r>
              <a:rPr lang="en" sz="1800">
                <a:latin typeface="Lato"/>
                <a:ea typeface="Lato"/>
                <a:cs typeface="Lato"/>
                <a:sym typeface="Lato"/>
              </a:rPr>
              <a:t>on price.</a:t>
            </a:r>
            <a:endParaRPr b="1" sz="24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2714600" y="976925"/>
            <a:ext cx="6429400" cy="4166575"/>
          </a:xfrm>
          <a:prstGeom prst="rect">
            <a:avLst/>
          </a:prstGeom>
          <a:noFill/>
          <a:ln>
            <a:noFill/>
          </a:ln>
        </p:spPr>
      </p:pic>
      <p:sp>
        <p:nvSpPr>
          <p:cNvPr id="132" name="Google Shape;132;p19"/>
          <p:cNvSpPr txBox="1"/>
          <p:nvPr/>
        </p:nvSpPr>
        <p:spPr>
          <a:xfrm>
            <a:off x="333850" y="1678300"/>
            <a:ext cx="2450400" cy="2080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Lato"/>
              <a:ea typeface="Lato"/>
              <a:cs typeface="Lato"/>
              <a:sym typeface="Lato"/>
            </a:endParaRPr>
          </a:p>
          <a:p>
            <a:pPr indent="0" lvl="0" marL="0" rtl="0" algn="l">
              <a:lnSpc>
                <a:spcPct val="115000"/>
              </a:lnSpc>
              <a:spcBef>
                <a:spcPts val="0"/>
              </a:spcBef>
              <a:spcAft>
                <a:spcPts val="0"/>
              </a:spcAft>
              <a:buNone/>
            </a:pPr>
            <a:r>
              <a:rPr lang="en" sz="1800">
                <a:latin typeface="Lato"/>
                <a:ea typeface="Lato"/>
                <a:cs typeface="Lato"/>
                <a:sym typeface="Lato"/>
              </a:rPr>
              <a:t>The dosage strength in mg of the units </a:t>
            </a:r>
            <a:endParaRPr sz="1800">
              <a:latin typeface="Lato"/>
              <a:ea typeface="Lato"/>
              <a:cs typeface="Lato"/>
              <a:sym typeface="Lato"/>
            </a:endParaRPr>
          </a:p>
          <a:p>
            <a:pPr indent="0" lvl="0" marL="0" rtl="0" algn="l">
              <a:lnSpc>
                <a:spcPct val="115000"/>
              </a:lnSpc>
              <a:spcBef>
                <a:spcPts val="0"/>
              </a:spcBef>
              <a:spcAft>
                <a:spcPts val="0"/>
              </a:spcAft>
              <a:buNone/>
            </a:pPr>
            <a:r>
              <a:t/>
            </a:r>
            <a:endParaRPr sz="1800">
              <a:latin typeface="Lato"/>
              <a:ea typeface="Lato"/>
              <a:cs typeface="Lato"/>
              <a:sym typeface="Lato"/>
            </a:endParaRPr>
          </a:p>
          <a:p>
            <a:pPr indent="0" lvl="0" marL="0" rtl="0" algn="l">
              <a:lnSpc>
                <a:spcPct val="115000"/>
              </a:lnSpc>
              <a:spcBef>
                <a:spcPts val="0"/>
              </a:spcBef>
              <a:spcAft>
                <a:spcPts val="0"/>
              </a:spcAft>
              <a:buNone/>
            </a:pPr>
            <a:r>
              <a:rPr lang="en" sz="1800">
                <a:latin typeface="Lato"/>
                <a:ea typeface="Lato"/>
                <a:cs typeface="Lato"/>
                <a:sym typeface="Lato"/>
              </a:rPr>
              <a:t>has a </a:t>
            </a:r>
            <a:r>
              <a:rPr b="1" lang="en" sz="1800">
                <a:solidFill>
                  <a:srgbClr val="CC4125"/>
                </a:solidFill>
                <a:latin typeface="Lato"/>
                <a:ea typeface="Lato"/>
                <a:cs typeface="Lato"/>
                <a:sym typeface="Lato"/>
              </a:rPr>
              <a:t>nonlinear</a:t>
            </a:r>
            <a:r>
              <a:rPr lang="en" sz="1800">
                <a:latin typeface="Lato"/>
                <a:ea typeface="Lato"/>
                <a:cs typeface="Lato"/>
                <a:sym typeface="Lato"/>
              </a:rPr>
              <a:t> effect (-log).</a:t>
            </a:r>
            <a:endParaRPr sz="1800">
              <a:latin typeface="Lato"/>
              <a:ea typeface="Lato"/>
              <a:cs typeface="Lato"/>
              <a:sym typeface="Lato"/>
            </a:endParaRPr>
          </a:p>
        </p:txBody>
      </p:sp>
      <p:sp>
        <p:nvSpPr>
          <p:cNvPr id="133" name="Google Shape;133;p19"/>
          <p:cNvSpPr txBox="1"/>
          <p:nvPr>
            <p:ph type="title"/>
          </p:nvPr>
        </p:nvSpPr>
        <p:spPr>
          <a:xfrm>
            <a:off x="130375" y="547075"/>
            <a:ext cx="8581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dosage strength has significant influence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2661675" y="584975"/>
            <a:ext cx="6408001" cy="4636675"/>
          </a:xfrm>
          <a:prstGeom prst="rect">
            <a:avLst/>
          </a:prstGeom>
          <a:noFill/>
          <a:ln>
            <a:noFill/>
          </a:ln>
        </p:spPr>
      </p:pic>
      <p:sp>
        <p:nvSpPr>
          <p:cNvPr id="139" name="Google Shape;139;p20"/>
          <p:cNvSpPr txBox="1"/>
          <p:nvPr/>
        </p:nvSpPr>
        <p:spPr>
          <a:xfrm>
            <a:off x="461675" y="1325163"/>
            <a:ext cx="2288400" cy="3000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b="1" lang="en" sz="2400">
                <a:solidFill>
                  <a:srgbClr val="CC4125"/>
                </a:solidFill>
                <a:latin typeface="Lato"/>
                <a:ea typeface="Lato"/>
                <a:cs typeface="Lato"/>
                <a:sym typeface="Lato"/>
              </a:rPr>
              <a:t>H</a:t>
            </a:r>
            <a:r>
              <a:rPr b="1" lang="en" sz="2400">
                <a:solidFill>
                  <a:srgbClr val="CC4125"/>
                </a:solidFill>
                <a:latin typeface="Lato"/>
                <a:ea typeface="Lato"/>
                <a:cs typeface="Lato"/>
                <a:sym typeface="Lato"/>
              </a:rPr>
              <a:t>eterogeneity across states</a:t>
            </a:r>
            <a:endParaRPr b="1" sz="2400">
              <a:solidFill>
                <a:srgbClr val="CC4125"/>
              </a:solidFill>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exists.</a:t>
            </a:r>
            <a:endParaRPr sz="2400">
              <a:latin typeface="Lato"/>
              <a:ea typeface="Lato"/>
              <a:cs typeface="Lato"/>
              <a:sym typeface="Lato"/>
            </a:endParaRPr>
          </a:p>
        </p:txBody>
      </p:sp>
      <p:sp>
        <p:nvSpPr>
          <p:cNvPr id="140" name="Google Shape;140;p20"/>
          <p:cNvSpPr txBox="1"/>
          <p:nvPr>
            <p:ph type="title"/>
          </p:nvPr>
        </p:nvSpPr>
        <p:spPr>
          <a:xfrm>
            <a:off x="130375" y="341925"/>
            <a:ext cx="748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a:t>
            </a:r>
            <a:r>
              <a:rPr lang="en"/>
              <a:t>Regional</a:t>
            </a:r>
            <a:r>
              <a:rPr lang="en"/>
              <a:t> heterogeneity exists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3029625" y="753626"/>
            <a:ext cx="6114376" cy="4389876"/>
          </a:xfrm>
          <a:prstGeom prst="rect">
            <a:avLst/>
          </a:prstGeom>
          <a:noFill/>
          <a:ln>
            <a:noFill/>
          </a:ln>
        </p:spPr>
      </p:pic>
      <p:sp>
        <p:nvSpPr>
          <p:cNvPr id="146" name="Google Shape;146;p21"/>
          <p:cNvSpPr txBox="1"/>
          <p:nvPr/>
        </p:nvSpPr>
        <p:spPr>
          <a:xfrm>
            <a:off x="322225" y="2037500"/>
            <a:ext cx="2445600" cy="2749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latin typeface="Lato"/>
              <a:ea typeface="Lato"/>
              <a:cs typeface="Lato"/>
              <a:sym typeface="Lato"/>
            </a:endParaRPr>
          </a:p>
          <a:p>
            <a:pPr indent="0" lvl="0" marL="0" rtl="0" algn="l">
              <a:lnSpc>
                <a:spcPct val="115000"/>
              </a:lnSpc>
              <a:spcBef>
                <a:spcPts val="0"/>
              </a:spcBef>
              <a:spcAft>
                <a:spcPts val="0"/>
              </a:spcAft>
              <a:buNone/>
            </a:pPr>
            <a:r>
              <a:rPr b="1" lang="en" sz="1800">
                <a:solidFill>
                  <a:srgbClr val="CC4125"/>
                </a:solidFill>
                <a:latin typeface="Lato"/>
                <a:ea typeface="Lato"/>
                <a:cs typeface="Lato"/>
                <a:sym typeface="Lato"/>
              </a:rPr>
              <a:t>No significant connection</a:t>
            </a:r>
            <a:r>
              <a:rPr lang="en" sz="1800">
                <a:latin typeface="Lato"/>
                <a:ea typeface="Lato"/>
                <a:cs typeface="Lato"/>
                <a:sym typeface="Lato"/>
              </a:rPr>
              <a:t> among states </a:t>
            </a:r>
            <a:r>
              <a:rPr b="1" lang="en" sz="1800">
                <a:solidFill>
                  <a:srgbClr val="CC4125"/>
                </a:solidFill>
                <a:latin typeface="Lato"/>
                <a:ea typeface="Lato"/>
                <a:cs typeface="Lato"/>
                <a:sym typeface="Lato"/>
              </a:rPr>
              <a:t>geographically</a:t>
            </a:r>
            <a:endParaRPr b="1" sz="1800">
              <a:solidFill>
                <a:srgbClr val="CC4125"/>
              </a:solidFill>
              <a:latin typeface="Lato"/>
              <a:ea typeface="Lato"/>
              <a:cs typeface="Lato"/>
              <a:sym typeface="Lato"/>
            </a:endParaRPr>
          </a:p>
        </p:txBody>
      </p:sp>
      <p:sp>
        <p:nvSpPr>
          <p:cNvPr id="147" name="Google Shape;147;p21"/>
          <p:cNvSpPr txBox="1"/>
          <p:nvPr>
            <p:ph type="title"/>
          </p:nvPr>
        </p:nvSpPr>
        <p:spPr>
          <a:xfrm>
            <a:off x="0" y="386100"/>
            <a:ext cx="748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Regional heterogeneity exists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