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retendard Regular" panose="020B0600000101010101" charset="-127"/>
      <p:regular r:id="rId15"/>
    </p:embeddedFont>
    <p:embeddedFont>
      <p:font typeface="HY견고딕" panose="02030600000101010101" pitchFamily="18" charset="-127"/>
      <p:regular r:id="rId16"/>
    </p:embeddedFont>
    <p:embeddedFont>
      <p:font typeface="휴먼모음T" panose="02030504000101010101" pitchFamily="18" charset="-12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35400" y="558800"/>
            <a:ext cx="11303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DATE. 2025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3400" y="8128000"/>
            <a:ext cx="3429000" cy="558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3400" y="8128000"/>
            <a:ext cx="990600" cy="558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8100" y="8763000"/>
            <a:ext cx="3975100" cy="558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8100" y="8763000"/>
            <a:ext cx="990600" cy="558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617700" y="8204200"/>
            <a:ext cx="762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22400" y="8826500"/>
            <a:ext cx="762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60700" y="8191500"/>
            <a:ext cx="1651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dirty="0" err="1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대굴대구</a:t>
            </a:r>
            <a:endParaRPr lang="ko-KR" sz="2200" b="0" i="0" u="none" strike="noStrike" dirty="0">
              <a:solidFill>
                <a:srgbClr val="52647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036800" y="8826500"/>
            <a:ext cx="284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 dirty="0" err="1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김동균</a:t>
            </a:r>
            <a:r>
              <a:rPr lang="en-US" sz="2000" b="0" i="0" u="none" strike="noStrike" dirty="0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sz="2000" b="0" i="0" u="none" strike="noStrike" dirty="0" err="1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오정민</a:t>
            </a:r>
            <a:r>
              <a:rPr lang="en-US" sz="2000" b="0" i="0" u="none" strike="noStrike" dirty="0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sz="2000" b="0" i="0" u="none" strike="noStrike" dirty="0">
                <a:solidFill>
                  <a:srgbClr val="52647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오윤서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1500" y="3898900"/>
            <a:ext cx="16840200" cy="222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대구광역시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</a:p>
          <a:p>
            <a:pPr lvl="0" algn="l">
              <a:lnSpc>
                <a:spcPct val="91300"/>
              </a:lnSpc>
            </a:pP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위험도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안전도</a:t>
            </a:r>
            <a:r>
              <a:rPr lang="en-US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sz="6500" b="0" i="0" u="none" strike="noStrike" dirty="0">
                <a:solidFill>
                  <a:srgbClr val="5959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8592" y="6157364"/>
            <a:ext cx="8648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[</a:t>
            </a:r>
            <a:r>
              <a:rPr lang="ko-KR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대구</a:t>
            </a:r>
            <a:r>
              <a:rPr lang="en-US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 </a:t>
            </a:r>
            <a:r>
              <a:rPr lang="ko-KR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빅데이터</a:t>
            </a:r>
            <a:r>
              <a:rPr lang="en-US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 </a:t>
            </a:r>
            <a:r>
              <a:rPr lang="ko-KR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분석</a:t>
            </a:r>
            <a:r>
              <a:rPr lang="en-US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 </a:t>
            </a:r>
            <a:r>
              <a:rPr lang="ko-KR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경진대회</a:t>
            </a:r>
            <a:r>
              <a:rPr lang="en-US" sz="3000" b="1" u="none" strike="noStrike" spc="300" dirty="0">
                <a:solidFill>
                  <a:srgbClr val="526474"/>
                </a:solidFill>
                <a:latin typeface="+mj-ea"/>
                <a:ea typeface="+mj-ea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8100" y="6108700"/>
            <a:ext cx="2425700" cy="3505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2159000"/>
            <a:ext cx="381000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60400" y="965200"/>
            <a:ext cx="107188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4-2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TOP6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요인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0600" y="21082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TOP6]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390900"/>
            <a:ext cx="2425700" cy="6223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46100" y="29083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900" y="4000500"/>
            <a:ext cx="2425700" cy="56261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3479800" y="35687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신당동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00" y="4343400"/>
            <a:ext cx="2425700" cy="52832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6426200" y="38989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0" y="4775200"/>
            <a:ext cx="2425700" cy="48514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372600" y="43434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월성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44400" y="5346700"/>
            <a:ext cx="2425700" cy="4279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95300" y="6680200"/>
            <a:ext cx="20294600" cy="2324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65100" y="7226300"/>
            <a:ext cx="18503900" cy="25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7823200"/>
            <a:ext cx="18503900" cy="25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5400" y="8470900"/>
            <a:ext cx="18503900" cy="25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-647700" y="7886700"/>
            <a:ext cx="2438400" cy="254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306300" y="49149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관문동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265400" y="56515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무태조야동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200" y="67310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등록인구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6200" y="72898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치안</a:t>
            </a:r>
          </a:p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기관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4300" y="78867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CC</a:t>
            </a:r>
          </a:p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TV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1600" y="85090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</a:p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발생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414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10.0(3.5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41400" y="74168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0.37(0.5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41400" y="80264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0.11(0.1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25500" y="85979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9.08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9243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6.74(2.4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0231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7.94(2.8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8425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7.71(2.7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865100" y="68072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8.24(2.9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5862300" y="68072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5.29(1.9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911600" y="74041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10.0(12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873500" y="80391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0.20(0.3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848100" y="85725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6.07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035800" y="7391400"/>
            <a:ext cx="1308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0.00(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공백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010400" y="80264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0.25(0.3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985000" y="85852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9.06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893300" y="7404100"/>
            <a:ext cx="1308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0.00(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공백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855200" y="80391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0.82(0.9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855200" y="85725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6.95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776200" y="7404100"/>
            <a:ext cx="1549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0.25(0.3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738100" y="8039100"/>
            <a:ext cx="1651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0.13(0.15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738100" y="85725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6.05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735300" y="7404100"/>
            <a:ext cx="1638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0.17(0.2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760700" y="8039100"/>
            <a:ext cx="1689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0.04(0.05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낮음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760700" y="85725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8100" y="6108700"/>
            <a:ext cx="2425700" cy="3505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2159000"/>
            <a:ext cx="381000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60400" y="965200"/>
            <a:ext cx="107188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4-2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안전지역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TOP6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요인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0600" y="21082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안전지역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TOP6]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390900"/>
            <a:ext cx="2425700" cy="6223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46100" y="29083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평리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900" y="4000500"/>
            <a:ext cx="2425700" cy="56261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3479800" y="35687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성내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00" y="4343400"/>
            <a:ext cx="2425700" cy="52832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6426200" y="38862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비산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0" y="4775200"/>
            <a:ext cx="2425700" cy="48514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372600" y="43434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평리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44400" y="5346700"/>
            <a:ext cx="2425700" cy="4279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95300" y="6680200"/>
            <a:ext cx="20294600" cy="2324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65100" y="7226300"/>
            <a:ext cx="18503900" cy="25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7823200"/>
            <a:ext cx="18503900" cy="25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5400" y="8470900"/>
            <a:ext cx="18503900" cy="25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-647700" y="7886700"/>
            <a:ext cx="2438400" cy="254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306300" y="49149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평리</a:t>
            </a:r>
            <a:r>
              <a:rPr lang="en-US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265400" y="5651500"/>
            <a:ext cx="2438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원대동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200" y="67310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범죄발생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6200" y="72898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인구밀도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4300" y="78867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CC</a:t>
            </a:r>
          </a:p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TV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1600" y="8509000"/>
            <a:ext cx="50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치안기관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652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0.00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54100" y="7391400"/>
            <a:ext cx="1409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0.48(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초저밀도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17600" y="8013700"/>
            <a:ext cx="1320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10.32(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52500" y="85979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2.27(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충분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9116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3.01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64000" y="8013700"/>
            <a:ext cx="1320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4.66(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898900" y="85979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3.69(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883400" y="68580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1.64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035800" y="8026400"/>
            <a:ext cx="1320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5.37(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124700" y="8585200"/>
            <a:ext cx="10922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우수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870700" y="74168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0.74(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저밀도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8171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1.70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969500" y="8013700"/>
            <a:ext cx="1320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3.31(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충분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817100" y="74041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0.90(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적정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2763500" y="68453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1.73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763500" y="74041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1.23(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적정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5900400" y="68326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1.64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6052800" y="8001000"/>
            <a:ext cx="1320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3.69(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6129000" y="8572500"/>
            <a:ext cx="10922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6.20(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우수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5887700" y="7391400"/>
            <a:ext cx="15875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0.88(</a:t>
            </a:r>
            <a:r>
              <a:rPr lang="ko-KR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저밀도</a:t>
            </a:r>
            <a:r>
              <a:rPr lang="en-US" sz="1500" b="0" i="0" u="none" strike="noStrike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0400" y="965200"/>
            <a:ext cx="107188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00" y="2781300"/>
            <a:ext cx="6362700" cy="61722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500" y="2362200"/>
            <a:ext cx="863600" cy="609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241800" y="24257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600" y="2781300"/>
            <a:ext cx="6362700" cy="61722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9800" y="2362200"/>
            <a:ext cx="863600" cy="609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2357100" y="24257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739900" y="3670300"/>
            <a:ext cx="56261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상위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6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동에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대해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위험도가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높게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나온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·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안전도가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낮게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나온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원인을</a:t>
            </a:r>
            <a:r>
              <a:rPr lang="en-US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114800" y="5461000"/>
            <a:ext cx="876300" cy="8763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765300" y="6731000"/>
            <a:ext cx="56261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6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동과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비교분석을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통한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개선점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파악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 </a:t>
            </a:r>
          </a:p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완화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·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향상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방안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제시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8" name="TextBox 28"/>
          <p:cNvSpPr txBox="1"/>
          <p:nvPr/>
        </p:nvSpPr>
        <p:spPr>
          <a:xfrm>
            <a:off x="9982200" y="3975100"/>
            <a:ext cx="5626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6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동의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성공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요인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2357100" y="5359400"/>
            <a:ext cx="876300" cy="8763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007600" y="6832600"/>
            <a:ext cx="56261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조성을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핵심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변수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조합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기준</a:t>
            </a:r>
            <a:r>
              <a:rPr lang="en-US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7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4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3860800"/>
            <a:ext cx="609600" cy="255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087600" y="3860800"/>
            <a:ext cx="609600" cy="255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97400" y="4584700"/>
            <a:ext cx="9093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0400" y="1028700"/>
            <a:ext cx="13335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5000" y="571500"/>
            <a:ext cx="51689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대구광역시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범죄취약장소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식별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0000" y="571500"/>
            <a:ext cx="2425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대구</a:t>
            </a:r>
            <a:r>
              <a:rPr lang="en-US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빅데이터</a:t>
            </a:r>
            <a:r>
              <a:rPr lang="en-US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경진</a:t>
            </a:r>
            <a:r>
              <a:rPr lang="en-US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400" b="0" i="0" u="none" strike="noStrike" dirty="0">
                <a:solidFill>
                  <a:srgbClr val="52647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대회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2476500"/>
            <a:ext cx="6972300" cy="6096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7700" y="25400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4000" y="2540000"/>
            <a:ext cx="223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4100" y="35052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1-1)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필요성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406900"/>
            <a:ext cx="69596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2476500"/>
            <a:ext cx="25400" cy="6172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" y="7277100"/>
            <a:ext cx="6972300" cy="609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11200" y="73406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87500" y="7340600"/>
            <a:ext cx="5016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4900" y="8026400"/>
            <a:ext cx="3606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3-1) 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5700" y="8585200"/>
            <a:ext cx="5105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3-2) 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9207500"/>
            <a:ext cx="69596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" y="4775200"/>
            <a:ext cx="6972300" cy="6096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711200" y="48387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7500" y="4838700"/>
            <a:ext cx="223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6718300"/>
            <a:ext cx="6959600" cy="25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054100" y="54229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2-1)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4100" y="58420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2-2)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과정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4100" y="62484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2-3)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컬럼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900" y="2476500"/>
            <a:ext cx="6972300" cy="6096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617200" y="25400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493500" y="2540000"/>
            <a:ext cx="29337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023600" y="32512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4-1)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023600" y="3810000"/>
            <a:ext cx="4584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4-2) </a:t>
            </a:r>
            <a:r>
              <a:rPr lang="ko-KR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</a:t>
            </a:r>
            <a:r>
              <a:rPr lang="en-US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</a:t>
            </a:r>
            <a:r>
              <a:rPr lang="en-US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TOP6 </a:t>
            </a:r>
            <a:r>
              <a:rPr lang="ko-KR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요인</a:t>
            </a:r>
            <a:r>
              <a:rPr lang="en-US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9900" y="4406900"/>
            <a:ext cx="6959600" cy="25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900" y="4711700"/>
            <a:ext cx="6972300" cy="6096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0617200" y="47752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493500" y="4775200"/>
            <a:ext cx="223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</a:t>
            </a:r>
            <a:r>
              <a:rPr lang="en-US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spc="-100" dirty="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방안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023600" y="56388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5-1)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</a:t>
            </a: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방안</a:t>
            </a: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9900" y="6654800"/>
            <a:ext cx="6959600" cy="25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300" y="7213600"/>
            <a:ext cx="6972300" cy="6096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10642600" y="72771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531600" y="7277100"/>
            <a:ext cx="223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049000" y="8204200"/>
            <a:ext cx="3594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6-1) </a:t>
            </a:r>
            <a:r>
              <a:rPr lang="ko-KR" sz="2300" b="0" i="0" u="none" strike="noStrike" spc="-1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5300" y="9156700"/>
            <a:ext cx="69596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0400" y="965200"/>
            <a:ext cx="721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1-1 </a:t>
            </a:r>
            <a:r>
              <a:rPr lang="ko-KR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</a:t>
            </a:r>
            <a:r>
              <a:rPr lang="en-US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r>
              <a:rPr lang="en-US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필요성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300" y="2781300"/>
            <a:ext cx="6362700" cy="6172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900" y="3759200"/>
            <a:ext cx="4876800" cy="3060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3100" y="7086600"/>
            <a:ext cx="5486400" cy="38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4500" y="2362200"/>
            <a:ext cx="863600" cy="609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241800" y="24257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87700" y="3187700"/>
            <a:ext cx="2908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발생</a:t>
            </a:r>
            <a:r>
              <a:rPr lang="en-US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건수</a:t>
            </a:r>
            <a:r>
              <a:rPr lang="en-US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증가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25700" y="7239000"/>
            <a:ext cx="49149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2024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3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분기를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제외하고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 </a:t>
            </a:r>
          </a:p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동분기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발생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건수가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꾸준히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증가하고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있음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 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이는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치안시설의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필요성을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600" y="2781300"/>
            <a:ext cx="6362700" cy="6172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5900" y="3759200"/>
            <a:ext cx="4876800" cy="3060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400" y="7086600"/>
            <a:ext cx="54864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5900" y="3746500"/>
            <a:ext cx="4876800" cy="30734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9800" y="2362200"/>
            <a:ext cx="863600" cy="6096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2357100" y="2425700"/>
            <a:ext cx="914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 spc="-100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64900" y="3213100"/>
            <a:ext cx="3022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검거율</a:t>
            </a:r>
            <a:r>
              <a:rPr lang="en-US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3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감소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541000" y="7264400"/>
            <a:ext cx="4914900" cy="127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발생이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늘어나는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상황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속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검거율이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하락하는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추세를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특히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2025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1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분기에는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70.3%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까지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떨어지며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대응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역량에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대한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점검의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필요성을</a:t>
            </a:r>
            <a:r>
              <a:rPr lang="en-US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0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21400"/>
            <a:ext cx="1854200" cy="15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60400" y="3365500"/>
          <a:ext cx="4902200" cy="5486400"/>
        </p:xfrm>
        <a:graphic>
          <a:graphicData uri="http://schemas.openxmlformats.org/drawingml/2006/table">
            <a:tbl>
              <a:tblPr/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설명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세대수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행정동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별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세대수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등록인구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(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명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)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한국인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(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명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)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여성비율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계산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외국인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(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명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)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외국인비율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계산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세대당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평균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세대당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65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세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이상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고령자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고령자비율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계산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인구밀도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단위면적당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인구밀도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면적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행정동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별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면적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660400" y="965200"/>
            <a:ext cx="6045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400" y="2552700"/>
            <a:ext cx="254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1)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인구학적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변수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400" y="3784600"/>
            <a:ext cx="2730500" cy="4826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975600" y="3822700"/>
            <a:ext cx="259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행정동별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한국인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99400" y="72517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 dirty="0" err="1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월성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  <a:p>
            <a:pPr lvl="0" algn="l">
              <a:lnSpc>
                <a:spcPct val="99600"/>
              </a:lnSpc>
            </a:pP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 dirty="0" err="1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관문동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상인</a:t>
            </a:r>
            <a:r>
              <a:rPr lang="en-US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200" y="3746500"/>
            <a:ext cx="2692400" cy="4953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1430000" y="3797300"/>
            <a:ext cx="2603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행정동별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등록인구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08200" y="3784600"/>
            <a:ext cx="2679700" cy="495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400" y="4483100"/>
            <a:ext cx="2730500" cy="257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9200" y="4495800"/>
            <a:ext cx="2730500" cy="255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70100" y="4470400"/>
            <a:ext cx="2705100" cy="25908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4782800" y="3822700"/>
            <a:ext cx="2705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행정동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한국인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79200" y="7251700"/>
            <a:ext cx="32004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월성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  <a:p>
            <a:pPr lvl="0" algn="l">
              <a:lnSpc>
                <a:spcPct val="99600"/>
              </a:lnSpc>
            </a:pPr>
            <a:r>
              <a:rPr lang="en-US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무태조아동</a:t>
            </a:r>
            <a:r>
              <a:rPr lang="en-US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관문동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871700" y="72136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도현동</a:t>
            </a:r>
          </a:p>
          <a:p>
            <a:pPr lvl="0" algn="l">
              <a:lnSpc>
                <a:spcPct val="99600"/>
              </a:lnSpc>
            </a:pP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상인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공산동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35200" y="7988300"/>
            <a:ext cx="30353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상위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5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동을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60400" y="3365500"/>
          <a:ext cx="4622800" cy="534670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설명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치안기관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파출소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경찰서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가로등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가로등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보안등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보안등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안전비상벨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안전비상벨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어린이용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생활방범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기타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쓰레기단속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시설물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660400" y="965200"/>
            <a:ext cx="6045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400" y="2717800"/>
            <a:ext cx="254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2)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치안시설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변수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0" y="6045200"/>
            <a:ext cx="1854200" cy="152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400" y="3784600"/>
            <a:ext cx="2730500" cy="4826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975600" y="3822700"/>
            <a:ext cx="259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치안기관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99400" y="72517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성내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도원동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범어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  <a:p>
            <a:pPr lvl="0" algn="l">
              <a:lnSpc>
                <a:spcPct val="99600"/>
              </a:lnSpc>
            </a:pPr>
            <a:r>
              <a:rPr lang="en-US" sz="2000" b="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 dirty="0" err="1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평리</a:t>
            </a:r>
            <a:r>
              <a:rPr lang="en-US" sz="2000" b="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sz="2000" b="0" u="none" strike="noStrike" dirty="0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월성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200" y="3746500"/>
            <a:ext cx="2692400" cy="4953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1430000" y="3771900"/>
            <a:ext cx="2603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생활방범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CCTV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08200" y="3784600"/>
            <a:ext cx="2679700" cy="495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400" y="4457700"/>
            <a:ext cx="2755900" cy="2616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91900" y="4457700"/>
            <a:ext cx="2781300" cy="2654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33600" y="4432300"/>
            <a:ext cx="2654300" cy="26416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4782800" y="3822700"/>
            <a:ext cx="2705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어린이용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CCTV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79200" y="7226300"/>
            <a:ext cx="34798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상중이동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비산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검단동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평리</a:t>
            </a:r>
            <a:r>
              <a:rPr lang="en-US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897100" y="72517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원대동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무태조아동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비산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2E3D8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상중이동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읍내동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74900" y="7988300"/>
            <a:ext cx="30353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</a:t>
            </a:r>
            <a:r>
              <a:rPr lang="en-US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상위</a:t>
            </a:r>
            <a:r>
              <a:rPr lang="en-US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5</a:t>
            </a:r>
            <a:r>
              <a:rPr lang="ko-KR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동을</a:t>
            </a:r>
            <a:r>
              <a:rPr lang="en-US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u="none" strike="noStrike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571500" y="3556000"/>
          <a:ext cx="5765800" cy="4292600"/>
        </p:xfrm>
        <a:graphic>
          <a:graphicData uri="http://schemas.openxmlformats.org/drawingml/2006/table">
            <a:tbl>
              <a:tblPr/>
              <a:tblGrid>
                <a:gridCol w="28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설명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유흥업소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유흥업소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초등학교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중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.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고등학교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위치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개수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범죄발생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총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범죄수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*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전체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/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구전체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인구수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(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인구비율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)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5549900"/>
            <a:ext cx="1854200" cy="152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60400" y="965200"/>
            <a:ext cx="6045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3100" y="2882900"/>
            <a:ext cx="2540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3)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사회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환경적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변수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0" y="3556000"/>
            <a:ext cx="2730500" cy="4826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445500" y="3594100"/>
            <a:ext cx="259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유흥업소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369300" y="70358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신천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신당동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복현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 err="1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이곡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황금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4000" y="3556000"/>
            <a:ext cx="2730500" cy="482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1760200" y="3594100"/>
            <a:ext cx="259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초등학교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71300" y="70358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 dirty="0" err="1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관문동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 err="1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  <a:p>
            <a:pPr lvl="0" algn="l">
              <a:lnSpc>
                <a:spcPct val="99600"/>
              </a:lnSpc>
            </a:pP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 dirty="0" err="1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국우동</a:t>
            </a:r>
            <a:r>
              <a:rPr lang="en-US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 dirty="0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도원동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0" y="4241800"/>
            <a:ext cx="2755900" cy="2616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3200" y="4241800"/>
            <a:ext cx="2857500" cy="2590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00300" y="4216400"/>
            <a:ext cx="2781300" cy="2730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0300" y="3556000"/>
            <a:ext cx="2730500" cy="4826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5176500" y="3594100"/>
            <a:ext cx="259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범죄발생</a:t>
            </a:r>
            <a:r>
              <a:rPr lang="en-US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200" b="0" i="0" u="none" strike="noStrike">
                <a:solidFill>
                  <a:srgbClr val="FBFA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00300" y="7035800"/>
            <a:ext cx="31877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남산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진천동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월성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#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안심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en-US" sz="2000" b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74900" y="7988300"/>
            <a:ext cx="30353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상위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5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동을</a:t>
            </a:r>
            <a:r>
              <a:rPr lang="en-US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100" b="0" u="none" strike="noStrike" dirty="0">
                <a:solidFill>
                  <a:srgbClr val="9E9E9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의미함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800" y="2260600"/>
            <a:ext cx="25400" cy="61722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39900" y="2806700"/>
          <a:ext cx="5308600" cy="520700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설명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유흥업소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초등학교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0.04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중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,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고등학교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0.03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요리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주점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등록인구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0.50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여성비율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0.10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외국인비율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0414000" y="2806700"/>
          <a:ext cx="5511800" cy="5257800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변수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FBFAF8"/>
                          </a:solidFill>
                          <a:ea typeface="S-Core Dream 5 Medium"/>
                        </a:rPr>
                        <a:t>설명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치안기관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0.25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어린이용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0.20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안전비상벨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0.20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기타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0.05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시설물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0.10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가로등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보안등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0.06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생활방범</a:t>
                      </a: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 CCTV </a:t>
                      </a:r>
                      <a:r>
                        <a:rPr lang="ko-KR" sz="1600" b="0" i="0" u="none" strike="noStrike">
                          <a:solidFill>
                            <a:srgbClr val="787878"/>
                          </a:solidFill>
                          <a:ea typeface="S-Core Dream 5 Medium"/>
                        </a:rPr>
                        <a:t>수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787878"/>
                          </a:solidFill>
                          <a:latin typeface="S-Core Dream 5 Medium"/>
                        </a:rPr>
                        <a:t>0.40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8636000"/>
            <a:ext cx="14947900" cy="12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62500" y="9804400"/>
            <a:ext cx="2540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D3DAE0"/>
                </a:solidFill>
                <a:latin typeface="Pretendard Regular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400" y="965200"/>
            <a:ext cx="12801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71800" y="2247900"/>
            <a:ext cx="350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위험요소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양의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07800" y="2184400"/>
            <a:ext cx="35052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안전요소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음의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1500" y="8940800"/>
            <a:ext cx="14401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*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산출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공식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    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= Σ(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위험요소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×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- Σ(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안전요소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× </a:t>
            </a:r>
            <a:r>
              <a:rPr lang="ko-KR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600" y="2527300"/>
            <a:ext cx="9931400" cy="5549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0400" y="965200"/>
            <a:ext cx="12801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81400" y="8572500"/>
            <a:ext cx="12115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*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산출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공식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     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= Σ(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위험요소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×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- Σ(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안전요소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× </a:t>
            </a:r>
            <a:r>
              <a:rPr lang="ko-KR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2500" b="0" i="0" u="none" strike="noStrike" dirty="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93900"/>
            <a:ext cx="149479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641600"/>
            <a:ext cx="12065000" cy="6248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0400" y="965200"/>
            <a:ext cx="12801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3-1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5000" b="0" i="0" u="none" strike="noStrike" spc="-100">
                <a:solidFill>
                  <a:srgbClr val="59595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6900" y="533400"/>
            <a:ext cx="825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69500" y="533400"/>
            <a:ext cx="227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위험지역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71900" y="5334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4600" y="533400"/>
            <a:ext cx="1612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35000" y="5334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효과방안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9700" y="533400"/>
            <a:ext cx="3670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범죄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안전도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순위험도</a:t>
            </a:r>
            <a:r>
              <a:rPr lang="en-US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sz="1800" b="0" i="0" u="none" strike="noStrike">
                <a:solidFill>
                  <a:srgbClr val="78787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1120</Words>
  <Application>Microsoft Office PowerPoint</Application>
  <PresentationFormat>사용자 지정</PresentationFormat>
  <Paragraphs>306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Calibri</vt:lpstr>
      <vt:lpstr>S-Core Dream 5 Medium</vt:lpstr>
      <vt:lpstr>Arial</vt:lpstr>
      <vt:lpstr>Pretendard Regular</vt:lpstr>
      <vt:lpstr>휴먼모음T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별별별</dc:creator>
  <cp:lastModifiedBy>별별 별</cp:lastModifiedBy>
  <cp:revision>4</cp:revision>
  <dcterms:created xsi:type="dcterms:W3CDTF">2006-08-16T00:00:00Z</dcterms:created>
  <dcterms:modified xsi:type="dcterms:W3CDTF">2025-08-25T07:05:20Z</dcterms:modified>
</cp:coreProperties>
</file>