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3" r:id="rId2"/>
    <p:sldId id="290" r:id="rId3"/>
    <p:sldId id="329" r:id="rId4"/>
    <p:sldId id="291" r:id="rId5"/>
    <p:sldId id="293" r:id="rId6"/>
    <p:sldId id="292" r:id="rId7"/>
    <p:sldId id="318" r:id="rId8"/>
    <p:sldId id="319" r:id="rId9"/>
    <p:sldId id="295" r:id="rId10"/>
    <p:sldId id="296" r:id="rId11"/>
    <p:sldId id="297" r:id="rId12"/>
    <p:sldId id="298" r:id="rId13"/>
    <p:sldId id="299" r:id="rId14"/>
    <p:sldId id="301" r:id="rId15"/>
    <p:sldId id="300" r:id="rId16"/>
    <p:sldId id="302" r:id="rId17"/>
    <p:sldId id="303" r:id="rId18"/>
    <p:sldId id="321" r:id="rId19"/>
    <p:sldId id="326" r:id="rId20"/>
    <p:sldId id="330" r:id="rId21"/>
    <p:sldId id="331" r:id="rId22"/>
    <p:sldId id="332" r:id="rId23"/>
    <p:sldId id="333" r:id="rId24"/>
    <p:sldId id="334" r:id="rId25"/>
    <p:sldId id="335" r:id="rId26"/>
    <p:sldId id="320" r:id="rId27"/>
    <p:sldId id="307" r:id="rId28"/>
    <p:sldId id="280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27" r:id="rId40"/>
    <p:sldId id="32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79" autoAdjust="0"/>
  </p:normalViewPr>
  <p:slideViewPr>
    <p:cSldViewPr snapToGrid="0">
      <p:cViewPr varScale="1">
        <p:scale>
          <a:sx n="94" d="100"/>
          <a:sy n="94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ECEEB-2C98-4803-A90F-2403B599BAB7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BC208-B1C3-435D-9034-290D3312B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9608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609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0072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0637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2852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2383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5250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4730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001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7023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Motivation: nodes may have an arbitrary number of label types, and these label types may be heterogenous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580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91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Motivation: nodes may have an arbitrary number of label types, and these label types may be heterogenous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0296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Motivation: nodes may have an arbitrary number of label types, and these label types may be heterogenous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0914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Motivation: nodes may have an arbitrary number of label types, and these label types may be heterogenous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9894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Motivation: nodes may have an arbitrary number of label types, and these label types may be heterogenous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9730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Motivation: nodes may have an arbitrary number of label types, and these label types may be heterogenous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5617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Motivation: nodes may have an arbitrary number of label types, and these label types may be heterogenous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2496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464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Motivation: nodes may have an arbitrary number of label types, and these label types may be heterogenous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9071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1764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레이블을 어떻게 뭉치는 지는 </a:t>
            </a:r>
            <a:r>
              <a:rPr kumimoji="1" lang="en-US" altLang="ko-KR" dirty="0"/>
              <a:t>(</a:t>
            </a:r>
            <a:r>
              <a:rPr kumimoji="1" lang="ko-KR" altLang="en-US" dirty="0"/>
              <a:t>함수 </a:t>
            </a:r>
            <a:r>
              <a:rPr kumimoji="1" lang="en-US" altLang="ko-KR" dirty="0"/>
              <a:t>f</a:t>
            </a:r>
            <a:r>
              <a:rPr kumimoji="1" lang="ko-KR" altLang="en-US" dirty="0"/>
              <a:t>를 어떻게 설계하는 지는 사용자가 결정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레이블 별로 </a:t>
            </a:r>
            <a:r>
              <a:rPr kumimoji="1" lang="en-US" altLang="ko-KR" dirty="0"/>
              <a:t>f</a:t>
            </a:r>
            <a:r>
              <a:rPr kumimoji="1" lang="ko-KR" altLang="en-US" dirty="0"/>
              <a:t>라는 함수를 통해 </a:t>
            </a:r>
            <a:r>
              <a:rPr kumimoji="1" lang="en-US" altLang="ko-KR" dirty="0"/>
              <a:t>vector embedding </a:t>
            </a:r>
            <a:r>
              <a:rPr kumimoji="1" lang="ko-KR" altLang="en-US" dirty="0"/>
              <a:t>만들어서</a:t>
            </a:r>
            <a:r>
              <a:rPr kumimoji="1" lang="en-US" altLang="ko-KR" dirty="0"/>
              <a:t>, g</a:t>
            </a:r>
            <a:r>
              <a:rPr kumimoji="1" lang="ko-KR" altLang="en-US" dirty="0"/>
              <a:t>라는 함수를 통해 하나로 합친 결과가 </a:t>
            </a:r>
            <a:r>
              <a:rPr kumimoji="1" lang="en-US" altLang="ko-KR" dirty="0"/>
              <a:t>h</a:t>
            </a:r>
          </a:p>
          <a:p>
            <a:r>
              <a:rPr kumimoji="1" lang="en-US" altLang="ko-KR" dirty="0"/>
              <a:t>f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g</a:t>
            </a:r>
            <a:r>
              <a:rPr kumimoji="1" lang="ko-KR" altLang="en-US" dirty="0"/>
              <a:t>는 모두 미분가능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많은 경우에서 </a:t>
            </a:r>
            <a:r>
              <a:rPr kumimoji="1" lang="en-US" altLang="ko-KR" dirty="0"/>
              <a:t>g</a:t>
            </a:r>
            <a:r>
              <a:rPr kumimoji="1" lang="ko-KR" altLang="en-US" dirty="0"/>
              <a:t>랑 </a:t>
            </a:r>
            <a:r>
              <a:rPr kumimoji="1" lang="en-US" altLang="ko-KR" dirty="0" err="1"/>
              <a:t>g_hat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parameter free function; element-wise </a:t>
            </a:r>
            <a:r>
              <a:rPr kumimoji="1" lang="en-US" altLang="ko-KR" dirty="0" err="1"/>
              <a:t>avg</a:t>
            </a:r>
            <a:r>
              <a:rPr kumimoji="1" lang="en-US" altLang="ko-KR" dirty="0"/>
              <a:t>, max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831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8358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sz="1800" dirty="0"/>
                  <a:t>The objective is to make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smaller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than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kumimoji="1" lang="en-US" altLang="ko-KR" sz="1800" dirty="0"/>
              </a:p>
              <a:p>
                <a:r>
                  <a:rPr kumimoji="1" lang="en-US" altLang="ko-KR" sz="1800" dirty="0"/>
                  <a:t>Gradient</a:t>
                </a:r>
                <a:r>
                  <a:rPr kumimoji="1" lang="ko-KR" altLang="en-US" sz="1800" dirty="0"/>
                  <a:t>를 어떻게 </a:t>
                </a:r>
                <a:r>
                  <a:rPr kumimoji="1" lang="ko-KR" altLang="en-US" sz="1800" dirty="0" err="1"/>
                  <a:t>전달시켜서</a:t>
                </a:r>
                <a:r>
                  <a:rPr kumimoji="1" lang="ko-KR" altLang="en-US" sz="1800" dirty="0"/>
                  <a:t> 업데이트하는지는 </a:t>
                </a:r>
                <a:r>
                  <a:rPr kumimoji="1" lang="ko-KR" altLang="en-US" sz="1800" dirty="0" err="1"/>
                  <a:t>안나와있음</a:t>
                </a:r>
                <a:endParaRPr kumimoji="1" lang="ko-KR" altLang="en-US" sz="1800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sz="1800" dirty="0"/>
                  <a:t>The objective is to make the distance between 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 ̃_</a:t>
                </a:r>
                <a:r>
                  <a:rPr lang="en-US" altLang="ko-KR" sz="180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𝑖 (𝑣)</a:t>
                </a:r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h_i </a:t>
                </a:r>
                <a:r>
                  <a:rPr lang="en-US" altLang="ko-KR" sz="180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(𝑣)</a:t>
                </a:r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smaller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than the distance between 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 ̃_</a:t>
                </a:r>
                <a:r>
                  <a:rPr lang="en-US" altLang="ko-KR" sz="180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𝑖 (𝑣)</a:t>
                </a:r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 ̃_</a:t>
                </a:r>
                <a:r>
                  <a:rPr lang="en-US" altLang="ko-KR" sz="180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𝑖 (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𝑢).</a:t>
                </a:r>
                <a:endParaRPr kumimoji="1" lang="en-US" altLang="ko-KR" sz="1800" dirty="0"/>
              </a:p>
              <a:p>
                <a:r>
                  <a:rPr kumimoji="1" lang="en-US" altLang="ko-KR" sz="1800" dirty="0"/>
                  <a:t>Gradient</a:t>
                </a:r>
                <a:r>
                  <a:rPr kumimoji="1" lang="ko-KR" altLang="en-US" sz="1800" dirty="0"/>
                  <a:t>를 어떻게 </a:t>
                </a:r>
                <a:r>
                  <a:rPr kumimoji="1" lang="ko-KR" altLang="en-US" sz="1800" dirty="0" err="1"/>
                  <a:t>전달시켜서</a:t>
                </a:r>
                <a:r>
                  <a:rPr kumimoji="1" lang="ko-KR" altLang="en-US" sz="1800" dirty="0"/>
                  <a:t> 업데이트하는지는 </a:t>
                </a:r>
                <a:r>
                  <a:rPr kumimoji="1" lang="ko-KR" altLang="en-US" sz="1800" dirty="0" err="1"/>
                  <a:t>안나와있음</a:t>
                </a:r>
                <a:endParaRPr kumimoji="1" lang="ko-KR" altLang="en-US" sz="180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9249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sz="1800" dirty="0"/>
                  <a:t>The objective is to make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smaller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than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kumimoji="1" lang="ko-KR" altLang="en-US" sz="1800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sz="1800" dirty="0"/>
                  <a:t>The objective is to make the distance between 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 ̃_</a:t>
                </a:r>
                <a:r>
                  <a:rPr lang="en-US" altLang="ko-KR" sz="180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𝑖 (𝑣)</a:t>
                </a:r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h_i </a:t>
                </a:r>
                <a:r>
                  <a:rPr lang="en-US" altLang="ko-KR" sz="180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(𝑣)</a:t>
                </a:r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smaller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than the distance between 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 ̃_</a:t>
                </a:r>
                <a:r>
                  <a:rPr lang="en-US" altLang="ko-KR" sz="180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𝑖 (𝑣)</a:t>
                </a:r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ko-KR" sz="1800" i="0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 ̃_</a:t>
                </a:r>
                <a:r>
                  <a:rPr lang="en-US" altLang="ko-KR" sz="180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𝑖 (</a:t>
                </a:r>
                <a:r>
                  <a:rPr lang="en-US" altLang="ko-KR" sz="1800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𝑢).</a:t>
                </a:r>
                <a:endParaRPr kumimoji="1" lang="ko-KR" altLang="en-US" sz="180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7346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Gradient step</a:t>
            </a:r>
            <a:r>
              <a:rPr kumimoji="1" lang="ko-KR" altLang="en-US" dirty="0"/>
              <a:t>을 한 번만 해도 어차피 다른 노드에서 할 때 또 바뀜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96158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BlogCatalog</a:t>
            </a: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(online social net.), PPI (protein-protein interactions), POS (Wikipedia)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classification</a:t>
            </a:r>
            <a:endParaRPr lang="en-US" altLang="ko-KR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label per node</a:t>
            </a:r>
            <a:endParaRPr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83814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BlogCatalog</a:t>
            </a: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(online social net.), PPI (protein-protein interactions), POS (Wikipedia)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classification</a:t>
            </a:r>
            <a:endParaRPr lang="en-US" altLang="ko-KR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label per node</a:t>
            </a:r>
            <a:endParaRPr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805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 </a:t>
            </a:r>
            <a:r>
              <a:rPr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논문에서 주장한 바와는 달리 </a:t>
            </a: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  <a:r>
              <a:rPr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이랑 </a:t>
            </a:r>
            <a:r>
              <a:rPr lang="en-US" altLang="ko-KR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  <a:r>
              <a:rPr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이랑 큰 차이 없음</a:t>
            </a:r>
            <a:endParaRPr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Transductive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모두 사용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inductive: </a:t>
            </a:r>
            <a:r>
              <a:rPr lang="ko-K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트레이닝에서 일부 제거</a:t>
            </a:r>
            <a:endParaRPr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ko-KR" dirty="0"/>
              <a:t>	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39086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BlogCatalog</a:t>
            </a: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(online social net.), PPI (protein-protein interactions), POS (Wikipedia)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classification</a:t>
            </a:r>
            <a:endParaRPr lang="en-US" altLang="ko-KR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label per node</a:t>
            </a:r>
            <a:endParaRPr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77365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kumimoji="1"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kumimoji="1"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kumimoji="1"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가까울수록 </a:t>
            </a:r>
            <a:r>
              <a:rPr kumimoji="1"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kumimoji="1"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잘 됨</a:t>
            </a:r>
            <a:endParaRPr kumimoji="1"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kumimoji="1"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딱히 잘된 것 </a:t>
            </a:r>
            <a:r>
              <a:rPr kumimoji="1" lang="ko-KR" alt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같진</a:t>
            </a:r>
            <a:r>
              <a:rPr kumimoji="1"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않으나 레이블이 추가되어서 클러스터링이 더 잘 된 것을 볼 수 있음</a:t>
            </a:r>
            <a:endParaRPr kumimoji="1"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endParaRPr kumimoji="1"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kumimoji="1" lang="ko-KR" alt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임베딩</a:t>
            </a:r>
            <a:r>
              <a:rPr kumimoji="1"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학습 시 이웃 수를 </a:t>
            </a:r>
            <a:r>
              <a:rPr kumimoji="1"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ko-KR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 정도로 제한하면 효율적으로 학습 가능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55655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789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09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44851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998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5005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572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068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2829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617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5E3F4-1389-4920-8411-230E9DFF2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5EC523-B13E-48BF-9D6F-DBE94072A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26AFF-F2DF-4BBA-BA16-64B45387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6DC1-A2D4-429D-BC6F-E42C3B07195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2A00E-E1BD-4A13-AF42-56C8CF13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1958C-6D89-42CA-B706-0D08EA69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0F4-FB13-47C7-8007-6A93C0A07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9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9B706-7592-49CD-9CB7-A3622FA2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FD64E-2018-48D0-AAE2-AB20445E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5C3E5-BD8A-4C36-8F68-C347D547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6DC1-A2D4-429D-BC6F-E42C3B07195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43273-6B3D-408B-86BD-EDFE9AD7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80B45-4620-4BE9-B362-A6708D02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0F4-FB13-47C7-8007-6A93C0A07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7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08495A-2F05-40B2-AC23-E455209A2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521084-38AA-43E5-98A3-0526FAEDB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70C40-C50A-45C6-A107-B4C75062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6DC1-A2D4-429D-BC6F-E42C3B07195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AC511-47B0-4F3C-996D-BE5CF931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76F6F-E2DF-48E2-BDB3-2A6427C6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0F4-FB13-47C7-8007-6A93C0A07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A9516-3D7B-47C9-85A2-F9624DD9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0019E-32FA-4BC3-BADF-8D9A48D4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536CD-EAEB-4F29-8FE4-5D4A70C9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6DC1-A2D4-429D-BC6F-E42C3B07195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B8DA5-956C-49FB-8F91-BC5366AE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E3595-B2F7-45EC-81B3-30BF2590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0F4-FB13-47C7-8007-6A93C0A07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4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DE5CB-911A-4E6E-9E17-AABA7595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40D6F-E954-4F96-B97C-A9B33A3E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F890E-D5E5-4C96-8BE3-5F71C3E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6DC1-A2D4-429D-BC6F-E42C3B07195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24D66-B56E-4AEC-9533-608AFAD5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2ACAD-4E78-460E-B198-92585FF9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0F4-FB13-47C7-8007-6A93C0A07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4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05DB7-A099-429E-AC01-ABDD3D48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70E2A-0DE8-4376-8D95-274507D09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06B02-420C-4EC6-A272-40777F82F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6014E-68C8-4921-B4C5-28664511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6DC1-A2D4-429D-BC6F-E42C3B07195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5A475-7A7D-4823-8C59-2B4AA538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5592D-721F-446A-83AE-5743D27E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0F4-FB13-47C7-8007-6A93C0A07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2AA6-0C66-485E-BF98-EC121F80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7F62B-8CB8-4FC9-9B40-41C82862B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9E7B23-8CB0-4105-9D47-0683D4B5A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428328-9D0B-4053-8E56-052325166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B9E913-1E26-4EA4-8D8F-593B9ADCE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C56241-014D-46C1-8B92-C6ABF73E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6DC1-A2D4-429D-BC6F-E42C3B07195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2B1EEE-105E-42DA-B5C8-C0E13B94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83F9B8-F6ED-4549-B35D-5037EC52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0F4-FB13-47C7-8007-6A93C0A07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98D9B-BEFE-4143-BCA0-8A971EEC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8C6628-F66A-467E-987C-60FD84FD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6DC1-A2D4-429D-BC6F-E42C3B07195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666D99-9D56-459D-8E13-3B53A0DB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767EFC-BF53-46D8-8C37-AAD76EF9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0F4-FB13-47C7-8007-6A93C0A07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6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50476E-1272-4528-85AC-DA1C1F8D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6DC1-A2D4-429D-BC6F-E42C3B07195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401018-0756-47A2-A074-ADD6920D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61F593-F30C-4A1F-967E-BA95CB05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0F4-FB13-47C7-8007-6A93C0A07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11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F911B-A664-4291-AB69-00A247F8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87A02-F620-41A2-AC26-C486BF34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3560E0-F8CC-4748-AD70-6A01C16E2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8EBDD-B17A-4569-9F99-F8C265D3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6DC1-A2D4-429D-BC6F-E42C3B07195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0253C-95D0-49BE-A972-93EE460A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77DA9-FA09-4D95-8B87-DEF224FD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0F4-FB13-47C7-8007-6A93C0A07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8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D59C-2AF4-4B10-A603-32ED314E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C00AA5-24A4-4A9E-924C-F8C44A400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844CE0-4060-4501-BA33-2B246D878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40AB5-DCD4-46A2-BE0E-28053A25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6DC1-A2D4-429D-BC6F-E42C3B07195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0D2A51-732B-4554-8F06-96447CA3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10F89-A106-423B-8FAA-CDB4B382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0F4-FB13-47C7-8007-6A93C0A07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3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C804CB-71B0-407E-B029-58E1310C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22A1B-C2E0-4BB7-9C50-E86039DF9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94A73-2A06-4D7F-9FDF-E6B632AAF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6DC1-A2D4-429D-BC6F-E42C3B07195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43777-E574-4737-9A2A-C7AA1087E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B2C57-EB2B-4B64-A97B-528DAC83D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80F4-FB13-47C7-8007-6A93C0A07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1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4102100" y="4921930"/>
            <a:ext cx="7683500" cy="1376362"/>
          </a:xfrm>
        </p:spPr>
        <p:txBody>
          <a:bodyPr anchor="ctr">
            <a:normAutofit/>
          </a:bodyPr>
          <a:lstStyle/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Yunseob Shin,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Information &amp; Intelligence System Lab., SKKU</a:t>
            </a:r>
            <a:endParaRPr kumimoji="1" lang="en-US" altLang="ko-KR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2018/06/01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2345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Report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1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Intuition: find embeddings of nodes to d-dimensions that preserve similarity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Idea: Learn node embedding such that nearby nodes are close together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node 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define the “nearby nodes”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altLang="ko-KR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neighborhood of </a:t>
                </a:r>
                <a:r>
                  <a:rPr lang="en-US" altLang="ko-K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obtained by some strategy </a:t>
                </a:r>
                <a:r>
                  <a:rPr lang="en-US" altLang="ko-K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56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learn a mapping 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ℝ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Log-likelihood objective: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lim>
                    </m:limLow>
                    <m:nary>
                      <m:naryPr>
                        <m:chr m:val="∑"/>
                        <m:sup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endChr m:val="|"/>
                            <m:ctrlPr>
                              <a:rPr lang="en-US" altLang="ko-KR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</m:t>
                    </m:r>
                    <m:d>
                      <m:dPr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parameterization: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exp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limLow>
                      <m:limLow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lim>
                    </m:limLow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</m:nary>
                      </m:e>
                    </m:nary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exp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node 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want to learn feature representations predictive of nodes in its neighborhood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  <a:blipFill>
                <a:blip r:embed="rId4"/>
                <a:stretch>
                  <a:fillRect t="-725" r="-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88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Objective: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lim>
                    </m:limLow>
                    <m:nary>
                      <m:naryPr>
                        <m:chr m:val="∑"/>
                        <m:sup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</m:nary>
                      </m:e>
                    </m:nary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exp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Maximize the obj. using SGD with negative sampling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the summation is expensive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Idea: Just sample a couple of “negative nodes”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means at each iteration, only embeddings of a few nodes will be updated at a time.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Much faster training of embeddings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970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</p:spPr>
            <p:txBody>
              <a:bodyPr>
                <a:normAutofit lnSpcReduction="10000"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two classic strategies to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 given node 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𝐵𝐹𝑆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Local microscopic view</a:t>
                </a:r>
                <a:endParaRPr lang="en-US" altLang="ko-KR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𝐷𝐹𝑆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Global microscopic view</a:t>
                </a: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  <a:blipFill>
                <a:blip r:embed="rId4"/>
                <a:stretch>
                  <a:fillRect t="-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BBC7C3F-6B4C-451B-9029-C60BA8185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84" y="2357197"/>
            <a:ext cx="6639056" cy="237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5DF2FF-8DB7-49D5-9AD0-538BECADB143}"/>
              </a:ext>
            </a:extLst>
          </p:cNvPr>
          <p:cNvGrpSpPr/>
          <p:nvPr/>
        </p:nvGrpSpPr>
        <p:grpSpPr>
          <a:xfrm>
            <a:off x="1852010" y="658970"/>
            <a:ext cx="8487980" cy="4198220"/>
            <a:chOff x="1852010" y="953610"/>
            <a:chExt cx="8487980" cy="41982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7630B93-0AA2-40D7-9603-5032CADD0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010" y="953610"/>
              <a:ext cx="8487980" cy="327489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8520C4-F1D6-43F4-8323-4516B3FBB5E4}"/>
                </a:ext>
              </a:extLst>
            </p:cNvPr>
            <p:cNvSpPr txBox="1"/>
            <p:nvPr/>
          </p:nvSpPr>
          <p:spPr>
            <a:xfrm>
              <a:off x="2188680" y="4228500"/>
              <a:ext cx="16754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BFS:</a:t>
              </a:r>
            </a:p>
            <a:p>
              <a:pPr algn="ctr"/>
              <a:r>
                <a:rPr lang="en-US" altLang="ko-KR" dirty="0"/>
                <a:t>Micro-view of</a:t>
              </a:r>
              <a:br>
                <a:rPr lang="en-US" altLang="ko-KR" dirty="0"/>
              </a:br>
              <a:r>
                <a:rPr lang="en-US" altLang="ko-KR" dirty="0"/>
                <a:t>neighborhood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5BC3E7-49E4-4777-AC32-90CFB9FA52FB}"/>
                </a:ext>
              </a:extLst>
            </p:cNvPr>
            <p:cNvSpPr txBox="1"/>
            <p:nvPr/>
          </p:nvSpPr>
          <p:spPr>
            <a:xfrm>
              <a:off x="7359549" y="4228500"/>
              <a:ext cx="16754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DFS:</a:t>
              </a:r>
            </a:p>
            <a:p>
              <a:pPr algn="ctr"/>
              <a:r>
                <a:rPr lang="en-US" altLang="ko-KR" dirty="0"/>
                <a:t>Macro-view of</a:t>
              </a:r>
              <a:br>
                <a:rPr lang="en-US" altLang="ko-KR" dirty="0"/>
              </a:br>
              <a:r>
                <a:rPr lang="en-US" altLang="ko-KR" dirty="0"/>
                <a:t>neighborhood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273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Interpolating BFS and DFS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Biased random walk</a:t>
                </a:r>
                <a:r>
                  <a:rPr lang="ko-KR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given a node 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generates neighborhood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parameters: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parameter </a:t>
                </a:r>
                <a:r>
                  <a:rPr lang="en-US" altLang="ko-K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back to the previous node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In-out parameter </a:t>
                </a:r>
                <a:r>
                  <a:rPr lang="en-US" altLang="ko-K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Moving outwards (DFS) vs. inwards(BFS)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 q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learned in a semi-supervised way</a:t>
                </a:r>
                <a:endParaRPr lang="en-US" altLang="ko-KR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  <a:blipFill>
                <a:blip r:embed="rId4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12C376F-295B-487D-A55B-F50790529E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70" y="2409750"/>
            <a:ext cx="3498770" cy="20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9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 algorithm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walk probabilities</a:t>
            </a:r>
          </a:p>
          <a:p>
            <a:pPr marL="914400" lvl="1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</a:t>
            </a:r>
            <a:r>
              <a:rPr lang="en-US" altLang="ko-KR" sz="2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w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alks of length </a:t>
            </a:r>
            <a:r>
              <a:rPr lang="en-US" altLang="ko-K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starting from each node </a:t>
            </a:r>
            <a:r>
              <a:rPr lang="en-US" altLang="ko-K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node2vec objective using S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</a:t>
            </a:r>
          </a:p>
          <a:p>
            <a:pPr marL="914400" lvl="1" indent="-457200" algn="just">
              <a:lnSpc>
                <a:spcPct val="110000"/>
              </a:lnSpc>
              <a:buFont typeface="+mj-lt"/>
              <a:buAutoNum type="arabicPeriod"/>
            </a:pP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Linear-time complexity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 are parallelizable</a:t>
            </a: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5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5" y="1020827"/>
            <a:ext cx="8651246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feature learning in networks</a:t>
            </a: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explicit locality preserving objective for feature learning.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random walks capture diversity of network patterns.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robust algorithm with excellent empirical performance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extensions would involve designing random walk strategies entailed to network with specific structure such as heterogeneous networks and signed networks.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82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23457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LINE: Large-scale Information Network Embedding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부제 2">
            <a:extLst>
              <a:ext uri="{FF2B5EF4-FFF2-40B4-BE49-F238E27FC236}">
                <a16:creationId xmlns:a16="http://schemas.microsoft.com/office/drawing/2014/main" id="{3F501B1E-3656-4EB0-8625-016A4B0DC008}"/>
              </a:ext>
            </a:extLst>
          </p:cNvPr>
          <p:cNvSpPr txBox="1">
            <a:spLocks/>
          </p:cNvSpPr>
          <p:nvPr/>
        </p:nvSpPr>
        <p:spPr>
          <a:xfrm>
            <a:off x="2254250" y="3282269"/>
            <a:ext cx="7683500" cy="46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Jian Tang et al. </a:t>
            </a:r>
            <a:r>
              <a:rPr kumimoji="1" lang="en-US" altLang="ko-KR" i="1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WWW, </a:t>
            </a:r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83602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Large-scale Information Network Embedding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0185405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embedding information networks into low-dimensional spaces, in which every vertex is represented as a low-dimensional vector.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low-dimensional embedding is very useful in a variety of applications such as visualization, node classification, link prediction and recommendation.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proposed a scalable network embedding “LINE” which is suitable for arbitrary types of information networks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/ directed, weighted / not-weighted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Contents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lvl="1" algn="just">
              <a:lnSpc>
                <a:spcPct val="110000"/>
              </a:lnSpc>
            </a:pP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 in Graphs</a:t>
            </a:r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ode2vec</a:t>
            </a:r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Propagation</a:t>
            </a:r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  <a:p>
            <a:pPr lvl="1" algn="just">
              <a:lnSpc>
                <a:spcPct val="110000"/>
              </a:lnSpc>
            </a:pPr>
            <a:endParaRPr lang="en-US" altLang="ko-KR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9AD454-4D87-4E0D-8FD2-1E934F6853A6}"/>
              </a:ext>
            </a:extLst>
          </p:cNvPr>
          <p:cNvSpPr/>
          <p:nvPr/>
        </p:nvSpPr>
        <p:spPr>
          <a:xfrm>
            <a:off x="0" y="777364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2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Large-scale Information Network Embedding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140446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1: a scalable network embedding “LINE” which is suitable for arbitrary types of information networks with a carefully designed objective function that preserves first-order and second-order proximities.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2: an edge-sampling algorithm for optimizing the objective.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31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Large-scale Information Network Embedding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0927086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first-order and second-order proximity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conduct the embedding, the network structure must be preserved.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First-order proximity: the local pairwise proximity between two nodes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Simply the weight of the edge between two nodes.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Ex) people who are friends with each other tend to share similar interests.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Second-order proximity: the similarity between their neighborhood network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𝑢𝑛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the first-order proximity of a node </a:t>
                </a:r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all the other nodes.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second-order proximity between </a:t>
                </a:r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determined by the similarity between </a:t>
                </a:r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p(u)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p(v).</a:t>
                </a: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0927086" cy="5043129"/>
              </a:xfrm>
              <a:blipFill>
                <a:blip r:embed="rId4"/>
                <a:stretch>
                  <a:fillRect t="-725" r="-7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478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Large-scale Information Network Embedding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0185405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embedding information networks into low-dimensional spaces, in which every vertex is represented as a low-dimensional vector.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low-dimensional embedding is very useful in a variety of applications such as visualization, node classification, link prediction and recommendation.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97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Large-scale Information Network Embedding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0185405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with First-order Proximity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joint probability between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follows: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</m:t>
                        </m:r>
                        <m:sSubSup>
                          <m:sSub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joint probability distribution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low-dimensional vector representation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Objective: minimize the KL-divergence of two distributions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=1..|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sub>
                        </m:sSub>
                      </m:lim>
                    </m:limLow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applicable for undirected graphs</a:t>
                </a: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0185405" cy="5043129"/>
              </a:xfrm>
              <a:blipFill>
                <a:blip r:embed="rId4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688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Large-scale Information Network Embedding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069326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with Second-order Proximity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Assumption: a vertex is not only treated as a vertex itself, but also as a “context”.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Vertices with similar distributions over the contexts are assumed to be similar</a:t>
                </a: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of “context”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generated by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exp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Objective:</a:t>
                </a: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=1..|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sub>
                        </m:sSub>
                      </m:lim>
                    </m:limLow>
                    <m:r>
                      <a:rPr lang="en-US" altLang="ko-KR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069326" cy="5043129"/>
              </a:xfrm>
              <a:blipFill>
                <a:blip r:embed="rId4"/>
                <a:stretch>
                  <a:fillRect t="-725" r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5C782A7E-07AD-4102-A589-DDBC4FB5C07C}"/>
              </a:ext>
            </a:extLst>
          </p:cNvPr>
          <p:cNvGrpSpPr/>
          <p:nvPr/>
        </p:nvGrpSpPr>
        <p:grpSpPr>
          <a:xfrm>
            <a:off x="5983681" y="3005204"/>
            <a:ext cx="5607103" cy="847591"/>
            <a:chOff x="5556961" y="2033255"/>
            <a:chExt cx="5607103" cy="8475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5A31F189-3790-4BE1-8BCA-B72ED5A3E373}"/>
                    </a:ext>
                  </a:extLst>
                </p:cNvPr>
                <p:cNvSpPr/>
                <p:nvPr/>
              </p:nvSpPr>
              <p:spPr>
                <a:xfrm>
                  <a:off x="5556961" y="2275840"/>
                  <a:ext cx="426720" cy="4470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5A31F189-3790-4BE1-8BCA-B72ED5A3E3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961" y="2275840"/>
                  <a:ext cx="426720" cy="44704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66F8CE14-72E7-4D9F-8AD9-B2709ED73AC6}"/>
                </a:ext>
              </a:extLst>
            </p:cNvPr>
            <p:cNvCxnSpPr>
              <a:cxnSpLocks/>
              <a:stCxn id="2" idx="6"/>
              <a:endCxn id="15" idx="1"/>
            </p:cNvCxnSpPr>
            <p:nvPr/>
          </p:nvCxnSpPr>
          <p:spPr>
            <a:xfrm flipV="1">
              <a:off x="5983681" y="2229078"/>
              <a:ext cx="1036363" cy="2702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330C6F5-BA3D-4D5E-B851-7403B31D783B}"/>
                </a:ext>
              </a:extLst>
            </p:cNvPr>
            <p:cNvCxnSpPr>
              <a:cxnSpLocks/>
              <a:stCxn id="2" idx="6"/>
              <a:endCxn id="17" idx="1"/>
            </p:cNvCxnSpPr>
            <p:nvPr/>
          </p:nvCxnSpPr>
          <p:spPr>
            <a:xfrm>
              <a:off x="5983681" y="2499360"/>
              <a:ext cx="1036363" cy="18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1A74C85-37A5-43F8-AF1F-83E4EF7A2222}"/>
                    </a:ext>
                  </a:extLst>
                </p:cNvPr>
                <p:cNvSpPr txBox="1"/>
                <p:nvPr/>
              </p:nvSpPr>
              <p:spPr>
                <a:xfrm>
                  <a:off x="7020044" y="2033255"/>
                  <a:ext cx="4041363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: </a:t>
                  </a:r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vector representation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 a vertex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1A74C85-37A5-43F8-AF1F-83E4EF7A2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044" y="2033255"/>
                  <a:ext cx="4041363" cy="391646"/>
                </a:xfrm>
                <a:prstGeom prst="rect">
                  <a:avLst/>
                </a:prstGeom>
                <a:blipFill>
                  <a:blip r:embed="rId6"/>
                  <a:stretch>
                    <a:fillRect t="-10938" r="-452" b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F6EC706-7DA4-497B-AF44-CB5CFC1DCB6D}"/>
                    </a:ext>
                  </a:extLst>
                </p:cNvPr>
                <p:cNvSpPr txBox="1"/>
                <p:nvPr/>
              </p:nvSpPr>
              <p:spPr>
                <a:xfrm>
                  <a:off x="7020044" y="2489200"/>
                  <a:ext cx="414402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ko-KR" dirty="0"/>
                    <a:t>: </a:t>
                  </a:r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vector representation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 a context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F6EC706-7DA4-497B-AF44-CB5CFC1DC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044" y="2489200"/>
                  <a:ext cx="4144020" cy="391646"/>
                </a:xfrm>
                <a:prstGeom prst="rect">
                  <a:avLst/>
                </a:prstGeom>
                <a:blipFill>
                  <a:blip r:embed="rId7"/>
                  <a:stretch>
                    <a:fillRect t="-10938" r="-442" b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2425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Large-scale Information Network Embedding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3" y="1020827"/>
                <a:ext cx="11506201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Optimization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via Negative Sampling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Optimizing the objective function is expensive.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requires the summation over the entire set of vertices when calculating the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(⋅|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solve this, the paper adopt negative sampling.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via Edge Sampling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Unfolding a weighted edge into multiple binary edges may require significant memory.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solve this, the paper samples weighted edges and treat them as binary edges with the sampling probability proportion to their edge weights.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3" y="1020827"/>
                <a:ext cx="11506201" cy="5043129"/>
              </a:xfrm>
              <a:blipFill>
                <a:blip r:embed="rId4"/>
                <a:stretch>
                  <a:fillRect t="-725" r="-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300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23457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Graph Representations with Embedding Propagation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부제 2">
            <a:extLst>
              <a:ext uri="{FF2B5EF4-FFF2-40B4-BE49-F238E27FC236}">
                <a16:creationId xmlns:a16="http://schemas.microsoft.com/office/drawing/2014/main" id="{3F501B1E-3656-4EB0-8625-016A4B0DC008}"/>
              </a:ext>
            </a:extLst>
          </p:cNvPr>
          <p:cNvSpPr txBox="1">
            <a:spLocks/>
          </p:cNvSpPr>
          <p:nvPr/>
        </p:nvSpPr>
        <p:spPr>
          <a:xfrm>
            <a:off x="2254250" y="3282269"/>
            <a:ext cx="7683500" cy="46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Alberto García-Durán and Mathias </a:t>
            </a:r>
            <a:r>
              <a:rPr kumimoji="1" lang="en-US" altLang="ko-KR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Niepert</a:t>
            </a:r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(NEC Labs Europe), </a:t>
            </a:r>
            <a:r>
              <a:rPr kumimoji="1" lang="en-US" altLang="ko-KR" i="1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NIPS, </a:t>
            </a:r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96717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Embedding Propagation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5" y="1020827"/>
            <a:ext cx="8468366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Propagation (EP): an unsupervised learning framework for graph-structured data that supports arbitrary label types.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 learns vector representations (embeddings) of graph by passing messages between neighboring nodes.</a:t>
            </a:r>
          </a:p>
        </p:txBody>
      </p:sp>
    </p:spTree>
    <p:extLst>
      <p:ext uri="{BB962C8B-B14F-4D97-AF65-F5344CB8AC3E}">
        <p14:creationId xmlns:p14="http://schemas.microsoft.com/office/powerpoint/2010/main" val="987181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Embedding Propagation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3709851"/>
                <a:ext cx="11506201" cy="2354105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graph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vertices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edges.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set of neighbors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𝐋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set of labels corresponding to label type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Label: an identifier of some object i.e. words, movie genre, images.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3709851"/>
                <a:ext cx="11506201" cy="2354105"/>
              </a:xfrm>
              <a:blipFill>
                <a:blip r:embed="rId4"/>
                <a:stretch>
                  <a:fillRect t="-1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791F2471-67E0-4F29-A5A9-80224FDB9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73" y="737748"/>
            <a:ext cx="4459602" cy="280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12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Embedding Propagation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2899" y="3615070"/>
                <a:ext cx="11506201" cy="2771262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representation of label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labels of label type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a learnable (differentiable)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ℓ)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ℓ)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a simple linear function for text labels, and a complex function for image labels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embedding function of label type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 vertex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{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ℓ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labels of type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associated with vertex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})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the reconstruction of the embedding of label type </a:t>
                </a:r>
                <a:r>
                  <a:rPr lang="en-US" altLang="ko-K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for vertex </a:t>
                </a:r>
                <a:r>
                  <a:rPr lang="en-US" altLang="ko-K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{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ℓ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labels of type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associated with the neighbors of vertex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})</a:t>
                </a:r>
              </a:p>
              <a:p>
                <a:pPr marL="1371600" lvl="2" indent="-457200" algn="just">
                  <a:lnSpc>
                    <a:spcPct val="110000"/>
                  </a:lnSpc>
                  <a:buAutoNum type="arabicPeriod"/>
                </a:pPr>
                <a:endParaRPr lang="en-US" altLang="ko-KR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2899" y="3615070"/>
                <a:ext cx="11506201" cy="2771262"/>
              </a:xfrm>
              <a:blipFill>
                <a:blip r:embed="rId4"/>
                <a:stretch>
                  <a:fillRect t="-659" b="-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FDE13A34-3ACA-4181-BCB5-7094888D9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68" y="671476"/>
            <a:ext cx="8458262" cy="27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8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2345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 in Graphs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9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Embedding Propagation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2899" y="1849392"/>
                <a:ext cx="11506201" cy="3629100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Objective: </a:t>
                </a:r>
                <a:r>
                  <a:rPr kumimoji="1"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make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smaller than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ko-KR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margin hyperparameter,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Euclidean distance 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vertex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messages passed to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its neighbors are the embeddings of their label.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messages passed back to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neighbors are the gradients which are used to update the their label embeddings.</a:t>
                </a: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2899" y="1849392"/>
                <a:ext cx="11506201" cy="3629100"/>
              </a:xfrm>
              <a:blipFill>
                <a:blip r:embed="rId4"/>
                <a:stretch>
                  <a:fillRect t="-503" r="-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A0EE0D6-055F-41BB-B51F-080F0B00B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2" y="1001195"/>
            <a:ext cx="6792273" cy="8383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45680C-EB98-45DA-84B1-223BE607F5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800" y="3912341"/>
            <a:ext cx="4026396" cy="26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86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Embedding Propagation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3710762"/>
                <a:ext cx="11506201" cy="2353193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𝐫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({ </m:t>
                    </m:r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|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all labels associated with vertex </a:t>
                </a:r>
                <a:r>
                  <a:rPr lang="en-US" altLang="ko-K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}) 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the vector representation of a vertex </a:t>
                </a:r>
                <a:r>
                  <a:rPr lang="en-US" altLang="ko-KR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Function </a:t>
                </a:r>
                <a:r>
                  <a:rPr lang="en-US" altLang="ko-KR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usually just concatenates the label embeddings.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 update of a label embedding affects neighboring label embeddings which, in other updates, affects their neighboring label embeddings, and so on.</a:t>
                </a: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3710762"/>
                <a:ext cx="11506201" cy="2353193"/>
              </a:xfrm>
              <a:blipFill>
                <a:blip r:embed="rId4"/>
                <a:stretch>
                  <a:fillRect t="-1295" r="-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9540B1C4-267E-4F95-A9B0-354F33EAE4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867" y="1278899"/>
            <a:ext cx="6663627" cy="190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71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Embedding Propagation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EP-B: an instance of EP framework found to be effective several of the typical graph-based learning problems.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 of EP framework: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linear embeddings equivalent to an embedding lookup table.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 element-wise average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concatenation of</a:t>
                </a:r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the label embeddings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  <a:blipFill>
                <a:blip r:embed="rId4"/>
                <a:stretch>
                  <a:fillRect t="-483" r="-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741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0167626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Evaluation by node classification problem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fixed to 128 for all methods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chosen from [1, 5, 10, 20] via cross validation</a:t>
                </a:r>
                <a:endParaRPr lang="en-US" altLang="ko-KR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4925AAB2-9672-BE44-BBDD-935425459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0167626" cy="5043129"/>
              </a:xfrm>
              <a:blipFill>
                <a:blip r:embed="rId4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77398A9F-0840-4797-9435-5656B353A34F}"/>
              </a:ext>
            </a:extLst>
          </p:cNvPr>
          <p:cNvGrpSpPr/>
          <p:nvPr/>
        </p:nvGrpSpPr>
        <p:grpSpPr>
          <a:xfrm>
            <a:off x="984545" y="1675369"/>
            <a:ext cx="5235279" cy="3003827"/>
            <a:chOff x="1622721" y="3429000"/>
            <a:chExt cx="4820610" cy="28064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3352116-82A8-47DF-BE28-8CC4EF722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721" y="3429000"/>
              <a:ext cx="4820610" cy="2343243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7E9BB9-5A91-4316-839D-F389C2F755BD}"/>
                </a:ext>
              </a:extLst>
            </p:cNvPr>
            <p:cNvSpPr/>
            <p:nvPr/>
          </p:nvSpPr>
          <p:spPr>
            <a:xfrm>
              <a:off x="5351204" y="5349874"/>
              <a:ext cx="309821" cy="2842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37BA515D-6B9B-4401-A3FE-13FD8CCEB071}"/>
                </a:ext>
              </a:extLst>
            </p:cNvPr>
            <p:cNvCxnSpPr>
              <a:cxnSpLocks/>
              <a:stCxn id="11" idx="3"/>
              <a:endCxn id="13" idx="3"/>
            </p:cNvCxnSpPr>
            <p:nvPr/>
          </p:nvCxnSpPr>
          <p:spPr>
            <a:xfrm>
              <a:off x="5661025" y="5492011"/>
              <a:ext cx="116951" cy="441464"/>
            </a:xfrm>
            <a:prstGeom prst="bentConnector3">
              <a:avLst>
                <a:gd name="adj1" fmla="val 279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E88F798-7329-4550-AF59-40BD6BD4D8C4}"/>
                    </a:ext>
                  </a:extLst>
                </p:cNvPr>
                <p:cNvSpPr txBox="1"/>
                <p:nvPr/>
              </p:nvSpPr>
              <p:spPr>
                <a:xfrm>
                  <a:off x="4066957" y="5631549"/>
                  <a:ext cx="1711019" cy="6038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 size </a:t>
                  </a:r>
                  <a:r>
                    <a:rPr lang="en-US" altLang="ko-K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b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margin </a:t>
                  </a:r>
                  <a14:m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E88F798-7329-4550-AF59-40BD6BD4D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57" y="5631549"/>
                  <a:ext cx="1711019" cy="603851"/>
                </a:xfrm>
                <a:prstGeom prst="rect">
                  <a:avLst/>
                </a:prstGeom>
                <a:blipFill>
                  <a:blip r:embed="rId6"/>
                  <a:stretch>
                    <a:fillRect l="-2295" t="-5660" r="-2623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B5D9908-D1F6-418D-9675-A5976DE625E5}"/>
              </a:ext>
            </a:extLst>
          </p:cNvPr>
          <p:cNvGrpSpPr/>
          <p:nvPr/>
        </p:nvGrpSpPr>
        <p:grpSpPr>
          <a:xfrm>
            <a:off x="6479828" y="1675369"/>
            <a:ext cx="5024750" cy="2533002"/>
            <a:chOff x="6479828" y="1675369"/>
            <a:chExt cx="5024750" cy="253300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7AC94EB-275E-42C1-B70D-2CD468684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828" y="1675369"/>
              <a:ext cx="5024750" cy="2533002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3F62E2-A615-44E5-B66D-D0D9BAD94A86}"/>
                </a:ext>
              </a:extLst>
            </p:cNvPr>
            <p:cNvSpPr/>
            <p:nvPr/>
          </p:nvSpPr>
          <p:spPr>
            <a:xfrm>
              <a:off x="11039219" y="3365500"/>
              <a:ext cx="257431" cy="17689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3A5642A-3E3C-4D00-947F-22D484AAFD49}"/>
                </a:ext>
              </a:extLst>
            </p:cNvPr>
            <p:cNvSpPr/>
            <p:nvPr/>
          </p:nvSpPr>
          <p:spPr>
            <a:xfrm>
              <a:off x="11039218" y="3602901"/>
              <a:ext cx="257431" cy="17689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215B5E6-C109-4F7B-86A4-166497C9AD4A}"/>
                </a:ext>
              </a:extLst>
            </p:cNvPr>
            <p:cNvSpPr/>
            <p:nvPr/>
          </p:nvSpPr>
          <p:spPr>
            <a:xfrm>
              <a:off x="11039217" y="3853992"/>
              <a:ext cx="257431" cy="17689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2B7BA48-A017-461A-8C73-CF8D4C8026EE}"/>
                </a:ext>
              </a:extLst>
            </p:cNvPr>
            <p:cNvSpPr/>
            <p:nvPr/>
          </p:nvSpPr>
          <p:spPr>
            <a:xfrm>
              <a:off x="11039217" y="2587301"/>
              <a:ext cx="257431" cy="17689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D0D2F18-9364-4390-9082-966CC4F4DBA9}"/>
                </a:ext>
              </a:extLst>
            </p:cNvPr>
            <p:cNvSpPr/>
            <p:nvPr/>
          </p:nvSpPr>
          <p:spPr>
            <a:xfrm>
              <a:off x="11039217" y="2838392"/>
              <a:ext cx="257431" cy="17689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19C3BD4-64DF-408B-883B-F1A78178BC7F}"/>
                </a:ext>
              </a:extLst>
            </p:cNvPr>
            <p:cNvSpPr/>
            <p:nvPr/>
          </p:nvSpPr>
          <p:spPr>
            <a:xfrm>
              <a:off x="11045421" y="3089483"/>
              <a:ext cx="257431" cy="17689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883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10" name="부제목 3">
            <a:extLst>
              <a:ext uri="{FF2B5EF4-FFF2-40B4-BE49-F238E27FC236}">
                <a16:creationId xmlns:a16="http://schemas.microsoft.com/office/drawing/2014/main" id="{D2A08356-E7FF-4796-87F7-B4A06496E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1009650"/>
            <a:ext cx="10296525" cy="4248150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by node classification problem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 graph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fraction of the nodes is assigned a class label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an assignment of class label to the test node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choose logistic regression trained with node representations </a:t>
            </a: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7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Experiments: multi-label classification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141E4FB-94F6-4787-956B-71D0E2BE4EE3}"/>
              </a:ext>
            </a:extLst>
          </p:cNvPr>
          <p:cNvGrpSpPr/>
          <p:nvPr/>
        </p:nvGrpSpPr>
        <p:grpSpPr>
          <a:xfrm>
            <a:off x="249835" y="3753943"/>
            <a:ext cx="7032323" cy="2629736"/>
            <a:chOff x="2467519" y="4457115"/>
            <a:chExt cx="7032323" cy="262973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CB12E25-6BA9-41BB-9CDD-574A14146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519" y="4575849"/>
              <a:ext cx="7032323" cy="251100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B2434EC-B813-4EEF-ABDF-A5AB56ECE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520" y="4457115"/>
              <a:ext cx="1504406" cy="259924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655029-E4BD-4BC7-8839-0D84076DD9FF}"/>
              </a:ext>
            </a:extLst>
          </p:cNvPr>
          <p:cNvGrpSpPr/>
          <p:nvPr/>
        </p:nvGrpSpPr>
        <p:grpSpPr>
          <a:xfrm>
            <a:off x="249835" y="835168"/>
            <a:ext cx="8830907" cy="2900831"/>
            <a:chOff x="1680545" y="659387"/>
            <a:chExt cx="8830907" cy="290083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7E49C48-94AB-424A-B3F2-5A4DCC754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0545" y="906595"/>
              <a:ext cx="8830907" cy="26536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4D1230C-E41B-46BF-823C-CAA2F4959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0545" y="659387"/>
              <a:ext cx="1900855" cy="318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597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Experiments: single-label classification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153265-A47A-40F1-8024-D94917112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558"/>
            <a:ext cx="12192000" cy="218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76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Experiments: visualization and number of neighbors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1DF053-599F-4466-8234-34796A280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50" y="3542391"/>
            <a:ext cx="4839375" cy="260068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F9445E-1A2D-4BB7-8084-3B9588B5F1CB}"/>
              </a:ext>
            </a:extLst>
          </p:cNvPr>
          <p:cNvGrpSpPr/>
          <p:nvPr/>
        </p:nvGrpSpPr>
        <p:grpSpPr>
          <a:xfrm>
            <a:off x="360874" y="920436"/>
            <a:ext cx="8713065" cy="2621955"/>
            <a:chOff x="555229" y="960933"/>
            <a:chExt cx="8713065" cy="262195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5CC250-38B5-424A-875B-E74E34273C68}"/>
                </a:ext>
              </a:extLst>
            </p:cNvPr>
            <p:cNvGrpSpPr/>
            <p:nvPr/>
          </p:nvGrpSpPr>
          <p:grpSpPr>
            <a:xfrm>
              <a:off x="2542705" y="960933"/>
              <a:ext cx="6725589" cy="2468067"/>
              <a:chOff x="418630" y="1856829"/>
              <a:chExt cx="6725589" cy="2468067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D647DA3-7878-48D8-BDF2-501B935B9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630" y="2195383"/>
                <a:ext cx="6725589" cy="185763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B70B61-A4B8-4DC8-A5D4-DE361C73AA6F}"/>
                  </a:ext>
                </a:extLst>
              </p:cNvPr>
              <p:cNvSpPr txBox="1"/>
              <p:nvPr/>
            </p:nvSpPr>
            <p:spPr>
              <a:xfrm>
                <a:off x="660247" y="1856829"/>
                <a:ext cx="17748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Identity labels only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6CB8B-2BC0-458C-8376-1404684B9137}"/>
                  </a:ext>
                </a:extLst>
              </p:cNvPr>
              <p:cNvSpPr txBox="1"/>
              <p:nvPr/>
            </p:nvSpPr>
            <p:spPr>
              <a:xfrm>
                <a:off x="2934076" y="1856829"/>
                <a:ext cx="15853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 labels only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E30208-FAB1-4C1D-B882-0C1123120BAD}"/>
                  </a:ext>
                </a:extLst>
              </p:cNvPr>
              <p:cNvSpPr txBox="1"/>
              <p:nvPr/>
            </p:nvSpPr>
            <p:spPr>
              <a:xfrm>
                <a:off x="5691774" y="1856829"/>
                <a:ext cx="583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3C0E2D-3F7F-47B2-86DE-8B8FECF0E43A}"/>
                  </a:ext>
                </a:extLst>
              </p:cNvPr>
              <p:cNvSpPr txBox="1"/>
              <p:nvPr/>
            </p:nvSpPr>
            <p:spPr>
              <a:xfrm>
                <a:off x="1224503" y="3986342"/>
                <a:ext cx="6463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0.008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CF2CC4-7781-4B08-8793-2C829514CD01}"/>
                  </a:ext>
                </a:extLst>
              </p:cNvPr>
              <p:cNvSpPr txBox="1"/>
              <p:nvPr/>
            </p:nvSpPr>
            <p:spPr>
              <a:xfrm>
                <a:off x="3458258" y="3986342"/>
                <a:ext cx="6463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0.107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35AD12-9FC8-4297-87EC-0D90DA2A8881}"/>
                  </a:ext>
                </a:extLst>
              </p:cNvPr>
              <p:cNvSpPr txBox="1"/>
              <p:nvPr/>
            </p:nvSpPr>
            <p:spPr>
              <a:xfrm>
                <a:off x="5660515" y="3986342"/>
                <a:ext cx="6463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0.158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7DBC0C-4A0E-4102-9189-48D617644F22}"/>
                </a:ext>
              </a:extLst>
            </p:cNvPr>
            <p:cNvSpPr txBox="1"/>
            <p:nvPr/>
          </p:nvSpPr>
          <p:spPr>
            <a:xfrm>
              <a:off x="555229" y="2936557"/>
              <a:ext cx="18133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Silhouette score</a:t>
              </a:r>
              <a:r>
                <a: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(-1 &lt; s &lt;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152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Conclusion and Future 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4" name="부제목 3">
            <a:extLst>
              <a:ext uri="{FF2B5EF4-FFF2-40B4-BE49-F238E27FC236}">
                <a16:creationId xmlns:a16="http://schemas.microsoft.com/office/drawing/2014/main" id="{4925AAB2-9672-BE44-BBDD-93542545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learn arbitrary label type representations and combine them into a joint vertex embedding.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EP-B method is competitive and often outperforms the other state of the art methods with fewer parameters and hyperparameters.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with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and sequence data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Multi-relational graphs</a:t>
            </a:r>
          </a:p>
        </p:txBody>
      </p:sp>
    </p:spTree>
    <p:extLst>
      <p:ext uri="{BB962C8B-B14F-4D97-AF65-F5344CB8AC3E}">
        <p14:creationId xmlns:p14="http://schemas.microsoft.com/office/powerpoint/2010/main" val="2705207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2345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13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 in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3941135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Learn features for a set of objects (graphs)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learning in graphs: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 a function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 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Just given a graph, by learning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use the features for any downstream task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3941135"/>
              </a:xfrm>
              <a:blipFill>
                <a:blip r:embed="rId4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AA1CA4A1-2CFA-4DC8-9FB9-034BF8DBBD1D}"/>
              </a:ext>
            </a:extLst>
          </p:cNvPr>
          <p:cNvGrpSpPr/>
          <p:nvPr/>
        </p:nvGrpSpPr>
        <p:grpSpPr>
          <a:xfrm>
            <a:off x="2569410" y="3793928"/>
            <a:ext cx="7053180" cy="2336068"/>
            <a:chOff x="2366554" y="2376718"/>
            <a:chExt cx="7307987" cy="2331348"/>
          </a:xfrm>
        </p:grpSpPr>
        <p:pic>
          <p:nvPicPr>
            <p:cNvPr id="7" name="Picture 2" descr="graph data structureì ëí ì´ë¯¸ì§ ê²ìê²°ê³¼">
              <a:extLst>
                <a:ext uri="{FF2B5EF4-FFF2-40B4-BE49-F238E27FC236}">
                  <a16:creationId xmlns:a16="http://schemas.microsoft.com/office/drawing/2014/main" id="{A6490B32-24BD-42BF-B011-71560292C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554" y="2376718"/>
              <a:ext cx="3108464" cy="2331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7EA39F7-5A8C-4397-9A3C-6EDE7D70CBC2}"/>
                </a:ext>
              </a:extLst>
            </p:cNvPr>
            <p:cNvGrpSpPr/>
            <p:nvPr/>
          </p:nvGrpSpPr>
          <p:grpSpPr>
            <a:xfrm>
              <a:off x="7497399" y="2464073"/>
              <a:ext cx="2177142" cy="2156637"/>
              <a:chOff x="6861674" y="2899416"/>
              <a:chExt cx="2177142" cy="2156637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36CFB85-18F1-41C8-8776-5B0A385508E7}"/>
                  </a:ext>
                </a:extLst>
              </p:cNvPr>
              <p:cNvGrpSpPr/>
              <p:nvPr/>
            </p:nvGrpSpPr>
            <p:grpSpPr>
              <a:xfrm>
                <a:off x="6861674" y="2899416"/>
                <a:ext cx="2177142" cy="2156637"/>
                <a:chOff x="6704920" y="2346507"/>
                <a:chExt cx="2177142" cy="2156637"/>
              </a:xfrm>
            </p:grpSpPr>
            <p:sp>
              <p:nvSpPr>
                <p:cNvPr id="19" name="1/2 액자 18">
                  <a:extLst>
                    <a:ext uri="{FF2B5EF4-FFF2-40B4-BE49-F238E27FC236}">
                      <a16:creationId xmlns:a16="http://schemas.microsoft.com/office/drawing/2014/main" id="{29E579B2-9D24-42D1-A21C-C54864451786}"/>
                    </a:ext>
                  </a:extLst>
                </p:cNvPr>
                <p:cNvSpPr/>
                <p:nvPr/>
              </p:nvSpPr>
              <p:spPr>
                <a:xfrm rot="16200000">
                  <a:off x="6715172" y="2336255"/>
                  <a:ext cx="2156637" cy="2177142"/>
                </a:xfrm>
                <a:prstGeom prst="halfFrame">
                  <a:avLst>
                    <a:gd name="adj1" fmla="val 751"/>
                    <a:gd name="adj2" fmla="val 75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F94DF19-7AAA-48A1-9F94-427F40BE349E}"/>
                    </a:ext>
                  </a:extLst>
                </p:cNvPr>
                <p:cNvSpPr/>
                <p:nvPr/>
              </p:nvSpPr>
              <p:spPr>
                <a:xfrm>
                  <a:off x="7193280" y="2843348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EDDFF75F-CC20-4205-A004-094C09CA56C5}"/>
                    </a:ext>
                  </a:extLst>
                </p:cNvPr>
                <p:cNvSpPr/>
                <p:nvPr/>
              </p:nvSpPr>
              <p:spPr>
                <a:xfrm>
                  <a:off x="6988628" y="3374752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B7E62511-5B52-4ED0-9A58-BFB111E02287}"/>
                    </a:ext>
                  </a:extLst>
                </p:cNvPr>
                <p:cNvSpPr/>
                <p:nvPr/>
              </p:nvSpPr>
              <p:spPr>
                <a:xfrm>
                  <a:off x="7754983" y="2795451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5B6C356C-3356-4C5F-A66D-3845320A4B02}"/>
                    </a:ext>
                  </a:extLst>
                </p:cNvPr>
                <p:cNvSpPr/>
                <p:nvPr/>
              </p:nvSpPr>
              <p:spPr>
                <a:xfrm>
                  <a:off x="7545978" y="3492317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8039B06F-3285-4768-B1B7-4FC6F46FD5EE}"/>
                    </a:ext>
                  </a:extLst>
                </p:cNvPr>
                <p:cNvSpPr/>
                <p:nvPr/>
              </p:nvSpPr>
              <p:spPr>
                <a:xfrm>
                  <a:off x="8278039" y="3656007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CD1BCE6-BA44-49FD-8641-D829B4E3A382}"/>
                    </a:ext>
                  </a:extLst>
                </p:cNvPr>
                <p:cNvSpPr/>
                <p:nvPr/>
              </p:nvSpPr>
              <p:spPr>
                <a:xfrm>
                  <a:off x="7920445" y="4127863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3A2DD7-0C6F-4FD4-945C-E1614900544B}"/>
                  </a:ext>
                </a:extLst>
              </p:cNvPr>
              <p:cNvSpPr txBox="1"/>
              <p:nvPr/>
            </p:nvSpPr>
            <p:spPr>
              <a:xfrm>
                <a:off x="7244110" y="3088480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</a:t>
                </a:r>
                <a:endParaRPr lang="en-US" altLang="ko-KR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504877-F4D9-44E6-B0ED-77494758D085}"/>
                  </a:ext>
                </a:extLst>
              </p:cNvPr>
              <p:cNvSpPr txBox="1"/>
              <p:nvPr/>
            </p:nvSpPr>
            <p:spPr>
              <a:xfrm>
                <a:off x="7805813" y="3040583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B</a:t>
                </a:r>
                <a:endParaRPr lang="en-US" altLang="ko-KR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7CF6DD-4230-44A1-AF53-F0209FE82D9D}"/>
                  </a:ext>
                </a:extLst>
              </p:cNvPr>
              <p:cNvSpPr txBox="1"/>
              <p:nvPr/>
            </p:nvSpPr>
            <p:spPr>
              <a:xfrm>
                <a:off x="7046671" y="3637467"/>
                <a:ext cx="298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C</a:t>
                </a:r>
                <a:endParaRPr lang="en-US" altLang="ko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5DB280-27F4-429E-8844-3D976760A85C}"/>
                  </a:ext>
                </a:extLst>
              </p:cNvPr>
              <p:cNvSpPr txBox="1"/>
              <p:nvPr/>
            </p:nvSpPr>
            <p:spPr>
              <a:xfrm>
                <a:off x="7599212" y="3732897"/>
                <a:ext cx="312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D</a:t>
                </a:r>
                <a:endParaRPr lang="en-US" altLang="ko-KR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67E3C3-40BC-498E-8691-F3670D353BDA}"/>
                  </a:ext>
                </a:extLst>
              </p:cNvPr>
              <p:cNvSpPr txBox="1"/>
              <p:nvPr/>
            </p:nvSpPr>
            <p:spPr>
              <a:xfrm>
                <a:off x="8336027" y="38843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93FAB-C1D3-49DB-8FAB-CF7D2FE33F4D}"/>
                  </a:ext>
                </a:extLst>
              </p:cNvPr>
              <p:cNvSpPr txBox="1"/>
              <p:nvPr/>
            </p:nvSpPr>
            <p:spPr>
              <a:xfrm>
                <a:off x="7984099" y="4356223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F</a:t>
                </a:r>
              </a:p>
            </p:txBody>
          </p:sp>
        </p:grp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166484F3-1E19-426A-BEF3-046E7CE6AEDF}"/>
                </a:ext>
              </a:extLst>
            </p:cNvPr>
            <p:cNvSpPr/>
            <p:nvPr/>
          </p:nvSpPr>
          <p:spPr>
            <a:xfrm>
              <a:off x="5969114" y="3208201"/>
              <a:ext cx="731520" cy="568234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0283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Idea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4" name="부제목 3">
            <a:extLst>
              <a:ext uri="{FF2B5EF4-FFF2-40B4-BE49-F238E27FC236}">
                <a16:creationId xmlns:a16="http://schemas.microsoft.com/office/drawing/2014/main" id="{4925AAB2-9672-BE44-BBDD-93542545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each embedding method by the result of clustering instead of node classification problem.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(Min.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Cut) vs. Clustering (k-means)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the methods are proved to be equivalent.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how to solve traditional problems of network data where graph-structured data have been used with the vector representations of graph data.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prediction, Information Propagation,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Graph Sampling, …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what happens if we convert the vector embeddings back to a graph.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 between vectors would be the edge weights between nodes. 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whether a convergence happens when two steps are repeated.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2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 in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network embedding?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each node in a network into a low-dimensional space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representation for nodes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between nodes indicates link strength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network information and generate node representation</a:t>
            </a:r>
            <a:endParaRPr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852E19-5AB8-4B41-A7F0-88D265E48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70" y="3838270"/>
            <a:ext cx="804022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6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 in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Zachary’s Karate Club network 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65B5F8-5B32-4C77-8B56-28D222EE6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22" y="2026532"/>
            <a:ext cx="8753356" cy="381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1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 in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hard?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fixed size  convolutions (CNN)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Texts  linear sequence  sliding window (word2vec)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ko-KR" sz="22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numbering is arbitrary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more complicated structure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3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23457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node2vec: Scalable feature learning for networks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부제 2">
            <a:extLst>
              <a:ext uri="{FF2B5EF4-FFF2-40B4-BE49-F238E27FC236}">
                <a16:creationId xmlns:a16="http://schemas.microsoft.com/office/drawing/2014/main" id="{730E0A10-69C9-4573-ABB3-83E6290EF6A6}"/>
              </a:ext>
            </a:extLst>
          </p:cNvPr>
          <p:cNvSpPr txBox="1">
            <a:spLocks/>
          </p:cNvSpPr>
          <p:nvPr/>
        </p:nvSpPr>
        <p:spPr>
          <a:xfrm>
            <a:off x="2254250" y="3282269"/>
            <a:ext cx="7683500" cy="46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Grover, Aditya, and Jure Leskovec. </a:t>
            </a:r>
            <a:r>
              <a:rPr kumimoji="1" lang="en-US" altLang="ko-KR" i="1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KDD, </a:t>
            </a:r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41763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node2vec: Random walk based unsupervised feature learning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embeds nodes with similar network neighborhoods close in the feature space</a:t>
                </a:r>
              </a:p>
              <a:p>
                <a:pPr lvl="2" algn="just">
                  <a:lnSpc>
                    <a:spcPct val="110000"/>
                  </a:lnSpc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Maximum likelihood optimization problem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Key observation: Flexible notion of network neighborhood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node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leads to rich features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  <a:blipFill>
                <a:blip r:embed="rId4"/>
                <a:stretch>
                  <a:fillRect t="-725" r="-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08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2305</Words>
  <Application>Microsoft Office PowerPoint</Application>
  <PresentationFormat>와이드스크린</PresentationFormat>
  <Paragraphs>342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YDIYGO330</vt:lpstr>
      <vt:lpstr>맑은 고딕</vt:lpstr>
      <vt:lpstr>Arial</vt:lpstr>
      <vt:lpstr>Calibri</vt:lpstr>
      <vt:lpstr>Cambria Math</vt:lpstr>
      <vt:lpstr>Times New Roman</vt:lpstr>
      <vt:lpstr>Wingdings</vt:lpstr>
      <vt:lpstr>Office 테마</vt:lpstr>
      <vt:lpstr>Research Report</vt:lpstr>
      <vt:lpstr>PowerPoint 프레젠테이션</vt:lpstr>
      <vt:lpstr>Feature Learning in Graphs</vt:lpstr>
      <vt:lpstr>PowerPoint 프레젠테이션</vt:lpstr>
      <vt:lpstr>PowerPoint 프레젠테이션</vt:lpstr>
      <vt:lpstr>PowerPoint 프레젠테이션</vt:lpstr>
      <vt:lpstr>PowerPoint 프레젠테이션</vt:lpstr>
      <vt:lpstr>node2vec: Scalable feature learning for networks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LINE: Large-scale Information Network Embedding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Learning Graph Representations with Embedding Propagation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Ideas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Report</dc:title>
  <dc:creator>Shin Yunseob</dc:creator>
  <cp:lastModifiedBy>Shin Yunseob</cp:lastModifiedBy>
  <cp:revision>53</cp:revision>
  <dcterms:created xsi:type="dcterms:W3CDTF">2018-05-31T17:29:03Z</dcterms:created>
  <dcterms:modified xsi:type="dcterms:W3CDTF">2018-06-01T08:42:30Z</dcterms:modified>
</cp:coreProperties>
</file>