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91" r:id="rId3"/>
    <p:sldId id="293" r:id="rId4"/>
    <p:sldId id="294" r:id="rId5"/>
    <p:sldId id="298" r:id="rId6"/>
    <p:sldId id="295" r:id="rId7"/>
    <p:sldId id="296" r:id="rId8"/>
    <p:sldId id="297" r:id="rId9"/>
    <p:sldId id="300" r:id="rId10"/>
    <p:sldId id="299" r:id="rId11"/>
    <p:sldId id="301" r:id="rId12"/>
    <p:sldId id="303" r:id="rId13"/>
    <p:sldId id="302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7179" autoAdjust="0"/>
  </p:normalViewPr>
  <p:slideViewPr>
    <p:cSldViewPr snapToGrid="0">
      <p:cViewPr varScale="1">
        <p:scale>
          <a:sx n="95" d="100"/>
          <a:sy n="95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69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542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0914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526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905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19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5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448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아닌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환경에서도 적용할 수 있도록 알고리즘을 설계했다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kumimoji="1"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어노말리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디택션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방법론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다른 그래프 </a:t>
            </a:r>
            <a:r>
              <a:rPr kumimoji="1"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임베딩보다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더 좋은 결과를 보였다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23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717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480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7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83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ρˆ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average activation of the units in the hidden layer. This sparsity constraint penalizes large deviation of ρˆ from </a:t>
            </a:r>
            <a:r>
              <a:rPr lang="el-GR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ρ.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98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2018/10/15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NetWalk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Anomaly Detection in Dynamic Networks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1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5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Wenchao</a:t>
            </a:r>
            <a:r>
              <a:rPr kumimoji="1" lang="en-US" altLang="ko-KR" sz="15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Yu, Wei Cheng, </a:t>
            </a:r>
            <a:r>
              <a:rPr kumimoji="1" lang="en-US" altLang="ko-KR" sz="15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Charu</a:t>
            </a:r>
            <a:r>
              <a:rPr kumimoji="1" lang="en-US" altLang="ko-KR" sz="15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C. Aggarwal, Kai Zhang, Haifeng Chen, and Wei Wang</a:t>
            </a:r>
          </a:p>
          <a:p>
            <a:r>
              <a:rPr kumimoji="1" lang="en-US" altLang="ko-KR" sz="15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(UCLA, IBM)</a:t>
            </a:r>
          </a:p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KDD 2018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19" y="1204330"/>
            <a:ext cx="11506201" cy="478781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+ Skip-gram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C3F1F-5CFB-4F57-BEB5-778E9D4D3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6" y="1626002"/>
            <a:ext cx="9940594" cy="39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0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addition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collection of random walks including new edges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the previously saved model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small sample set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deletion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collection of random walks including edges to delete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the previously saved model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  <a:blipFill>
                <a:blip r:embed="rId4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Maintenance</a:t>
            </a:r>
          </a:p>
        </p:txBody>
      </p:sp>
    </p:spTree>
    <p:extLst>
      <p:ext uri="{BB962C8B-B14F-4D97-AF65-F5344CB8AC3E}">
        <p14:creationId xmlns:p14="http://schemas.microsoft.com/office/powerpoint/2010/main" val="402323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initial clustering using k-means algorithm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new edges stream in, update cluster centers accordingly</a:t>
                </a: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controls the importance of older data points in existing clusters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Detecting anomaly: evaluate “anomaly score” by Euclidian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centroid of the closest cluster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learned representation of a vertex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  <a:blipFill>
                <a:blip r:embed="rId4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37C283-6E13-41AA-AAA0-F4BF9C4F4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32" y="2289175"/>
            <a:ext cx="2779785" cy="7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658E09-B520-4BD3-BDB9-E9BDC55F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3" y="1647930"/>
            <a:ext cx="8505466" cy="2645907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7C8DC8F0-0F00-49FC-B9F6-64FA08E0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33" y="4430144"/>
            <a:ext cx="10529886" cy="1770118"/>
          </a:xfrm>
        </p:spPr>
        <p:txBody>
          <a:bodyPr>
            <a:normAutofit/>
          </a:bodyPr>
          <a:lstStyle/>
          <a:p>
            <a:pPr lvl="2" algn="just">
              <a:lnSpc>
                <a:spcPct val="11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initial embedding with 50% edges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(b): online embedding with +25% edges (75%)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(c): online embedding with +25% edges (10%)</a:t>
            </a:r>
          </a:p>
          <a:p>
            <a:pPr lvl="2" algn="just">
              <a:lnSpc>
                <a:spcPct val="11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4310743"/>
            <a:ext cx="11506201" cy="175321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 comparison for predicting anomalies in initial embeddings.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no labeled anomalies in ground-truth dataset, they used anomaly injection method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5860A6-8AFE-4828-B26A-DB728B813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1887"/>
            <a:ext cx="12192000" cy="26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7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6C3BCA-B01F-48DC-939B-A70D9B9F6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120" y="1194602"/>
            <a:ext cx="5891999" cy="51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anomalies in a network using graph embedding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low-dimensional vertex representations, a clustering-based technique incrementally and dynamically detects 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network anomalies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than other anomaly detection methods and graph embeddings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41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features for a set of objects (graphs)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learning in graphs: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a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given a graph, by learning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the features for any downstream task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4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A1CA4A1-2CFA-4DC8-9FB9-034BF8DBBD1D}"/>
              </a:ext>
            </a:extLst>
          </p:cNvPr>
          <p:cNvGrpSpPr/>
          <p:nvPr/>
        </p:nvGrpSpPr>
        <p:grpSpPr>
          <a:xfrm>
            <a:off x="2569410" y="3793928"/>
            <a:ext cx="7053180" cy="2336068"/>
            <a:chOff x="2366554" y="2376718"/>
            <a:chExt cx="7307987" cy="2331348"/>
          </a:xfrm>
        </p:grpSpPr>
        <p:pic>
          <p:nvPicPr>
            <p:cNvPr id="7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A6490B32-24BD-42BF-B011-71560292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EA39F7-5A8C-4397-9A3C-6EDE7D70CBC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36CFB85-18F1-41C8-8776-5B0A385508E7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29E579B2-9D24-42D1-A21C-C54864451786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F94DF19-7AAA-48A1-9F94-427F40BE349E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DDFF75F-CC20-4205-A004-094C09CA56C5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B7E62511-5B52-4ED0-9A58-BFB111E02287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B6C356C-3356-4C5F-A66D-3845320A4B0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039B06F-3285-4768-B1B7-4FC6F46FD5E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CD1BCE6-BA44-49FD-8641-D829B4E3A382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A2DD7-0C6F-4FD4-945C-E1614900544B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504877-F4D9-44E6-B0ED-77494758D085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7CF6DD-4230-44A1-AF53-F0209FE82D9D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DB280-27F4-429E-8844-3D976760A85C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67E3C3-40BC-498E-8691-F3670D353BDA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3FAB-C1D3-49DB-8FAB-CF7D2FE33F4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66484F3-1E19-426A-BEF3-046E7CE6AEDF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network embedding?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amenable to data science than graphs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only use specific mathematics and toolsets for graph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52E19-5AB8-4B41-A7F0-88D265E4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9" y="2732950"/>
            <a:ext cx="8706461" cy="2152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in Graphs</a:t>
            </a:r>
          </a:p>
        </p:txBody>
      </p:sp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anomalies in a network using graph embedding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for dynamically changing networks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efficient algorithms to update representations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40378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1072321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social media, malicious activities can be detected as anomalies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advanced persistent threat (APT) detection problem, malicious activities can be quite different from normal system behaviors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clinics, anomaly detection can provide valuable information on managing diagnosis with electric patient records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anomaly detection?</a:t>
            </a:r>
          </a:p>
        </p:txBody>
      </p:sp>
    </p:spTree>
    <p:extLst>
      <p:ext uri="{BB962C8B-B14F-4D97-AF65-F5344CB8AC3E}">
        <p14:creationId xmlns:p14="http://schemas.microsoft.com/office/powerpoint/2010/main" val="265812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2774444"/>
                <a:ext cx="11506201" cy="3289512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detect anomalous vertices, edges and communities at any given time-stamp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time-stamp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2774444"/>
                <a:ext cx="11506201" cy="3289512"/>
              </a:xfrm>
              <a:blipFill>
                <a:blip r:embed="rId4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99112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 of </a:t>
            </a:r>
            <a:r>
              <a:rPr lang="en-US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NetWalk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ADBD3-2F09-473A-9873-A5A1B4F8459C}"/>
              </a:ext>
            </a:extLst>
          </p:cNvPr>
          <p:cNvSpPr txBox="1"/>
          <p:nvPr/>
        </p:nvSpPr>
        <p:spPr>
          <a:xfrm>
            <a:off x="8756136" y="3933410"/>
            <a:ext cx="252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Learn embeddings with</a:t>
            </a:r>
            <a:br>
              <a:rPr lang="en-US" altLang="ko-KR" sz="1600" dirty="0"/>
            </a:br>
            <a:r>
              <a:rPr lang="en-US" altLang="ko-KR" sz="1600" dirty="0"/>
              <a:t>autoencoder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63E82-E231-4CD0-B538-3295D3ED3667}"/>
              </a:ext>
            </a:extLst>
          </p:cNvPr>
          <p:cNvSpPr txBox="1"/>
          <p:nvPr/>
        </p:nvSpPr>
        <p:spPr>
          <a:xfrm>
            <a:off x="5049560" y="390146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Generate</a:t>
            </a:r>
            <a:br>
              <a:rPr lang="en-US" altLang="ko-KR" dirty="0"/>
            </a:br>
            <a:r>
              <a:rPr lang="en-US" altLang="ko-KR" dirty="0"/>
              <a:t>random walks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338A2D-EC69-4424-8631-613172C321C1}"/>
              </a:ext>
            </a:extLst>
          </p:cNvPr>
          <p:cNvGrpSpPr/>
          <p:nvPr/>
        </p:nvGrpSpPr>
        <p:grpSpPr>
          <a:xfrm>
            <a:off x="421322" y="1340211"/>
            <a:ext cx="3226236" cy="3069089"/>
            <a:chOff x="521805" y="2063693"/>
            <a:chExt cx="3226236" cy="3069089"/>
          </a:xfrm>
        </p:grpSpPr>
        <p:pic>
          <p:nvPicPr>
            <p:cNvPr id="1026" name="Picture 2" descr="graph networkì ëí ì´ë¯¸ì§ ê²ìê²°ê³¼">
              <a:extLst>
                <a:ext uri="{FF2B5EF4-FFF2-40B4-BE49-F238E27FC236}">
                  <a16:creationId xmlns:a16="http://schemas.microsoft.com/office/drawing/2014/main" id="{5CAB58D0-6201-4912-B8DC-F188F7C32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05" y="2063693"/>
              <a:ext cx="3226236" cy="258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587686-99E8-4A66-8DFB-FEB835EF2A1B}"/>
                </a:ext>
              </a:extLst>
            </p:cNvPr>
            <p:cNvSpPr txBox="1"/>
            <p:nvPr/>
          </p:nvSpPr>
          <p:spPr>
            <a:xfrm>
              <a:off x="1369459" y="4763450"/>
              <a:ext cx="152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Initial graph </a:t>
              </a:r>
              <a:endParaRPr lang="ko-KR" altLang="en-US" dirty="0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D0692B4-DBBC-4EB0-A3D7-809D997C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30385"/>
              </p:ext>
            </p:extLst>
          </p:nvPr>
        </p:nvGraphicFramePr>
        <p:xfrm>
          <a:off x="4648955" y="1698396"/>
          <a:ext cx="2446212" cy="1867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02">
                  <a:extLst>
                    <a:ext uri="{9D8B030D-6E8A-4147-A177-3AD203B41FA5}">
                      <a16:colId xmlns:a16="http://schemas.microsoft.com/office/drawing/2014/main" val="2955903572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44524902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86757308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66215770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2584909546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020771645"/>
                    </a:ext>
                  </a:extLst>
                </a:gridCol>
              </a:tblGrid>
              <a:tr h="313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66917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037075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54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785982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573702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48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3932673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7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87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035317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6EC5745-D42D-44C7-AA90-0B5CBA90E277}"/>
              </a:ext>
            </a:extLst>
          </p:cNvPr>
          <p:cNvSpPr/>
          <p:nvPr/>
        </p:nvSpPr>
        <p:spPr>
          <a:xfrm>
            <a:off x="3494449" y="2305419"/>
            <a:ext cx="854110" cy="65314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5528A22-20FD-4E82-BD92-644B3CA01AF0}"/>
              </a:ext>
            </a:extLst>
          </p:cNvPr>
          <p:cNvSpPr/>
          <p:nvPr/>
        </p:nvSpPr>
        <p:spPr>
          <a:xfrm>
            <a:off x="7395563" y="2302550"/>
            <a:ext cx="854110" cy="65314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80BCC2A-CDED-4426-BB55-D5EDDC0E0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347" y="1463062"/>
            <a:ext cx="3137408" cy="233211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2D2F422-136B-474C-9938-5207D5BFA16D}"/>
              </a:ext>
            </a:extLst>
          </p:cNvPr>
          <p:cNvSpPr/>
          <p:nvPr/>
        </p:nvSpPr>
        <p:spPr>
          <a:xfrm>
            <a:off x="2117825" y="5087764"/>
            <a:ext cx="854110" cy="65314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AC800E-9F15-460F-8662-2DF7EF88600A}"/>
              </a:ext>
            </a:extLst>
          </p:cNvPr>
          <p:cNvSpPr/>
          <p:nvPr/>
        </p:nvSpPr>
        <p:spPr>
          <a:xfrm>
            <a:off x="3192471" y="4817226"/>
            <a:ext cx="2903529" cy="11827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Incremental maintenance with new edges and vertices and deletions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2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set of random walk set starting from vertex</a:t>
                </a:r>
                <a:r>
                  <a:rPr lang="en-US" altLang="ko-KR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length of each walk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random walks per vertex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276141"/>
                <a:ext cx="11506201" cy="4787815"/>
              </a:xfrm>
              <a:blipFill>
                <a:blip r:embed="rId4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generation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B6FCDEF-7143-4BC8-AD11-74829EE3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4671"/>
              </p:ext>
            </p:extLst>
          </p:nvPr>
        </p:nvGraphicFramePr>
        <p:xfrm>
          <a:off x="1312901" y="3267147"/>
          <a:ext cx="2274360" cy="1777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60">
                  <a:extLst>
                    <a:ext uri="{9D8B030D-6E8A-4147-A177-3AD203B41FA5}">
                      <a16:colId xmlns:a16="http://schemas.microsoft.com/office/drawing/2014/main" val="2955903572"/>
                    </a:ext>
                  </a:extLst>
                </a:gridCol>
                <a:gridCol w="379060">
                  <a:extLst>
                    <a:ext uri="{9D8B030D-6E8A-4147-A177-3AD203B41FA5}">
                      <a16:colId xmlns:a16="http://schemas.microsoft.com/office/drawing/2014/main" val="44524902"/>
                    </a:ext>
                  </a:extLst>
                </a:gridCol>
                <a:gridCol w="379060">
                  <a:extLst>
                    <a:ext uri="{9D8B030D-6E8A-4147-A177-3AD203B41FA5}">
                      <a16:colId xmlns:a16="http://schemas.microsoft.com/office/drawing/2014/main" val="867573081"/>
                    </a:ext>
                  </a:extLst>
                </a:gridCol>
                <a:gridCol w="379060">
                  <a:extLst>
                    <a:ext uri="{9D8B030D-6E8A-4147-A177-3AD203B41FA5}">
                      <a16:colId xmlns:a16="http://schemas.microsoft.com/office/drawing/2014/main" val="1662157701"/>
                    </a:ext>
                  </a:extLst>
                </a:gridCol>
                <a:gridCol w="379060">
                  <a:extLst>
                    <a:ext uri="{9D8B030D-6E8A-4147-A177-3AD203B41FA5}">
                      <a16:colId xmlns:a16="http://schemas.microsoft.com/office/drawing/2014/main" val="2584909546"/>
                    </a:ext>
                  </a:extLst>
                </a:gridCol>
                <a:gridCol w="379060">
                  <a:extLst>
                    <a:ext uri="{9D8B030D-6E8A-4147-A177-3AD203B41FA5}">
                      <a16:colId xmlns:a16="http://schemas.microsoft.com/office/drawing/2014/main" val="1020771645"/>
                    </a:ext>
                  </a:extLst>
                </a:gridCol>
              </a:tblGrid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66917"/>
                  </a:ext>
                </a:extLst>
              </a:tr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037075"/>
                  </a:ext>
                </a:extLst>
              </a:tr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54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785982"/>
                  </a:ext>
                </a:extLst>
              </a:tr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573702"/>
                  </a:ext>
                </a:extLst>
              </a:tr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15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21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48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3932673"/>
                  </a:ext>
                </a:extLst>
              </a:tr>
              <a:tr h="296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56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7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45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87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035317"/>
                  </a:ext>
                </a:extLst>
              </a:tr>
            </a:tbl>
          </a:graphicData>
        </a:graphic>
      </p:graphicFrame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4F9076FD-4092-4003-8689-06329F3C9A6C}"/>
              </a:ext>
            </a:extLst>
          </p:cNvPr>
          <p:cNvSpPr/>
          <p:nvPr/>
        </p:nvSpPr>
        <p:spPr>
          <a:xfrm>
            <a:off x="3607359" y="3332673"/>
            <a:ext cx="190918" cy="4909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57D50-7298-4305-9A51-208301DFBADD}"/>
                  </a:ext>
                </a:extLst>
              </p:cNvPr>
              <p:cNvSpPr txBox="1"/>
              <p:nvPr/>
            </p:nvSpPr>
            <p:spPr>
              <a:xfrm>
                <a:off x="3818375" y="3332673"/>
                <a:ext cx="644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57D50-7298-4305-9A51-208301DF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5" y="3332673"/>
                <a:ext cx="644664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0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3654130"/>
                <a:ext cx="11506201" cy="240982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one-hot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vertex in walk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sparsity parameter to control penalizing large deviations from hidden nodes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Clique Embedding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Skip-gram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Error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Autoencoder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3654130"/>
                <a:ext cx="11506201" cy="24098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8C87-F1F9-411E-963D-6612444172A4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C6E894-FB95-40B8-AA5D-2BFF897A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60" y="1132520"/>
            <a:ext cx="7534275" cy="2409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29C9B5-143C-44EE-AA91-A154E2B5F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772" y="2407205"/>
            <a:ext cx="4057075" cy="113514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B5FDCD3-D64A-4105-9F82-46CA9F4BD790}"/>
              </a:ext>
            </a:extLst>
          </p:cNvPr>
          <p:cNvCxnSpPr>
            <a:cxnSpLocks/>
          </p:cNvCxnSpPr>
          <p:nvPr/>
        </p:nvCxnSpPr>
        <p:spPr>
          <a:xfrm>
            <a:off x="8124774" y="1882405"/>
            <a:ext cx="1386672" cy="524800"/>
          </a:xfrm>
          <a:prstGeom prst="bent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EDDD9-0974-427B-A391-220BC00B9F20}"/>
              </a:ext>
            </a:extLst>
          </p:cNvPr>
          <p:cNvSpPr txBox="1"/>
          <p:nvPr/>
        </p:nvSpPr>
        <p:spPr>
          <a:xfrm>
            <a:off x="8365298" y="1562109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Matrix form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9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16081</TotalTime>
  <Words>773</Words>
  <Application>Microsoft Office PowerPoint</Application>
  <PresentationFormat>와이드스크린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NetWalk: A Flexible Deep Embedding Approach for Anomaly Detection in Dynamic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254</cp:revision>
  <dcterms:created xsi:type="dcterms:W3CDTF">2018-05-08T12:32:29Z</dcterms:created>
  <dcterms:modified xsi:type="dcterms:W3CDTF">2018-10-15T01:19:27Z</dcterms:modified>
</cp:coreProperties>
</file>