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3" r:id="rId2"/>
    <p:sldId id="290" r:id="rId3"/>
    <p:sldId id="296" r:id="rId4"/>
    <p:sldId id="280" r:id="rId5"/>
    <p:sldId id="291" r:id="rId6"/>
    <p:sldId id="298" r:id="rId7"/>
    <p:sldId id="299" r:id="rId8"/>
    <p:sldId id="295" r:id="rId9"/>
    <p:sldId id="293" r:id="rId10"/>
    <p:sldId id="301" r:id="rId11"/>
    <p:sldId id="302" r:id="rId12"/>
    <p:sldId id="300" r:id="rId13"/>
    <p:sldId id="303" r:id="rId14"/>
    <p:sldId id="29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7179" autoAdjust="0"/>
  </p:normalViewPr>
  <p:slideViewPr>
    <p:cSldViewPr snapToGrid="0">
      <p:cViewPr>
        <p:scale>
          <a:sx n="100" d="100"/>
          <a:sy n="100" d="100"/>
        </p:scale>
        <p:origin x="99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42DAE-7C85-45C9-9EF9-6F39678D0C8D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09AD2-10CD-4211-994F-0211B693D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11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B7C8-B23A-D243-8027-C67772AEBEE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242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BlogCatalog</a:t>
            </a:r>
            <a:r>
              <a:rPr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(online social net.), PPI (protein-protein interactions), POS (Wikipedia)</a:t>
            </a:r>
          </a:p>
          <a:p>
            <a:pPr marL="1828800" lvl="3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Multi-label classification</a:t>
            </a:r>
            <a:endParaRPr lang="en-US" altLang="ko-KR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Cora,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Citeseer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Pubmed</a:t>
            </a:r>
            <a:r>
              <a:rPr lang="en-US" altLang="ko-KR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828800" lvl="3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label per node</a:t>
            </a:r>
            <a:endParaRPr lang="en-US" altLang="ko-KR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9605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Node2vec </a:t>
            </a:r>
            <a:r>
              <a:rPr lang="ko-KR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논문에서 주장한 바와는 달리 </a:t>
            </a:r>
            <a:r>
              <a:rPr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node2vec</a:t>
            </a:r>
            <a:r>
              <a:rPr lang="ko-KR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이랑 </a:t>
            </a:r>
            <a:r>
              <a:rPr lang="en-US" altLang="ko-KR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deepwalk</a:t>
            </a:r>
            <a:r>
              <a:rPr lang="ko-KR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이랑 큰 차이 없음</a:t>
            </a:r>
            <a:endParaRPr lang="en-US" altLang="ko-KR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Transductive</a:t>
            </a: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모두 사용</a:t>
            </a: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inductive: </a:t>
            </a:r>
            <a:r>
              <a:rPr lang="ko-KR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트레이닝에서 일부 제거</a:t>
            </a:r>
            <a:endParaRPr lang="en-US" altLang="ko-KR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ko-KR" dirty="0"/>
              <a:t>	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3437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BlogCatalog</a:t>
            </a:r>
            <a:r>
              <a:rPr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(online social net.), PPI (protein-protein interactions), POS (Wikipedia)</a:t>
            </a:r>
          </a:p>
          <a:p>
            <a:pPr marL="1828800" lvl="3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Multi-label classification</a:t>
            </a:r>
            <a:endParaRPr lang="en-US" altLang="ko-KR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Cora,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Citeseer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Pubmed</a:t>
            </a:r>
            <a:r>
              <a:rPr lang="en-US" altLang="ko-KR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828800" lvl="3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label per node</a:t>
            </a:r>
            <a:endParaRPr lang="en-US" altLang="ko-KR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4416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 algn="just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kumimoji="1"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kumimoji="1" lang="ko-KR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 </a:t>
            </a:r>
            <a:r>
              <a:rPr kumimoji="1"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ko-KR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가까울수록 </a:t>
            </a:r>
            <a:r>
              <a:rPr kumimoji="1"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kumimoji="1" lang="ko-KR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잘 됨</a:t>
            </a:r>
            <a:endParaRPr kumimoji="1" lang="en-US" altLang="ko-KR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kumimoji="1" lang="ko-KR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딱히 잘된 것 </a:t>
            </a:r>
            <a:r>
              <a:rPr kumimoji="1" lang="ko-KR" altLang="en-US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같진</a:t>
            </a:r>
            <a:r>
              <a:rPr kumimoji="1" lang="ko-KR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않으나 레이블이 추가되어서 클러스터링이 더 잘 된 것을 볼 수 있음</a:t>
            </a:r>
            <a:endParaRPr kumimoji="1" lang="en-US" altLang="ko-KR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lnSpc>
                <a:spcPct val="110000"/>
              </a:lnSpc>
              <a:buFont typeface="Arial" panose="020B0604020202020204" pitchFamily="34" charset="0"/>
              <a:buNone/>
            </a:pPr>
            <a:endParaRPr kumimoji="1" lang="en-US" altLang="ko-KR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kumimoji="1" lang="ko-KR" altLang="en-US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임베딩</a:t>
            </a:r>
            <a:r>
              <a:rPr kumimoji="1" lang="ko-KR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학습 시 이웃 수를 </a:t>
            </a:r>
            <a:r>
              <a:rPr kumimoji="1"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ko-KR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개 정도로 제한하면 효율적으로 학습 가능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9898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52970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3224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Motivation: nodes may have an arbitrary number of label types, and these label types may be heterogenous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7147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879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각 레이블을 어떻게 뭉치는 지는 </a:t>
            </a:r>
            <a:r>
              <a:rPr kumimoji="1" lang="en-US" altLang="ko-KR" dirty="0"/>
              <a:t>(</a:t>
            </a:r>
            <a:r>
              <a:rPr kumimoji="1" lang="ko-KR" altLang="en-US" dirty="0"/>
              <a:t>함수 </a:t>
            </a:r>
            <a:r>
              <a:rPr kumimoji="1" lang="en-US" altLang="ko-KR" dirty="0"/>
              <a:t>f</a:t>
            </a:r>
            <a:r>
              <a:rPr kumimoji="1" lang="ko-KR" altLang="en-US" dirty="0"/>
              <a:t>를 어떻게 설계하는 지는 사용자가 결정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레이블 별로 </a:t>
            </a:r>
            <a:r>
              <a:rPr kumimoji="1" lang="en-US" altLang="ko-KR" dirty="0"/>
              <a:t>f</a:t>
            </a:r>
            <a:r>
              <a:rPr kumimoji="1" lang="ko-KR" altLang="en-US" dirty="0"/>
              <a:t>라는 함수를 통해 </a:t>
            </a:r>
            <a:r>
              <a:rPr kumimoji="1" lang="en-US" altLang="ko-KR" dirty="0"/>
              <a:t>vector embedding </a:t>
            </a:r>
            <a:r>
              <a:rPr kumimoji="1" lang="ko-KR" altLang="en-US" dirty="0"/>
              <a:t>만들어서</a:t>
            </a:r>
            <a:r>
              <a:rPr kumimoji="1" lang="en-US" altLang="ko-KR" dirty="0"/>
              <a:t>, g</a:t>
            </a:r>
            <a:r>
              <a:rPr kumimoji="1" lang="ko-KR" altLang="en-US" dirty="0"/>
              <a:t>라는 함수를 통해 하나로 합친 결과가 </a:t>
            </a:r>
            <a:r>
              <a:rPr kumimoji="1" lang="en-US" altLang="ko-KR" dirty="0"/>
              <a:t>h</a:t>
            </a:r>
          </a:p>
          <a:p>
            <a:r>
              <a:rPr kumimoji="1" lang="en-US" altLang="ko-KR" dirty="0"/>
              <a:t>f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g</a:t>
            </a:r>
            <a:r>
              <a:rPr kumimoji="1" lang="ko-KR" altLang="en-US" dirty="0"/>
              <a:t>는 모두 미분가능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많은 경우에서 </a:t>
            </a:r>
            <a:r>
              <a:rPr kumimoji="1" lang="en-US" altLang="ko-KR" dirty="0"/>
              <a:t>g</a:t>
            </a:r>
            <a:r>
              <a:rPr kumimoji="1" lang="ko-KR" altLang="en-US" dirty="0"/>
              <a:t>랑 </a:t>
            </a:r>
            <a:r>
              <a:rPr kumimoji="1" lang="en-US" altLang="ko-KR" dirty="0" err="1"/>
              <a:t>g_hat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parameter free function; element-wise </a:t>
            </a:r>
            <a:r>
              <a:rPr kumimoji="1" lang="en-US" altLang="ko-KR" dirty="0" err="1"/>
              <a:t>avg</a:t>
            </a:r>
            <a:r>
              <a:rPr kumimoji="1" lang="en-US" altLang="ko-KR" dirty="0"/>
              <a:t>, max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0052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sz="1800" dirty="0"/>
                  <a:t>The objective is to make the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i="0" baseline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i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smaller</a:t>
                </a:r>
                <a:r>
                  <a:rPr lang="en-US" altLang="ko-KR" sz="1800" i="0" baseline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than the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i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altLang="ko-KR" sz="1800" i="0" baseline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kumimoji="1" lang="en-US" altLang="ko-KR" sz="1800" dirty="0"/>
              </a:p>
              <a:p>
                <a:r>
                  <a:rPr kumimoji="1" lang="en-US" altLang="ko-KR" sz="1800" dirty="0"/>
                  <a:t>Gradient</a:t>
                </a:r>
                <a:r>
                  <a:rPr kumimoji="1" lang="ko-KR" altLang="en-US" sz="1800" dirty="0"/>
                  <a:t>를 어떻게 </a:t>
                </a:r>
                <a:r>
                  <a:rPr kumimoji="1" lang="ko-KR" altLang="en-US" sz="1800" dirty="0" err="1"/>
                  <a:t>전달시켜서</a:t>
                </a:r>
                <a:r>
                  <a:rPr kumimoji="1" lang="ko-KR" altLang="en-US" sz="1800" dirty="0"/>
                  <a:t> 업데이트하는지는 </a:t>
                </a:r>
                <a:r>
                  <a:rPr kumimoji="1" lang="ko-KR" altLang="en-US" sz="1800" dirty="0" err="1"/>
                  <a:t>안나와있음</a:t>
                </a:r>
                <a:endParaRPr kumimoji="1" lang="ko-KR" altLang="en-US" sz="1800" dirty="0"/>
              </a:p>
            </p:txBody>
          </p:sp>
        </mc:Choice>
        <mc:Fallback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sz="1800" dirty="0"/>
                  <a:t>The objective is to make the distance between </a:t>
                </a:r>
                <a:r>
                  <a:rPr lang="en-US" altLang="ko-KR" sz="1800" b="0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 ̃_</a:t>
                </a:r>
                <a:r>
                  <a:rPr lang="en-US" altLang="ko-KR" sz="1800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𝑖 (𝑣)</a:t>
                </a:r>
                <a:r>
                  <a:rPr lang="en-US" altLang="ko-KR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i="0" baseline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altLang="ko-KR" sz="1800" b="0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h_i </a:t>
                </a:r>
                <a:r>
                  <a:rPr lang="en-US" altLang="ko-KR" sz="1800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(𝑣)</a:t>
                </a:r>
                <a:r>
                  <a:rPr lang="en-US" altLang="ko-KR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i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smaller</a:t>
                </a:r>
                <a:r>
                  <a:rPr lang="en-US" altLang="ko-KR" sz="1800" i="0" baseline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than the distance between </a:t>
                </a:r>
                <a:r>
                  <a:rPr lang="en-US" altLang="ko-KR" sz="1800" b="0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 ̃_</a:t>
                </a:r>
                <a:r>
                  <a:rPr lang="en-US" altLang="ko-KR" sz="1800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𝑖 (𝑣)</a:t>
                </a:r>
                <a:r>
                  <a:rPr lang="en-US" altLang="ko-KR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i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altLang="ko-KR" sz="1800" i="0" baseline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b="0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 ̃_</a:t>
                </a:r>
                <a:r>
                  <a:rPr lang="en-US" altLang="ko-KR" sz="1800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𝑖 (</a:t>
                </a:r>
                <a:r>
                  <a:rPr lang="en-US" altLang="ko-KR" sz="1800" b="0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𝑢).</a:t>
                </a:r>
                <a:endParaRPr kumimoji="1" lang="en-US" altLang="ko-KR" sz="1800" dirty="0"/>
              </a:p>
              <a:p>
                <a:r>
                  <a:rPr kumimoji="1" lang="en-US" altLang="ko-KR" sz="1800" dirty="0"/>
                  <a:t>Gradient</a:t>
                </a:r>
                <a:r>
                  <a:rPr kumimoji="1" lang="ko-KR" altLang="en-US" sz="1800" dirty="0"/>
                  <a:t>를 어떻게 </a:t>
                </a:r>
                <a:r>
                  <a:rPr kumimoji="1" lang="ko-KR" altLang="en-US" sz="1800" dirty="0" err="1"/>
                  <a:t>전달시켜서</a:t>
                </a:r>
                <a:r>
                  <a:rPr kumimoji="1" lang="ko-KR" altLang="en-US" sz="1800" dirty="0"/>
                  <a:t> 업데이트하는지는 </a:t>
                </a:r>
                <a:r>
                  <a:rPr kumimoji="1" lang="ko-KR" altLang="en-US" sz="1800" dirty="0" err="1"/>
                  <a:t>안나와있음</a:t>
                </a:r>
                <a:endParaRPr kumimoji="1" lang="ko-KR" altLang="en-US" sz="180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8223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sz="1800" dirty="0"/>
                  <a:t>The objective is to make the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i="0" baseline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i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smaller</a:t>
                </a:r>
                <a:r>
                  <a:rPr lang="en-US" altLang="ko-KR" sz="1800" i="0" baseline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than the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i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altLang="ko-KR" sz="1800" i="0" baseline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kumimoji="1" lang="ko-KR" altLang="en-US" sz="1800" dirty="0"/>
              </a:p>
            </p:txBody>
          </p:sp>
        </mc:Choice>
        <mc:Fallback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sz="1800" dirty="0"/>
                  <a:t>The objective is to make the distance between </a:t>
                </a:r>
                <a:r>
                  <a:rPr lang="en-US" altLang="ko-KR" sz="1800" b="0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 ̃_</a:t>
                </a:r>
                <a:r>
                  <a:rPr lang="en-US" altLang="ko-KR" sz="1800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𝑖 (𝑣)</a:t>
                </a:r>
                <a:r>
                  <a:rPr lang="en-US" altLang="ko-KR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i="0" baseline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altLang="ko-KR" sz="1800" b="0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h_i </a:t>
                </a:r>
                <a:r>
                  <a:rPr lang="en-US" altLang="ko-KR" sz="1800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(𝑣)</a:t>
                </a:r>
                <a:r>
                  <a:rPr lang="en-US" altLang="ko-KR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i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smaller</a:t>
                </a:r>
                <a:r>
                  <a:rPr lang="en-US" altLang="ko-KR" sz="1800" i="0" baseline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than the distance between </a:t>
                </a:r>
                <a:r>
                  <a:rPr lang="en-US" altLang="ko-KR" sz="1800" b="0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 ̃_</a:t>
                </a:r>
                <a:r>
                  <a:rPr lang="en-US" altLang="ko-KR" sz="1800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𝑖 (𝑣)</a:t>
                </a:r>
                <a:r>
                  <a:rPr lang="en-US" altLang="ko-KR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i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altLang="ko-KR" sz="1800" i="0" baseline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b="0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 ̃_</a:t>
                </a:r>
                <a:r>
                  <a:rPr lang="en-US" altLang="ko-KR" sz="1800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𝑖 (</a:t>
                </a:r>
                <a:r>
                  <a:rPr lang="en-US" altLang="ko-KR" sz="1800" b="0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𝑢).</a:t>
                </a:r>
                <a:endParaRPr kumimoji="1" lang="ko-KR" altLang="en-US" sz="180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9437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Gradient step</a:t>
            </a:r>
            <a:r>
              <a:rPr kumimoji="1" lang="ko-KR" altLang="en-US" dirty="0"/>
              <a:t>을 한 번만 해도 어차피 다른 노드에서 할 때 또 바뀜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5703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BlogCatalog</a:t>
            </a:r>
            <a:r>
              <a:rPr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(online social net.), PPI (protein-protein interactions), POS (Wikipedia)</a:t>
            </a:r>
          </a:p>
          <a:p>
            <a:pPr marL="1828800" lvl="3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Multi-label classification</a:t>
            </a:r>
            <a:endParaRPr lang="en-US" altLang="ko-KR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Cora,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Citeseer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Pubmed</a:t>
            </a:r>
            <a:r>
              <a:rPr lang="en-US" altLang="ko-KR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828800" lvl="3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label per node</a:t>
            </a:r>
            <a:endParaRPr lang="en-US" altLang="ko-KR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1276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CED-E530-4BF6-A3FF-095892752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02391A-F117-4DB0-9EC9-D699DDEA6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81063-BD7A-4FED-8CB5-8468CDBF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C72CD-961C-45EF-AF31-DA1F8A4A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C5A12-578C-4F87-929C-F9DEFF26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00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511C1-1520-4E0A-A24A-6A96868A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9385B8-1720-4665-B277-B95CCD951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48C07-D464-47C7-B53B-BB04E200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E95CAB-2823-4782-B68B-2893DD47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03EC2-17DB-46E8-8559-8A126197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3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E0912C-3942-4F2B-A0D8-70154BE0A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6DBF09-087F-44C1-AA83-5E67F0FA2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E791F-59ED-42B6-9D86-91575BDD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D4625E-B46B-4709-8CEC-A9CF233E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303E1-0C2F-4A99-AAD5-9CFF8CF9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62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10FF7-F30F-4A1B-87EE-003D31FA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5F3DA-FD15-4A32-8E25-D5A10C84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E6D9A-AB45-42CA-B9BD-95DD5840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6A12B-7A1B-4F71-B334-82A3FDB6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08C27-D282-40FE-97AD-7AC44C49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2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F803F-2749-4843-8D22-54EB92DB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F88A6-853F-4C4D-8C87-1B54BE91D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6812C-3126-4AAE-9BDF-F2B26E15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62571-46B2-45E2-A0DF-8E25D2A9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3724B-1CFA-4CCB-B59E-14A6EBD2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7278F-E508-4B15-B9B2-F81CF1B1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E4E9A-FE77-471A-904A-1A0839042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8FE34A-3EF2-4894-B7F0-6D1464959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7690FD-F9C7-4A71-9DB6-CC58880D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E7CE4A-2256-45AD-9755-E8B12069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C05E40-6F29-4F21-BEA6-9657A059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73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12839-20E3-4C75-AA2C-587AA5E4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1DB70E-80AA-4CA3-873D-5FA72B264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383B40-1159-48DA-96B6-912F582E0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9AD47C-A2D3-4D44-B6D1-B3052FF8A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8A02A-37C4-402F-A310-47302964B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A7CA14-A99E-4BB1-8006-8D65F252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63EDB2-6374-4187-8470-2E3EBB34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168C0D-25F4-42BF-9B78-A4339B72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61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25A38-BA97-4396-8DA4-3D02B370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3A66B-2A6A-4728-A7B6-0A098D40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05A395-BF59-408C-843B-ECB231DA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8E5F19-E23F-4FCA-9145-A8F071D2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85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9EF448-DA57-4557-9887-3A30EFE2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9F4B0D-3170-4AA3-BAF1-57081340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D8F4A-2AB2-4015-99EC-C6A79920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16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CDAB8-6AEE-4319-AB9D-1644CED5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65240-6BEA-4585-955C-21305EF8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BC6C82-5F3E-4213-92A4-9921AC643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7B77C-36CD-4258-9F25-710169BA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93D89A-3950-4F9B-A17C-E5076654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3653-4395-4606-8A8C-F6D5EDEB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CEF70-4BFF-4743-AE19-CEAA8AD8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40D86C-A024-4359-B0D4-A78B5D3EA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FEF128-EEB4-4435-A532-3136CF0C4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9A75F-3CC5-414E-B481-146F1A70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448FC7-8D88-4F50-9430-E49F31DA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EC55C5-4378-4FA0-89ED-923496A7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2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EE234F-CF8B-4ECC-A3C1-2B9A6963C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E22EB-E9AE-476C-AA96-71BBD04B1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5FC291-C157-403A-A1EE-2C927E69B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06D0A-5528-4DB5-B9CE-03C9302D803C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CCDEA5-AD46-4F0C-9700-17770EA74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08825-A4BC-44C1-A0AE-EE2A1D1DF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5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4102100" y="4921930"/>
            <a:ext cx="7683500" cy="1376362"/>
          </a:xfrm>
        </p:spPr>
        <p:txBody>
          <a:bodyPr anchor="ctr">
            <a:normAutofit/>
          </a:bodyPr>
          <a:lstStyle/>
          <a:p>
            <a:pPr algn="r"/>
            <a:r>
              <a:rPr kumimoji="1"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Yunseob Shin,</a:t>
            </a:r>
          </a:p>
          <a:p>
            <a:pPr algn="r"/>
            <a:r>
              <a:rPr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Information &amp; Intelligence System Lab., SKKU</a:t>
            </a:r>
            <a:endParaRPr kumimoji="1" lang="en-US" altLang="ko-KR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algn="r"/>
            <a:r>
              <a:rPr kumimoji="1"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2018/05/31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0192"/>
            <a:ext cx="3386437" cy="547461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E2165555-FEBC-4337-9732-79B462FDB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23457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Graph Representations with Embedding Propagation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C832F6-F1BF-46A8-B219-83EC291A818F}"/>
              </a:ext>
            </a:extLst>
          </p:cNvPr>
          <p:cNvSpPr/>
          <p:nvPr/>
        </p:nvSpPr>
        <p:spPr>
          <a:xfrm>
            <a:off x="0" y="3037681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3" name="부제 2">
            <a:extLst>
              <a:ext uri="{FF2B5EF4-FFF2-40B4-BE49-F238E27FC236}">
                <a16:creationId xmlns:a16="http://schemas.microsoft.com/office/drawing/2014/main" id="{3F501B1E-3656-4EB0-8625-016A4B0DC008}"/>
              </a:ext>
            </a:extLst>
          </p:cNvPr>
          <p:cNvSpPr txBox="1">
            <a:spLocks/>
          </p:cNvSpPr>
          <p:nvPr/>
        </p:nvSpPr>
        <p:spPr>
          <a:xfrm>
            <a:off x="2254250" y="3282269"/>
            <a:ext cx="7683500" cy="466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Alberto García-Durán and Mathias </a:t>
            </a:r>
            <a:r>
              <a:rPr kumimoji="1" lang="en-US" altLang="ko-KR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Niepert</a:t>
            </a:r>
            <a:r>
              <a:rPr kumimoji="1"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(NEC Labs Europe), </a:t>
            </a:r>
            <a:r>
              <a:rPr kumimoji="1" lang="en-US" altLang="ko-KR" i="1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NIPS, </a:t>
            </a:r>
            <a:r>
              <a:rPr kumimoji="1"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40213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Experiments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10" name="부제목 3">
            <a:extLst>
              <a:ext uri="{FF2B5EF4-FFF2-40B4-BE49-F238E27FC236}">
                <a16:creationId xmlns:a16="http://schemas.microsoft.com/office/drawing/2014/main" id="{D2A08356-E7FF-4796-87F7-B4A06496E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1009650"/>
            <a:ext cx="10296525" cy="4248150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by node classification problem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a graph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fraction of the nodes is assigned a class label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is an assignment of class label to the test node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paper choose logistic regression trained with node representations </a:t>
            </a:r>
            <a:r>
              <a:rPr lang="en-US" altLang="ko-K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574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Experiments: multi-label classification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A141E4FB-94F6-4787-956B-71D0E2BE4EE3}"/>
              </a:ext>
            </a:extLst>
          </p:cNvPr>
          <p:cNvGrpSpPr/>
          <p:nvPr/>
        </p:nvGrpSpPr>
        <p:grpSpPr>
          <a:xfrm>
            <a:off x="249835" y="3753943"/>
            <a:ext cx="7032323" cy="2629736"/>
            <a:chOff x="2467519" y="4457115"/>
            <a:chExt cx="7032323" cy="2629736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CB12E25-6BA9-41BB-9CDD-574A14146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519" y="4575849"/>
              <a:ext cx="7032323" cy="2511002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B2434EC-B813-4EEF-ABDF-A5AB56ECE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520" y="4457115"/>
              <a:ext cx="1504406" cy="259924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E655029-E4BD-4BC7-8839-0D84076DD9FF}"/>
              </a:ext>
            </a:extLst>
          </p:cNvPr>
          <p:cNvGrpSpPr/>
          <p:nvPr/>
        </p:nvGrpSpPr>
        <p:grpSpPr>
          <a:xfrm>
            <a:off x="249835" y="835168"/>
            <a:ext cx="8830907" cy="2900831"/>
            <a:chOff x="1680545" y="659387"/>
            <a:chExt cx="8830907" cy="290083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7E49C48-94AB-424A-B3F2-5A4DCC754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0545" y="906595"/>
              <a:ext cx="8830907" cy="265362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4D1230C-E41B-46BF-823C-CAA2F4959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0545" y="659387"/>
              <a:ext cx="1900855" cy="318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9597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Experiments: single-label classification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153265-A47A-40F1-8024-D94917112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1558"/>
            <a:ext cx="12192000" cy="218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7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Experiments: visualization and number of neighbors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1DF053-599F-4466-8234-34796A280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350" y="3542391"/>
            <a:ext cx="4839375" cy="2600688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66F9445E-1A2D-4BB7-8084-3B9588B5F1CB}"/>
              </a:ext>
            </a:extLst>
          </p:cNvPr>
          <p:cNvGrpSpPr/>
          <p:nvPr/>
        </p:nvGrpSpPr>
        <p:grpSpPr>
          <a:xfrm>
            <a:off x="360874" y="920436"/>
            <a:ext cx="8713065" cy="2621955"/>
            <a:chOff x="555229" y="960933"/>
            <a:chExt cx="8713065" cy="262195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F5CC250-38B5-424A-875B-E74E34273C68}"/>
                </a:ext>
              </a:extLst>
            </p:cNvPr>
            <p:cNvGrpSpPr/>
            <p:nvPr/>
          </p:nvGrpSpPr>
          <p:grpSpPr>
            <a:xfrm>
              <a:off x="2542705" y="960933"/>
              <a:ext cx="6725589" cy="2468067"/>
              <a:chOff x="418630" y="1856829"/>
              <a:chExt cx="6725589" cy="2468067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7D647DA3-7878-48D8-BDF2-501B935B9D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630" y="2195383"/>
                <a:ext cx="6725589" cy="1857634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B70B61-A4B8-4DC8-A5D4-DE361C73AA6F}"/>
                  </a:ext>
                </a:extLst>
              </p:cNvPr>
              <p:cNvSpPr txBox="1"/>
              <p:nvPr/>
            </p:nvSpPr>
            <p:spPr>
              <a:xfrm>
                <a:off x="660247" y="1856829"/>
                <a:ext cx="17748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Identity labels only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06CB8B-2BC0-458C-8376-1404684B9137}"/>
                  </a:ext>
                </a:extLst>
              </p:cNvPr>
              <p:cNvSpPr txBox="1"/>
              <p:nvPr/>
            </p:nvSpPr>
            <p:spPr>
              <a:xfrm>
                <a:off x="2934076" y="1856829"/>
                <a:ext cx="15853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Word labels only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E30208-FAB1-4C1D-B882-0C1123120BAD}"/>
                  </a:ext>
                </a:extLst>
              </p:cNvPr>
              <p:cNvSpPr txBox="1"/>
              <p:nvPr/>
            </p:nvSpPr>
            <p:spPr>
              <a:xfrm>
                <a:off x="5691774" y="1856829"/>
                <a:ext cx="5838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3C0E2D-3F7F-47B2-86DE-8B8FECF0E43A}"/>
                  </a:ext>
                </a:extLst>
              </p:cNvPr>
              <p:cNvSpPr txBox="1"/>
              <p:nvPr/>
            </p:nvSpPr>
            <p:spPr>
              <a:xfrm>
                <a:off x="1224503" y="3986342"/>
                <a:ext cx="6463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0.008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CF2CC4-7781-4B08-8793-2C829514CD01}"/>
                  </a:ext>
                </a:extLst>
              </p:cNvPr>
              <p:cNvSpPr txBox="1"/>
              <p:nvPr/>
            </p:nvSpPr>
            <p:spPr>
              <a:xfrm>
                <a:off x="3458258" y="3986342"/>
                <a:ext cx="6463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0.107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35AD12-9FC8-4297-87EC-0D90DA2A8881}"/>
                  </a:ext>
                </a:extLst>
              </p:cNvPr>
              <p:cNvSpPr txBox="1"/>
              <p:nvPr/>
            </p:nvSpPr>
            <p:spPr>
              <a:xfrm>
                <a:off x="5660515" y="3986342"/>
                <a:ext cx="6463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0.158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7DBC0C-4A0E-4102-9189-48D617644F22}"/>
                </a:ext>
              </a:extLst>
            </p:cNvPr>
            <p:cNvSpPr txBox="1"/>
            <p:nvPr/>
          </p:nvSpPr>
          <p:spPr>
            <a:xfrm>
              <a:off x="555229" y="2936557"/>
              <a:ext cx="18133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Silhouette score</a:t>
              </a:r>
              <a:r>
                <a: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(-1 &lt; s &lt;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0152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Conclusion and Future 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4" name="부제목 3">
            <a:extLst>
              <a:ext uri="{FF2B5EF4-FFF2-40B4-BE49-F238E27FC236}">
                <a16:creationId xmlns:a16="http://schemas.microsoft.com/office/drawing/2014/main" id="{4925AAB2-9672-BE44-BBDD-935425459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Contribution: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learn arbitrary label type representations and combine them into a joint vertex embedding.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EP-B method is competitive and often outperforms the other state of the art methods with fewer parameters and hyperparameters.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Incorporates with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and sequence data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Multi-relational graphs</a:t>
            </a:r>
          </a:p>
        </p:txBody>
      </p:sp>
    </p:spTree>
    <p:extLst>
      <p:ext uri="{BB962C8B-B14F-4D97-AF65-F5344CB8AC3E}">
        <p14:creationId xmlns:p14="http://schemas.microsoft.com/office/powerpoint/2010/main" val="270520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Graph-structured data occurs in numerous application domains such as social networks, bioinformatics, and relational knowledge bases.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related with graph-structured data: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ko-KR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altLang="ko-KR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Detection (Graph Clustering)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Prediction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Propagation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approaches to </a:t>
            </a:r>
            <a:r>
              <a:rPr lang="en-US" altLang="ko-KR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representation learning for graph-structured data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important and applicable to a wide range of problems.</a:t>
            </a:r>
            <a:endParaRPr lang="en-US" altLang="ko-KR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uge social network graphì ëí ì´ë¯¸ì§ ê²ìê²°ê³¼">
            <a:extLst>
              <a:ext uri="{FF2B5EF4-FFF2-40B4-BE49-F238E27FC236}">
                <a16:creationId xmlns:a16="http://schemas.microsoft.com/office/drawing/2014/main" id="{DF91A126-74E6-4C99-A6EF-DBC6819AC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818" y="1596242"/>
            <a:ext cx="3309257" cy="24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22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Propagation (EP): an unsupervised learning framework for graph-structured data that supports arbitrary label types.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 learns vector representations (embeddings) of graph by passing messages between neighboring nodes.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CEB1397-C0AE-4636-B0E1-75E464100B49}"/>
              </a:ext>
            </a:extLst>
          </p:cNvPr>
          <p:cNvGrpSpPr/>
          <p:nvPr/>
        </p:nvGrpSpPr>
        <p:grpSpPr>
          <a:xfrm>
            <a:off x="2331420" y="2868201"/>
            <a:ext cx="7463107" cy="2511873"/>
            <a:chOff x="2366554" y="2376718"/>
            <a:chExt cx="7307987" cy="2331348"/>
          </a:xfrm>
        </p:grpSpPr>
        <p:pic>
          <p:nvPicPr>
            <p:cNvPr id="2" name="Picture 2" descr="graph data structureì ëí ì´ë¯¸ì§ ê²ìê²°ê³¼">
              <a:extLst>
                <a:ext uri="{FF2B5EF4-FFF2-40B4-BE49-F238E27FC236}">
                  <a16:creationId xmlns:a16="http://schemas.microsoft.com/office/drawing/2014/main" id="{D2612DF0-A1FD-495F-B945-C51DD8F65E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554" y="2376718"/>
              <a:ext cx="3108464" cy="2331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874B7D7-30BC-4C4D-91F4-EBB34B738EC6}"/>
                </a:ext>
              </a:extLst>
            </p:cNvPr>
            <p:cNvGrpSpPr/>
            <p:nvPr/>
          </p:nvGrpSpPr>
          <p:grpSpPr>
            <a:xfrm>
              <a:off x="7497399" y="2464073"/>
              <a:ext cx="2177142" cy="2156637"/>
              <a:chOff x="6861674" y="2899416"/>
              <a:chExt cx="2177142" cy="2156637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D2031F71-06AA-44BA-9C49-5D5C3DFE6679}"/>
                  </a:ext>
                </a:extLst>
              </p:cNvPr>
              <p:cNvGrpSpPr/>
              <p:nvPr/>
            </p:nvGrpSpPr>
            <p:grpSpPr>
              <a:xfrm>
                <a:off x="6861674" y="2899416"/>
                <a:ext cx="2177142" cy="2156637"/>
                <a:chOff x="6704920" y="2346507"/>
                <a:chExt cx="2177142" cy="2156637"/>
              </a:xfrm>
            </p:grpSpPr>
            <p:sp>
              <p:nvSpPr>
                <p:cNvPr id="3" name="1/2 액자 2">
                  <a:extLst>
                    <a:ext uri="{FF2B5EF4-FFF2-40B4-BE49-F238E27FC236}">
                      <a16:creationId xmlns:a16="http://schemas.microsoft.com/office/drawing/2014/main" id="{CA329B83-F464-42C6-8FFE-15E23FD7D932}"/>
                    </a:ext>
                  </a:extLst>
                </p:cNvPr>
                <p:cNvSpPr/>
                <p:nvPr/>
              </p:nvSpPr>
              <p:spPr>
                <a:xfrm rot="16200000">
                  <a:off x="6715172" y="2336255"/>
                  <a:ext cx="2156637" cy="2177142"/>
                </a:xfrm>
                <a:prstGeom prst="halfFrame">
                  <a:avLst>
                    <a:gd name="adj1" fmla="val 751"/>
                    <a:gd name="adj2" fmla="val 751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타원 3">
                  <a:extLst>
                    <a:ext uri="{FF2B5EF4-FFF2-40B4-BE49-F238E27FC236}">
                      <a16:creationId xmlns:a16="http://schemas.microsoft.com/office/drawing/2014/main" id="{6A9C8FC0-4BD1-4E63-AFA1-131E94B0D2DE}"/>
                    </a:ext>
                  </a:extLst>
                </p:cNvPr>
                <p:cNvSpPr/>
                <p:nvPr/>
              </p:nvSpPr>
              <p:spPr>
                <a:xfrm>
                  <a:off x="7193280" y="2843348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D62105EA-59DD-49AE-A7E9-D9FE57FB7E2B}"/>
                    </a:ext>
                  </a:extLst>
                </p:cNvPr>
                <p:cNvSpPr/>
                <p:nvPr/>
              </p:nvSpPr>
              <p:spPr>
                <a:xfrm>
                  <a:off x="6988628" y="3374752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F06A1BA1-39B6-4650-9393-54FF7DF8BC68}"/>
                    </a:ext>
                  </a:extLst>
                </p:cNvPr>
                <p:cNvSpPr/>
                <p:nvPr/>
              </p:nvSpPr>
              <p:spPr>
                <a:xfrm>
                  <a:off x="7754983" y="2795451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755E8035-FBA7-450C-8FFE-A779264D2CC6}"/>
                    </a:ext>
                  </a:extLst>
                </p:cNvPr>
                <p:cNvSpPr/>
                <p:nvPr/>
              </p:nvSpPr>
              <p:spPr>
                <a:xfrm>
                  <a:off x="7545978" y="3492317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5746A8C7-F484-48D2-9981-2BCF266EC5EE}"/>
                    </a:ext>
                  </a:extLst>
                </p:cNvPr>
                <p:cNvSpPr/>
                <p:nvPr/>
              </p:nvSpPr>
              <p:spPr>
                <a:xfrm>
                  <a:off x="8278039" y="3656007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5B56586D-B12D-4F69-B610-9E37FFCBC84F}"/>
                    </a:ext>
                  </a:extLst>
                </p:cNvPr>
                <p:cNvSpPr/>
                <p:nvPr/>
              </p:nvSpPr>
              <p:spPr>
                <a:xfrm>
                  <a:off x="7920445" y="4127863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6DB2B8-D47A-4CD6-A9EF-3350E9FF1A6A}"/>
                  </a:ext>
                </a:extLst>
              </p:cNvPr>
              <p:cNvSpPr txBox="1"/>
              <p:nvPr/>
            </p:nvSpPr>
            <p:spPr>
              <a:xfrm>
                <a:off x="7244110" y="3088480"/>
                <a:ext cx="3032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A</a:t>
                </a:r>
                <a:endParaRPr lang="en-US" altLang="ko-KR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88427F-CA6F-4BE8-9608-6E8FE734F468}"/>
                  </a:ext>
                </a:extLst>
              </p:cNvPr>
              <p:cNvSpPr txBox="1"/>
              <p:nvPr/>
            </p:nvSpPr>
            <p:spPr>
              <a:xfrm>
                <a:off x="7805813" y="3040583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B</a:t>
                </a:r>
                <a:endParaRPr lang="en-US" altLang="ko-KR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4E7FF4-5315-4008-AAB3-AC4BFF758ACF}"/>
                  </a:ext>
                </a:extLst>
              </p:cNvPr>
              <p:cNvSpPr txBox="1"/>
              <p:nvPr/>
            </p:nvSpPr>
            <p:spPr>
              <a:xfrm>
                <a:off x="7046671" y="3637467"/>
                <a:ext cx="2984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C</a:t>
                </a:r>
                <a:endParaRPr lang="en-US" altLang="ko-KR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96733E-4FFE-4658-ACDA-539124B4382A}"/>
                  </a:ext>
                </a:extLst>
              </p:cNvPr>
              <p:cNvSpPr txBox="1"/>
              <p:nvPr/>
            </p:nvSpPr>
            <p:spPr>
              <a:xfrm>
                <a:off x="7599212" y="3732897"/>
                <a:ext cx="3129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D</a:t>
                </a:r>
                <a:endParaRPr lang="en-US" altLang="ko-KR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6F3298-ABA3-4584-8DF3-97D0C223FD9A}"/>
                  </a:ext>
                </a:extLst>
              </p:cNvPr>
              <p:cNvSpPr txBox="1"/>
              <p:nvPr/>
            </p:nvSpPr>
            <p:spPr>
              <a:xfrm>
                <a:off x="8336027" y="38843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5BE44E3-2A17-44DC-A011-15F1820C98B1}"/>
                  </a:ext>
                </a:extLst>
              </p:cNvPr>
              <p:cNvSpPr txBox="1"/>
              <p:nvPr/>
            </p:nvSpPr>
            <p:spPr>
              <a:xfrm>
                <a:off x="7984099" y="4356223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F</a:t>
                </a:r>
              </a:p>
            </p:txBody>
          </p:sp>
        </p:grp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30D1E115-0692-4413-A1FB-F8087A99EBF5}"/>
                </a:ext>
              </a:extLst>
            </p:cNvPr>
            <p:cNvSpPr/>
            <p:nvPr/>
          </p:nvSpPr>
          <p:spPr>
            <a:xfrm>
              <a:off x="5969114" y="3208201"/>
              <a:ext cx="731520" cy="568234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718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Proposed</a:t>
            </a:r>
            <a:r>
              <a:rPr kumimoji="1" lang="ko-KR" altLang="en-US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 </a:t>
            </a:r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Framework and Method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부제목 3">
                <a:extLst>
                  <a:ext uri="{FF2B5EF4-FFF2-40B4-BE49-F238E27FC236}">
                    <a16:creationId xmlns:a16="http://schemas.microsoft.com/office/drawing/2014/main" id="{4925AAB2-9672-BE44-BBDD-93542545954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3709851"/>
                <a:ext cx="11506201" cy="2354105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graph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altLang="ko-KR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set of vertices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ko-KR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set of edges.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altLang="ko-KR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set of neighbors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𝐋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828800" lvl="3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set of labels corresponding to label type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828800" lvl="3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Label: an identifier of some object i.e. words, movie genre, images.</a:t>
                </a:r>
              </a:p>
              <a:p>
                <a:pPr marL="1828800" lvl="3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부제목 3">
                <a:extLst>
                  <a:ext uri="{FF2B5EF4-FFF2-40B4-BE49-F238E27FC236}">
                    <a16:creationId xmlns:a16="http://schemas.microsoft.com/office/drawing/2014/main" id="{4925AAB2-9672-BE44-BBDD-935425459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3709851"/>
                <a:ext cx="11506201" cy="2354105"/>
              </a:xfrm>
              <a:blipFill>
                <a:blip r:embed="rId4"/>
                <a:stretch>
                  <a:fillRect t="-12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791F2471-67E0-4F29-A5A9-80224FDB96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173" y="737748"/>
            <a:ext cx="4459602" cy="280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1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Training Label Embeddings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부제목 3">
                <a:extLst>
                  <a:ext uri="{FF2B5EF4-FFF2-40B4-BE49-F238E27FC236}">
                    <a16:creationId xmlns:a16="http://schemas.microsoft.com/office/drawing/2014/main" id="{4925AAB2-9672-BE44-BBDD-93542545954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42899" y="3615070"/>
                <a:ext cx="11506201" cy="2771262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representation of label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ℓ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labels of label type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a learnable (differentiable)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ℓ)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828800" lvl="3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ℓ)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a simple linear function for text labels, and a complex function for image labels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embedding function of label type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for vertex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begChr m:val="{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ℓ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labels of type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associated with vertex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})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is the reconstruction of the embedding of label type </a:t>
                </a:r>
                <a:r>
                  <a:rPr lang="en-US" altLang="ko-KR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ko-KR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for vertex </a:t>
                </a:r>
                <a:r>
                  <a:rPr lang="en-US" altLang="ko-KR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ko-KR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begChr m:val="{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ℓ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labels of type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associated with the neighbors of vertex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})</a:t>
                </a:r>
              </a:p>
              <a:p>
                <a:pPr marL="1371600" lvl="2" indent="-457200" algn="just">
                  <a:lnSpc>
                    <a:spcPct val="110000"/>
                  </a:lnSpc>
                  <a:buAutoNum type="arabicPeriod"/>
                </a:pPr>
                <a:endParaRPr lang="en-US" altLang="ko-KR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부제목 3">
                <a:extLst>
                  <a:ext uri="{FF2B5EF4-FFF2-40B4-BE49-F238E27FC236}">
                    <a16:creationId xmlns:a16="http://schemas.microsoft.com/office/drawing/2014/main" id="{4925AAB2-9672-BE44-BBDD-935425459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42899" y="3615070"/>
                <a:ext cx="11506201" cy="2771262"/>
              </a:xfrm>
              <a:blipFill>
                <a:blip r:embed="rId4"/>
                <a:stretch>
                  <a:fillRect t="-659" b="-6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FDE13A34-3ACA-4181-BCB5-7094888D99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68" y="671476"/>
            <a:ext cx="8458262" cy="277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8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Training Label Embeddings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부제목 3">
                <a:extLst>
                  <a:ext uri="{FF2B5EF4-FFF2-40B4-BE49-F238E27FC236}">
                    <a16:creationId xmlns:a16="http://schemas.microsoft.com/office/drawing/2014/main" id="{4925AAB2-9672-BE44-BBDD-93542545954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42899" y="1849392"/>
                <a:ext cx="11506201" cy="3629100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Objective: </a:t>
                </a:r>
                <a:r>
                  <a:rPr kumimoji="1"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make the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smaller than the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ko-KR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altLang="ko-KR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 margin hyperparameter,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Euclidean distance 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vertex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messages passed to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its neighbors are the embeddings of their label.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messages passed back to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 neighbors are the gradients which are used to update the their label embeddings.</a:t>
                </a:r>
              </a:p>
            </p:txBody>
          </p:sp>
        </mc:Choice>
        <mc:Fallback>
          <p:sp>
            <p:nvSpPr>
              <p:cNvPr id="4" name="부제목 3">
                <a:extLst>
                  <a:ext uri="{FF2B5EF4-FFF2-40B4-BE49-F238E27FC236}">
                    <a16:creationId xmlns:a16="http://schemas.microsoft.com/office/drawing/2014/main" id="{4925AAB2-9672-BE44-BBDD-935425459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42899" y="1849392"/>
                <a:ext cx="11506201" cy="3629100"/>
              </a:xfrm>
              <a:blipFill>
                <a:blip r:embed="rId4"/>
                <a:stretch>
                  <a:fillRect t="-503" r="-5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0A0EE0D6-055F-41BB-B51F-080F0B00B4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62" y="1001195"/>
            <a:ext cx="6792273" cy="8383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945680C-EB98-45DA-84B1-223BE607F5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800" y="3912341"/>
            <a:ext cx="4026396" cy="26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86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Training Label Embeddings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부제목 3">
                <a:extLst>
                  <a:ext uri="{FF2B5EF4-FFF2-40B4-BE49-F238E27FC236}">
                    <a16:creationId xmlns:a16="http://schemas.microsoft.com/office/drawing/2014/main" id="{4925AAB2-9672-BE44-BBDD-93542545954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3710762"/>
                <a:ext cx="11506201" cy="2353193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𝐯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𝐫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({ </m:t>
                    </m:r>
                    <m:sSub>
                      <m:sSubPr>
                        <m:ctrl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ℓ</m:t>
                    </m:r>
                  </m:oMath>
                </a14:m>
                <a:r>
                  <a:rPr lang="en-US" altLang="ko-KR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|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 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all labels associated with vertex </a:t>
                </a:r>
                <a:r>
                  <a:rPr lang="en-US" altLang="ko-KR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ko-KR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}) 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 </a:t>
                </a:r>
                <a:r>
                  <a:rPr lang="en-US" altLang="ko-KR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is the vector representation of a vertex </a:t>
                </a:r>
                <a:r>
                  <a:rPr lang="en-US" altLang="ko-KR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ko-KR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Function </a:t>
                </a:r>
                <a:r>
                  <a:rPr lang="en-US" altLang="ko-KR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altLang="ko-KR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usually just concatenates the label embeddings.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 update of a label embedding affects neighboring label embeddings which, in other updates, affects their neighboring label embeddings, and so on.</a:t>
                </a:r>
              </a:p>
            </p:txBody>
          </p:sp>
        </mc:Choice>
        <mc:Fallback>
          <p:sp>
            <p:nvSpPr>
              <p:cNvPr id="4" name="부제목 3">
                <a:extLst>
                  <a:ext uri="{FF2B5EF4-FFF2-40B4-BE49-F238E27FC236}">
                    <a16:creationId xmlns:a16="http://schemas.microsoft.com/office/drawing/2014/main" id="{4925AAB2-9672-BE44-BBDD-935425459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3710762"/>
                <a:ext cx="11506201" cy="2353193"/>
              </a:xfrm>
              <a:blipFill>
                <a:blip r:embed="rId4"/>
                <a:stretch>
                  <a:fillRect t="-1295" r="-5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9540B1C4-267E-4F95-A9B0-354F33EAE4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867" y="1278899"/>
            <a:ext cx="6663627" cy="190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7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EP-B Method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부제목 3">
                <a:extLst>
                  <a:ext uri="{FF2B5EF4-FFF2-40B4-BE49-F238E27FC236}">
                    <a16:creationId xmlns:a16="http://schemas.microsoft.com/office/drawing/2014/main" id="{4925AAB2-9672-BE44-BBDD-93542545954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5043129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EP-B: an instance of EP framework found to be effective several of the typical graph-based learning problems.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Hyperparameters of EP framework: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ko-KR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ko-KR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ko-KR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linear embeddings equivalent to an embedding lookup table.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 element-wise average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concatenation of</a:t>
                </a:r>
                <a:r>
                  <a:rPr lang="en-US" altLang="ko-KR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the label embeddings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부제목 3">
                <a:extLst>
                  <a:ext uri="{FF2B5EF4-FFF2-40B4-BE49-F238E27FC236}">
                    <a16:creationId xmlns:a16="http://schemas.microsoft.com/office/drawing/2014/main" id="{4925AAB2-9672-BE44-BBDD-935425459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5043129"/>
              </a:xfrm>
              <a:blipFill>
                <a:blip r:embed="rId4"/>
                <a:stretch>
                  <a:fillRect t="-483" r="-5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741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Experiments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부제목 3">
                <a:extLst>
                  <a:ext uri="{FF2B5EF4-FFF2-40B4-BE49-F238E27FC236}">
                    <a16:creationId xmlns:a16="http://schemas.microsoft.com/office/drawing/2014/main" id="{4925AAB2-9672-BE44-BBDD-93542545954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1020827"/>
                <a:ext cx="10167626" cy="5043129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Evaluation by node classification problem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10000"/>
                  </a:lnSpc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fixed to 128 for all methods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altLang="ko-K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chosen from [1, 5, 10, 20] via cross validation</a:t>
                </a:r>
                <a:endParaRPr lang="en-US" altLang="ko-KR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부제목 3">
                <a:extLst>
                  <a:ext uri="{FF2B5EF4-FFF2-40B4-BE49-F238E27FC236}">
                    <a16:creationId xmlns:a16="http://schemas.microsoft.com/office/drawing/2014/main" id="{4925AAB2-9672-BE44-BBDD-935425459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1020827"/>
                <a:ext cx="10167626" cy="5043129"/>
              </a:xfrm>
              <a:blipFill>
                <a:blip r:embed="rId4"/>
                <a:stretch>
                  <a:fillRect t="-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77398A9F-0840-4797-9435-5656B353A34F}"/>
              </a:ext>
            </a:extLst>
          </p:cNvPr>
          <p:cNvGrpSpPr/>
          <p:nvPr/>
        </p:nvGrpSpPr>
        <p:grpSpPr>
          <a:xfrm>
            <a:off x="984545" y="1675369"/>
            <a:ext cx="5235279" cy="3003827"/>
            <a:chOff x="1622721" y="3429000"/>
            <a:chExt cx="4820610" cy="280640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3352116-82A8-47DF-BE28-8CC4EF722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2721" y="3429000"/>
              <a:ext cx="4820610" cy="2343243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7E9BB9-5A91-4316-839D-F389C2F755BD}"/>
                </a:ext>
              </a:extLst>
            </p:cNvPr>
            <p:cNvSpPr/>
            <p:nvPr/>
          </p:nvSpPr>
          <p:spPr>
            <a:xfrm>
              <a:off x="5351204" y="5349874"/>
              <a:ext cx="309821" cy="2842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37BA515D-6B9B-4401-A3FE-13FD8CCEB071}"/>
                </a:ext>
              </a:extLst>
            </p:cNvPr>
            <p:cNvCxnSpPr>
              <a:cxnSpLocks/>
              <a:stCxn id="11" idx="3"/>
              <a:endCxn id="13" idx="3"/>
            </p:cNvCxnSpPr>
            <p:nvPr/>
          </p:nvCxnSpPr>
          <p:spPr>
            <a:xfrm>
              <a:off x="5661025" y="5492011"/>
              <a:ext cx="116951" cy="441464"/>
            </a:xfrm>
            <a:prstGeom prst="bentConnector3">
              <a:avLst>
                <a:gd name="adj1" fmla="val 2799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E88F798-7329-4550-AF59-40BD6BD4D8C4}"/>
                    </a:ext>
                  </a:extLst>
                </p:cNvPr>
                <p:cNvSpPr txBox="1"/>
                <p:nvPr/>
              </p:nvSpPr>
              <p:spPr>
                <a:xfrm>
                  <a:off x="4066957" y="5631549"/>
                  <a:ext cx="1711019" cy="6038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 size </a:t>
                  </a:r>
                  <a:r>
                    <a:rPr lang="en-US" altLang="ko-KR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</a:t>
                  </a:r>
                  <a:br>
                    <a:rPr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margin </a:t>
                  </a:r>
                  <a14:m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</m:oMath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E88F798-7329-4550-AF59-40BD6BD4D8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957" y="5631549"/>
                  <a:ext cx="1711019" cy="603851"/>
                </a:xfrm>
                <a:prstGeom prst="rect">
                  <a:avLst/>
                </a:prstGeom>
                <a:blipFill>
                  <a:blip r:embed="rId6"/>
                  <a:stretch>
                    <a:fillRect l="-2295" t="-5660" r="-2623" b="-141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B5D9908-D1F6-418D-9675-A5976DE625E5}"/>
              </a:ext>
            </a:extLst>
          </p:cNvPr>
          <p:cNvGrpSpPr/>
          <p:nvPr/>
        </p:nvGrpSpPr>
        <p:grpSpPr>
          <a:xfrm>
            <a:off x="6479828" y="1675369"/>
            <a:ext cx="5024750" cy="2533002"/>
            <a:chOff x="6479828" y="1675369"/>
            <a:chExt cx="5024750" cy="253300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7AC94EB-275E-42C1-B70D-2CD468684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9828" y="1675369"/>
              <a:ext cx="5024750" cy="2533002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93F62E2-A615-44E5-B66D-D0D9BAD94A86}"/>
                </a:ext>
              </a:extLst>
            </p:cNvPr>
            <p:cNvSpPr/>
            <p:nvPr/>
          </p:nvSpPr>
          <p:spPr>
            <a:xfrm>
              <a:off x="11039219" y="3365500"/>
              <a:ext cx="257431" cy="176891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3A5642A-3E3C-4D00-947F-22D484AAFD49}"/>
                </a:ext>
              </a:extLst>
            </p:cNvPr>
            <p:cNvSpPr/>
            <p:nvPr/>
          </p:nvSpPr>
          <p:spPr>
            <a:xfrm>
              <a:off x="11039218" y="3602901"/>
              <a:ext cx="257431" cy="176891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215B5E6-C109-4F7B-86A4-166497C9AD4A}"/>
                </a:ext>
              </a:extLst>
            </p:cNvPr>
            <p:cNvSpPr/>
            <p:nvPr/>
          </p:nvSpPr>
          <p:spPr>
            <a:xfrm>
              <a:off x="11039217" y="3853992"/>
              <a:ext cx="257431" cy="176891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2B7BA48-A017-461A-8C73-CF8D4C8026EE}"/>
                </a:ext>
              </a:extLst>
            </p:cNvPr>
            <p:cNvSpPr/>
            <p:nvPr/>
          </p:nvSpPr>
          <p:spPr>
            <a:xfrm>
              <a:off x="11039217" y="2587301"/>
              <a:ext cx="257431" cy="176891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D0D2F18-9364-4390-9082-966CC4F4DBA9}"/>
                </a:ext>
              </a:extLst>
            </p:cNvPr>
            <p:cNvSpPr/>
            <p:nvPr/>
          </p:nvSpPr>
          <p:spPr>
            <a:xfrm>
              <a:off x="11039217" y="2838392"/>
              <a:ext cx="257431" cy="176891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19C3BD4-64DF-408B-883B-F1A78178BC7F}"/>
                </a:ext>
              </a:extLst>
            </p:cNvPr>
            <p:cNvSpPr/>
            <p:nvPr/>
          </p:nvSpPr>
          <p:spPr>
            <a:xfrm>
              <a:off x="11045421" y="3089483"/>
              <a:ext cx="257431" cy="176891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488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8391</TotalTime>
  <Words>993</Words>
  <Application>Microsoft Office PowerPoint</Application>
  <PresentationFormat>와이드스크린</PresentationFormat>
  <Paragraphs>137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YDIYGO330</vt:lpstr>
      <vt:lpstr>맑은 고딕</vt:lpstr>
      <vt:lpstr>Arial</vt:lpstr>
      <vt:lpstr>Calibri</vt:lpstr>
      <vt:lpstr>Cambria Math</vt:lpstr>
      <vt:lpstr>Times New Roman</vt:lpstr>
      <vt:lpstr>Wingdings</vt:lpstr>
      <vt:lpstr>Office 테마</vt:lpstr>
      <vt:lpstr>Learning Graph Representations with Embedding Propagation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Balancing information exposure in social networks</dc:title>
  <dc:creator>Shin Yunseob</dc:creator>
  <cp:lastModifiedBy>Shin Yunseob</cp:lastModifiedBy>
  <cp:revision>58</cp:revision>
  <dcterms:created xsi:type="dcterms:W3CDTF">2018-05-08T12:32:29Z</dcterms:created>
  <dcterms:modified xsi:type="dcterms:W3CDTF">2018-05-31T17:29:20Z</dcterms:modified>
</cp:coreProperties>
</file>