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319" r:id="rId3"/>
    <p:sldId id="340" r:id="rId4"/>
    <p:sldId id="342" r:id="rId5"/>
    <p:sldId id="351" r:id="rId6"/>
    <p:sldId id="339" r:id="rId7"/>
    <p:sldId id="333" r:id="rId8"/>
    <p:sldId id="349" r:id="rId9"/>
    <p:sldId id="347" r:id="rId10"/>
    <p:sldId id="344" r:id="rId11"/>
    <p:sldId id="348" r:id="rId12"/>
    <p:sldId id="324" r:id="rId13"/>
    <p:sldId id="350" r:id="rId14"/>
    <p:sldId id="32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8821" autoAdjust="0"/>
  </p:normalViewPr>
  <p:slideViewPr>
    <p:cSldViewPr snapToGrid="0">
      <p:cViewPr varScale="1">
        <p:scale>
          <a:sx n="97" d="100"/>
          <a:sy n="97" d="100"/>
        </p:scale>
        <p:origin x="12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42DAE-7C85-45C9-9EF9-6F39678D0C8D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09AD2-10CD-4211-994F-0211B693D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1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B7C8-B23A-D243-8027-C67772AEBEE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242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5537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3118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2711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9940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6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77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092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5885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9151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41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8463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1404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26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CED-E530-4BF6-A3FF-09589275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02391A-F117-4DB0-9EC9-D699DDEA6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81063-BD7A-4FED-8CB5-8468CDBF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C72CD-961C-45EF-AF31-DA1F8A4A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C5A12-578C-4F87-929C-F9DEFF26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0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511C1-1520-4E0A-A24A-6A96868A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9385B8-1720-4665-B277-B95CCD95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48C07-D464-47C7-B53B-BB04E200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95CAB-2823-4782-B68B-2893DD47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03EC2-17DB-46E8-8559-8A126197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E0912C-3942-4F2B-A0D8-70154BE0A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6DBF09-087F-44C1-AA83-5E67F0FA2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E791F-59ED-42B6-9D86-91575BDD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4625E-B46B-4709-8CEC-A9CF233E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303E1-0C2F-4A99-AAD5-9CFF8CF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2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10FF7-F30F-4A1B-87EE-003D31FA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5F3DA-FD15-4A32-8E25-D5A10C84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E6D9A-AB45-42CA-B9BD-95DD5840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6A12B-7A1B-4F71-B334-82A3FDB6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08C27-D282-40FE-97AD-7AC44C49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F803F-2749-4843-8D22-54EB92DB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F88A6-853F-4C4D-8C87-1B54BE91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6812C-3126-4AAE-9BDF-F2B26E15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62571-46B2-45E2-A0DF-8E25D2A9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3724B-1CFA-4CCB-B59E-14A6EBD2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7278F-E508-4B15-B9B2-F81CF1B1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E4E9A-FE77-471A-904A-1A0839042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FE34A-3EF2-4894-B7F0-6D1464959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90FD-F9C7-4A71-9DB6-CC58880D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7CE4A-2256-45AD-9755-E8B1206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5E40-6F29-4F21-BEA6-9657A059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12839-20E3-4C75-AA2C-587AA5E4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DB70E-80AA-4CA3-873D-5FA72B264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383B40-1159-48DA-96B6-912F582E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AD47C-A2D3-4D44-B6D1-B3052FF8A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8A02A-37C4-402F-A310-47302964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A7CA14-A99E-4BB1-8006-8D65F252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63EDB2-6374-4187-8470-2E3EBB34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168C0D-25F4-42BF-9B78-A4339B72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1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25A38-BA97-4396-8DA4-3D02B370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3A66B-2A6A-4728-A7B6-0A098D40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05A395-BF59-408C-843B-ECB231DA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8E5F19-E23F-4FCA-9145-A8F071D2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F448-DA57-4557-9887-3A30EFE2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9F4B0D-3170-4AA3-BAF1-57081340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D8F4A-2AB2-4015-99EC-C6A79920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6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DAB8-6AEE-4319-AB9D-1644CED5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65240-6BEA-4585-955C-21305EF8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C6C82-5F3E-4213-92A4-9921AC64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7B77C-36CD-4258-9F25-710169BA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3D89A-3950-4F9B-A17C-E5076654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3653-4395-4606-8A8C-F6D5EDEB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CEF70-4BFF-4743-AE19-CEAA8AD8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40D86C-A024-4359-B0D4-A78B5D3EA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EF128-EEB4-4435-A532-3136CF0C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9A75F-3CC5-414E-B481-146F1A70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48FC7-8D88-4F50-9430-E49F31DA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C55C5-4378-4FA0-89ED-923496A7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E234F-CF8B-4ECC-A3C1-2B9A6963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E22EB-E9AE-476C-AA96-71BBD04B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FC291-C157-403A-A1EE-2C927E69B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6D0A-5528-4DB5-B9CE-03C9302D803C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CDEA5-AD46-4F0C-9700-17770EA74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08825-A4BC-44C1-A0AE-EE2A1D1D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6096000" y="4921930"/>
            <a:ext cx="5689599" cy="1376362"/>
          </a:xfrm>
        </p:spPr>
        <p:txBody>
          <a:bodyPr anchor="ctr">
            <a:normAutofit fontScale="85000" lnSpcReduction="20000"/>
          </a:bodyPr>
          <a:lstStyle/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Yunseob Shin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Information &amp; Intelligence System Lab. 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2019/09/18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192"/>
            <a:ext cx="3386437" cy="54746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E2165555-FEBC-4337-9732-79B462F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643" y="1477108"/>
            <a:ext cx="10746712" cy="1560573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Model the Tail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832F6-F1BF-46A8-B219-83EC291A818F}"/>
              </a:ext>
            </a:extLst>
          </p:cNvPr>
          <p:cNvSpPr/>
          <p:nvPr/>
        </p:nvSpPr>
        <p:spPr>
          <a:xfrm>
            <a:off x="0" y="3037681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id="{21A5ABEA-DC64-439D-B99A-E6F1D23D05B7}"/>
              </a:ext>
            </a:extLst>
          </p:cNvPr>
          <p:cNvSpPr txBox="1">
            <a:spLocks/>
          </p:cNvSpPr>
          <p:nvPr/>
        </p:nvSpPr>
        <p:spPr>
          <a:xfrm>
            <a:off x="1432762" y="3143497"/>
            <a:ext cx="9326475" cy="78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Yu-</a:t>
            </a:r>
            <a:r>
              <a:rPr kumimoji="1" lang="en-US" altLang="ko-KR" sz="18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Xiong</a:t>
            </a:r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Wang Deva Ramanan Martial Hebert</a:t>
            </a:r>
          </a:p>
          <a:p>
            <a:r>
              <a:rPr kumimoji="1" lang="en-US" altLang="ko-KR" sz="1800" i="1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NIPS</a:t>
            </a:r>
            <a:r>
              <a:rPr kumimoji="1" lang="ko-KR" altLang="en-US" sz="1800" i="1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800" i="1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4021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Proposed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FFDEE70-3B07-483E-A1EB-6F478B4D64F3}"/>
              </a:ext>
            </a:extLst>
          </p:cNvPr>
          <p:cNvGrpSpPr/>
          <p:nvPr/>
        </p:nvGrpSpPr>
        <p:grpSpPr>
          <a:xfrm>
            <a:off x="1947863" y="1496055"/>
            <a:ext cx="8296274" cy="4741130"/>
            <a:chOff x="1209675" y="942975"/>
            <a:chExt cx="9260911" cy="513566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021F13C-4E3E-4154-9CA8-3AF943EEC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1414" y="942975"/>
              <a:ext cx="8749172" cy="2370035"/>
            </a:xfrm>
            <a:prstGeom prst="rect">
              <a:avLst/>
            </a:prstGeom>
          </p:spPr>
        </p:pic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9696CE00-7C77-4774-B16C-DAAD996C3CE6}"/>
                </a:ext>
              </a:extLst>
            </p:cNvPr>
            <p:cNvSpPr/>
            <p:nvPr/>
          </p:nvSpPr>
          <p:spPr>
            <a:xfrm rot="10800000">
              <a:off x="7772400" y="3390900"/>
              <a:ext cx="561975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33F99BA0-2FE8-4B8F-8DA1-7B2FAEF8B260}"/>
                    </a:ext>
                  </a:extLst>
                </p:cNvPr>
                <p:cNvSpPr/>
                <p:nvPr/>
              </p:nvSpPr>
              <p:spPr>
                <a:xfrm>
                  <a:off x="7134348" y="4136418"/>
                  <a:ext cx="2019177" cy="111881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from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images from the largest class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33F99BA0-2FE8-4B8F-8DA1-7B2FAEF8B2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348" y="4136418"/>
                  <a:ext cx="2019177" cy="1118811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95BB690B-571B-4B34-A873-ABA75A221946}"/>
                    </a:ext>
                  </a:extLst>
                </p:cNvPr>
                <p:cNvSpPr/>
                <p:nvPr/>
              </p:nvSpPr>
              <p:spPr>
                <a:xfrm>
                  <a:off x="4838936" y="4136418"/>
                  <a:ext cx="2229198" cy="111881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from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images from the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a14:m>
                  <a:r>
                    <a:rPr lang="en-US" altLang="ko-KR" sz="1600" dirty="0"/>
                    <a:t> largest class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95BB690B-571B-4B34-A873-ABA75A2219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8936" y="4136418"/>
                  <a:ext cx="2229198" cy="1118811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FBA36D5E-FC6E-4A4F-B317-66EA002C885A}"/>
                </a:ext>
              </a:extLst>
            </p:cNvPr>
            <p:cNvSpPr/>
            <p:nvPr/>
          </p:nvSpPr>
          <p:spPr>
            <a:xfrm rot="10800000">
              <a:off x="5672548" y="3390900"/>
              <a:ext cx="561975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82477FBF-D025-4DB0-93ED-3A1DB3EBB8FC}"/>
                    </a:ext>
                  </a:extLst>
                </p:cNvPr>
                <p:cNvSpPr/>
                <p:nvPr/>
              </p:nvSpPr>
              <p:spPr>
                <a:xfrm>
                  <a:off x="1209675" y="4136418"/>
                  <a:ext cx="2229198" cy="111881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from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images from the </a:t>
                  </a:r>
                  <a:r>
                    <a:rPr lang="en-US" altLang="ko-KR" sz="1600" i="1" dirty="0"/>
                    <a:t>N</a:t>
                  </a:r>
                  <a:r>
                    <a:rPr lang="en-US" altLang="ko-KR" sz="1600" dirty="0"/>
                    <a:t>-</a:t>
                  </a:r>
                  <a:r>
                    <a:rPr lang="en-US" altLang="ko-KR" sz="1600" dirty="0" err="1"/>
                    <a:t>th</a:t>
                  </a:r>
                  <a:r>
                    <a:rPr lang="en-US" altLang="ko-KR" sz="1600" dirty="0"/>
                    <a:t> largest class</a:t>
                  </a:r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82477FBF-D025-4DB0-93ED-3A1DB3EBB8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9675" y="4136418"/>
                  <a:ext cx="2229198" cy="1118811"/>
                </a:xfrm>
                <a:prstGeom prst="roundRect">
                  <a:avLst/>
                </a:prstGeom>
                <a:blipFill>
                  <a:blip r:embed="rId7"/>
                  <a:stretch>
                    <a:fillRect r="-6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5DBCD3FB-899E-43B8-94E3-9213A8D6D9FA}"/>
                </a:ext>
              </a:extLst>
            </p:cNvPr>
            <p:cNvSpPr/>
            <p:nvPr/>
          </p:nvSpPr>
          <p:spPr>
            <a:xfrm rot="10800000">
              <a:off x="1986137" y="3373134"/>
              <a:ext cx="561975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66A6B59-9BBA-4007-B89E-0F85C72F0089}"/>
                </a:ext>
              </a:extLst>
            </p:cNvPr>
            <p:cNvGrpSpPr/>
            <p:nvPr/>
          </p:nvGrpSpPr>
          <p:grpSpPr>
            <a:xfrm>
              <a:off x="1513205" y="5516662"/>
              <a:ext cx="8001820" cy="561975"/>
              <a:chOff x="1209675" y="5516663"/>
              <a:chExt cx="8001820" cy="561975"/>
            </a:xfrm>
          </p:grpSpPr>
          <p:sp>
            <p:nvSpPr>
              <p:cNvPr id="17" name="화살표: 아래쪽 16">
                <a:extLst>
                  <a:ext uri="{FF2B5EF4-FFF2-40B4-BE49-F238E27FC236}">
                    <a16:creationId xmlns:a16="http://schemas.microsoft.com/office/drawing/2014/main" id="{508DE815-9151-4868-ABB9-F89944A369C0}"/>
                  </a:ext>
                </a:extLst>
              </p:cNvPr>
              <p:cNvSpPr/>
              <p:nvPr/>
            </p:nvSpPr>
            <p:spPr>
              <a:xfrm rot="5400000">
                <a:off x="4929597" y="1796741"/>
                <a:ext cx="561975" cy="800182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2761E2-F728-46AC-BE3E-8CEBA8D985BD}"/>
                  </a:ext>
                </a:extLst>
              </p:cNvPr>
              <p:cNvSpPr txBox="1"/>
              <p:nvPr/>
            </p:nvSpPr>
            <p:spPr>
              <a:xfrm>
                <a:off x="4253322" y="5612985"/>
                <a:ext cx="2144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learn back to front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7EEE53-7125-48B0-87BD-BD1838D05069}"/>
                  </a:ext>
                </a:extLst>
              </p:cNvPr>
              <p:cNvSpPr txBox="1"/>
              <p:nvPr/>
            </p:nvSpPr>
            <p:spPr>
              <a:xfrm>
                <a:off x="5406252" y="1027339"/>
                <a:ext cx="1582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&lt;Training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ko-KR" dirty="0"/>
                  <a:t>&gt;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7EEE53-7125-48B0-87BD-BD1838D0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252" y="1027339"/>
                <a:ext cx="1582677" cy="369332"/>
              </a:xfrm>
              <a:prstGeom prst="rect">
                <a:avLst/>
              </a:prstGeom>
              <a:blipFill>
                <a:blip r:embed="rId8"/>
                <a:stretch>
                  <a:fillRect l="-3475" t="-10000" r="-270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74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Proposed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874207"/>
            <a:ext cx="11506201" cy="5049515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>
              <a:lnSpc>
                <a:spcPct val="110000"/>
              </a:lnSpc>
            </a:pPr>
            <a:endParaRPr lang="en-US" altLang="ko-KR" sz="2400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9FB7F9-950C-42EF-92D8-FFF9D55DA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298" y="1496055"/>
            <a:ext cx="7837839" cy="2187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AB5BFAE-AFE8-43E5-B364-BB07C8106872}"/>
                  </a:ext>
                </a:extLst>
              </p:cNvPr>
              <p:cNvSpPr/>
              <p:nvPr/>
            </p:nvSpPr>
            <p:spPr>
              <a:xfrm>
                <a:off x="3006131" y="4580853"/>
                <a:ext cx="1340167" cy="6537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from a tail label </a:t>
                </a:r>
                <a:r>
                  <a:rPr lang="en-US" altLang="ko-KR" sz="1600" i="1" dirty="0"/>
                  <a:t>j</a:t>
                </a:r>
                <a:endParaRPr lang="ko-KR" altLang="en-US" sz="1600" i="1" dirty="0"/>
              </a:p>
            </p:txBody>
          </p:sp>
        </mc:Choice>
        <mc:Fallback xmlns=""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AB5BFAE-AFE8-43E5-B364-BB07C8106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131" y="4580853"/>
                <a:ext cx="1340167" cy="653795"/>
              </a:xfrm>
              <a:prstGeom prst="roundRect">
                <a:avLst/>
              </a:prstGeom>
              <a:blipFill>
                <a:blip r:embed="rId5"/>
                <a:stretch>
                  <a:fillRect b="-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A284FDD-F38E-4090-BA62-39C9D097C1D6}"/>
              </a:ext>
            </a:extLst>
          </p:cNvPr>
          <p:cNvSpPr/>
          <p:nvPr/>
        </p:nvSpPr>
        <p:spPr>
          <a:xfrm rot="10800000">
            <a:off x="3424497" y="3876906"/>
            <a:ext cx="503438" cy="492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01D35B-8A20-42A5-8378-0DC061A448C5}"/>
              </a:ext>
            </a:extLst>
          </p:cNvPr>
          <p:cNvSpPr txBox="1"/>
          <p:nvPr/>
        </p:nvSpPr>
        <p:spPr>
          <a:xfrm>
            <a:off x="4946391" y="5807304"/>
            <a:ext cx="1920892" cy="34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learn back to front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C45FA2-1F8C-429C-A0B9-0119D0DABEA6}"/>
                  </a:ext>
                </a:extLst>
              </p:cNvPr>
              <p:cNvSpPr txBox="1"/>
              <p:nvPr/>
            </p:nvSpPr>
            <p:spPr>
              <a:xfrm>
                <a:off x="5132755" y="1000465"/>
                <a:ext cx="2255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&lt;Inferencing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&gt;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C45FA2-1F8C-429C-A0B9-0119D0DA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55" y="1000465"/>
                <a:ext cx="2255426" cy="369332"/>
              </a:xfrm>
              <a:prstGeom prst="rect">
                <a:avLst/>
              </a:prstGeom>
              <a:blipFill>
                <a:blip r:embed="rId6"/>
                <a:stretch>
                  <a:fillRect l="-2432" t="-8197" r="-135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3535373-A07A-44EB-9776-0522E3E550DF}"/>
                  </a:ext>
                </a:extLst>
              </p:cNvPr>
              <p:cNvSpPr/>
              <p:nvPr/>
            </p:nvSpPr>
            <p:spPr>
              <a:xfrm>
                <a:off x="9518650" y="2260600"/>
                <a:ext cx="577850" cy="450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ℱ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3535373-A07A-44EB-9776-0522E3E55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650" y="2260600"/>
                <a:ext cx="577850" cy="450850"/>
              </a:xfrm>
              <a:prstGeom prst="rect">
                <a:avLst/>
              </a:prstGeom>
              <a:blipFill>
                <a:blip r:embed="rId7"/>
                <a:stretch>
                  <a:fillRect l="-9278" r="-20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D4215EE5-0D3D-494D-9A48-EFC8531CBFBF}"/>
              </a:ext>
            </a:extLst>
          </p:cNvPr>
          <p:cNvSpPr/>
          <p:nvPr/>
        </p:nvSpPr>
        <p:spPr>
          <a:xfrm>
            <a:off x="9555856" y="2840875"/>
            <a:ext cx="503438" cy="1464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91B3C584-2F3C-4BE1-8507-65DCF5EDEAEB}"/>
                  </a:ext>
                </a:extLst>
              </p:cNvPr>
              <p:cNvSpPr/>
              <p:nvPr/>
            </p:nvSpPr>
            <p:spPr>
              <a:xfrm>
                <a:off x="9137491" y="4580852"/>
                <a:ext cx="1340167" cy="6537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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91B3C584-2F3C-4BE1-8507-65DCF5EDE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491" y="4580852"/>
                <a:ext cx="1340167" cy="65379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17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874207"/>
                <a:ext cx="11506201" cy="5189749"/>
              </a:xfrm>
            </p:spPr>
            <p:txBody>
              <a:bodyPr>
                <a:normAutofit/>
              </a:bodyPr>
              <a:lstStyle/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fr-FR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Datasets: </a:t>
                </a: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fr-FR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SUN-397 (397 classes)</a:t>
                </a: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fr-FR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Places-205 (200 clases), ILSVRC-2012 (1000 </a:t>
                </a:r>
                <a:r>
                  <a:rPr lang="fr-FR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200 classes)</a:t>
                </a:r>
                <a:endParaRPr lang="fr-FR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fr-FR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Baseline: ResNet152[4], ImageNet[1]</a:t>
                </a:r>
              </a:p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fr-FR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fr-FR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7 residual blocks</a:t>
                </a:r>
              </a:p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fr-FR" altLang="ko-KR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fr-FR" altLang="ko-KR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fr-FR" altLang="ko-KR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fr-FR" altLang="ko-KR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874207"/>
                <a:ext cx="11506201" cy="5189749"/>
              </a:xfrm>
              <a:blipFill>
                <a:blip r:embed="rId4"/>
                <a:stretch>
                  <a:fillRect t="-8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109ABF-FE32-42BA-A404-2E5D501CB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430" y="3429000"/>
            <a:ext cx="9951088" cy="6240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417525-BC2C-42F5-A3D9-5FC802107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178" y="4323946"/>
            <a:ext cx="889759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3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542971-9690-4314-B8E5-D491FD546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134" y="1330089"/>
            <a:ext cx="8343731" cy="47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874207"/>
            <a:ext cx="11506201" cy="5189749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analysis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one-shot (purple) </a:t>
            </a:r>
            <a:r>
              <a:rPr lang="fr-FR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many-shot (red)</a:t>
            </a:r>
            <a:endParaRPr lang="fr-FR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D06A65-6719-4D06-B714-B0C9BAB81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690" y="2287640"/>
            <a:ext cx="676369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1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874207"/>
            <a:ext cx="11506201" cy="5049515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Power law</a:t>
            </a: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among many labels</a:t>
            </a:r>
            <a:endParaRPr lang="en-US" altLang="ko-KR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f</a:t>
            </a: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ew “head” labels with large data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many “tail” labels with few data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82BFA8-DFF6-4D34-9F54-7979B713A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063" y="2647485"/>
            <a:ext cx="5148947" cy="333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7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B2A1938-7882-45A7-9B8D-7C16C47209FE}"/>
              </a:ext>
            </a:extLst>
          </p:cNvPr>
          <p:cNvGrpSpPr/>
          <p:nvPr/>
        </p:nvGrpSpPr>
        <p:grpSpPr>
          <a:xfrm>
            <a:off x="838448" y="1039926"/>
            <a:ext cx="10515104" cy="5197259"/>
            <a:chOff x="733921" y="933166"/>
            <a:chExt cx="10515104" cy="5197259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6F7A5B6-06C5-4CE6-909E-A0879109BD5F}"/>
                </a:ext>
              </a:extLst>
            </p:cNvPr>
            <p:cNvGrpSpPr/>
            <p:nvPr/>
          </p:nvGrpSpPr>
          <p:grpSpPr>
            <a:xfrm>
              <a:off x="733921" y="1453594"/>
              <a:ext cx="10194355" cy="4202998"/>
              <a:chOff x="150438" y="1022589"/>
              <a:chExt cx="10194355" cy="4202998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ACD7BE1-1CAA-44A2-AB04-EDE8BF6430E8}"/>
                  </a:ext>
                </a:extLst>
              </p:cNvPr>
              <p:cNvSpPr/>
              <p:nvPr/>
            </p:nvSpPr>
            <p:spPr>
              <a:xfrm>
                <a:off x="7741510" y="1611879"/>
                <a:ext cx="481781" cy="50144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26638B5-DBFB-4D81-8D0E-986AFA4AFD7B}"/>
                  </a:ext>
                </a:extLst>
              </p:cNvPr>
              <p:cNvSpPr/>
              <p:nvPr/>
            </p:nvSpPr>
            <p:spPr>
              <a:xfrm>
                <a:off x="7741510" y="2295221"/>
                <a:ext cx="481781" cy="50144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1118F62F-337F-46D4-B085-498BCA25A076}"/>
                  </a:ext>
                </a:extLst>
              </p:cNvPr>
              <p:cNvSpPr/>
              <p:nvPr/>
            </p:nvSpPr>
            <p:spPr>
              <a:xfrm>
                <a:off x="7741509" y="3509681"/>
                <a:ext cx="481781" cy="50144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j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3EC642B7-0D93-4D7A-8E14-669970B0C748}"/>
                  </a:ext>
                </a:extLst>
              </p:cNvPr>
              <p:cNvSpPr/>
              <p:nvPr/>
            </p:nvSpPr>
            <p:spPr>
              <a:xfrm>
                <a:off x="7741509" y="4724142"/>
                <a:ext cx="481781" cy="50144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M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DC20EB-1C14-428D-9E5E-9CBDBB97E1EA}"/>
                  </a:ext>
                </a:extLst>
              </p:cNvPr>
              <p:cNvSpPr txBox="1"/>
              <p:nvPr/>
            </p:nvSpPr>
            <p:spPr>
              <a:xfrm>
                <a:off x="7804305" y="3022285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B58CB6-6BF8-4A91-9666-E1294DA836AC}"/>
                  </a:ext>
                </a:extLst>
              </p:cNvPr>
              <p:cNvSpPr txBox="1"/>
              <p:nvPr/>
            </p:nvSpPr>
            <p:spPr>
              <a:xfrm>
                <a:off x="7801614" y="410463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2C6746C-97D3-48F7-A83C-4EDFCFC8347C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6436329" y="2231388"/>
                <a:ext cx="1305180" cy="152901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3ED30B5-B0A0-4147-A170-DFC6163D80E9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6436328" y="2777362"/>
                <a:ext cx="1305181" cy="98304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DD2F27F3-5E64-4D74-BC17-B8B04BC2A9F7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6409444" y="3342640"/>
                <a:ext cx="1332065" cy="41776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F538DB-1D98-411C-A0DB-CEDD3EFD5F30}"/>
                  </a:ext>
                </a:extLst>
              </p:cNvPr>
              <p:cNvSpPr txBox="1"/>
              <p:nvPr/>
            </p:nvSpPr>
            <p:spPr>
              <a:xfrm>
                <a:off x="6670830" y="3731525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EC7ACF5A-4669-4315-BD7E-CE41DECC9C45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6436326" y="3760404"/>
                <a:ext cx="1305183" cy="9220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C7E49F3D-7559-4081-9767-889F29FB9442}"/>
                  </a:ext>
                </a:extLst>
              </p:cNvPr>
              <p:cNvSpPr/>
              <p:nvPr/>
            </p:nvSpPr>
            <p:spPr>
              <a:xfrm>
                <a:off x="150438" y="2626805"/>
                <a:ext cx="1500530" cy="15764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INPUT</a:t>
                </a:r>
              </a:p>
              <a:p>
                <a:pPr algn="ctr"/>
                <a:r>
                  <a:rPr lang="en-US" altLang="ko-KR" dirty="0"/>
                  <a:t>IMAGE</a:t>
                </a:r>
                <a:endParaRPr lang="ko-KR" altLang="en-US" dirty="0"/>
              </a:p>
            </p:txBody>
          </p:sp>
          <p:sp>
            <p:nvSpPr>
              <p:cNvPr id="3" name="화살표: 오른쪽 2">
                <a:extLst>
                  <a:ext uri="{FF2B5EF4-FFF2-40B4-BE49-F238E27FC236}">
                    <a16:creationId xmlns:a16="http://schemas.microsoft.com/office/drawing/2014/main" id="{6D13E62A-80A7-4B09-B74D-07FB13747ECA}"/>
                  </a:ext>
                </a:extLst>
              </p:cNvPr>
              <p:cNvSpPr/>
              <p:nvPr/>
            </p:nvSpPr>
            <p:spPr>
              <a:xfrm>
                <a:off x="1876661" y="3126246"/>
                <a:ext cx="717755" cy="60923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화살표: 오른쪽 26">
                <a:extLst>
                  <a:ext uri="{FF2B5EF4-FFF2-40B4-BE49-F238E27FC236}">
                    <a16:creationId xmlns:a16="http://schemas.microsoft.com/office/drawing/2014/main" id="{1A964B87-01FD-493C-9458-33E4239BB142}"/>
                  </a:ext>
                </a:extLst>
              </p:cNvPr>
              <p:cNvSpPr/>
              <p:nvPr/>
            </p:nvSpPr>
            <p:spPr>
              <a:xfrm>
                <a:off x="4526962" y="3122291"/>
                <a:ext cx="717755" cy="60923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BCC62C8E-A839-4A10-8EB5-539679287697}"/>
                  </a:ext>
                </a:extLst>
              </p:cNvPr>
              <p:cNvSpPr/>
              <p:nvPr/>
            </p:nvSpPr>
            <p:spPr>
              <a:xfrm>
                <a:off x="5420632" y="1760695"/>
                <a:ext cx="1065810" cy="32417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Feature</a:t>
                </a:r>
              </a:p>
              <a:p>
                <a:pPr algn="ctr"/>
                <a:r>
                  <a:rPr lang="en-US" altLang="ko-KR" dirty="0"/>
                  <a:t>Map</a:t>
                </a:r>
                <a:endParaRPr lang="ko-KR" altLang="en-US" dirty="0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2834C68-A559-4362-A61E-1B4A3978B1F1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V="1">
                <a:off x="6486442" y="1862602"/>
                <a:ext cx="1255068" cy="43991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CCD34E38-A4EF-40D9-BC0F-CD7D41A77C80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V="1">
                <a:off x="6486442" y="1862602"/>
                <a:ext cx="1255068" cy="96294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EDB3B283-F169-45F0-B655-9BB78365DD63}"/>
                  </a:ext>
                </a:extLst>
              </p:cNvPr>
              <p:cNvCxnSpPr>
                <a:cxnSpLocks/>
                <a:stCxn id="29" idx="3"/>
                <a:endCxn id="7" idx="2"/>
              </p:cNvCxnSpPr>
              <p:nvPr/>
            </p:nvCxnSpPr>
            <p:spPr>
              <a:xfrm flipV="1">
                <a:off x="6486442" y="1862602"/>
                <a:ext cx="1255068" cy="151894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C61DB7B1-535B-42B9-916C-1918EB8506B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V="1">
                <a:off x="6486441" y="1862602"/>
                <a:ext cx="1255069" cy="278423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780CF58-E7C9-400D-B589-8F3ED8D5A2BC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>
                <a:off x="6486440" y="2308968"/>
                <a:ext cx="1255070" cy="23697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1488A58F-7463-46F4-86CA-4A2355BA9B00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6486439" y="2545944"/>
                <a:ext cx="1255071" cy="26357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02C0D761-785A-4803-8B59-0DB9D43BCCCB}"/>
                  </a:ext>
                </a:extLst>
              </p:cNvPr>
              <p:cNvCxnSpPr>
                <a:cxnSpLocks/>
                <a:stCxn id="29" idx="3"/>
                <a:endCxn id="13" idx="2"/>
              </p:cNvCxnSpPr>
              <p:nvPr/>
            </p:nvCxnSpPr>
            <p:spPr>
              <a:xfrm flipV="1">
                <a:off x="6486442" y="2545944"/>
                <a:ext cx="1255068" cy="83560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8B73C1F-D88B-4B71-881C-5AE1D2959964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6486438" y="2545944"/>
                <a:ext cx="1255072" cy="210088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A7AB0A-7480-4878-B961-16FE7AB5FA63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 flipH="1" flipV="1">
                <a:off x="6502435" y="2302519"/>
                <a:ext cx="1239074" cy="267234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BEA7BB88-6C74-4623-9136-3D0995A6133F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 flipH="1" flipV="1">
                <a:off x="6486437" y="2825546"/>
                <a:ext cx="1255072" cy="214931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E8E52F41-140F-4C5B-8783-9E26F6B9C2FA}"/>
                  </a:ext>
                </a:extLst>
              </p:cNvPr>
              <p:cNvCxnSpPr>
                <a:cxnSpLocks/>
                <a:stCxn id="29" idx="3"/>
                <a:endCxn id="16" idx="2"/>
              </p:cNvCxnSpPr>
              <p:nvPr/>
            </p:nvCxnSpPr>
            <p:spPr>
              <a:xfrm>
                <a:off x="6486442" y="3381545"/>
                <a:ext cx="1255067" cy="15933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C6942339-4BCD-4B66-A9A7-D88BCE69FF6D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>
                <a:off x="6486436" y="4646034"/>
                <a:ext cx="1255073" cy="32883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50803C-AFD1-4FA8-B9F3-CD737A6BA117}"/>
                  </a:ext>
                </a:extLst>
              </p:cNvPr>
              <p:cNvSpPr txBox="1"/>
              <p:nvPr/>
            </p:nvSpPr>
            <p:spPr>
              <a:xfrm>
                <a:off x="7421702" y="1022589"/>
                <a:ext cx="1116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class No.</a:t>
                </a:r>
                <a:endParaRPr lang="ko-KR" alt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7C6465B-2547-4FD3-9E54-B91D31D3915F}"/>
                  </a:ext>
                </a:extLst>
              </p:cNvPr>
              <p:cNvSpPr txBox="1"/>
              <p:nvPr/>
            </p:nvSpPr>
            <p:spPr>
              <a:xfrm>
                <a:off x="8678631" y="1022589"/>
                <a:ext cx="1666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# of examples</a:t>
                </a:r>
                <a:endParaRPr lang="ko-KR" alt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85C9814-AAA1-402B-9D9D-25100DFEEB2F}"/>
                  </a:ext>
                </a:extLst>
              </p:cNvPr>
              <p:cNvSpPr txBox="1"/>
              <p:nvPr/>
            </p:nvSpPr>
            <p:spPr>
              <a:xfrm>
                <a:off x="9102785" y="1675714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5,000</a:t>
                </a:r>
                <a:endParaRPr lang="ko-KR" alt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42E952-D1D3-42DB-AA9F-DC29C38A88C4}"/>
                  </a:ext>
                </a:extLst>
              </p:cNvPr>
              <p:cNvSpPr txBox="1"/>
              <p:nvPr/>
            </p:nvSpPr>
            <p:spPr>
              <a:xfrm>
                <a:off x="9102785" y="2363001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3,000</a:t>
                </a:r>
                <a:endParaRPr lang="ko-KR" altLang="en-US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84CA53E-20AA-40A8-8A2A-53FA87BAD7D5}"/>
                  </a:ext>
                </a:extLst>
              </p:cNvPr>
              <p:cNvSpPr txBox="1"/>
              <p:nvPr/>
            </p:nvSpPr>
            <p:spPr>
              <a:xfrm>
                <a:off x="9318389" y="3575737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30</a:t>
                </a:r>
                <a:endParaRPr lang="ko-KR" alt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2F2C369-CD90-459B-89AB-9D855010660A}"/>
                  </a:ext>
                </a:extLst>
              </p:cNvPr>
              <p:cNvSpPr txBox="1"/>
              <p:nvPr/>
            </p:nvSpPr>
            <p:spPr>
              <a:xfrm>
                <a:off x="9318389" y="47884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17</a:t>
                </a:r>
                <a:endParaRPr lang="ko-KR" alt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150B3DC-BCF7-454C-819B-50719A457AB7}"/>
                  </a:ext>
                </a:extLst>
              </p:cNvPr>
              <p:cNvSpPr txBox="1"/>
              <p:nvPr/>
            </p:nvSpPr>
            <p:spPr>
              <a:xfrm>
                <a:off x="9333618" y="3050288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21BDF2-8684-4CDB-A9E5-2C96AA7A8590}"/>
                  </a:ext>
                </a:extLst>
              </p:cNvPr>
              <p:cNvSpPr txBox="1"/>
              <p:nvPr/>
            </p:nvSpPr>
            <p:spPr>
              <a:xfrm>
                <a:off x="9332619" y="4100857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DF91E8E-1B12-45C3-95B8-75026E4196D8}"/>
                </a:ext>
              </a:extLst>
            </p:cNvPr>
            <p:cNvGrpSpPr/>
            <p:nvPr/>
          </p:nvGrpSpPr>
          <p:grpSpPr>
            <a:xfrm>
              <a:off x="7796225" y="933166"/>
              <a:ext cx="3452800" cy="2548022"/>
              <a:chOff x="7291400" y="909869"/>
              <a:chExt cx="3452800" cy="2548022"/>
            </a:xfrm>
          </p:grpSpPr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257CBCBA-B273-4EC9-AFCA-C8CD4BEF0B6F}"/>
                  </a:ext>
                </a:extLst>
              </p:cNvPr>
              <p:cNvSpPr/>
              <p:nvPr/>
            </p:nvSpPr>
            <p:spPr>
              <a:xfrm>
                <a:off x="7291400" y="1253208"/>
                <a:ext cx="3452800" cy="220468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88AB2B-EE63-40BA-AB72-48CCEF36BC22}"/>
                  </a:ext>
                </a:extLst>
              </p:cNvPr>
              <p:cNvSpPr txBox="1"/>
              <p:nvPr/>
            </p:nvSpPr>
            <p:spPr>
              <a:xfrm>
                <a:off x="8313120" y="909869"/>
                <a:ext cx="1409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Head labels</a:t>
                </a:r>
                <a:endParaRPr lang="ko-KR" altLang="en-US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4181FCB8-F16C-4444-B046-CEFDC4EBABDB}"/>
                </a:ext>
              </a:extLst>
            </p:cNvPr>
            <p:cNvGrpSpPr/>
            <p:nvPr/>
          </p:nvGrpSpPr>
          <p:grpSpPr>
            <a:xfrm>
              <a:off x="7796225" y="3504040"/>
              <a:ext cx="3452800" cy="2626385"/>
              <a:chOff x="7291400" y="3480743"/>
              <a:chExt cx="3452800" cy="2626385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F435F44E-222F-423B-A39C-FC32334D872F}"/>
                  </a:ext>
                </a:extLst>
              </p:cNvPr>
              <p:cNvSpPr/>
              <p:nvPr/>
            </p:nvSpPr>
            <p:spPr>
              <a:xfrm>
                <a:off x="7291400" y="3480743"/>
                <a:ext cx="3452800" cy="220468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B2512EE-ABC9-4F4E-A975-1589FF00F817}"/>
                  </a:ext>
                </a:extLst>
              </p:cNvPr>
              <p:cNvSpPr txBox="1"/>
              <p:nvPr/>
            </p:nvSpPr>
            <p:spPr>
              <a:xfrm>
                <a:off x="8400328" y="5737796"/>
                <a:ext cx="1189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Tail labels</a:t>
                </a:r>
                <a:endParaRPr lang="ko-KR" altLang="en-US" dirty="0"/>
              </a:p>
            </p:txBody>
          </p:sp>
        </p:grp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049B57E-2205-4B64-BEF2-F6C61D05AE54}"/>
              </a:ext>
            </a:extLst>
          </p:cNvPr>
          <p:cNvSpPr/>
          <p:nvPr/>
        </p:nvSpPr>
        <p:spPr>
          <a:xfrm>
            <a:off x="3521731" y="3288096"/>
            <a:ext cx="1338087" cy="1329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98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ACD7BE1-1CAA-44A2-AB04-EDE8BF6430E8}"/>
              </a:ext>
            </a:extLst>
          </p:cNvPr>
          <p:cNvSpPr/>
          <p:nvPr/>
        </p:nvSpPr>
        <p:spPr>
          <a:xfrm>
            <a:off x="8429520" y="2149644"/>
            <a:ext cx="481781" cy="5014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26638B5-DBFB-4D81-8D0E-986AFA4AFD7B}"/>
              </a:ext>
            </a:extLst>
          </p:cNvPr>
          <p:cNvSpPr/>
          <p:nvPr/>
        </p:nvSpPr>
        <p:spPr>
          <a:xfrm>
            <a:off x="8429520" y="2832986"/>
            <a:ext cx="481781" cy="5014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118F62F-337F-46D4-B085-498BCA25A076}"/>
              </a:ext>
            </a:extLst>
          </p:cNvPr>
          <p:cNvSpPr/>
          <p:nvPr/>
        </p:nvSpPr>
        <p:spPr>
          <a:xfrm>
            <a:off x="8429519" y="4047446"/>
            <a:ext cx="481781" cy="5014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EC642B7-0D93-4D7A-8E14-669970B0C748}"/>
              </a:ext>
            </a:extLst>
          </p:cNvPr>
          <p:cNvSpPr/>
          <p:nvPr/>
        </p:nvSpPr>
        <p:spPr>
          <a:xfrm>
            <a:off x="8429519" y="5261907"/>
            <a:ext cx="481781" cy="5014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DC20EB-1C14-428D-9E5E-9CBDBB97E1EA}"/>
              </a:ext>
            </a:extLst>
          </p:cNvPr>
          <p:cNvSpPr txBox="1"/>
          <p:nvPr/>
        </p:nvSpPr>
        <p:spPr>
          <a:xfrm>
            <a:off x="8492315" y="35600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58CB6-6BF8-4A91-9666-E1294DA836AC}"/>
              </a:ext>
            </a:extLst>
          </p:cNvPr>
          <p:cNvSpPr txBox="1"/>
          <p:nvPr/>
        </p:nvSpPr>
        <p:spPr>
          <a:xfrm>
            <a:off x="8489624" y="464239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2C6746C-97D3-48F7-A83C-4EDFCFC8347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124339" y="2769153"/>
            <a:ext cx="1305180" cy="152901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3ED30B5-B0A0-4147-A170-DFC6163D80E9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124338" y="3315127"/>
            <a:ext cx="1305181" cy="9830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D2F27F3-5E64-4D74-BC17-B8B04BC2A9F7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7097454" y="3880405"/>
            <a:ext cx="1332065" cy="41776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BF538DB-1D98-411C-A0DB-CEDD3EFD5F30}"/>
              </a:ext>
            </a:extLst>
          </p:cNvPr>
          <p:cNvSpPr txBox="1"/>
          <p:nvPr/>
        </p:nvSpPr>
        <p:spPr>
          <a:xfrm>
            <a:off x="7358840" y="426929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C7ACF5A-4669-4315-BD7E-CE41DECC9C45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7124336" y="4298169"/>
            <a:ext cx="1305183" cy="92200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7E49F3D-7559-4081-9767-889F29FB9442}"/>
              </a:ext>
            </a:extLst>
          </p:cNvPr>
          <p:cNvSpPr/>
          <p:nvPr/>
        </p:nvSpPr>
        <p:spPr>
          <a:xfrm>
            <a:off x="838448" y="3164570"/>
            <a:ext cx="1500530" cy="1576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</a:p>
          <a:p>
            <a:pPr algn="ctr"/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D13E62A-80A7-4B09-B74D-07FB13747ECA}"/>
              </a:ext>
            </a:extLst>
          </p:cNvPr>
          <p:cNvSpPr/>
          <p:nvPr/>
        </p:nvSpPr>
        <p:spPr>
          <a:xfrm>
            <a:off x="2564671" y="3664011"/>
            <a:ext cx="717755" cy="609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DA77D7E-042E-4063-8F95-9583745693ED}"/>
              </a:ext>
            </a:extLst>
          </p:cNvPr>
          <p:cNvSpPr/>
          <p:nvPr/>
        </p:nvSpPr>
        <p:spPr>
          <a:xfrm>
            <a:off x="3521731" y="3288096"/>
            <a:ext cx="1338087" cy="1329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A964B87-01FD-493C-9458-33E4239BB142}"/>
              </a:ext>
            </a:extLst>
          </p:cNvPr>
          <p:cNvSpPr/>
          <p:nvPr/>
        </p:nvSpPr>
        <p:spPr>
          <a:xfrm>
            <a:off x="5214972" y="3660056"/>
            <a:ext cx="717755" cy="609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CC62C8E-A839-4A10-8EB5-539679287697}"/>
              </a:ext>
            </a:extLst>
          </p:cNvPr>
          <p:cNvSpPr/>
          <p:nvPr/>
        </p:nvSpPr>
        <p:spPr>
          <a:xfrm>
            <a:off x="6108642" y="2298460"/>
            <a:ext cx="1065810" cy="3241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</a:t>
            </a:r>
          </a:p>
          <a:p>
            <a:pPr algn="ctr"/>
            <a:r>
              <a:rPr lang="en-US" altLang="ko-KR" dirty="0"/>
              <a:t>Map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2834C68-A559-4362-A61E-1B4A3978B1F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174452" y="2400367"/>
            <a:ext cx="1255068" cy="439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D34E38-A4EF-40D9-BC0F-CD7D41A77C80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174452" y="2400367"/>
            <a:ext cx="1255068" cy="9629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B3B283-F169-45F0-B655-9BB78365DD63}"/>
              </a:ext>
            </a:extLst>
          </p:cNvPr>
          <p:cNvCxnSpPr>
            <a:cxnSpLocks/>
            <a:stCxn id="29" idx="3"/>
            <a:endCxn id="7" idx="2"/>
          </p:cNvCxnSpPr>
          <p:nvPr/>
        </p:nvCxnSpPr>
        <p:spPr>
          <a:xfrm flipV="1">
            <a:off x="7174452" y="2400367"/>
            <a:ext cx="1255068" cy="15189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61DB7B1-535B-42B9-916C-1918EB8506B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174451" y="2400367"/>
            <a:ext cx="1255069" cy="2784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780CF58-E7C9-400D-B589-8F3ED8D5A2BC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7174450" y="2846733"/>
            <a:ext cx="1255070" cy="2369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488A58F-7463-46F4-86CA-4A2355BA9B0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7174449" y="3083709"/>
            <a:ext cx="1255071" cy="2635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2C0D761-785A-4803-8B59-0DB9D43BCCCB}"/>
              </a:ext>
            </a:extLst>
          </p:cNvPr>
          <p:cNvCxnSpPr>
            <a:cxnSpLocks/>
            <a:stCxn id="29" idx="3"/>
            <a:endCxn id="13" idx="2"/>
          </p:cNvCxnSpPr>
          <p:nvPr/>
        </p:nvCxnSpPr>
        <p:spPr>
          <a:xfrm flipV="1">
            <a:off x="7174452" y="3083709"/>
            <a:ext cx="1255068" cy="835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8B73C1F-D88B-4B71-881C-5AE1D2959964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7174448" y="3083709"/>
            <a:ext cx="1255072" cy="2100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FA7AB0A-7480-4878-B961-16FE7AB5FA63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7190445" y="2840284"/>
            <a:ext cx="1239074" cy="267234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EA7BB88-6C74-4623-9136-3D0995A6133F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7174447" y="3363311"/>
            <a:ext cx="1255072" cy="214931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8E52F41-140F-4C5B-8783-9E26F6B9C2FA}"/>
              </a:ext>
            </a:extLst>
          </p:cNvPr>
          <p:cNvCxnSpPr>
            <a:cxnSpLocks/>
            <a:stCxn id="29" idx="3"/>
            <a:endCxn id="16" idx="2"/>
          </p:cNvCxnSpPr>
          <p:nvPr/>
        </p:nvCxnSpPr>
        <p:spPr>
          <a:xfrm>
            <a:off x="7174452" y="3919310"/>
            <a:ext cx="1255067" cy="15933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942339-4BCD-4B66-A9A7-D88BCE69FF6D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7174446" y="5183799"/>
            <a:ext cx="1255073" cy="3288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F50803C-AFD1-4FA8-B9F3-CD737A6BA117}"/>
              </a:ext>
            </a:extLst>
          </p:cNvPr>
          <p:cNvSpPr txBox="1"/>
          <p:nvPr/>
        </p:nvSpPr>
        <p:spPr>
          <a:xfrm>
            <a:off x="8109712" y="156035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No.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C6465B-2547-4FD3-9E54-B91D31D3915F}"/>
              </a:ext>
            </a:extLst>
          </p:cNvPr>
          <p:cNvSpPr txBox="1"/>
          <p:nvPr/>
        </p:nvSpPr>
        <p:spPr>
          <a:xfrm>
            <a:off x="9366641" y="1560354"/>
            <a:ext cx="166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of examples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5C9814-AAA1-402B-9D9D-25100DFEEB2F}"/>
              </a:ext>
            </a:extLst>
          </p:cNvPr>
          <p:cNvSpPr txBox="1"/>
          <p:nvPr/>
        </p:nvSpPr>
        <p:spPr>
          <a:xfrm>
            <a:off x="9790795" y="221347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5,000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42E952-D1D3-42DB-AA9F-DC29C38A88C4}"/>
              </a:ext>
            </a:extLst>
          </p:cNvPr>
          <p:cNvSpPr txBox="1"/>
          <p:nvPr/>
        </p:nvSpPr>
        <p:spPr>
          <a:xfrm>
            <a:off x="9790795" y="290076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3,000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4CA53E-20AA-40A8-8A2A-53FA87BAD7D5}"/>
              </a:ext>
            </a:extLst>
          </p:cNvPr>
          <p:cNvSpPr txBox="1"/>
          <p:nvPr/>
        </p:nvSpPr>
        <p:spPr>
          <a:xfrm>
            <a:off x="10006399" y="41135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2F2C369-CD90-459B-89AB-9D855010660A}"/>
              </a:ext>
            </a:extLst>
          </p:cNvPr>
          <p:cNvSpPr txBox="1"/>
          <p:nvPr/>
        </p:nvSpPr>
        <p:spPr>
          <a:xfrm>
            <a:off x="10006399" y="532623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50B3DC-BCF7-454C-819B-50719A457AB7}"/>
              </a:ext>
            </a:extLst>
          </p:cNvPr>
          <p:cNvSpPr txBox="1"/>
          <p:nvPr/>
        </p:nvSpPr>
        <p:spPr>
          <a:xfrm>
            <a:off x="10021628" y="358805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21BDF2-8684-4CDB-A9E5-2C96AA7A8590}"/>
              </a:ext>
            </a:extLst>
          </p:cNvPr>
          <p:cNvSpPr txBox="1"/>
          <p:nvPr/>
        </p:nvSpPr>
        <p:spPr>
          <a:xfrm>
            <a:off x="10020629" y="463862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DF91E8E-1B12-45C3-95B8-75026E4196D8}"/>
              </a:ext>
            </a:extLst>
          </p:cNvPr>
          <p:cNvGrpSpPr/>
          <p:nvPr/>
        </p:nvGrpSpPr>
        <p:grpSpPr>
          <a:xfrm>
            <a:off x="7900752" y="1039926"/>
            <a:ext cx="3452800" cy="2548022"/>
            <a:chOff x="7291400" y="909869"/>
            <a:chExt cx="3452800" cy="2548022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257CBCBA-B273-4EC9-AFCA-C8CD4BEF0B6F}"/>
                </a:ext>
              </a:extLst>
            </p:cNvPr>
            <p:cNvSpPr/>
            <p:nvPr/>
          </p:nvSpPr>
          <p:spPr>
            <a:xfrm>
              <a:off x="7291400" y="1253208"/>
              <a:ext cx="3452800" cy="220468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088AB2B-EE63-40BA-AB72-48CCEF36BC22}"/>
                </a:ext>
              </a:extLst>
            </p:cNvPr>
            <p:cNvSpPr txBox="1"/>
            <p:nvPr/>
          </p:nvSpPr>
          <p:spPr>
            <a:xfrm>
              <a:off x="8313120" y="909869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 labels</a:t>
              </a:r>
              <a:endParaRPr lang="ko-KR" altLang="en-US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181FCB8-F16C-4444-B046-CEFDC4EBABDB}"/>
              </a:ext>
            </a:extLst>
          </p:cNvPr>
          <p:cNvGrpSpPr/>
          <p:nvPr/>
        </p:nvGrpSpPr>
        <p:grpSpPr>
          <a:xfrm>
            <a:off x="7900752" y="3610800"/>
            <a:ext cx="3452800" cy="2626385"/>
            <a:chOff x="7291400" y="3480743"/>
            <a:chExt cx="3452800" cy="2626385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F435F44E-222F-423B-A39C-FC32334D872F}"/>
                </a:ext>
              </a:extLst>
            </p:cNvPr>
            <p:cNvSpPr/>
            <p:nvPr/>
          </p:nvSpPr>
          <p:spPr>
            <a:xfrm>
              <a:off x="7291400" y="3480743"/>
              <a:ext cx="3452800" cy="220468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B2512EE-ABC9-4F4E-A975-1589FF00F817}"/>
                </a:ext>
              </a:extLst>
            </p:cNvPr>
            <p:cNvSpPr txBox="1"/>
            <p:nvPr/>
          </p:nvSpPr>
          <p:spPr>
            <a:xfrm>
              <a:off x="8400328" y="5737796"/>
              <a:ext cx="1189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 labels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095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874207"/>
            <a:ext cx="11506201" cy="5049515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Contributions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analyze the dynamic of how model parameters evolve with more training data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propose a single meta-network based on deep residual learning</a:t>
            </a:r>
          </a:p>
          <a:p>
            <a:pPr marL="1885950" lvl="3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gradually transfers meta-knowledge learned from head to the tail</a:t>
            </a:r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>
              <a:lnSpc>
                <a:spcPct val="110000"/>
              </a:lnSpc>
            </a:pPr>
            <a:endParaRPr lang="en-US" altLang="ko-KR" sz="2400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025CB8-0E2E-4DF7-AE00-905EA34BD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969" y="3059506"/>
            <a:ext cx="599206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1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Related</a:t>
            </a:r>
            <a:r>
              <a:rPr kumimoji="1" lang="ko-KR" altLang="en-US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874207"/>
                <a:ext cx="11506201" cy="5049515"/>
              </a:xfrm>
            </p:spPr>
            <p:txBody>
              <a:bodyPr>
                <a:normAutofit/>
              </a:bodyPr>
              <a:lstStyle/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Meta Learning (Learning to Learn) by regressing network (</a:t>
                </a:r>
                <a:r>
                  <a:rPr lang="en-US" altLang="ko-KR" sz="26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ECCV 2016</a:t>
                </a:r>
                <a:r>
                  <a:rPr lang="en-US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;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a neural net to classify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with parameter set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ℱ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;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a meta-learner to find optimal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with parameter set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Objective: training a “meta-learner”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ℱ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by regressing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to the optimal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 algn="just">
                  <a:lnSpc>
                    <a:spcPct val="110000"/>
                  </a:lnSpc>
                </a:pPr>
                <a:endParaRPr lang="en-US" altLang="ko-KR" sz="2400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874207"/>
                <a:ext cx="11506201" cy="5049515"/>
              </a:xfrm>
              <a:blipFill>
                <a:blip r:embed="rId4"/>
                <a:stretch>
                  <a:fillRect t="-8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4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Related</a:t>
            </a:r>
            <a:r>
              <a:rPr kumimoji="1" lang="ko-KR" altLang="en-US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874207"/>
                <a:ext cx="11506201" cy="5049515"/>
              </a:xfrm>
            </p:spPr>
            <p:txBody>
              <a:bodyPr>
                <a:normAutofit/>
              </a:bodyPr>
              <a:lstStyle/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Meta Learning (Learning to Learn) by regressing network (</a:t>
                </a:r>
                <a:r>
                  <a:rPr lang="en-US" altLang="ko-KR" sz="26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ECCV 2016</a:t>
                </a:r>
                <a:r>
                  <a:rPr lang="en-US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for a class </a:t>
                </a: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j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</a:t>
                </a:r>
              </a:p>
              <a:p>
                <a:pPr marL="1885950" lvl="3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parameters learned from few </a:t>
                </a:r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j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examples</a:t>
                </a:r>
              </a:p>
              <a:p>
                <a:pPr marL="1885950" lvl="3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parameters learned from large set of </a:t>
                </a:r>
                <a:r>
                  <a:rPr lang="en-US" altLang="ko-KR" sz="22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j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examples</a:t>
                </a: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Loss function of meta-learner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ℱ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</a:t>
                </a:r>
              </a:p>
              <a:p>
                <a:pPr marL="1885950" lvl="3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𝐿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lit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||</m:t>
                        </m:r>
                        <m:sSubSup>
                          <m:sSub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ℱ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p>
                        </m:sSub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)|</m:t>
                        </m:r>
                        <m:sSubSup>
                          <m:sSub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Σ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𝑙𝑜𝑠𝑠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</m:e>
                    </m:nary>
                    <m:sSubSup>
                      <m:sSub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))</m:t>
                    </m:r>
                  </m:oMath>
                </a14:m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 algn="just">
                  <a:lnSpc>
                    <a:spcPct val="110000"/>
                  </a:lnSpc>
                </a:pPr>
                <a:endParaRPr lang="en-US" altLang="ko-KR" sz="2400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874207"/>
                <a:ext cx="11506201" cy="5049515"/>
              </a:xfrm>
              <a:blipFill>
                <a:blip r:embed="rId4"/>
                <a:stretch>
                  <a:fillRect t="-8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4361E2-4472-4D4C-B423-F67F9E1E2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176" y="3953226"/>
            <a:ext cx="6568899" cy="27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Proposed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874207"/>
                <a:ext cx="11506201" cy="5049515"/>
              </a:xfrm>
            </p:spPr>
            <p:txBody>
              <a:bodyPr>
                <a:normAutofit/>
              </a:bodyPr>
              <a:lstStyle/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Overall process of </a:t>
                </a:r>
                <a:r>
                  <a:rPr lang="en-US" altLang="ko-KR" sz="26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MetaModelNet</a:t>
                </a:r>
                <a:endParaRPr lang="en-US" altLang="ko-KR" sz="26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get pseudo-optimal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train the residual meta-learner with parameters from head labels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use meta-learner to modify the parameters from tail labels</a:t>
                </a:r>
              </a:p>
              <a:p>
                <a:pPr marL="971550" lvl="1" indent="-514350" algn="just">
                  <a:lnSpc>
                    <a:spcPct val="110000"/>
                  </a:lnSpc>
                  <a:buFont typeface="+mj-lt"/>
                  <a:buAutoNum type="arabicPeriod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971550" lvl="1" indent="-514350" algn="just">
                  <a:lnSpc>
                    <a:spcPct val="110000"/>
                  </a:lnSpc>
                  <a:buFont typeface="+mj-lt"/>
                  <a:buAutoNum type="arabicPeriod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 algn="just">
                  <a:lnSpc>
                    <a:spcPct val="110000"/>
                  </a:lnSpc>
                </a:pPr>
                <a:endParaRPr lang="en-US" altLang="ko-KR" sz="2400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874207"/>
                <a:ext cx="11506201" cy="5049515"/>
              </a:xfrm>
              <a:blipFill>
                <a:blip r:embed="rId4"/>
                <a:stretch>
                  <a:fillRect t="-8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9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21143" y="26768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Proposed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874207"/>
                <a:ext cx="11506201" cy="5049515"/>
              </a:xfrm>
            </p:spPr>
            <p:txBody>
              <a:bodyPr>
                <a:normAutofit/>
              </a:bodyPr>
              <a:lstStyle/>
              <a:p>
                <a:pPr marL="971550" lvl="1" indent="-51435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,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d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h𝑒𝑎𝑑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𝑙𝑎𝑏𝑒𝑙𝑠</m:t>
                        </m:r>
                      </m:e>
                    </m:d>
                  </m:oMath>
                </a14:m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head-label threshold)</a:t>
                </a:r>
              </a:p>
              <a:p>
                <a:pPr marL="971550" lvl="1" indent="-51435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,…,</m:t>
                    </m:r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for each head label by tuning </a:t>
                </a: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# of heads)</a:t>
                </a:r>
              </a:p>
              <a:p>
                <a:pPr marL="971550" lvl="1" indent="-51435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Train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ℱ</m:t>
                    </m:r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with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p>
                        </m:sSub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 …(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971550" lvl="1" indent="-514350" algn="just">
                  <a:lnSpc>
                    <a:spcPct val="110000"/>
                  </a:lnSpc>
                  <a:buFont typeface="+mj-lt"/>
                  <a:buAutoNum type="arabicPeriod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971550" lvl="1" indent="-514350" algn="just">
                  <a:lnSpc>
                    <a:spcPct val="110000"/>
                  </a:lnSpc>
                  <a:buFont typeface="+mj-lt"/>
                  <a:buAutoNum type="arabicPeriod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1428750" lvl="2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 algn="just">
                  <a:lnSpc>
                    <a:spcPct val="110000"/>
                  </a:lnSpc>
                </a:pPr>
                <a:endParaRPr lang="en-US" altLang="ko-KR" sz="2400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874207"/>
                <a:ext cx="11506201" cy="5049515"/>
              </a:xfrm>
              <a:blipFill>
                <a:blip r:embed="rId4"/>
                <a:stretch>
                  <a:fillRect t="-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988CD3-66EA-4382-A0D9-2E962AC0D87B}"/>
              </a:ext>
            </a:extLst>
          </p:cNvPr>
          <p:cNvSpPr/>
          <p:nvPr/>
        </p:nvSpPr>
        <p:spPr>
          <a:xfrm>
            <a:off x="0" y="655585"/>
            <a:ext cx="12192000" cy="7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4842BA-7184-4D09-9068-FD2E8D8CB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704" y="2513296"/>
            <a:ext cx="907859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3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18981</TotalTime>
  <Words>447</Words>
  <Application>Microsoft Office PowerPoint</Application>
  <PresentationFormat>와이드스크린</PresentationFormat>
  <Paragraphs>129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Times New Roman</vt:lpstr>
      <vt:lpstr>Office 테마</vt:lpstr>
      <vt:lpstr>Learning to Model the Tail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Balancing information exposure in social networks</dc:title>
  <dc:creator>Shin Yunseob</dc:creator>
  <cp:lastModifiedBy>Shin Yunseob</cp:lastModifiedBy>
  <cp:revision>295</cp:revision>
  <dcterms:created xsi:type="dcterms:W3CDTF">2018-05-08T12:32:29Z</dcterms:created>
  <dcterms:modified xsi:type="dcterms:W3CDTF">2019-09-18T09:44:40Z</dcterms:modified>
</cp:coreProperties>
</file>