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95" r:id="rId3"/>
    <p:sldId id="293" r:id="rId4"/>
    <p:sldId id="296" r:id="rId5"/>
    <p:sldId id="297" r:id="rId6"/>
    <p:sldId id="321" r:id="rId7"/>
    <p:sldId id="322" r:id="rId8"/>
    <p:sldId id="304" r:id="rId9"/>
    <p:sldId id="323" r:id="rId10"/>
    <p:sldId id="303" r:id="rId11"/>
    <p:sldId id="324" r:id="rId12"/>
    <p:sldId id="325" r:id="rId13"/>
    <p:sldId id="327" r:id="rId14"/>
    <p:sldId id="326" r:id="rId15"/>
    <p:sldId id="328" r:id="rId16"/>
    <p:sldId id="329" r:id="rId17"/>
    <p:sldId id="31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2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14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887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775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6495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24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149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13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76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41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00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319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047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572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14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58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 = 0 </a:t>
            </a:r>
            <a:r>
              <a:rPr kumimoji="1" lang="en-US" altLang="ko-KR" dirty="0">
                <a:sym typeface="Wingdings" panose="05000000000000000000" pitchFamily="2" charset="2"/>
              </a:rPr>
              <a:t> neighboring information will be ignored</a:t>
            </a:r>
          </a:p>
          <a:p>
            <a:r>
              <a:rPr kumimoji="1" lang="en-US" altLang="ko-KR" dirty="0">
                <a:sym typeface="Wingdings" panose="05000000000000000000" pitchFamily="2" charset="2"/>
              </a:rPr>
              <a:t>p = 1  feature of a node itself will not be considered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732396" y="4873452"/>
            <a:ext cx="5053204" cy="1424840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2019/10/16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70" y="1825509"/>
            <a:ext cx="10661860" cy="1177794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Image Recognition with </a:t>
            </a:r>
            <a:b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1432762" y="3143497"/>
            <a:ext cx="9326475" cy="10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Zhao-Min Chen,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Xiu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-Shen Wei, Peng Wang,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Yanwen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Guo</a:t>
            </a:r>
          </a:p>
          <a:p>
            <a:r>
              <a:rPr kumimoji="1" lang="en-US" altLang="ko-KR" sz="1800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CVPR 2019</a:t>
            </a:r>
            <a:endParaRPr kumimoji="1" lang="en-US" altLang="ko-KR" sz="2000" i="1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9" y="1020385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MS-COCO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82,081 training images, 80 classes,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2.9 labels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image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 2007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9,963 images, 20 classes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2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4AF5E5-54DF-4FFE-8C9D-1478991D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018" y="1414282"/>
            <a:ext cx="9573961" cy="2581635"/>
          </a:xfrm>
          <a:prstGeom prst="rect">
            <a:avLst/>
          </a:prstGeom>
        </p:spPr>
      </p:pic>
      <p:sp>
        <p:nvSpPr>
          <p:cNvPr id="10" name="부제목 3">
            <a:extLst>
              <a:ext uri="{FF2B5EF4-FFF2-40B4-BE49-F238E27FC236}">
                <a16:creationId xmlns:a16="http://schemas.microsoft.com/office/drawing/2014/main" id="{46D4BF77-AA44-4150-A815-CB970DBC5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9" y="990601"/>
            <a:ext cx="11506201" cy="5072914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results on MS-COCO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CP: average per-class precision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OP: average overall precision</a:t>
            </a:r>
          </a:p>
        </p:txBody>
      </p:sp>
    </p:spTree>
    <p:extLst>
      <p:ext uri="{BB962C8B-B14F-4D97-AF65-F5344CB8AC3E}">
        <p14:creationId xmlns:p14="http://schemas.microsoft.com/office/powerpoint/2010/main" val="113416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F82FAB-30C6-4F12-B90F-0BA63D17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2" y="1741720"/>
            <a:ext cx="10917174" cy="2972215"/>
          </a:xfrm>
          <a:prstGeom prst="rect">
            <a:avLst/>
          </a:prstGeom>
        </p:spPr>
      </p:pic>
      <p:sp>
        <p:nvSpPr>
          <p:cNvPr id="13" name="부제목 3">
            <a:extLst>
              <a:ext uri="{FF2B5EF4-FFF2-40B4-BE49-F238E27FC236}">
                <a16:creationId xmlns:a16="http://schemas.microsoft.com/office/drawing/2014/main" id="{9DEAF8B7-E7AF-49F7-83C4-47A594DD9AFD}"/>
              </a:ext>
            </a:extLst>
          </p:cNvPr>
          <p:cNvSpPr txBox="1">
            <a:spLocks/>
          </p:cNvSpPr>
          <p:nvPr/>
        </p:nvSpPr>
        <p:spPr>
          <a:xfrm>
            <a:off x="342899" y="990601"/>
            <a:ext cx="11506201" cy="507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results on VOC 2007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1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9DEAF8B7-E7AF-49F7-83C4-47A594DD9AFD}"/>
              </a:ext>
            </a:extLst>
          </p:cNvPr>
          <p:cNvSpPr txBox="1">
            <a:spLocks/>
          </p:cNvSpPr>
          <p:nvPr/>
        </p:nvSpPr>
        <p:spPr>
          <a:xfrm>
            <a:off x="342899" y="990601"/>
            <a:ext cx="11506201" cy="507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05AC2A-B5D4-495C-A05F-7BAB5EE3FDE1}"/>
              </a:ext>
            </a:extLst>
          </p:cNvPr>
          <p:cNvGrpSpPr/>
          <p:nvPr/>
        </p:nvGrpSpPr>
        <p:grpSpPr>
          <a:xfrm>
            <a:off x="3426444" y="1683343"/>
            <a:ext cx="5339110" cy="4184056"/>
            <a:chOff x="995015" y="1683325"/>
            <a:chExt cx="5339110" cy="41840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6AEFF3C-0E45-4FEF-BA87-48A2C1D1E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5015" y="1683325"/>
              <a:ext cx="5339110" cy="34913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61C6A7-8F7C-4074-A92F-F40850426E51}"/>
                </a:ext>
              </a:extLst>
            </p:cNvPr>
            <p:cNvSpPr txBox="1"/>
            <p:nvPr/>
          </p:nvSpPr>
          <p:spPr>
            <a:xfrm>
              <a:off x="2273804" y="5221050"/>
              <a:ext cx="2781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difference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word embedding method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3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9DEAF8B7-E7AF-49F7-83C4-47A594DD9AFD}"/>
              </a:ext>
            </a:extLst>
          </p:cNvPr>
          <p:cNvSpPr txBox="1">
            <a:spLocks/>
          </p:cNvSpPr>
          <p:nvPr/>
        </p:nvSpPr>
        <p:spPr>
          <a:xfrm>
            <a:off x="342899" y="990601"/>
            <a:ext cx="11506201" cy="507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7CB573-EC0F-466C-AA65-7DCECE7264FE}"/>
              </a:ext>
            </a:extLst>
          </p:cNvPr>
          <p:cNvGrpSpPr/>
          <p:nvPr/>
        </p:nvGrpSpPr>
        <p:grpSpPr>
          <a:xfrm>
            <a:off x="6105524" y="1725531"/>
            <a:ext cx="5401429" cy="3262653"/>
            <a:chOff x="6124574" y="2180734"/>
            <a:chExt cx="5401429" cy="32626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E091399-4BEA-4AD2-BA8E-15B3F1219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4574" y="3176121"/>
              <a:ext cx="5401429" cy="226726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E19AFEB-3AAF-4584-B867-C61222CE5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5807" y="2180734"/>
              <a:ext cx="3258005" cy="107647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06AE9F-8951-4FC6-A9F7-AD0F22F4DD00}"/>
              </a:ext>
            </a:extLst>
          </p:cNvPr>
          <p:cNvGrpSpPr/>
          <p:nvPr/>
        </p:nvGrpSpPr>
        <p:grpSpPr>
          <a:xfrm>
            <a:off x="409577" y="1725531"/>
            <a:ext cx="5372850" cy="3222465"/>
            <a:chOff x="428627" y="2180734"/>
            <a:chExt cx="5372850" cy="32224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00BF55-402D-468D-8624-F2CF5525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627" y="3107354"/>
              <a:ext cx="5372850" cy="229584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E2CB7B0-1EAE-427A-B515-E5A5C98FB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0621" y="2180734"/>
              <a:ext cx="2491578" cy="926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4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9DEAF8B7-E7AF-49F7-83C4-47A594DD9AFD}"/>
              </a:ext>
            </a:extLst>
          </p:cNvPr>
          <p:cNvSpPr txBox="1">
            <a:spLocks/>
          </p:cNvSpPr>
          <p:nvPr/>
        </p:nvSpPr>
        <p:spPr>
          <a:xfrm>
            <a:off x="342899" y="990601"/>
            <a:ext cx="11506201" cy="507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retrieval examples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0FB6DB-DAB9-40A8-BC51-5E219FE4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64" y="1551339"/>
            <a:ext cx="11243070" cy="43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4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9DEAF8B7-E7AF-49F7-83C4-47A594DD9AFD}"/>
              </a:ext>
            </a:extLst>
          </p:cNvPr>
          <p:cNvSpPr txBox="1">
            <a:spLocks/>
          </p:cNvSpPr>
          <p:nvPr/>
        </p:nvSpPr>
        <p:spPr>
          <a:xfrm>
            <a:off x="342899" y="990601"/>
            <a:ext cx="11506201" cy="507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visualization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the last fully-connected layer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37BF4C-9944-423C-AF16-F25D4339B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42" y="2261819"/>
            <a:ext cx="5726257" cy="3230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B18A6A-A05C-4608-BC41-7FAF6FE5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84" y="2254477"/>
            <a:ext cx="5726258" cy="3237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0BBDE-793D-4A8C-82CA-72C1D3C5AD31}"/>
              </a:ext>
            </a:extLst>
          </p:cNvPr>
          <p:cNvSpPr txBox="1"/>
          <p:nvPr/>
        </p:nvSpPr>
        <p:spPr>
          <a:xfrm>
            <a:off x="2685283" y="555061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ML-GCN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126B7-BAAE-4357-92D6-FB9D93878502}"/>
              </a:ext>
            </a:extLst>
          </p:cNvPr>
          <p:cNvSpPr txBox="1"/>
          <p:nvPr/>
        </p:nvSpPr>
        <p:spPr>
          <a:xfrm>
            <a:off x="8708944" y="55506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0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 by capturing label dependencies using GCN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novel re-weighted scheme to construct the label graph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alleviate over-fitting and over-smoothing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3941135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 set of object labels in an image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DEA9F4-91F5-4EC2-B631-A29539B9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049" y="2977718"/>
            <a:ext cx="555385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dependency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co-occurrence among object labels to improve performance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41011-F121-4EAE-8FD2-60BBA6D7A76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DF0A31-E2D2-49AF-B4D5-F77F92F8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005" y="2469967"/>
            <a:ext cx="4077269" cy="2200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E48B7E-6F87-4816-81CB-5A6E824E7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22" y="2575293"/>
            <a:ext cx="555385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 in image recognition using label dependency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end-to-end model learning both image feature and label dependency with GCN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3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Networks (ICLR 2017)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node classification problem</a:t>
            </a:r>
          </a:p>
          <a:p>
            <a:pPr lvl="5" algn="just">
              <a:lnSpc>
                <a:spcPct val="11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5A1C80-459C-410E-95CE-368A80B81B52}"/>
              </a:ext>
            </a:extLst>
          </p:cNvPr>
          <p:cNvGrpSpPr/>
          <p:nvPr/>
        </p:nvGrpSpPr>
        <p:grpSpPr>
          <a:xfrm>
            <a:off x="2922522" y="2092570"/>
            <a:ext cx="6880901" cy="3744603"/>
            <a:chOff x="2524484" y="1376881"/>
            <a:chExt cx="7567410" cy="421879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019251F-009B-4399-B14D-F7CEDED28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9702" y="2310944"/>
              <a:ext cx="4612192" cy="328473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F4A274E-E60E-4A56-BC0B-002BF0C8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4484" y="2769110"/>
              <a:ext cx="2156427" cy="2255859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7709808-2874-41CC-B6D4-927A418CCCBF}"/>
                </a:ext>
              </a:extLst>
            </p:cNvPr>
            <p:cNvGrpSpPr/>
            <p:nvPr/>
          </p:nvGrpSpPr>
          <p:grpSpPr>
            <a:xfrm>
              <a:off x="7015899" y="1458773"/>
              <a:ext cx="1814067" cy="2202007"/>
              <a:chOff x="5478501" y="1417493"/>
              <a:chExt cx="1814067" cy="2202007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38E15F83-2922-47F4-89C8-890DFA850D11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flipH="1">
                <a:off x="5478501" y="2573535"/>
                <a:ext cx="461050" cy="104596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7127D9C-EFA5-451E-ADD6-71338DB2AA18}"/>
                  </a:ext>
                </a:extLst>
              </p:cNvPr>
              <p:cNvSpPr/>
              <p:nvPr/>
            </p:nvSpPr>
            <p:spPr>
              <a:xfrm>
                <a:off x="5897374" y="2327712"/>
                <a:ext cx="288000" cy="288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C4B38C8-3599-48E3-8AFF-F306887DB6C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H="1">
                <a:off x="6562073" y="1663316"/>
                <a:ext cx="157124" cy="304568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923FF19-187D-43CC-89D6-BA56DC49A282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>
              <a:xfrm flipH="1">
                <a:off x="6143197" y="2211289"/>
                <a:ext cx="219504" cy="15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A353E1A-5BCE-48DE-AD6C-3AED400BC09B}"/>
                  </a:ext>
                </a:extLst>
              </p:cNvPr>
              <p:cNvSpPr/>
              <p:nvPr/>
            </p:nvSpPr>
            <p:spPr>
              <a:xfrm rot="19103788">
                <a:off x="6326797" y="1985928"/>
                <a:ext cx="274320" cy="2711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D25DD111-FF3E-4028-93F5-E9CDAC006D56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flipH="1" flipV="1">
                <a:off x="6663476" y="2072149"/>
                <a:ext cx="341092" cy="102452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688253B-A149-4233-A014-E8D53194A83B}"/>
                  </a:ext>
                </a:extLst>
              </p:cNvPr>
              <p:cNvSpPr/>
              <p:nvPr/>
            </p:nvSpPr>
            <p:spPr>
              <a:xfrm>
                <a:off x="6677020" y="1417493"/>
                <a:ext cx="288000" cy="28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44E7A43-3477-4C5B-AC12-A5F3EA5D78E4}"/>
                  </a:ext>
                </a:extLst>
              </p:cNvPr>
              <p:cNvSpPr/>
              <p:nvPr/>
            </p:nvSpPr>
            <p:spPr>
              <a:xfrm>
                <a:off x="6917397" y="1695070"/>
                <a:ext cx="288000" cy="288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4B7F95B0-2A96-4FAA-9233-23894A4E94B8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 flipH="1">
                <a:off x="6624069" y="1839070"/>
                <a:ext cx="293328" cy="17341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4B9AFD6-A8A8-45D5-A653-828F12D1E8A0}"/>
                  </a:ext>
                </a:extLst>
              </p:cNvPr>
              <p:cNvSpPr/>
              <p:nvPr/>
            </p:nvSpPr>
            <p:spPr>
              <a:xfrm>
                <a:off x="7004568" y="2030601"/>
                <a:ext cx="288000" cy="288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BF8DDC2-59B1-4478-8A31-0BB741784ECA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8823545" y="2155250"/>
              <a:ext cx="636037" cy="515557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2AB267E-F2B3-4F89-BB7D-01A0E20C831D}"/>
                </a:ext>
              </a:extLst>
            </p:cNvPr>
            <p:cNvSpPr/>
            <p:nvPr/>
          </p:nvSpPr>
          <p:spPr>
            <a:xfrm>
              <a:off x="9459582" y="2011250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7CF753-D5C6-4034-86ED-C6CEF0591F1E}"/>
                </a:ext>
              </a:extLst>
            </p:cNvPr>
            <p:cNvSpPr/>
            <p:nvPr/>
          </p:nvSpPr>
          <p:spPr>
            <a:xfrm>
              <a:off x="9171582" y="3023576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475228D-25D8-4911-BB8E-446169EF4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6125" y="3269171"/>
              <a:ext cx="348617" cy="53605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10CD424-A355-4C81-8ACE-10285787B0D4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8816402" y="4951347"/>
              <a:ext cx="516720" cy="5521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30F3E3E-FF0C-4DC2-9BA7-0664157BB5F5}"/>
                </a:ext>
              </a:extLst>
            </p:cNvPr>
            <p:cNvSpPr/>
            <p:nvPr/>
          </p:nvSpPr>
          <p:spPr>
            <a:xfrm>
              <a:off x="9333122" y="4807347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203394C-0DFD-4F4F-976D-1ABCFF5FD039}"/>
                </a:ext>
              </a:extLst>
            </p:cNvPr>
            <p:cNvSpPr/>
            <p:nvPr/>
          </p:nvSpPr>
          <p:spPr>
            <a:xfrm>
              <a:off x="7888424" y="1376881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692CB5D-0B72-49DF-8AED-10ADD15161F9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8032424" y="1664881"/>
              <a:ext cx="19939" cy="273496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7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8"/>
            <a:ext cx="11506201" cy="858508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Networks (ICLR 2017)</a:t>
            </a:r>
          </a:p>
          <a:p>
            <a:pPr lvl="5" algn="just">
              <a:lnSpc>
                <a:spcPct val="11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A06A8-7911-4CA2-8503-80BD2404DA76}"/>
                  </a:ext>
                </a:extLst>
              </p:cNvPr>
              <p:cNvSpPr txBox="1"/>
              <p:nvPr/>
            </p:nvSpPr>
            <p:spPr>
              <a:xfrm>
                <a:off x="1330607" y="1884187"/>
                <a:ext cx="2704266" cy="47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A06A8-7911-4CA2-8503-80BD2404D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607" y="1884187"/>
                <a:ext cx="2704266" cy="474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DF189A-F06B-4AD5-A30A-B70F327C5040}"/>
              </a:ext>
            </a:extLst>
          </p:cNvPr>
          <p:cNvGrpSpPr/>
          <p:nvPr/>
        </p:nvGrpSpPr>
        <p:grpSpPr>
          <a:xfrm>
            <a:off x="309874" y="3225558"/>
            <a:ext cx="7194966" cy="2010877"/>
            <a:chOff x="720309" y="2490072"/>
            <a:chExt cx="9544412" cy="282598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D2609C1-2D1C-4B19-B226-4BA0FAE06F54}"/>
                </a:ext>
              </a:extLst>
            </p:cNvPr>
            <p:cNvGrpSpPr/>
            <p:nvPr/>
          </p:nvGrpSpPr>
          <p:grpSpPr>
            <a:xfrm>
              <a:off x="4073579" y="2869176"/>
              <a:ext cx="2354685" cy="1962161"/>
              <a:chOff x="7239886" y="3174092"/>
              <a:chExt cx="2816657" cy="2444193"/>
            </a:xfrm>
          </p:grpSpPr>
          <p:sp>
            <p:nvSpPr>
              <p:cNvPr id="3" name="왼쪽 대괄호 2">
                <a:extLst>
                  <a:ext uri="{FF2B5EF4-FFF2-40B4-BE49-F238E27FC236}">
                    <a16:creationId xmlns:a16="http://schemas.microsoft.com/office/drawing/2014/main" id="{397531BF-FC59-4303-90CC-3D669E6C95DD}"/>
                  </a:ext>
                </a:extLst>
              </p:cNvPr>
              <p:cNvSpPr/>
              <p:nvPr/>
            </p:nvSpPr>
            <p:spPr>
              <a:xfrm>
                <a:off x="7239886" y="3174092"/>
                <a:ext cx="224783" cy="244419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왼쪽 대괄호 30">
                <a:extLst>
                  <a:ext uri="{FF2B5EF4-FFF2-40B4-BE49-F238E27FC236}">
                    <a16:creationId xmlns:a16="http://schemas.microsoft.com/office/drawing/2014/main" id="{78BE523E-32D7-4032-B41F-B0B4E121ED7C}"/>
                  </a:ext>
                </a:extLst>
              </p:cNvPr>
              <p:cNvSpPr/>
              <p:nvPr/>
            </p:nvSpPr>
            <p:spPr>
              <a:xfrm flipH="1">
                <a:off x="9831760" y="3174092"/>
                <a:ext cx="224783" cy="244419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FE9230-2C7B-4998-8C8B-3490E2DC91FB}"/>
                </a:ext>
              </a:extLst>
            </p:cNvPr>
            <p:cNvGrpSpPr/>
            <p:nvPr/>
          </p:nvGrpSpPr>
          <p:grpSpPr>
            <a:xfrm>
              <a:off x="6683130" y="2859404"/>
              <a:ext cx="1660769" cy="1962161"/>
              <a:chOff x="7239886" y="3174092"/>
              <a:chExt cx="2816657" cy="2444193"/>
            </a:xfrm>
          </p:grpSpPr>
          <p:sp>
            <p:nvSpPr>
              <p:cNvPr id="34" name="왼쪽 대괄호 33">
                <a:extLst>
                  <a:ext uri="{FF2B5EF4-FFF2-40B4-BE49-F238E27FC236}">
                    <a16:creationId xmlns:a16="http://schemas.microsoft.com/office/drawing/2014/main" id="{12CD2EA8-1AA6-4149-864B-E3C8E5E3EF06}"/>
                  </a:ext>
                </a:extLst>
              </p:cNvPr>
              <p:cNvSpPr/>
              <p:nvPr/>
            </p:nvSpPr>
            <p:spPr>
              <a:xfrm>
                <a:off x="7239886" y="3174092"/>
                <a:ext cx="224783" cy="244419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왼쪽 대괄호 34">
                <a:extLst>
                  <a:ext uri="{FF2B5EF4-FFF2-40B4-BE49-F238E27FC236}">
                    <a16:creationId xmlns:a16="http://schemas.microsoft.com/office/drawing/2014/main" id="{B9EE47CF-C9F4-42CE-941F-E17430AD5752}"/>
                  </a:ext>
                </a:extLst>
              </p:cNvPr>
              <p:cNvSpPr/>
              <p:nvPr/>
            </p:nvSpPr>
            <p:spPr>
              <a:xfrm flipH="1">
                <a:off x="9831760" y="3174092"/>
                <a:ext cx="224783" cy="244419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E0F7BCA-E33F-4D59-BA28-576AF8363E77}"/>
                </a:ext>
              </a:extLst>
            </p:cNvPr>
            <p:cNvGrpSpPr/>
            <p:nvPr/>
          </p:nvGrpSpPr>
          <p:grpSpPr>
            <a:xfrm>
              <a:off x="8574113" y="3089101"/>
              <a:ext cx="1690608" cy="1396361"/>
              <a:chOff x="7239886" y="3174092"/>
              <a:chExt cx="2816657" cy="2444193"/>
            </a:xfrm>
          </p:grpSpPr>
          <p:sp>
            <p:nvSpPr>
              <p:cNvPr id="37" name="왼쪽 대괄호 36">
                <a:extLst>
                  <a:ext uri="{FF2B5EF4-FFF2-40B4-BE49-F238E27FC236}">
                    <a16:creationId xmlns:a16="http://schemas.microsoft.com/office/drawing/2014/main" id="{D2DE0472-DACA-44D6-9393-DF693A64AEBE}"/>
                  </a:ext>
                </a:extLst>
              </p:cNvPr>
              <p:cNvSpPr/>
              <p:nvPr/>
            </p:nvSpPr>
            <p:spPr>
              <a:xfrm>
                <a:off x="7239886" y="3174092"/>
                <a:ext cx="224783" cy="244419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왼쪽 대괄호 37">
                <a:extLst>
                  <a:ext uri="{FF2B5EF4-FFF2-40B4-BE49-F238E27FC236}">
                    <a16:creationId xmlns:a16="http://schemas.microsoft.com/office/drawing/2014/main" id="{5FB8DD4B-340A-425D-BE3F-39A2CCE282FD}"/>
                  </a:ext>
                </a:extLst>
              </p:cNvPr>
              <p:cNvSpPr/>
              <p:nvPr/>
            </p:nvSpPr>
            <p:spPr>
              <a:xfrm flipH="1">
                <a:off x="9831760" y="3174092"/>
                <a:ext cx="224783" cy="244419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896D43-4B97-4C22-A75C-8FC39103C6BD}"/>
                </a:ext>
              </a:extLst>
            </p:cNvPr>
            <p:cNvGrpSpPr/>
            <p:nvPr/>
          </p:nvGrpSpPr>
          <p:grpSpPr>
            <a:xfrm>
              <a:off x="1264339" y="2869176"/>
              <a:ext cx="1660769" cy="1962161"/>
              <a:chOff x="7239886" y="3174092"/>
              <a:chExt cx="2816657" cy="2444193"/>
            </a:xfrm>
          </p:grpSpPr>
          <p:sp>
            <p:nvSpPr>
              <p:cNvPr id="40" name="왼쪽 대괄호 39">
                <a:extLst>
                  <a:ext uri="{FF2B5EF4-FFF2-40B4-BE49-F238E27FC236}">
                    <a16:creationId xmlns:a16="http://schemas.microsoft.com/office/drawing/2014/main" id="{8B26A75A-8476-4A38-88E2-2D26F35C390C}"/>
                  </a:ext>
                </a:extLst>
              </p:cNvPr>
              <p:cNvSpPr/>
              <p:nvPr/>
            </p:nvSpPr>
            <p:spPr>
              <a:xfrm>
                <a:off x="7239886" y="3174092"/>
                <a:ext cx="224783" cy="244419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왼쪽 대괄호 40">
                <a:extLst>
                  <a:ext uri="{FF2B5EF4-FFF2-40B4-BE49-F238E27FC236}">
                    <a16:creationId xmlns:a16="http://schemas.microsoft.com/office/drawing/2014/main" id="{E7B805BD-A779-4AE9-ACBA-2B084C6C245E}"/>
                  </a:ext>
                </a:extLst>
              </p:cNvPr>
              <p:cNvSpPr/>
              <p:nvPr/>
            </p:nvSpPr>
            <p:spPr>
              <a:xfrm flipH="1">
                <a:off x="9831760" y="3174092"/>
                <a:ext cx="224783" cy="244419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8B5FFF9-3C36-49CF-8D52-657167914348}"/>
                    </a:ext>
                  </a:extLst>
                </p:cNvPr>
                <p:cNvSpPr txBox="1"/>
                <p:nvPr/>
              </p:nvSpPr>
              <p:spPr>
                <a:xfrm>
                  <a:off x="1790075" y="4941782"/>
                  <a:ext cx="73571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8B5FFF9-3C36-49CF-8D52-657167914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075" y="4941782"/>
                  <a:ext cx="735714" cy="374270"/>
                </a:xfrm>
                <a:prstGeom prst="rect">
                  <a:avLst/>
                </a:prstGeom>
                <a:blipFill>
                  <a:blip r:embed="rId5"/>
                  <a:stretch>
                    <a:fillRect r="-9890" b="-3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AAEEB58-62AD-4730-A54F-77A01C5DA893}"/>
                    </a:ext>
                  </a:extLst>
                </p:cNvPr>
                <p:cNvSpPr txBox="1"/>
                <p:nvPr/>
              </p:nvSpPr>
              <p:spPr>
                <a:xfrm>
                  <a:off x="3171496" y="3525671"/>
                  <a:ext cx="5790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AAEEB58-62AD-4730-A54F-77A01C5DA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96" y="3525671"/>
                  <a:ext cx="57900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5593C1-B839-45EC-9B34-54951BD687B5}"/>
                    </a:ext>
                  </a:extLst>
                </p:cNvPr>
                <p:cNvSpPr txBox="1"/>
                <p:nvPr/>
              </p:nvSpPr>
              <p:spPr>
                <a:xfrm>
                  <a:off x="5081687" y="4933495"/>
                  <a:ext cx="414537" cy="378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5593C1-B839-45EC-9B34-54951BD68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687" y="4933495"/>
                  <a:ext cx="414537" cy="378758"/>
                </a:xfrm>
                <a:prstGeom prst="rect">
                  <a:avLst/>
                </a:prstGeom>
                <a:blipFill>
                  <a:blip r:embed="rId7"/>
                  <a:stretch>
                    <a:fillRect t="-8889" r="-19608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BB6A761-6DB2-49D3-A88D-C40D88924594}"/>
                    </a:ext>
                  </a:extLst>
                </p:cNvPr>
                <p:cNvSpPr txBox="1"/>
                <p:nvPr/>
              </p:nvSpPr>
              <p:spPr>
                <a:xfrm>
                  <a:off x="7301664" y="4937983"/>
                  <a:ext cx="516103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BB6A761-6DB2-49D3-A88D-C40D88924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664" y="4937983"/>
                  <a:ext cx="516103" cy="374270"/>
                </a:xfrm>
                <a:prstGeom prst="rect">
                  <a:avLst/>
                </a:prstGeom>
                <a:blipFill>
                  <a:blip r:embed="rId8"/>
                  <a:stretch>
                    <a:fillRect b="-3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4244FF8-ED28-4414-AB8E-7CB99F4B04BA}"/>
                    </a:ext>
                  </a:extLst>
                </p:cNvPr>
                <p:cNvSpPr txBox="1"/>
                <p:nvPr/>
              </p:nvSpPr>
              <p:spPr>
                <a:xfrm>
                  <a:off x="9331590" y="4941782"/>
                  <a:ext cx="575093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4244FF8-ED28-4414-AB8E-7CB99F4B0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590" y="4941782"/>
                  <a:ext cx="575093" cy="374270"/>
                </a:xfrm>
                <a:prstGeom prst="rect">
                  <a:avLst/>
                </a:prstGeom>
                <a:blipFill>
                  <a:blip r:embed="rId9"/>
                  <a:stretch>
                    <a:fillRect r="-2817" b="-3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6E81AAB-5499-499E-8542-F7722A46ADDA}"/>
                    </a:ext>
                  </a:extLst>
                </p:cNvPr>
                <p:cNvSpPr txBox="1"/>
                <p:nvPr/>
              </p:nvSpPr>
              <p:spPr>
                <a:xfrm>
                  <a:off x="1926536" y="2499844"/>
                  <a:ext cx="406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6E81AAB-5499-499E-8542-F7722A46A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536" y="2499844"/>
                  <a:ext cx="40677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000" b="-372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BBCD1A-7B20-41BC-AA3F-262B582BE544}"/>
                    </a:ext>
                  </a:extLst>
                </p:cNvPr>
                <p:cNvSpPr txBox="1"/>
                <p:nvPr/>
              </p:nvSpPr>
              <p:spPr>
                <a:xfrm>
                  <a:off x="720309" y="3602615"/>
                  <a:ext cx="41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BBCD1A-7B20-41BC-AA3F-262B582B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09" y="3602615"/>
                  <a:ext cx="41440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48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9B670D-A249-49E4-A330-661F40402F64}"/>
                    </a:ext>
                  </a:extLst>
                </p:cNvPr>
                <p:cNvSpPr txBox="1"/>
                <p:nvPr/>
              </p:nvSpPr>
              <p:spPr>
                <a:xfrm>
                  <a:off x="3667319" y="3602615"/>
                  <a:ext cx="41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9B670D-A249-49E4-A330-661F40402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319" y="3602615"/>
                  <a:ext cx="41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48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135B7B3-015D-4D5E-9C51-491DE1D9D8B8}"/>
                    </a:ext>
                  </a:extLst>
                </p:cNvPr>
                <p:cNvSpPr txBox="1"/>
                <p:nvPr/>
              </p:nvSpPr>
              <p:spPr>
                <a:xfrm>
                  <a:off x="5076903" y="2490072"/>
                  <a:ext cx="41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135B7B3-015D-4D5E-9C51-491DE1D9D8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903" y="2490072"/>
                  <a:ext cx="41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48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56AA6EA-9F18-4CAA-8D57-755ADEC14E31}"/>
                    </a:ext>
                  </a:extLst>
                </p:cNvPr>
                <p:cNvSpPr txBox="1"/>
                <p:nvPr/>
              </p:nvSpPr>
              <p:spPr>
                <a:xfrm>
                  <a:off x="7274924" y="2499844"/>
                  <a:ext cx="406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56AA6EA-9F18-4CAA-8D57-755ADEC14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924" y="2499844"/>
                  <a:ext cx="40677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72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14494A1-D71C-4074-82F6-4B7BA88C5013}"/>
                    </a:ext>
                  </a:extLst>
                </p:cNvPr>
                <p:cNvSpPr txBox="1"/>
                <p:nvPr/>
              </p:nvSpPr>
              <p:spPr>
                <a:xfrm>
                  <a:off x="9415747" y="2490072"/>
                  <a:ext cx="406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14494A1-D71C-4074-82F6-4B7BA88C5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5747" y="2490072"/>
                  <a:ext cx="406778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2000" b="-372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B1E16C8C-1E45-40ED-A377-BFF555E5EB0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36480"/>
          <a:stretch/>
        </p:blipFill>
        <p:spPr>
          <a:xfrm>
            <a:off x="8901790" y="1228725"/>
            <a:ext cx="1830620" cy="2003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부제목 3">
                <a:extLst>
                  <a:ext uri="{FF2B5EF4-FFF2-40B4-BE49-F238E27FC236}">
                    <a16:creationId xmlns:a16="http://schemas.microsoft.com/office/drawing/2014/main" id="{FCE18CCD-F892-4048-9C2C-714C57B7E2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0201" y="3495315"/>
                <a:ext cx="4013797" cy="25653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# of nodes</a:t>
                </a:r>
              </a:p>
              <a:p>
                <a:pPr lvl="1"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node feature matrix</a:t>
                </a:r>
              </a:p>
              <a:p>
                <a:pPr lvl="1"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normalized adjacency matrix</a:t>
                </a:r>
              </a:p>
            </p:txBody>
          </p:sp>
        </mc:Choice>
        <mc:Fallback xmlns="">
          <p:sp>
            <p:nvSpPr>
              <p:cNvPr id="56" name="부제목 3">
                <a:extLst>
                  <a:ext uri="{FF2B5EF4-FFF2-40B4-BE49-F238E27FC236}">
                    <a16:creationId xmlns:a16="http://schemas.microsoft.com/office/drawing/2014/main" id="{FCE18CCD-F892-4048-9C2C-714C57B7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201" y="3495315"/>
                <a:ext cx="4013797" cy="2565303"/>
              </a:xfrm>
              <a:prstGeom prst="rect">
                <a:avLst/>
              </a:prstGeom>
              <a:blipFill>
                <a:blip r:embed="rId17"/>
                <a:stretch>
                  <a:fillRect t="-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88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9" y="1020385"/>
            <a:ext cx="11506201" cy="764453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structure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3DCFF-A1FF-427C-8B2C-D71220A3C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414" y="1530311"/>
            <a:ext cx="9027169" cy="465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5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9" y="1020385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label graph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correlation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conditional co-occurrence probability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A6A19-8070-4C62-847C-F7D4EA0AE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79" y="2193057"/>
            <a:ext cx="5886796" cy="22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8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9" y="1020385"/>
            <a:ext cx="11506201" cy="926621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label graph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vs. re-weighted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99F52E-6BB1-4D9D-85CF-85D4910F9B9A}"/>
              </a:ext>
            </a:extLst>
          </p:cNvPr>
          <p:cNvGrpSpPr/>
          <p:nvPr/>
        </p:nvGrpSpPr>
        <p:grpSpPr>
          <a:xfrm>
            <a:off x="6986735" y="3269102"/>
            <a:ext cx="3258005" cy="1569838"/>
            <a:chOff x="7010172" y="2668434"/>
            <a:chExt cx="3258005" cy="15698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49BDE45-E28A-48BE-B8CD-1A719C08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0172" y="2668434"/>
              <a:ext cx="3258005" cy="1076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3BAB8-D702-407B-9C18-C101090AE8BC}"/>
                </a:ext>
              </a:extLst>
            </p:cNvPr>
            <p:cNvSpPr txBox="1"/>
            <p:nvPr/>
          </p:nvSpPr>
          <p:spPr>
            <a:xfrm>
              <a:off x="8172450" y="386894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Re-weighted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7CB213-FEA7-43BF-803A-66D365FBD41B}"/>
              </a:ext>
            </a:extLst>
          </p:cNvPr>
          <p:cNvGrpSpPr/>
          <p:nvPr/>
        </p:nvGrpSpPr>
        <p:grpSpPr>
          <a:xfrm>
            <a:off x="2099358" y="3269102"/>
            <a:ext cx="2491578" cy="1569007"/>
            <a:chOff x="1261158" y="2545234"/>
            <a:chExt cx="2491578" cy="1569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07C3-2D91-4253-A729-1D5640837490}"/>
                </a:ext>
              </a:extLst>
            </p:cNvPr>
            <p:cNvSpPr txBox="1"/>
            <p:nvPr/>
          </p:nvSpPr>
          <p:spPr>
            <a:xfrm>
              <a:off x="2148253" y="374490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B2134A9-E8F0-4835-992E-B7C0F68D2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1158" y="2545234"/>
              <a:ext cx="2491578" cy="926620"/>
            </a:xfrm>
            <a:prstGeom prst="rect">
              <a:avLst/>
            </a:prstGeom>
          </p:spPr>
        </p:pic>
      </p:grpSp>
      <p:sp>
        <p:nvSpPr>
          <p:cNvPr id="14" name="화살표: 오른쪽으로 구부러짐 13">
            <a:extLst>
              <a:ext uri="{FF2B5EF4-FFF2-40B4-BE49-F238E27FC236}">
                <a16:creationId xmlns:a16="http://schemas.microsoft.com/office/drawing/2014/main" id="{6B989045-995A-4BB0-8D63-700B70DC8C29}"/>
              </a:ext>
            </a:extLst>
          </p:cNvPr>
          <p:cNvSpPr/>
          <p:nvPr/>
        </p:nvSpPr>
        <p:spPr>
          <a:xfrm rot="5400000" flipV="1">
            <a:off x="5679040" y="1094783"/>
            <a:ext cx="833917" cy="3514721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0AD18-AFCC-4620-BAA8-32AF122F451F}"/>
              </a:ext>
            </a:extLst>
          </p:cNvPr>
          <p:cNvSpPr txBox="1"/>
          <p:nvPr/>
        </p:nvSpPr>
        <p:spPr>
          <a:xfrm>
            <a:off x="4861429" y="2006429"/>
            <a:ext cx="246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over-smoothing problem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4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17443</TotalTime>
  <Words>312</Words>
  <Application>Microsoft Office PowerPoint</Application>
  <PresentationFormat>와이드스크린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Times New Roman</vt:lpstr>
      <vt:lpstr>Office 테마</vt:lpstr>
      <vt:lpstr>Multi-Label Image Recognition with  Graph Convolutional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315</cp:revision>
  <dcterms:created xsi:type="dcterms:W3CDTF">2018-05-08T12:32:29Z</dcterms:created>
  <dcterms:modified xsi:type="dcterms:W3CDTF">2019-10-16T17:53:43Z</dcterms:modified>
</cp:coreProperties>
</file>