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312" r:id="rId3"/>
    <p:sldId id="311" r:id="rId4"/>
    <p:sldId id="304" r:id="rId5"/>
    <p:sldId id="308" r:id="rId6"/>
    <p:sldId id="307" r:id="rId7"/>
    <p:sldId id="314" r:id="rId8"/>
    <p:sldId id="309" r:id="rId9"/>
    <p:sldId id="310" r:id="rId10"/>
    <p:sldId id="291" r:id="rId11"/>
    <p:sldId id="313" r:id="rId12"/>
    <p:sldId id="315" r:id="rId13"/>
    <p:sldId id="318" r:id="rId14"/>
    <p:sldId id="319" r:id="rId15"/>
    <p:sldId id="316" r:id="rId16"/>
    <p:sldId id="321" r:id="rId17"/>
    <p:sldId id="322" r:id="rId18"/>
    <p:sldId id="323" r:id="rId19"/>
    <p:sldId id="295" r:id="rId20"/>
    <p:sldId id="324" r:id="rId21"/>
    <p:sldId id="296" r:id="rId22"/>
    <p:sldId id="303" r:id="rId23"/>
    <p:sldId id="35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232" autoAdjust="0"/>
  </p:normalViewPr>
  <p:slideViewPr>
    <p:cSldViewPr snapToGrid="0">
      <p:cViewPr varScale="1">
        <p:scale>
          <a:sx n="109" d="100"/>
          <a:sy n="109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448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벡터 스페이스에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750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35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16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912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벡터 스페이스에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102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141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7122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32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17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32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524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0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001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67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828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 데이터는 어떤 형태를 지닌 </a:t>
            </a:r>
            <a:r>
              <a:rPr kumimoji="1" lang="ko-KR" altLang="en-US" dirty="0" err="1"/>
              <a:t>엔터티와</a:t>
            </a:r>
            <a:r>
              <a:rPr kumimoji="1" lang="ko-KR" altLang="en-US" dirty="0"/>
              <a:t> 그 </a:t>
            </a:r>
            <a:r>
              <a:rPr kumimoji="1" lang="ko-KR" altLang="en-US" dirty="0" err="1"/>
              <a:t>엔터티</a:t>
            </a:r>
            <a:r>
              <a:rPr kumimoji="1" lang="ko-KR" altLang="en-US" dirty="0"/>
              <a:t> 자연스럽게 형성된 관계를 담고 있는 데이터이다</a:t>
            </a:r>
          </a:p>
          <a:p>
            <a:r>
              <a:rPr kumimoji="1" lang="ko-KR" altLang="en-US" dirty="0"/>
              <a:t>이는 분야를 가릴 것 없이 유비쿼터스한 성질을 가지고 있어 여러 도메인에서 활용될 여지가 많다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같은 네트워크 분석기법으로 웹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소셜넷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단백질 네트워크 등의 다른 종류의 도메인에 접근이 가능하다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8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21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05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문제들을 풀기 위해선 각 노드의 </a:t>
            </a:r>
            <a:r>
              <a:rPr kumimoji="1" lang="en-US" altLang="ko-KR" dirty="0" err="1"/>
              <a:t>featur</a:t>
            </a:r>
            <a:r>
              <a:rPr kumimoji="1" lang="ko-KR" altLang="en-US" dirty="0"/>
              <a:t>를 알아서 그에 따른 </a:t>
            </a:r>
            <a:r>
              <a:rPr kumimoji="1" lang="ko-KR" altLang="en-US" dirty="0" err="1"/>
              <a:t>벡터값을</a:t>
            </a:r>
            <a:r>
              <a:rPr kumimoji="1" lang="ko-KR" altLang="en-US" dirty="0"/>
              <a:t> 구하면 더 용이하다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96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벡터 스페이스에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해야한다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벡터 </a:t>
            </a:r>
            <a:r>
              <a:rPr kumimoji="1" lang="ko-KR" altLang="en-US" dirty="0" err="1"/>
              <a:t>임베딩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벡터 </a:t>
            </a:r>
            <a:r>
              <a:rPr kumimoji="1" lang="ko-KR" altLang="en-US" dirty="0" err="1"/>
              <a:t>리프레젠테이션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노드 </a:t>
            </a:r>
            <a:r>
              <a:rPr kumimoji="1" lang="ko-KR" altLang="en-US" dirty="0" err="1"/>
              <a:t>피쳐는</a:t>
            </a:r>
            <a:r>
              <a:rPr kumimoji="1" lang="ko-KR" altLang="en-US" dirty="0"/>
              <a:t> 다 똑같은 말이라고 생각하시면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24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벡터 스페이스에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69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2018/11/27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node2vec: Scalable Feature Learning for Networks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1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5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Adaitya</a:t>
            </a:r>
            <a:r>
              <a:rPr kumimoji="1" lang="en-US" altLang="ko-KR" sz="15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Grover and Jure Leskovec</a:t>
            </a:r>
          </a:p>
          <a:p>
            <a:r>
              <a:rPr kumimoji="1" lang="en-US" altLang="ko-KR" sz="15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(Stanford University)</a:t>
            </a:r>
          </a:p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KDD 2016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features(=vector embedding) for a set of nodes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learning in graphs: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 a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learning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the features for any downstream task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3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EB84357-6C6D-4894-85A0-3DB82A46C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9" y="3684223"/>
            <a:ext cx="870646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89379"/>
            <a:ext cx="11506201" cy="497583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node2vec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set of sequences of nodes from the network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them into Skip-gram model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representation of each node will be its feature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A40096-02CA-4CAB-85CC-505D438F23F4}"/>
              </a:ext>
            </a:extLst>
          </p:cNvPr>
          <p:cNvGrpSpPr/>
          <p:nvPr/>
        </p:nvGrpSpPr>
        <p:grpSpPr>
          <a:xfrm>
            <a:off x="533400" y="3429000"/>
            <a:ext cx="2575999" cy="2520972"/>
            <a:chOff x="521805" y="2063693"/>
            <a:chExt cx="3226236" cy="3164006"/>
          </a:xfrm>
        </p:grpSpPr>
        <p:pic>
          <p:nvPicPr>
            <p:cNvPr id="34" name="Picture 2" descr="graph networkì ëí ì´ë¯¸ì§ ê²ìê²°ê³¼">
              <a:extLst>
                <a:ext uri="{FF2B5EF4-FFF2-40B4-BE49-F238E27FC236}">
                  <a16:creationId xmlns:a16="http://schemas.microsoft.com/office/drawing/2014/main" id="{7CDF6E93-B54E-4041-8D2F-52E29A3DE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05" y="2063693"/>
              <a:ext cx="3226236" cy="258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D9C375-ABB8-46DE-A460-E65FE920E386}"/>
                </a:ext>
              </a:extLst>
            </p:cNvPr>
            <p:cNvSpPr txBox="1"/>
            <p:nvPr/>
          </p:nvSpPr>
          <p:spPr>
            <a:xfrm>
              <a:off x="903492" y="4764160"/>
              <a:ext cx="2454925" cy="46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Data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0B1AD04-05C3-4B33-8E2C-B1D138003241}"/>
              </a:ext>
            </a:extLst>
          </p:cNvPr>
          <p:cNvSpPr/>
          <p:nvPr/>
        </p:nvSpPr>
        <p:spPr>
          <a:xfrm>
            <a:off x="3170698" y="4199389"/>
            <a:ext cx="604916" cy="5177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E3E7A-D8BF-4378-863B-9D2FC1136B9C}"/>
              </a:ext>
            </a:extLst>
          </p:cNvPr>
          <p:cNvGrpSpPr/>
          <p:nvPr/>
        </p:nvGrpSpPr>
        <p:grpSpPr>
          <a:xfrm>
            <a:off x="3996016" y="3438889"/>
            <a:ext cx="2684420" cy="2511083"/>
            <a:chOff x="3838541" y="3326089"/>
            <a:chExt cx="2684420" cy="251108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7773589-279F-4DE1-8272-1B690D3805D8}"/>
                </a:ext>
              </a:extLst>
            </p:cNvPr>
            <p:cNvSpPr/>
            <p:nvPr/>
          </p:nvSpPr>
          <p:spPr>
            <a:xfrm>
              <a:off x="3838541" y="3350091"/>
              <a:ext cx="316800" cy="31707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4CADF3E-3237-4438-9817-A8E6511C467D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155341" y="3508630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BD3DDD4-03FD-4B57-B0E7-1F313AE6ECC9}"/>
                </a:ext>
              </a:extLst>
            </p:cNvPr>
            <p:cNvSpPr/>
            <p:nvPr/>
          </p:nvSpPr>
          <p:spPr>
            <a:xfrm>
              <a:off x="4409210" y="3350091"/>
              <a:ext cx="316800" cy="3170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07F30C5-E59A-4EB6-8312-9BC6E7E5F98D}"/>
                </a:ext>
              </a:extLst>
            </p:cNvPr>
            <p:cNvSpPr/>
            <p:nvPr/>
          </p:nvSpPr>
          <p:spPr>
            <a:xfrm>
              <a:off x="4979879" y="3350091"/>
              <a:ext cx="316800" cy="3170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A7A2B25-FA55-40AF-AC08-49B202AC620F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4726010" y="3508630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EC7B9D0-670D-4A25-9024-E2A9920389E2}"/>
                </a:ext>
              </a:extLst>
            </p:cNvPr>
            <p:cNvSpPr/>
            <p:nvPr/>
          </p:nvSpPr>
          <p:spPr>
            <a:xfrm>
              <a:off x="6206161" y="3350091"/>
              <a:ext cx="316800" cy="31707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EDAA436-E5E6-40B7-A59A-7020D0A8941F}"/>
                </a:ext>
              </a:extLst>
            </p:cNvPr>
            <p:cNvCxnSpPr>
              <a:cxnSpLocks/>
              <a:stCxn id="45" idx="6"/>
              <a:endCxn id="55" idx="1"/>
            </p:cNvCxnSpPr>
            <p:nvPr/>
          </p:nvCxnSpPr>
          <p:spPr>
            <a:xfrm>
              <a:off x="5296679" y="3508630"/>
              <a:ext cx="283044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5BFF8D-ACD1-46CF-9B2B-01768EAA646D}"/>
                </a:ext>
              </a:extLst>
            </p:cNvPr>
            <p:cNvSpPr txBox="1"/>
            <p:nvPr/>
          </p:nvSpPr>
          <p:spPr>
            <a:xfrm>
              <a:off x="5579723" y="3326089"/>
              <a:ext cx="37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48E970D-B242-4332-8A49-744E6A2772ED}"/>
                </a:ext>
              </a:extLst>
            </p:cNvPr>
            <p:cNvCxnSpPr>
              <a:cxnSpLocks/>
              <a:stCxn id="55" idx="3"/>
              <a:endCxn id="48" idx="2"/>
            </p:cNvCxnSpPr>
            <p:nvPr/>
          </p:nvCxnSpPr>
          <p:spPr>
            <a:xfrm flipV="1">
              <a:off x="5959165" y="3508630"/>
              <a:ext cx="246996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F513248-C666-47E3-A184-5B1A61FB0F35}"/>
                </a:ext>
              </a:extLst>
            </p:cNvPr>
            <p:cNvSpPr/>
            <p:nvPr/>
          </p:nvSpPr>
          <p:spPr>
            <a:xfrm>
              <a:off x="3838541" y="3769511"/>
              <a:ext cx="316800" cy="3170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8178FD90-E8BD-49A4-9D57-1FE366E2381D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4155341" y="3928050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F6FD0D3-BF47-4C4F-9390-52D71A171F8F}"/>
                </a:ext>
              </a:extLst>
            </p:cNvPr>
            <p:cNvSpPr/>
            <p:nvPr/>
          </p:nvSpPr>
          <p:spPr>
            <a:xfrm>
              <a:off x="4409210" y="3769511"/>
              <a:ext cx="316800" cy="31707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116688A-4CAD-451A-8136-3CC65A085B12}"/>
                </a:ext>
              </a:extLst>
            </p:cNvPr>
            <p:cNvSpPr/>
            <p:nvPr/>
          </p:nvSpPr>
          <p:spPr>
            <a:xfrm>
              <a:off x="4979879" y="3769511"/>
              <a:ext cx="316800" cy="31707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48A6B83-E936-41AB-B3C0-65E12FF56C22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4726010" y="3928050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3457F99-00DB-45B6-8619-5A866D372891}"/>
                </a:ext>
              </a:extLst>
            </p:cNvPr>
            <p:cNvSpPr/>
            <p:nvPr/>
          </p:nvSpPr>
          <p:spPr>
            <a:xfrm>
              <a:off x="6206161" y="3769511"/>
              <a:ext cx="316800" cy="31707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633ACF8-6E31-418C-9BB3-55A863FAE2BB}"/>
                </a:ext>
              </a:extLst>
            </p:cNvPr>
            <p:cNvCxnSpPr>
              <a:cxnSpLocks/>
              <a:stCxn id="74" idx="6"/>
              <a:endCxn id="78" idx="1"/>
            </p:cNvCxnSpPr>
            <p:nvPr/>
          </p:nvCxnSpPr>
          <p:spPr>
            <a:xfrm>
              <a:off x="5296679" y="3928050"/>
              <a:ext cx="283044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8DE22A-491D-4956-8556-769021BA0D71}"/>
                </a:ext>
              </a:extLst>
            </p:cNvPr>
            <p:cNvSpPr txBox="1"/>
            <p:nvPr/>
          </p:nvSpPr>
          <p:spPr>
            <a:xfrm>
              <a:off x="5579723" y="3745509"/>
              <a:ext cx="37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BE354CB8-9FA7-477C-B147-BE1372198001}"/>
                </a:ext>
              </a:extLst>
            </p:cNvPr>
            <p:cNvCxnSpPr>
              <a:cxnSpLocks/>
              <a:stCxn id="78" idx="3"/>
              <a:endCxn id="76" idx="2"/>
            </p:cNvCxnSpPr>
            <p:nvPr/>
          </p:nvCxnSpPr>
          <p:spPr>
            <a:xfrm flipV="1">
              <a:off x="5959165" y="3928050"/>
              <a:ext cx="246996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A3CCDA2-99F3-4FC0-87D0-BA59DF07E65A}"/>
                </a:ext>
              </a:extLst>
            </p:cNvPr>
            <p:cNvSpPr/>
            <p:nvPr/>
          </p:nvSpPr>
          <p:spPr>
            <a:xfrm>
              <a:off x="3838541" y="4215058"/>
              <a:ext cx="316800" cy="3170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13BD45C-F1EA-4E75-984B-D21E7449F8CE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4155341" y="4373597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F92BBAE-3C88-4550-886F-293AD7948345}"/>
                </a:ext>
              </a:extLst>
            </p:cNvPr>
            <p:cNvSpPr/>
            <p:nvPr/>
          </p:nvSpPr>
          <p:spPr>
            <a:xfrm>
              <a:off x="4409210" y="4215058"/>
              <a:ext cx="316800" cy="3170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50C6E18-BA3F-4A1F-8F03-846E930A4F26}"/>
                </a:ext>
              </a:extLst>
            </p:cNvPr>
            <p:cNvSpPr/>
            <p:nvPr/>
          </p:nvSpPr>
          <p:spPr>
            <a:xfrm>
              <a:off x="4979879" y="4215058"/>
              <a:ext cx="316800" cy="31707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1E6F51E-50DA-4648-9ECB-A1F8B791A12D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4726010" y="4373597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04DDFE3-673B-43F7-A1E6-20C8AB7579AB}"/>
                </a:ext>
              </a:extLst>
            </p:cNvPr>
            <p:cNvSpPr/>
            <p:nvPr/>
          </p:nvSpPr>
          <p:spPr>
            <a:xfrm>
              <a:off x="6206161" y="4215058"/>
              <a:ext cx="316800" cy="31707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B5091A-044E-401C-8E58-266325B3DABA}"/>
                </a:ext>
              </a:extLst>
            </p:cNvPr>
            <p:cNvCxnSpPr>
              <a:cxnSpLocks/>
              <a:stCxn id="83" idx="6"/>
              <a:endCxn id="87" idx="1"/>
            </p:cNvCxnSpPr>
            <p:nvPr/>
          </p:nvCxnSpPr>
          <p:spPr>
            <a:xfrm>
              <a:off x="5296679" y="4373597"/>
              <a:ext cx="283044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FFC3AE-1B92-4C50-9581-A360E902C09E}"/>
                </a:ext>
              </a:extLst>
            </p:cNvPr>
            <p:cNvSpPr txBox="1"/>
            <p:nvPr/>
          </p:nvSpPr>
          <p:spPr>
            <a:xfrm>
              <a:off x="5579723" y="4191056"/>
              <a:ext cx="37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81BD9C0-11A2-490F-9282-89191179B35A}"/>
                </a:ext>
              </a:extLst>
            </p:cNvPr>
            <p:cNvCxnSpPr>
              <a:cxnSpLocks/>
              <a:stCxn id="87" idx="3"/>
              <a:endCxn id="85" idx="2"/>
            </p:cNvCxnSpPr>
            <p:nvPr/>
          </p:nvCxnSpPr>
          <p:spPr>
            <a:xfrm flipV="1">
              <a:off x="5959165" y="4373597"/>
              <a:ext cx="246996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BB8AC5C-D6BF-49F3-B39A-5B4D74E46AD0}"/>
                </a:ext>
              </a:extLst>
            </p:cNvPr>
            <p:cNvSpPr/>
            <p:nvPr/>
          </p:nvSpPr>
          <p:spPr>
            <a:xfrm>
              <a:off x="3838541" y="5057614"/>
              <a:ext cx="316800" cy="31707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24685413-7754-47B0-858A-DFD9C0B1A597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4155341" y="5216153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D20B23C-F9B8-4003-AA25-1632288D32EB}"/>
                </a:ext>
              </a:extLst>
            </p:cNvPr>
            <p:cNvSpPr/>
            <p:nvPr/>
          </p:nvSpPr>
          <p:spPr>
            <a:xfrm>
              <a:off x="4409210" y="5057614"/>
              <a:ext cx="316800" cy="31707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8093173-3E2D-40FC-91F8-911994DAE82A}"/>
                </a:ext>
              </a:extLst>
            </p:cNvPr>
            <p:cNvSpPr/>
            <p:nvPr/>
          </p:nvSpPr>
          <p:spPr>
            <a:xfrm>
              <a:off x="4979879" y="5057614"/>
              <a:ext cx="316800" cy="3170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5DBEBBC-E3A3-46BA-B21E-CB51BDA68051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4726010" y="5216153"/>
              <a:ext cx="25386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77CA7F3-6A1E-483D-80D0-A94C56C451E0}"/>
                </a:ext>
              </a:extLst>
            </p:cNvPr>
            <p:cNvSpPr/>
            <p:nvPr/>
          </p:nvSpPr>
          <p:spPr>
            <a:xfrm>
              <a:off x="6206161" y="5057614"/>
              <a:ext cx="316800" cy="3170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325FCA-8086-4B45-8C6C-99D677E5129B}"/>
                </a:ext>
              </a:extLst>
            </p:cNvPr>
            <p:cNvCxnSpPr>
              <a:cxnSpLocks/>
              <a:stCxn id="92" idx="6"/>
              <a:endCxn id="96" idx="1"/>
            </p:cNvCxnSpPr>
            <p:nvPr/>
          </p:nvCxnSpPr>
          <p:spPr>
            <a:xfrm>
              <a:off x="5296679" y="5216153"/>
              <a:ext cx="283044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358E00-080B-46D8-93B9-B43003E89F74}"/>
                </a:ext>
              </a:extLst>
            </p:cNvPr>
            <p:cNvSpPr txBox="1"/>
            <p:nvPr/>
          </p:nvSpPr>
          <p:spPr>
            <a:xfrm>
              <a:off x="5579723" y="5033612"/>
              <a:ext cx="37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C3CE670-6D9F-4AF9-90FF-174B2F8DE9AB}"/>
                </a:ext>
              </a:extLst>
            </p:cNvPr>
            <p:cNvCxnSpPr>
              <a:cxnSpLocks/>
              <a:stCxn id="96" idx="3"/>
              <a:endCxn id="94" idx="2"/>
            </p:cNvCxnSpPr>
            <p:nvPr/>
          </p:nvCxnSpPr>
          <p:spPr>
            <a:xfrm flipV="1">
              <a:off x="5959165" y="5216153"/>
              <a:ext cx="246996" cy="21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A89BB0-A8A9-4D37-B525-268FA02BFFC8}"/>
                </a:ext>
              </a:extLst>
            </p:cNvPr>
            <p:cNvSpPr txBox="1"/>
            <p:nvPr/>
          </p:nvSpPr>
          <p:spPr>
            <a:xfrm>
              <a:off x="4979879" y="4564140"/>
              <a:ext cx="37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40880DE-9197-4547-AC6C-F56F11DA75AD}"/>
                </a:ext>
              </a:extLst>
            </p:cNvPr>
            <p:cNvSpPr txBox="1"/>
            <p:nvPr/>
          </p:nvSpPr>
          <p:spPr>
            <a:xfrm>
              <a:off x="4474502" y="5467840"/>
              <a:ext cx="139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91B4442E-40B0-437C-A26E-E490646F34F4}"/>
              </a:ext>
            </a:extLst>
          </p:cNvPr>
          <p:cNvSpPr/>
          <p:nvPr/>
        </p:nvSpPr>
        <p:spPr>
          <a:xfrm>
            <a:off x="6884369" y="4199389"/>
            <a:ext cx="604916" cy="5177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E59046E-9E5A-430A-85F5-D5301BD7EC4A}"/>
              </a:ext>
            </a:extLst>
          </p:cNvPr>
          <p:cNvGrpSpPr/>
          <p:nvPr/>
        </p:nvGrpSpPr>
        <p:grpSpPr>
          <a:xfrm>
            <a:off x="7685472" y="3441989"/>
            <a:ext cx="1909556" cy="2502193"/>
            <a:chOff x="7527997" y="3329189"/>
            <a:chExt cx="1909556" cy="250219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87D9774-2B26-42F4-8FF3-A88748C60CEB}"/>
                </a:ext>
              </a:extLst>
            </p:cNvPr>
            <p:cNvGrpSpPr/>
            <p:nvPr/>
          </p:nvGrpSpPr>
          <p:grpSpPr>
            <a:xfrm>
              <a:off x="7527997" y="3329189"/>
              <a:ext cx="1909556" cy="1935493"/>
              <a:chOff x="3503518" y="4348250"/>
              <a:chExt cx="1909556" cy="1935493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20F4FC05-A4D7-4818-9124-791A16CE5218}"/>
                  </a:ext>
                </a:extLst>
              </p:cNvPr>
              <p:cNvSpPr/>
              <p:nvPr/>
            </p:nvSpPr>
            <p:spPr>
              <a:xfrm>
                <a:off x="3503518" y="5195276"/>
                <a:ext cx="316800" cy="31707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FF2FC31-7D8D-4AAA-941B-11B312587593}"/>
                  </a:ext>
                </a:extLst>
              </p:cNvPr>
              <p:cNvSpPr/>
              <p:nvPr/>
            </p:nvSpPr>
            <p:spPr>
              <a:xfrm>
                <a:off x="5096274" y="4348250"/>
                <a:ext cx="316800" cy="31707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5D86B476-20BA-4F3D-964E-9902EBF35794}"/>
                  </a:ext>
                </a:extLst>
              </p:cNvPr>
              <p:cNvSpPr/>
              <p:nvPr/>
            </p:nvSpPr>
            <p:spPr>
              <a:xfrm>
                <a:off x="5096274" y="4903136"/>
                <a:ext cx="316800" cy="31707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1B86417D-8145-4BB7-ACAA-F437F7904573}"/>
                  </a:ext>
                </a:extLst>
              </p:cNvPr>
              <p:cNvSpPr/>
              <p:nvPr/>
            </p:nvSpPr>
            <p:spPr>
              <a:xfrm>
                <a:off x="5096274" y="5966665"/>
                <a:ext cx="316800" cy="3170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74528E4-BFAD-4C07-92F1-64488069F346}"/>
                  </a:ext>
                </a:extLst>
              </p:cNvPr>
              <p:cNvSpPr/>
              <p:nvPr/>
            </p:nvSpPr>
            <p:spPr>
              <a:xfrm>
                <a:off x="4347215" y="5195276"/>
                <a:ext cx="316800" cy="3170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B97E45D8-BF3C-4924-B9F8-29E00ACE7F5B}"/>
                  </a:ext>
                </a:extLst>
              </p:cNvPr>
              <p:cNvCxnSpPr>
                <a:cxnSpLocks/>
                <a:stCxn id="103" idx="6"/>
                <a:endCxn id="107" idx="2"/>
              </p:cNvCxnSpPr>
              <p:nvPr/>
            </p:nvCxnSpPr>
            <p:spPr>
              <a:xfrm>
                <a:off x="3820318" y="5353815"/>
                <a:ext cx="52689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AAC884B5-FB1D-46FC-8AD0-B717BAC7A015}"/>
                  </a:ext>
                </a:extLst>
              </p:cNvPr>
              <p:cNvCxnSpPr>
                <a:cxnSpLocks/>
                <a:stCxn id="107" idx="6"/>
                <a:endCxn id="105" idx="2"/>
              </p:cNvCxnSpPr>
              <p:nvPr/>
            </p:nvCxnSpPr>
            <p:spPr>
              <a:xfrm flipV="1">
                <a:off x="4664015" y="5061675"/>
                <a:ext cx="432259" cy="2921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9674C176-C7DF-41AB-8347-D6DC887082D4}"/>
                  </a:ext>
                </a:extLst>
              </p:cNvPr>
              <p:cNvCxnSpPr>
                <a:cxnSpLocks/>
                <a:stCxn id="107" idx="7"/>
                <a:endCxn id="104" idx="3"/>
              </p:cNvCxnSpPr>
              <p:nvPr/>
            </p:nvCxnSpPr>
            <p:spPr>
              <a:xfrm flipV="1">
                <a:off x="4617621" y="4618893"/>
                <a:ext cx="525047" cy="6228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0FD32B51-D4CD-418B-AE97-9D89AAD4CB91}"/>
                  </a:ext>
                </a:extLst>
              </p:cNvPr>
              <p:cNvCxnSpPr>
                <a:cxnSpLocks/>
                <a:stCxn id="107" idx="5"/>
                <a:endCxn id="106" idx="1"/>
              </p:cNvCxnSpPr>
              <p:nvPr/>
            </p:nvCxnSpPr>
            <p:spPr>
              <a:xfrm>
                <a:off x="4617621" y="5465919"/>
                <a:ext cx="525047" cy="54718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6599D7FE-5AAB-44A7-B4C2-B1DD5AC9EBCB}"/>
                  </a:ext>
                </a:extLst>
              </p:cNvPr>
              <p:cNvSpPr/>
              <p:nvPr/>
            </p:nvSpPr>
            <p:spPr>
              <a:xfrm>
                <a:off x="5096274" y="5398106"/>
                <a:ext cx="316800" cy="31707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267599EE-7974-4CE9-95C8-0C651B928878}"/>
                  </a:ext>
                </a:extLst>
              </p:cNvPr>
              <p:cNvCxnSpPr>
                <a:cxnSpLocks/>
                <a:stCxn id="107" idx="6"/>
                <a:endCxn id="112" idx="2"/>
              </p:cNvCxnSpPr>
              <p:nvPr/>
            </p:nvCxnSpPr>
            <p:spPr>
              <a:xfrm>
                <a:off x="4664015" y="5353815"/>
                <a:ext cx="432259" cy="2028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22355F8-C7BA-450F-B25D-A3182938A8A0}"/>
                </a:ext>
              </a:extLst>
            </p:cNvPr>
            <p:cNvSpPr txBox="1"/>
            <p:nvPr/>
          </p:nvSpPr>
          <p:spPr>
            <a:xfrm>
              <a:off x="7947002" y="5462050"/>
              <a:ext cx="139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Skip-gram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3D1E346E-C557-4942-9BC0-F917C14DCBE5}"/>
              </a:ext>
            </a:extLst>
          </p:cNvPr>
          <p:cNvSpPr/>
          <p:nvPr/>
        </p:nvSpPr>
        <p:spPr>
          <a:xfrm>
            <a:off x="9785644" y="4188697"/>
            <a:ext cx="604916" cy="5177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BDA7460-4677-4E1F-BD4A-6F7A41B941F2}"/>
              </a:ext>
            </a:extLst>
          </p:cNvPr>
          <p:cNvGrpSpPr/>
          <p:nvPr/>
        </p:nvGrpSpPr>
        <p:grpSpPr>
          <a:xfrm>
            <a:off x="10427464" y="3807460"/>
            <a:ext cx="1013187" cy="2136722"/>
            <a:chOff x="10503664" y="3807460"/>
            <a:chExt cx="1013187" cy="2136722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F4D5AD36-4A83-4B4E-96FB-248F4A52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308" y="3807460"/>
              <a:ext cx="723900" cy="1343025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552F7E-AFCE-4DE5-97BF-45B7F3C6F292}"/>
                </a:ext>
              </a:extLst>
            </p:cNvPr>
            <p:cNvSpPr txBox="1"/>
            <p:nvPr/>
          </p:nvSpPr>
          <p:spPr>
            <a:xfrm>
              <a:off x="10503664" y="5574850"/>
              <a:ext cx="10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D462CBA-83BC-449D-A56D-BD73D2B1838E}"/>
              </a:ext>
            </a:extLst>
          </p:cNvPr>
          <p:cNvGrpSpPr/>
          <p:nvPr/>
        </p:nvGrpSpPr>
        <p:grpSpPr>
          <a:xfrm>
            <a:off x="1238250" y="2013351"/>
            <a:ext cx="8356778" cy="789526"/>
            <a:chOff x="1238250" y="2013351"/>
            <a:chExt cx="8356778" cy="78952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B2A7CF1-46F4-4FF4-A75A-76054647EA00}"/>
                </a:ext>
              </a:extLst>
            </p:cNvPr>
            <p:cNvSpPr/>
            <p:nvPr/>
          </p:nvSpPr>
          <p:spPr>
            <a:xfrm>
              <a:off x="1238250" y="2013351"/>
              <a:ext cx="6447222" cy="789526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656F1B-D9CD-4BE4-AC58-66DE1CCFAABF}"/>
                </a:ext>
              </a:extLst>
            </p:cNvPr>
            <p:cNvSpPr txBox="1"/>
            <p:nvPr/>
          </p:nvSpPr>
          <p:spPr>
            <a:xfrm>
              <a:off x="7685472" y="2194551"/>
              <a:ext cx="190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already know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0F26D60-AB57-48C4-976A-98315BE93AEE}"/>
              </a:ext>
            </a:extLst>
          </p:cNvPr>
          <p:cNvGrpSpPr/>
          <p:nvPr/>
        </p:nvGrpSpPr>
        <p:grpSpPr>
          <a:xfrm>
            <a:off x="1238250" y="1584501"/>
            <a:ext cx="6795775" cy="369332"/>
            <a:chOff x="1238250" y="1584501"/>
            <a:chExt cx="6795775" cy="36933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CBCD7AB-B3AB-4659-9836-C6B24F47DEF0}"/>
                </a:ext>
              </a:extLst>
            </p:cNvPr>
            <p:cNvSpPr/>
            <p:nvPr/>
          </p:nvSpPr>
          <p:spPr>
            <a:xfrm>
              <a:off x="1238250" y="1621541"/>
              <a:ext cx="5867399" cy="2986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F405D58-5C37-49CE-B8F2-B49AB3320B88}"/>
                </a:ext>
              </a:extLst>
            </p:cNvPr>
            <p:cNvSpPr txBox="1"/>
            <p:nvPr/>
          </p:nvSpPr>
          <p:spPr>
            <a:xfrm>
              <a:off x="7114411" y="1584501"/>
              <a:ext cx="91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How?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AC2C6-F49E-4700-8421-3262E64C3159}"/>
              </a:ext>
            </a:extLst>
          </p:cNvPr>
          <p:cNvSpPr txBox="1"/>
          <p:nvPr/>
        </p:nvSpPr>
        <p:spPr>
          <a:xfrm>
            <a:off x="7838796" y="1584501"/>
            <a:ext cx="175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1" grpId="0" animBg="1"/>
      <p:bldP spid="116" grpId="0" animBg="1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89379"/>
            <a:ext cx="11506201" cy="497583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sequence of nodes by repeating visit-neighbors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DeepWalk(2014) uses uniform random walk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858849C-56B1-4BAE-8EB1-DB25902B0BF4}"/>
              </a:ext>
            </a:extLst>
          </p:cNvPr>
          <p:cNvGrpSpPr/>
          <p:nvPr/>
        </p:nvGrpSpPr>
        <p:grpSpPr>
          <a:xfrm>
            <a:off x="1720855" y="2960124"/>
            <a:ext cx="1618516" cy="1718802"/>
            <a:chOff x="375925" y="2861702"/>
            <a:chExt cx="1618516" cy="1718802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627E9002-C3E5-4F46-B4C2-86804943E4B8}"/>
                </a:ext>
              </a:extLst>
            </p:cNvPr>
            <p:cNvSpPr/>
            <p:nvPr/>
          </p:nvSpPr>
          <p:spPr>
            <a:xfrm>
              <a:off x="591594" y="2861702"/>
              <a:ext cx="385231" cy="376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F036718-E8EA-4750-A2B0-813C01153320}"/>
                </a:ext>
              </a:extLst>
            </p:cNvPr>
            <p:cNvCxnSpPr>
              <a:cxnSpLocks/>
              <a:stCxn id="173" idx="2"/>
              <a:endCxn id="171" idx="6"/>
            </p:cNvCxnSpPr>
            <p:nvPr/>
          </p:nvCxnSpPr>
          <p:spPr>
            <a:xfrm flipH="1" flipV="1">
              <a:off x="976825" y="3050002"/>
              <a:ext cx="628704" cy="48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17DF426-1E65-406C-8AE0-D31191F8F0A2}"/>
                </a:ext>
              </a:extLst>
            </p:cNvPr>
            <p:cNvSpPr/>
            <p:nvPr/>
          </p:nvSpPr>
          <p:spPr>
            <a:xfrm>
              <a:off x="1605529" y="2909893"/>
              <a:ext cx="385231" cy="376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B2C357E-9C42-4C19-A043-1670F72DBF6E}"/>
                </a:ext>
              </a:extLst>
            </p:cNvPr>
            <p:cNvSpPr/>
            <p:nvPr/>
          </p:nvSpPr>
          <p:spPr>
            <a:xfrm>
              <a:off x="375925" y="4203904"/>
              <a:ext cx="385231" cy="376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4DC0E53-5A90-4DF6-9998-2BF7FEE123F2}"/>
                </a:ext>
              </a:extLst>
            </p:cNvPr>
            <p:cNvSpPr/>
            <p:nvPr/>
          </p:nvSpPr>
          <p:spPr>
            <a:xfrm>
              <a:off x="1609210" y="4070756"/>
              <a:ext cx="385231" cy="376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87B61088-F13E-476C-8ADF-31AE164E4108}"/>
                </a:ext>
              </a:extLst>
            </p:cNvPr>
            <p:cNvCxnSpPr>
              <a:cxnSpLocks/>
              <a:stCxn id="174" idx="0"/>
              <a:endCxn id="171" idx="4"/>
            </p:cNvCxnSpPr>
            <p:nvPr/>
          </p:nvCxnSpPr>
          <p:spPr>
            <a:xfrm flipV="1">
              <a:off x="568541" y="3238302"/>
              <a:ext cx="215669" cy="965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26781006-CCB7-4B4A-8D4E-84054F1EAC6A}"/>
                </a:ext>
              </a:extLst>
            </p:cNvPr>
            <p:cNvCxnSpPr>
              <a:cxnSpLocks/>
              <a:stCxn id="173" idx="4"/>
              <a:endCxn id="175" idx="0"/>
            </p:cNvCxnSpPr>
            <p:nvPr/>
          </p:nvCxnSpPr>
          <p:spPr>
            <a:xfrm>
              <a:off x="1798145" y="3286493"/>
              <a:ext cx="3681" cy="784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614C9DE4-E543-480E-8236-6B8ABA0008C4}"/>
                </a:ext>
              </a:extLst>
            </p:cNvPr>
            <p:cNvCxnSpPr>
              <a:cxnSpLocks/>
              <a:stCxn id="179" idx="3"/>
              <a:endCxn id="174" idx="7"/>
            </p:cNvCxnSpPr>
            <p:nvPr/>
          </p:nvCxnSpPr>
          <p:spPr>
            <a:xfrm flipH="1">
              <a:off x="704740" y="3854251"/>
              <a:ext cx="438102" cy="404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3C5686E-4760-45DC-9269-A6768308FC5C}"/>
                </a:ext>
              </a:extLst>
            </p:cNvPr>
            <p:cNvSpPr/>
            <p:nvPr/>
          </p:nvSpPr>
          <p:spPr>
            <a:xfrm>
              <a:off x="1086426" y="3532803"/>
              <a:ext cx="385231" cy="376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19A05D6-0D3B-4156-95A9-7BCAFA23F07C}"/>
                </a:ext>
              </a:extLst>
            </p:cNvPr>
            <p:cNvCxnSpPr>
              <a:cxnSpLocks/>
              <a:stCxn id="173" idx="3"/>
              <a:endCxn id="179" idx="7"/>
            </p:cNvCxnSpPr>
            <p:nvPr/>
          </p:nvCxnSpPr>
          <p:spPr>
            <a:xfrm flipH="1">
              <a:off x="1415241" y="3231341"/>
              <a:ext cx="246704" cy="356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82BFD52-C69D-4BC4-BC1B-25B0BD03D1C5}"/>
                </a:ext>
              </a:extLst>
            </p:cNvPr>
            <p:cNvCxnSpPr>
              <a:cxnSpLocks/>
              <a:stCxn id="175" idx="1"/>
              <a:endCxn id="179" idx="5"/>
            </p:cNvCxnSpPr>
            <p:nvPr/>
          </p:nvCxnSpPr>
          <p:spPr>
            <a:xfrm flipH="1" flipV="1">
              <a:off x="1415241" y="3854251"/>
              <a:ext cx="250385" cy="271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3739035-48A6-4C5B-98D7-857A09C9E301}"/>
                </a:ext>
              </a:extLst>
            </p:cNvPr>
            <p:cNvCxnSpPr>
              <a:cxnSpLocks/>
              <a:stCxn id="171" idx="5"/>
              <a:endCxn id="179" idx="1"/>
            </p:cNvCxnSpPr>
            <p:nvPr/>
          </p:nvCxnSpPr>
          <p:spPr>
            <a:xfrm>
              <a:off x="920409" y="3183150"/>
              <a:ext cx="222433" cy="404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08B8BC5-AB79-4AB0-B65C-4BFB87ED7D07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>
            <a:off x="2321755" y="3148424"/>
            <a:ext cx="628704" cy="48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7FBC88F-56F1-4B66-B2AF-4D4431601258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3143075" y="3384915"/>
            <a:ext cx="3681" cy="78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BF99BA52-A1D8-42E8-98EB-8DD1A9D21617}"/>
              </a:ext>
            </a:extLst>
          </p:cNvPr>
          <p:cNvCxnSpPr>
            <a:cxnSpLocks/>
            <a:stCxn id="175" idx="1"/>
            <a:endCxn id="179" idx="5"/>
          </p:cNvCxnSpPr>
          <p:nvPr/>
        </p:nvCxnSpPr>
        <p:spPr>
          <a:xfrm flipH="1" flipV="1">
            <a:off x="2760171" y="3952673"/>
            <a:ext cx="250385" cy="27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8446FA9-7BAE-41BD-BA62-7CC3A2704D54}"/>
              </a:ext>
            </a:extLst>
          </p:cNvPr>
          <p:cNvCxnSpPr>
            <a:cxnSpLocks/>
            <a:stCxn id="179" idx="1"/>
            <a:endCxn id="171" idx="5"/>
          </p:cNvCxnSpPr>
          <p:nvPr/>
        </p:nvCxnSpPr>
        <p:spPr>
          <a:xfrm flipH="1" flipV="1">
            <a:off x="2265339" y="3281572"/>
            <a:ext cx="222433" cy="40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0C5EEDAF-BF19-4CA9-87B4-F6360544DAAA}"/>
              </a:ext>
            </a:extLst>
          </p:cNvPr>
          <p:cNvCxnSpPr>
            <a:cxnSpLocks/>
            <a:stCxn id="171" idx="4"/>
            <a:endCxn id="174" idx="0"/>
          </p:cNvCxnSpPr>
          <p:nvPr/>
        </p:nvCxnSpPr>
        <p:spPr>
          <a:xfrm flipH="1">
            <a:off x="1913471" y="3336724"/>
            <a:ext cx="215669" cy="965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C08A0731-F4E7-4553-9742-043EC1D3EE0F}"/>
              </a:ext>
            </a:extLst>
          </p:cNvPr>
          <p:cNvGrpSpPr/>
          <p:nvPr/>
        </p:nvGrpSpPr>
        <p:grpSpPr>
          <a:xfrm>
            <a:off x="3685806" y="3562287"/>
            <a:ext cx="3355902" cy="517714"/>
            <a:chOff x="3695331" y="3171762"/>
            <a:chExt cx="3355902" cy="517714"/>
          </a:xfrm>
        </p:grpSpPr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8E3BDF9-EC7C-4B32-8E64-BECAAA889DED}"/>
                </a:ext>
              </a:extLst>
            </p:cNvPr>
            <p:cNvGrpSpPr/>
            <p:nvPr/>
          </p:nvGrpSpPr>
          <p:grpSpPr>
            <a:xfrm>
              <a:off x="4504129" y="3233277"/>
              <a:ext cx="2547104" cy="380750"/>
              <a:chOff x="3947575" y="3086026"/>
              <a:chExt cx="2547104" cy="380750"/>
            </a:xfrm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F7FCDEA3-8E52-4F05-9E84-5909725EAB1E}"/>
                  </a:ext>
                </a:extLst>
              </p:cNvPr>
              <p:cNvSpPr/>
              <p:nvPr/>
            </p:nvSpPr>
            <p:spPr>
              <a:xfrm>
                <a:off x="3947575" y="3086026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699DAD90-3210-4F93-80B8-8ACA84121469}"/>
                  </a:ext>
                </a:extLst>
              </p:cNvPr>
              <p:cNvSpPr/>
              <p:nvPr/>
            </p:nvSpPr>
            <p:spPr>
              <a:xfrm>
                <a:off x="4378709" y="3090051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CA32DEB-41BF-4952-A307-2134D836EC0A}"/>
                  </a:ext>
                </a:extLst>
              </p:cNvPr>
              <p:cNvSpPr/>
              <p:nvPr/>
            </p:nvSpPr>
            <p:spPr>
              <a:xfrm>
                <a:off x="4812544" y="3090176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A0B117E0-2D9F-4764-B240-1112A9660413}"/>
                  </a:ext>
                </a:extLst>
              </p:cNvPr>
              <p:cNvSpPr/>
              <p:nvPr/>
            </p:nvSpPr>
            <p:spPr>
              <a:xfrm>
                <a:off x="5246379" y="3086026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C68A7349-A619-4959-BBB1-9208A645C849}"/>
                  </a:ext>
                </a:extLst>
              </p:cNvPr>
              <p:cNvSpPr/>
              <p:nvPr/>
            </p:nvSpPr>
            <p:spPr>
              <a:xfrm>
                <a:off x="5683641" y="3086026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33AF4A8E-08A0-4C29-BB04-43FC61D7B04E}"/>
                  </a:ext>
                </a:extLst>
              </p:cNvPr>
              <p:cNvSpPr/>
              <p:nvPr/>
            </p:nvSpPr>
            <p:spPr>
              <a:xfrm>
                <a:off x="6109448" y="3086026"/>
                <a:ext cx="385231" cy="376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화살표: 오른쪽 206">
              <a:extLst>
                <a:ext uri="{FF2B5EF4-FFF2-40B4-BE49-F238E27FC236}">
                  <a16:creationId xmlns:a16="http://schemas.microsoft.com/office/drawing/2014/main" id="{33C9B10E-01A4-4467-A4DC-857ACCC08EAF}"/>
                </a:ext>
              </a:extLst>
            </p:cNvPr>
            <p:cNvSpPr/>
            <p:nvPr/>
          </p:nvSpPr>
          <p:spPr>
            <a:xfrm>
              <a:off x="3695331" y="3171762"/>
              <a:ext cx="604916" cy="51771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9FBA68A-D930-49CD-98DF-E1D66A5C68D0}"/>
                  </a:ext>
                </a:extLst>
              </p:cNvPr>
              <p:cNvSpPr txBox="1"/>
              <p:nvPr/>
            </p:nvSpPr>
            <p:spPr>
              <a:xfrm>
                <a:off x="2265339" y="5090587"/>
                <a:ext cx="2956707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9FBA68A-D930-49CD-98DF-E1D66A5C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39" y="5090587"/>
                <a:ext cx="2956707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89379"/>
                <a:ext cx="11506201" cy="4975834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Biased Random Walk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Interpolating between BFS and DFS with two parameters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Flexible design for random walk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89379"/>
                <a:ext cx="11506201" cy="4975834"/>
              </a:xfrm>
              <a:blipFill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4E5A31-533B-453B-BA41-E84C1E186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87" y="2753466"/>
            <a:ext cx="6183065" cy="22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89379"/>
            <a:ext cx="11506201" cy="497583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8B65E-5E34-43AB-96C8-B5BD3827AB23}"/>
              </a:ext>
            </a:extLst>
          </p:cNvPr>
          <p:cNvGrpSpPr/>
          <p:nvPr/>
        </p:nvGrpSpPr>
        <p:grpSpPr>
          <a:xfrm>
            <a:off x="1849130" y="1570401"/>
            <a:ext cx="8487980" cy="4198220"/>
            <a:chOff x="1852010" y="953610"/>
            <a:chExt cx="8487980" cy="41982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E21C613-BB9E-4E7F-8436-239701F2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010" y="953610"/>
              <a:ext cx="8487980" cy="32748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E670A1-BEBA-4784-8300-0A0C8501ACDD}"/>
                </a:ext>
              </a:extLst>
            </p:cNvPr>
            <p:cNvSpPr txBox="1"/>
            <p:nvPr/>
          </p:nvSpPr>
          <p:spPr>
            <a:xfrm>
              <a:off x="2264022" y="4228500"/>
              <a:ext cx="15247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BFS: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Micro-view of</a:t>
              </a:r>
              <a:b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neighborhood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8EB24F-6427-47FA-86CF-127F2ACA687D}"/>
                </a:ext>
              </a:extLst>
            </p:cNvPr>
            <p:cNvSpPr txBox="1"/>
            <p:nvPr/>
          </p:nvSpPr>
          <p:spPr>
            <a:xfrm>
              <a:off x="7415655" y="4228500"/>
              <a:ext cx="15632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DFS: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Macro-view of</a:t>
              </a:r>
              <a:b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neighborhood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1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89379"/>
                <a:ext cx="11506201" cy="1822696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Biased Random Walk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walker that moved to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shortest distance between nodes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neighbors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89379"/>
                <a:ext cx="11506201" cy="1822696"/>
              </a:xfrm>
              <a:blipFill>
                <a:blip r:embed="rId3"/>
                <a:stretch>
                  <a:fillRect t="-2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4F7057-E19D-49D1-A226-9339427C33D4}"/>
              </a:ext>
            </a:extLst>
          </p:cNvPr>
          <p:cNvGrpSpPr/>
          <p:nvPr/>
        </p:nvGrpSpPr>
        <p:grpSpPr>
          <a:xfrm>
            <a:off x="1623527" y="3392673"/>
            <a:ext cx="1998848" cy="1588721"/>
            <a:chOff x="2080727" y="3388996"/>
            <a:chExt cx="1998848" cy="158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2B4029E-46C3-47DF-AF0C-F111203A4607}"/>
                    </a:ext>
                  </a:extLst>
                </p:cNvPr>
                <p:cNvSpPr/>
                <p:nvPr/>
              </p:nvSpPr>
              <p:spPr>
                <a:xfrm>
                  <a:off x="2080727" y="3388996"/>
                  <a:ext cx="385231" cy="3766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2B4029E-46C3-47DF-AF0C-F111203A4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727" y="3388996"/>
                  <a:ext cx="385231" cy="3766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DE061E8F-484D-413E-83B0-96EEB3FAB3C6}"/>
                    </a:ext>
                  </a:extLst>
                </p:cNvPr>
                <p:cNvSpPr/>
                <p:nvPr/>
              </p:nvSpPr>
              <p:spPr>
                <a:xfrm>
                  <a:off x="2080727" y="4601117"/>
                  <a:ext cx="385231" cy="3766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DE061E8F-484D-413E-83B0-96EEB3FAB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727" y="4601117"/>
                  <a:ext cx="385231" cy="3766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D9E0EFA4-74D5-4307-AAE5-AA76941F0402}"/>
                    </a:ext>
                  </a:extLst>
                </p:cNvPr>
                <p:cNvSpPr/>
                <p:nvPr/>
              </p:nvSpPr>
              <p:spPr>
                <a:xfrm>
                  <a:off x="3694344" y="3930016"/>
                  <a:ext cx="385231" cy="3766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D9E0EFA4-74D5-4307-AAE5-AA76941F0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344" y="3930016"/>
                  <a:ext cx="385231" cy="3766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42C9061-868B-4B63-9451-B67E93F6B8DB}"/>
                </a:ext>
              </a:extLst>
            </p:cNvPr>
            <p:cNvCxnSpPr>
              <a:cxnSpLocks/>
              <a:stCxn id="69" idx="0"/>
              <a:endCxn id="66" idx="4"/>
            </p:cNvCxnSpPr>
            <p:nvPr/>
          </p:nvCxnSpPr>
          <p:spPr>
            <a:xfrm flipV="1">
              <a:off x="2273343" y="3765596"/>
              <a:ext cx="0" cy="835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4CBBEFE-8B81-4C31-BE3C-CF1F2120B777}"/>
                </a:ext>
              </a:extLst>
            </p:cNvPr>
            <p:cNvCxnSpPr>
              <a:cxnSpLocks/>
              <a:stCxn id="127" idx="3"/>
              <a:endCxn id="69" idx="7"/>
            </p:cNvCxnSpPr>
            <p:nvPr/>
          </p:nvCxnSpPr>
          <p:spPr>
            <a:xfrm flipH="1">
              <a:off x="2409542" y="4358663"/>
              <a:ext cx="438102" cy="297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EA321B25-D068-45A4-8A9E-5DD426E2A22B}"/>
                    </a:ext>
                  </a:extLst>
                </p:cNvPr>
                <p:cNvSpPr/>
                <p:nvPr/>
              </p:nvSpPr>
              <p:spPr>
                <a:xfrm>
                  <a:off x="2791228" y="4037215"/>
                  <a:ext cx="385231" cy="376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EA321B25-D068-45A4-8A9E-5DD426E2A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228" y="4037215"/>
                  <a:ext cx="385231" cy="3766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6435AF1-6A64-42F9-BF0A-212888247F2C}"/>
                </a:ext>
              </a:extLst>
            </p:cNvPr>
            <p:cNvCxnSpPr>
              <a:cxnSpLocks/>
              <a:stCxn id="70" idx="2"/>
              <a:endCxn id="127" idx="6"/>
            </p:cNvCxnSpPr>
            <p:nvPr/>
          </p:nvCxnSpPr>
          <p:spPr>
            <a:xfrm flipH="1">
              <a:off x="3176459" y="4118316"/>
              <a:ext cx="517885" cy="107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35359672-BFCF-415D-A9DA-14616D83594B}"/>
                </a:ext>
              </a:extLst>
            </p:cNvPr>
            <p:cNvCxnSpPr>
              <a:cxnSpLocks/>
              <a:stCxn id="66" idx="5"/>
              <a:endCxn id="127" idx="1"/>
            </p:cNvCxnSpPr>
            <p:nvPr/>
          </p:nvCxnSpPr>
          <p:spPr>
            <a:xfrm>
              <a:off x="2409542" y="3710444"/>
              <a:ext cx="438102" cy="381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ACC278-CB05-4D49-B058-FB06756C824D}"/>
              </a:ext>
            </a:extLst>
          </p:cNvPr>
          <p:cNvGrpSpPr/>
          <p:nvPr/>
        </p:nvGrpSpPr>
        <p:grpSpPr>
          <a:xfrm>
            <a:off x="3990100" y="3195585"/>
            <a:ext cx="3533091" cy="1859355"/>
            <a:chOff x="4784894" y="3794729"/>
            <a:chExt cx="3533091" cy="1859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832300A-B925-4030-800C-8A096A176B7B}"/>
                    </a:ext>
                  </a:extLst>
                </p:cNvPr>
                <p:cNvSpPr txBox="1"/>
                <p:nvPr/>
              </p:nvSpPr>
              <p:spPr>
                <a:xfrm>
                  <a:off x="4784894" y="3794729"/>
                  <a:ext cx="2450094" cy="185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832300A-B925-4030-800C-8A096A176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894" y="3794729"/>
                  <a:ext cx="2450094" cy="1859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4BA89-C8CE-4CCA-8AA4-6CD437880DAA}"/>
                    </a:ext>
                  </a:extLst>
                </p:cNvPr>
                <p:cNvSpPr txBox="1"/>
                <p:nvPr/>
              </p:nvSpPr>
              <p:spPr>
                <a:xfrm>
                  <a:off x="7184726" y="3932222"/>
                  <a:ext cx="11332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4BA89-C8CE-4CCA-8AA4-6CD437880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726" y="3932222"/>
                  <a:ext cx="113325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763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670332E-16A8-46AD-B4EC-77A398D329B1}"/>
                    </a:ext>
                  </a:extLst>
                </p:cNvPr>
                <p:cNvSpPr txBox="1"/>
                <p:nvPr/>
              </p:nvSpPr>
              <p:spPr>
                <a:xfrm>
                  <a:off x="7223198" y="4531026"/>
                  <a:ext cx="1056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670332E-16A8-46AD-B4EC-77A398D32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198" y="4531026"/>
                  <a:ext cx="105631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202" t="-9836" r="-404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53AA3E-2443-468A-A220-322DC7575100}"/>
                    </a:ext>
                  </a:extLst>
                </p:cNvPr>
                <p:cNvSpPr txBox="1"/>
                <p:nvPr/>
              </p:nvSpPr>
              <p:spPr>
                <a:xfrm>
                  <a:off x="7223198" y="5129830"/>
                  <a:ext cx="1056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53AA3E-2443-468A-A220-322DC7575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198" y="5129830"/>
                  <a:ext cx="105631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202" t="-8197" r="-404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268485-D409-44C1-B611-FEB0CD46F073}"/>
                  </a:ext>
                </a:extLst>
              </p:cNvPr>
              <p:cNvSpPr txBox="1"/>
              <p:nvPr/>
            </p:nvSpPr>
            <p:spPr>
              <a:xfrm>
                <a:off x="1364767" y="4963347"/>
                <a:ext cx="902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268485-D409-44C1-B611-FEB0CD46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7" y="4963347"/>
                <a:ext cx="90274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D254C6-61F4-4613-A726-3B7655DBAED1}"/>
                  </a:ext>
                </a:extLst>
              </p:cNvPr>
              <p:cNvSpPr txBox="1"/>
              <p:nvPr/>
            </p:nvSpPr>
            <p:spPr>
              <a:xfrm>
                <a:off x="1364768" y="2997139"/>
                <a:ext cx="902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D254C6-61F4-4613-A726-3B7655DBA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8" y="2997139"/>
                <a:ext cx="90274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D1B82A3-75EB-4EB4-B382-DE8CD13D9CF3}"/>
                  </a:ext>
                </a:extLst>
              </p:cNvPr>
              <p:cNvSpPr txBox="1"/>
              <p:nvPr/>
            </p:nvSpPr>
            <p:spPr>
              <a:xfrm>
                <a:off x="2965112" y="3583778"/>
                <a:ext cx="902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𝑡𝑏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D1B82A3-75EB-4EB4-B382-DE8CD13D9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12" y="3583778"/>
                <a:ext cx="90274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EAA449E-E414-4484-B7A1-40709E954B84}"/>
                  </a:ext>
                </a:extLst>
              </p:cNvPr>
              <p:cNvSpPr txBox="1"/>
              <p:nvPr/>
            </p:nvSpPr>
            <p:spPr>
              <a:xfrm>
                <a:off x="7560274" y="3325333"/>
                <a:ext cx="1205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EAA449E-E414-4484-B7A1-40709E954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74" y="3325333"/>
                <a:ext cx="1205010" cy="369332"/>
              </a:xfrm>
              <a:prstGeom prst="rect">
                <a:avLst/>
              </a:prstGeom>
              <a:blipFill>
                <a:blip r:embed="rId15"/>
                <a:stretch>
                  <a:fillRect l="-404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DBEE263-9481-46E9-A64A-83A84E917F0C}"/>
                  </a:ext>
                </a:extLst>
              </p:cNvPr>
              <p:cNvSpPr txBox="1"/>
              <p:nvPr/>
            </p:nvSpPr>
            <p:spPr>
              <a:xfrm>
                <a:off x="7523191" y="3923920"/>
                <a:ext cx="1762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area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DBEE263-9481-46E9-A64A-83A84E91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191" y="3923920"/>
                <a:ext cx="1762855" cy="369332"/>
              </a:xfrm>
              <a:prstGeom prst="rect">
                <a:avLst/>
              </a:prstGeom>
              <a:blipFill>
                <a:blip r:embed="rId16"/>
                <a:stretch>
                  <a:fillRect l="-242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4C2D48F-7810-483D-A221-0511237DAE45}"/>
                  </a:ext>
                </a:extLst>
              </p:cNvPr>
              <p:cNvSpPr txBox="1"/>
              <p:nvPr/>
            </p:nvSpPr>
            <p:spPr>
              <a:xfrm>
                <a:off x="7555286" y="4536456"/>
                <a:ext cx="1525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4C2D48F-7810-483D-A221-0511237D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286" y="4536456"/>
                <a:ext cx="1525610" cy="369332"/>
              </a:xfrm>
              <a:prstGeom prst="rect">
                <a:avLst/>
              </a:prstGeom>
              <a:blipFill>
                <a:blip r:embed="rId17"/>
                <a:stretch>
                  <a:fillRect l="-278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BC53C4BC-610D-4675-9DAA-CF8DCE075834}"/>
              </a:ext>
            </a:extLst>
          </p:cNvPr>
          <p:cNvSpPr/>
          <p:nvPr/>
        </p:nvSpPr>
        <p:spPr>
          <a:xfrm>
            <a:off x="9468524" y="3562232"/>
            <a:ext cx="604916" cy="5177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3D2545-93D1-428A-940D-8F425038DED1}"/>
              </a:ext>
            </a:extLst>
          </p:cNvPr>
          <p:cNvSpPr txBox="1"/>
          <p:nvPr/>
        </p:nvSpPr>
        <p:spPr>
          <a:xfrm>
            <a:off x="10257105" y="3636423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6004544D-4ECB-44C9-8FB4-BBB67C45A381}"/>
              </a:ext>
            </a:extLst>
          </p:cNvPr>
          <p:cNvSpPr/>
          <p:nvPr/>
        </p:nvSpPr>
        <p:spPr>
          <a:xfrm>
            <a:off x="9467864" y="4511945"/>
            <a:ext cx="604916" cy="5177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729F9B8-41A5-4AA4-8805-D918C09BEA44}"/>
              </a:ext>
            </a:extLst>
          </p:cNvPr>
          <p:cNvSpPr txBox="1"/>
          <p:nvPr/>
        </p:nvSpPr>
        <p:spPr>
          <a:xfrm>
            <a:off x="10250693" y="456637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151" grpId="0"/>
      <p:bldP spid="152" grpId="0" animBg="1"/>
      <p:bldP spid="153" grpId="0"/>
      <p:bldP spid="154" grpId="0" animBg="1"/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learning feature of nodes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node2vec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generating sequences of nodes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 model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learning vector representations using sequence data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8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𝑅𝑊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𝑅𝑊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context window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its random walk sequence</a:t>
                </a:r>
                <a:endParaRPr lang="en-US" altLang="ko-KR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a mapping function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 objective: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𝑅𝑊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altLang="ko-KR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Pr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3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3D510823-2B53-4D92-B455-AED318EDAD8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D83F39-41AF-4713-BAC7-F4DD550FD86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Objective: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𝑅𝑊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4BE8FFF8-7072-4B56-89E5-94FC020C072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818D1E-5EDC-48E3-87CF-FCAF04B10FD6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374BB6-9877-4C35-9A64-E6EF4AA6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029" y="3640281"/>
            <a:ext cx="1933575" cy="15716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6801B46-9E7D-4BBC-A5BA-150E8DCA4702}"/>
              </a:ext>
            </a:extLst>
          </p:cNvPr>
          <p:cNvGrpSpPr/>
          <p:nvPr/>
        </p:nvGrpSpPr>
        <p:grpSpPr>
          <a:xfrm>
            <a:off x="1312215" y="2378358"/>
            <a:ext cx="6449539" cy="2844200"/>
            <a:chOff x="1138137" y="2300537"/>
            <a:chExt cx="6449539" cy="2844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128C8C-DF1D-4C83-8703-B0390CB2B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8137" y="2300537"/>
              <a:ext cx="6449539" cy="11284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A681D-9A9E-4435-BBE8-6DB41DCB3A81}"/>
                </a:ext>
              </a:extLst>
            </p:cNvPr>
            <p:cNvSpPr txBox="1"/>
            <p:nvPr/>
          </p:nvSpPr>
          <p:spPr>
            <a:xfrm>
              <a:off x="3815320" y="4775405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word2vec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3372D9B-4567-43F8-A258-30D1B551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8331" y="3562460"/>
              <a:ext cx="4629150" cy="113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Multi-label classification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Link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rediction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(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networks (PPI)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networks (Wikipedia, arXiv)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2381459"/>
            <a:ext cx="11506201" cy="3682497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Multi-label classification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 fraction of labeled data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vs. rest logistic regression classifier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EDEAC5-3774-488F-ADD2-93A9D792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00" y="2393004"/>
            <a:ext cx="7176800" cy="41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1498637"/>
              </a:xfrm>
            </p:spPr>
            <p:txBody>
              <a:bodyPr>
                <a:normAutofit lnSpcReduction="10000"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2: Link prediction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50% of edges at random and predict them using the residual network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links by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lim>
                    </m:limLow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(element-wise product)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1498637"/>
              </a:xfrm>
              <a:blipFill>
                <a:blip r:embed="rId3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F105D633-7D5D-4426-8ABF-D4085127939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759D8-6D66-4A2E-8CC8-0BFEDF9AF362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4CB6EB-E7EC-4BD2-BED8-5D6E8C59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37856"/>
              </p:ext>
            </p:extLst>
          </p:nvPr>
        </p:nvGraphicFramePr>
        <p:xfrm>
          <a:off x="3079347" y="2680384"/>
          <a:ext cx="6027545" cy="4002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3270">
                  <a:extLst>
                    <a:ext uri="{9D8B030D-6E8A-4147-A177-3AD203B41FA5}">
                      <a16:colId xmlns:a16="http://schemas.microsoft.com/office/drawing/2014/main" val="2774581903"/>
                    </a:ext>
                  </a:extLst>
                </a:gridCol>
                <a:gridCol w="1371425">
                  <a:extLst>
                    <a:ext uri="{9D8B030D-6E8A-4147-A177-3AD203B41FA5}">
                      <a16:colId xmlns:a16="http://schemas.microsoft.com/office/drawing/2014/main" val="1552922333"/>
                    </a:ext>
                  </a:extLst>
                </a:gridCol>
                <a:gridCol w="1371425">
                  <a:extLst>
                    <a:ext uri="{9D8B030D-6E8A-4147-A177-3AD203B41FA5}">
                      <a16:colId xmlns:a16="http://schemas.microsoft.com/office/drawing/2014/main" val="4069255456"/>
                    </a:ext>
                  </a:extLst>
                </a:gridCol>
                <a:gridCol w="1371425">
                  <a:extLst>
                    <a:ext uri="{9D8B030D-6E8A-4147-A177-3AD203B41FA5}">
                      <a16:colId xmlns:a16="http://schemas.microsoft.com/office/drawing/2014/main" val="2451146481"/>
                    </a:ext>
                  </a:extLst>
                </a:gridCol>
              </a:tblGrid>
              <a:tr h="41508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scores for link Prediction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4714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arXiv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28274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Neighbors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0.7142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139927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Jaccard's Coefficient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0.8067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507879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Adamic Adar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0.8289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0.7126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0.8315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369806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Pref. Attachment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0.7137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0.6670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0.6996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898056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Spectral Clustering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0.6192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0.4920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0.5740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14161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DeepWalk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0.9680</a:t>
                      </a:r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137297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0.7249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522026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node2vec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0.9480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0.7719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0.9366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0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6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23A28C-D60B-4D83-B698-53864060C28D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A15CB2-2D7B-479E-9C1D-EA3658900626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0BB8A891-B826-46D3-A6EB-5F7EE1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2052536"/>
            <a:ext cx="11506201" cy="401142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locality preserving network embedding method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 to capture diversity of network patterns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robust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incremental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training for new nodes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parameter sharing</a:t>
            </a:r>
          </a:p>
        </p:txBody>
      </p:sp>
    </p:spTree>
    <p:extLst>
      <p:ext uri="{BB962C8B-B14F-4D97-AF65-F5344CB8AC3E}">
        <p14:creationId xmlns:p14="http://schemas.microsoft.com/office/powerpoint/2010/main" val="198728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3">
            <a:extLst>
              <a:ext uri="{FF2B5EF4-FFF2-40B4-BE49-F238E27FC236}">
                <a16:creationId xmlns:a16="http://schemas.microsoft.com/office/drawing/2014/main" id="{2C112554-4401-4B68-A34B-6F55C118BDD6}"/>
              </a:ext>
            </a:extLst>
          </p:cNvPr>
          <p:cNvSpPr txBox="1">
            <a:spLocks/>
          </p:cNvSpPr>
          <p:nvPr/>
        </p:nvSpPr>
        <p:spPr>
          <a:xfrm>
            <a:off x="1699095" y="817680"/>
            <a:ext cx="8629651" cy="511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8663" lvl="1" indent="-385763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EFF60-002F-48D3-812D-DCD40DDFDE4C}"/>
              </a:ext>
            </a:extLst>
          </p:cNvPr>
          <p:cNvSpPr txBox="1"/>
          <p:nvPr/>
        </p:nvSpPr>
        <p:spPr>
          <a:xfrm>
            <a:off x="3052916" y="1841163"/>
            <a:ext cx="608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Thank you</a:t>
            </a:r>
          </a:p>
          <a:p>
            <a:pPr algn="ctr"/>
            <a:endParaRPr lang="en-US" altLang="ko-KR" sz="6000" b="1" dirty="0"/>
          </a:p>
          <a:p>
            <a:pPr algn="ctr"/>
            <a:r>
              <a:rPr lang="en-US" altLang="ko-KR" sz="6000" b="1" dirty="0"/>
              <a:t>Q &amp; A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F7971-CA90-46E1-A70C-EAEA54981831}"/>
              </a:ext>
            </a:extLst>
          </p:cNvPr>
          <p:cNvSpPr/>
          <p:nvPr/>
        </p:nvSpPr>
        <p:spPr>
          <a:xfrm>
            <a:off x="0" y="3200886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1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keywords: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</a:t>
            </a:r>
          </a:p>
          <a:p>
            <a:pPr marL="1371600" lvl="2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 model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dataset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with naturally created relations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data available in various domain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Web/mobile, social media, bio-informati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1D7426-DBDD-4D3B-9036-5A8E04D3A564}"/>
              </a:ext>
            </a:extLst>
          </p:cNvPr>
          <p:cNvGrpSpPr/>
          <p:nvPr/>
        </p:nvGrpSpPr>
        <p:grpSpPr>
          <a:xfrm>
            <a:off x="309874" y="3519793"/>
            <a:ext cx="3348466" cy="2576885"/>
            <a:chOff x="309874" y="3519793"/>
            <a:chExt cx="3348466" cy="25768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9027A9-9E68-4D19-8A5D-C02F7EAF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74" y="3519793"/>
              <a:ext cx="3348466" cy="21093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37AF66-98C1-4ACF-97F7-D4AA7F1C83E9}"/>
                </a:ext>
              </a:extLst>
            </p:cNvPr>
            <p:cNvSpPr txBox="1"/>
            <p:nvPr/>
          </p:nvSpPr>
          <p:spPr>
            <a:xfrm>
              <a:off x="907530" y="5727346"/>
              <a:ext cx="2153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Network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FBAB68-936B-48A3-AC22-E9D178E4B45B}"/>
              </a:ext>
            </a:extLst>
          </p:cNvPr>
          <p:cNvGrpSpPr/>
          <p:nvPr/>
        </p:nvGrpSpPr>
        <p:grpSpPr>
          <a:xfrm>
            <a:off x="4158842" y="3542391"/>
            <a:ext cx="3808264" cy="2554287"/>
            <a:chOff x="4158842" y="3542391"/>
            <a:chExt cx="3808264" cy="2554287"/>
          </a:xfrm>
        </p:grpSpPr>
        <p:pic>
          <p:nvPicPr>
            <p:cNvPr id="1026" name="Picture 2" descr="social networkì ëí ì´ë¯¸ì§ ê²ìê²°ê³¼">
              <a:extLst>
                <a:ext uri="{FF2B5EF4-FFF2-40B4-BE49-F238E27FC236}">
                  <a16:creationId xmlns:a16="http://schemas.microsoft.com/office/drawing/2014/main" id="{CF039E1F-2D4C-4BFB-90F4-3D41E26CC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842" y="3542391"/>
              <a:ext cx="3808264" cy="213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10C41C-2014-4F45-812C-AF78E1C49A33}"/>
                </a:ext>
              </a:extLst>
            </p:cNvPr>
            <p:cNvSpPr txBox="1"/>
            <p:nvPr/>
          </p:nvSpPr>
          <p:spPr>
            <a:xfrm>
              <a:off x="5249289" y="572734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Network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6C64D8-78D7-429D-98C6-C2B135851F22}"/>
              </a:ext>
            </a:extLst>
          </p:cNvPr>
          <p:cNvGrpSpPr/>
          <p:nvPr/>
        </p:nvGrpSpPr>
        <p:grpSpPr>
          <a:xfrm>
            <a:off x="8631073" y="3363813"/>
            <a:ext cx="2830822" cy="2732865"/>
            <a:chOff x="8631073" y="3363813"/>
            <a:chExt cx="2830822" cy="2732865"/>
          </a:xfrm>
        </p:grpSpPr>
        <p:pic>
          <p:nvPicPr>
            <p:cNvPr id="1028" name="Picture 4" descr="protein networkì ëí ì´ë¯¸ì§ ê²ìê²°ê³¼">
              <a:extLst>
                <a:ext uri="{FF2B5EF4-FFF2-40B4-BE49-F238E27FC236}">
                  <a16:creationId xmlns:a16="http://schemas.microsoft.com/office/drawing/2014/main" id="{27BCF2A0-E627-4197-893A-EE4A4D5DF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073" y="3363813"/>
              <a:ext cx="2830822" cy="236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821413-B2E7-4DAC-AFA6-3EE1CD3730BE}"/>
                </a:ext>
              </a:extLst>
            </p:cNvPr>
            <p:cNvSpPr txBox="1"/>
            <p:nvPr/>
          </p:nvSpPr>
          <p:spPr>
            <a:xfrm>
              <a:off x="8848079" y="5727346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Protein-protein network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9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181170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graph-structured data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entity: node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relationship: edge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tasks in networks: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 type of a given node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two nodes are linked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clusters of nodes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etection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abnormal entities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8"/>
            <a:ext cx="11506201" cy="1452622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limited to apply general mathematics for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feature of nodes!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nodes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well preserve the original network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70C99-ACEC-4834-9054-E2C2A404BDD3}"/>
              </a:ext>
            </a:extLst>
          </p:cNvPr>
          <p:cNvGrpSpPr/>
          <p:nvPr/>
        </p:nvGrpSpPr>
        <p:grpSpPr>
          <a:xfrm>
            <a:off x="1249438" y="2634371"/>
            <a:ext cx="7671359" cy="2532511"/>
            <a:chOff x="2366554" y="2376718"/>
            <a:chExt cx="7307987" cy="2331348"/>
          </a:xfrm>
        </p:grpSpPr>
        <p:pic>
          <p:nvPicPr>
            <p:cNvPr id="6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91D69BBD-875E-4697-801B-E2A7BDAF6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C9FE716-512D-4CE2-A63E-65749BBB1E0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07904C6-F732-41AA-ACD9-FE3D73E8CBDC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67EA976C-62AD-4E8D-B882-1EBA4096E5D2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0AFE5FF-D813-442E-9F23-1DF78A02DF0C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E419DF0-41EB-4EFE-86DA-E96C199F1BB4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107C202B-4784-4CE1-AFE0-E74DDD385846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7EBA8B6-EF10-4602-9E4A-CE0658A29C2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D6680556-0E62-451F-B784-630D5492F8DC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7354478B-7D84-4F86-9C4A-B7DB268B717C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12F79B-C4D7-4403-807A-4333860BCB69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BFAEA5-D700-4758-9E26-08DFB41B0A5B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415CB2-13C7-4F47-8221-AC196E64BE7B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5B84F0-4483-468C-854A-9839C091A085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F1B1F-B375-4102-91D1-4607257CC80C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10EAB2-9333-48AC-8C46-182DA265B62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7BE85E6-C8C4-49EC-9DFC-54D1D683CB77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51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1709543"/>
          </a:xfrm>
        </p:spPr>
        <p:txBody>
          <a:bodyPr>
            <a:normAutofit lnSpcReduction="10000"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way to get vector representation of nodes</a:t>
            </a:r>
          </a:p>
          <a:p>
            <a:pPr marL="1828800" lvl="3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feature, node’s attributes, …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for hand-crafting feature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70C99-ACEC-4834-9054-E2C2A404BDD3}"/>
              </a:ext>
            </a:extLst>
          </p:cNvPr>
          <p:cNvGrpSpPr/>
          <p:nvPr/>
        </p:nvGrpSpPr>
        <p:grpSpPr>
          <a:xfrm>
            <a:off x="3941642" y="4231677"/>
            <a:ext cx="5246356" cy="1944760"/>
            <a:chOff x="2366554" y="2376718"/>
            <a:chExt cx="7307987" cy="2331348"/>
          </a:xfrm>
        </p:grpSpPr>
        <p:pic>
          <p:nvPicPr>
            <p:cNvPr id="6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91D69BBD-875E-4697-801B-E2A7BDAF6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C9FE716-512D-4CE2-A63E-65749BBB1E0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07904C6-F732-41AA-ACD9-FE3D73E8CBDC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67EA976C-62AD-4E8D-B882-1EBA4096E5D2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0AFE5FF-D813-442E-9F23-1DF78A02DF0C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E419DF0-41EB-4EFE-86DA-E96C199F1BB4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107C202B-4784-4CE1-AFE0-E74DDD385846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7EBA8B6-EF10-4602-9E4A-CE0658A29C2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D6680556-0E62-451F-B784-630D5492F8DC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7354478B-7D84-4F86-9C4A-B7DB268B717C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12F79B-C4D7-4403-807A-4333860BCB69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BFAEA5-D700-4758-9E26-08DFB41B0A5B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415CB2-13C7-4F47-8221-AC196E64BE7B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5B84F0-4483-468C-854A-9839C091A085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F1B1F-B375-4102-91D1-4607257CC80C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10EAB2-9333-48AC-8C46-182DA265B62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7BE85E6-C8C4-49EC-9DFC-54D1D683CB77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CF2354-0420-4476-901D-A77C397EB1A3}"/>
              </a:ext>
            </a:extLst>
          </p:cNvPr>
          <p:cNvGrpSpPr/>
          <p:nvPr/>
        </p:nvGrpSpPr>
        <p:grpSpPr>
          <a:xfrm>
            <a:off x="2558892" y="2827415"/>
            <a:ext cx="7624124" cy="1186323"/>
            <a:chOff x="1049331" y="2296284"/>
            <a:chExt cx="7624124" cy="118632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DBEC36C-5641-48D9-8B10-E03E79DEB9FF}"/>
                </a:ext>
              </a:extLst>
            </p:cNvPr>
            <p:cNvSpPr/>
            <p:nvPr/>
          </p:nvSpPr>
          <p:spPr>
            <a:xfrm>
              <a:off x="1049331" y="2296284"/>
              <a:ext cx="1630287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ko-KR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B101AA4-58BE-4882-AB6C-73EE32458929}"/>
                </a:ext>
              </a:extLst>
            </p:cNvPr>
            <p:cNvSpPr/>
            <p:nvPr/>
          </p:nvSpPr>
          <p:spPr>
            <a:xfrm>
              <a:off x="4263379" y="2296284"/>
              <a:ext cx="1583761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b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23932CE-6979-4DB8-A0BD-882B95D8BD6B}"/>
                </a:ext>
              </a:extLst>
            </p:cNvPr>
            <p:cNvSpPr/>
            <p:nvPr/>
          </p:nvSpPr>
          <p:spPr>
            <a:xfrm>
              <a:off x="7089694" y="2296284"/>
              <a:ext cx="1583761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Downstream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Tasks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516B47F-0C26-4C2A-BA53-64B80025DE49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2679618" y="2699753"/>
              <a:ext cx="15837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D894B18-27E8-4AED-BB39-6FF163A1F358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>
              <a:off x="5847140" y="2699753"/>
              <a:ext cx="1242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9250D-391D-4F52-A90C-F6549A6B0600}"/>
                </a:ext>
              </a:extLst>
            </p:cNvPr>
            <p:cNvSpPr txBox="1"/>
            <p:nvPr/>
          </p:nvSpPr>
          <p:spPr>
            <a:xfrm>
              <a:off x="2814908" y="2836276"/>
              <a:ext cx="13131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  <a:b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71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8"/>
            <a:ext cx="11506201" cy="497583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of node’s feature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a network into a low dimensional space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1DDFB4-2BB8-4347-9ACD-10119620E20E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47E32-DBB3-45AC-AF6B-858C12EF85D1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E454BD-D5A5-4A0B-8971-F09CD486A6AB}"/>
              </a:ext>
            </a:extLst>
          </p:cNvPr>
          <p:cNvGrpSpPr/>
          <p:nvPr/>
        </p:nvGrpSpPr>
        <p:grpSpPr>
          <a:xfrm>
            <a:off x="2558892" y="2827415"/>
            <a:ext cx="7624124" cy="1186323"/>
            <a:chOff x="1049331" y="2296284"/>
            <a:chExt cx="7624124" cy="118632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41627B-CFD5-4FD2-9D01-51A0695EDA2D}"/>
                </a:ext>
              </a:extLst>
            </p:cNvPr>
            <p:cNvSpPr/>
            <p:nvPr/>
          </p:nvSpPr>
          <p:spPr>
            <a:xfrm>
              <a:off x="1049331" y="2296284"/>
              <a:ext cx="1630287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ko-KR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BC63593-37A5-4E4F-8B7A-48B412E48DC9}"/>
                </a:ext>
              </a:extLst>
            </p:cNvPr>
            <p:cNvSpPr/>
            <p:nvPr/>
          </p:nvSpPr>
          <p:spPr>
            <a:xfrm>
              <a:off x="4263379" y="2296284"/>
              <a:ext cx="1583761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b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FD7998E-ACB3-4F2E-A26E-6A82E33EA060}"/>
                </a:ext>
              </a:extLst>
            </p:cNvPr>
            <p:cNvSpPr/>
            <p:nvPr/>
          </p:nvSpPr>
          <p:spPr>
            <a:xfrm>
              <a:off x="7089694" y="2296284"/>
              <a:ext cx="1583761" cy="80693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Downstream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Tasks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54831E9-FDD1-4EF1-A287-B6167C4E1E25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2679618" y="2699753"/>
              <a:ext cx="15837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2DDC7C0-B38D-40CF-8FDC-78A27D331664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847140" y="2699753"/>
              <a:ext cx="1242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C8A011-5C76-44AA-BE11-1B8595359947}"/>
                </a:ext>
              </a:extLst>
            </p:cNvPr>
            <p:cNvSpPr txBox="1"/>
            <p:nvPr/>
          </p:nvSpPr>
          <p:spPr>
            <a:xfrm>
              <a:off x="2846970" y="2836276"/>
              <a:ext cx="12490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F71B430-0D9F-436C-A0C3-67E98F378CF4}"/>
              </a:ext>
            </a:extLst>
          </p:cNvPr>
          <p:cNvGrpSpPr/>
          <p:nvPr/>
        </p:nvGrpSpPr>
        <p:grpSpPr>
          <a:xfrm>
            <a:off x="3941642" y="4231677"/>
            <a:ext cx="5246356" cy="1944760"/>
            <a:chOff x="2366554" y="2376718"/>
            <a:chExt cx="7307987" cy="2331348"/>
          </a:xfrm>
        </p:grpSpPr>
        <p:pic>
          <p:nvPicPr>
            <p:cNvPr id="40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394A8EF6-FB5D-4E2B-B54D-74BF8BE3C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C5F2C7E-CC16-4B5B-AB53-D2D8D39C84ED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C9C380D-2A44-4E59-8393-89051A4336DD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51" name="1/2 액자 50">
                  <a:extLst>
                    <a:ext uri="{FF2B5EF4-FFF2-40B4-BE49-F238E27FC236}">
                      <a16:creationId xmlns:a16="http://schemas.microsoft.com/office/drawing/2014/main" id="{E5E26E5F-1D0C-444C-BAA2-FF684C844DB4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46AC760C-CD9F-496B-9DC3-6800C9E7505A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579C257-5792-4DB8-A004-86E16D63A93D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416C9EEA-89E3-49F5-AD9C-2BD26DDC561C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2761B0DD-FB13-4320-AC7D-CA86EE52D9A3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E8B10B80-6164-426E-97FC-8D251330172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4EEE27AE-A6AA-4DE9-ADEB-FECE218B205C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0D2F7B-47BC-4195-AC21-077B90AC5E63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63F7BB-5D39-4879-BA6F-1AD05D0657A6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09B4FF-262D-4FE7-996B-C01754634C9C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CD95C-E879-4099-99B6-F9AB98A6B0D2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57CF6F-24DF-4492-A0A8-BD9F0E8E4C3D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833170-8729-4666-B6F2-18AD0962D491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34971423-283B-4E51-9757-34A8409503F3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15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840</Words>
  <Application>Microsoft Office PowerPoint</Application>
  <PresentationFormat>와이드스크린</PresentationFormat>
  <Paragraphs>260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Times New Roman</vt:lpstr>
      <vt:lpstr>Office 테마</vt:lpstr>
      <vt:lpstr>node2vec: Scalable Feature Learning for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338</cp:revision>
  <dcterms:created xsi:type="dcterms:W3CDTF">2018-05-08T12:32:29Z</dcterms:created>
  <dcterms:modified xsi:type="dcterms:W3CDTF">2019-03-28T03:27:40Z</dcterms:modified>
</cp:coreProperties>
</file>