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319" r:id="rId3"/>
    <p:sldId id="322" r:id="rId4"/>
    <p:sldId id="323" r:id="rId5"/>
    <p:sldId id="324" r:id="rId6"/>
    <p:sldId id="326" r:id="rId7"/>
    <p:sldId id="327" r:id="rId8"/>
    <p:sldId id="328" r:id="rId9"/>
    <p:sldId id="329" r:id="rId10"/>
    <p:sldId id="334" r:id="rId11"/>
    <p:sldId id="335" r:id="rId12"/>
    <p:sldId id="336" r:id="rId13"/>
    <p:sldId id="330" r:id="rId14"/>
    <p:sldId id="331" r:id="rId15"/>
    <p:sldId id="332" r:id="rId16"/>
    <p:sldId id="33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86691" autoAdjust="0"/>
  </p:normalViewPr>
  <p:slideViewPr>
    <p:cSldViewPr snapToGrid="0">
      <p:cViewPr>
        <p:scale>
          <a:sx n="100" d="100"/>
          <a:sy n="100" d="100"/>
        </p:scale>
        <p:origin x="113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2DAE-7C85-45C9-9EF9-6F39678D0C8D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9AD2-10CD-4211-994F-0211B693D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1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4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델타는 </a:t>
            </a:r>
            <a:r>
              <a:rPr kumimoji="1" lang="en-US" altLang="ko-KR" dirty="0"/>
              <a:t>y</a:t>
            </a:r>
            <a:r>
              <a:rPr kumimoji="1" lang="ko-KR" altLang="en-US" dirty="0"/>
              <a:t>랑 </a:t>
            </a:r>
            <a:r>
              <a:rPr kumimoji="1" lang="en-US" altLang="ko-KR" dirty="0" err="1"/>
              <a:t>y_hat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디스턴스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997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3943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131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933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5910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*, &amp;: statistical significant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8782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567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77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웹 이용자들의 </a:t>
            </a:r>
            <a:r>
              <a:rPr kumimoji="1" lang="ko-KR" altLang="en-US" dirty="0" err="1"/>
              <a:t>멀티태스킹</a:t>
            </a:r>
            <a:r>
              <a:rPr kumimoji="1" lang="ko-KR" altLang="en-US" dirty="0"/>
              <a:t> 경향이 늘어나고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이러한 </a:t>
            </a:r>
            <a:r>
              <a:rPr kumimoji="1" lang="ko-KR" altLang="en-US" dirty="0" err="1"/>
              <a:t>멀티태스킹</a:t>
            </a:r>
            <a:r>
              <a:rPr kumimoji="1" lang="ko-KR" altLang="en-US" dirty="0"/>
              <a:t> 액티비티는 한 세션에서도 관계 없는 것들끼리 묶이게 되어서 </a:t>
            </a:r>
            <a:r>
              <a:rPr kumimoji="1" lang="en-US" altLang="ko-KR" dirty="0"/>
              <a:t>context </a:t>
            </a:r>
            <a:r>
              <a:rPr kumimoji="1" lang="ko-KR" altLang="en-US" dirty="0"/>
              <a:t>기반 검색결과 추출에 악영향을 준다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0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검색결과를 제안하는 시스템의 입장에서 바라는 유저의 행동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99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하지만 일관되게 한 작업을 수행하지 않고 이것저것 난잡하게 조금씩 하는 유저들도 많음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8339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/>
              <a:t>이렇게 시간적으로 분절된 </a:t>
            </a:r>
            <a:r>
              <a:rPr kumimoji="1" lang="ko-KR" altLang="en-US" dirty="0" err="1"/>
              <a:t>테스크들을</a:t>
            </a:r>
            <a:r>
              <a:rPr kumimoji="1" lang="ko-KR" altLang="en-US" dirty="0"/>
              <a:t> 같은 시퀀스 별로 모으는 작업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모여서 형성된 시퀀스를 </a:t>
            </a:r>
            <a:r>
              <a:rPr kumimoji="1" lang="en-US" altLang="ko-KR" dirty="0" err="1"/>
              <a:t>sentenc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skip-gram</a:t>
            </a:r>
            <a:r>
              <a:rPr kumimoji="1" lang="ko-KR" altLang="en-US" dirty="0"/>
              <a:t>에 캐스팅하여 </a:t>
            </a:r>
            <a:r>
              <a:rPr kumimoji="1" lang="ko-KR" altLang="en-US" dirty="0" err="1"/>
              <a:t>임베딩을</a:t>
            </a:r>
            <a:r>
              <a:rPr kumimoji="1" lang="ko-KR" altLang="en-US" dirty="0"/>
              <a:t> 하는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440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5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similarity</a:t>
            </a:r>
            <a:r>
              <a:rPr kumimoji="1" lang="ko-KR" altLang="en-US" dirty="0"/>
              <a:t>를 기반으로 </a:t>
            </a:r>
            <a:r>
              <a:rPr kumimoji="1" lang="en-US" altLang="ko-KR" dirty="0"/>
              <a:t>0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결정되는</a:t>
            </a:r>
            <a:r>
              <a:rPr kumimoji="1" lang="en-US" altLang="ko-KR" dirty="0"/>
              <a:t> pairwise feature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9383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06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CED-E530-4BF6-A3FF-09589275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2391A-F117-4DB0-9EC9-D699DDEA6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81063-BD7A-4FED-8CB5-8468CDBF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C72CD-961C-45EF-AF31-DA1F8A4A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C5A12-578C-4F87-929C-F9DEFF2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11C1-1520-4E0A-A24A-6A96868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385B8-1720-4665-B277-B95CCD95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48C07-D464-47C7-B53B-BB04E200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95CAB-2823-4782-B68B-2893DD47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03EC2-17DB-46E8-8559-8A126197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0912C-3942-4F2B-A0D8-70154BE0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DBF09-087F-44C1-AA83-5E67F0FA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E791F-59ED-42B6-9D86-91575BDD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4625E-B46B-4709-8CEC-A9CF233E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03E1-0C2F-4A99-AAD5-9CFF8C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0FF7-F30F-4A1B-87EE-003D31F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5F3DA-FD15-4A32-8E25-D5A10C84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E6D9A-AB45-42CA-B9BD-95DD5840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6A12B-7A1B-4F71-B334-82A3FDB6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08C27-D282-40FE-97AD-7AC44C49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803F-2749-4843-8D22-54EB92DB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F88A6-853F-4C4D-8C87-1B54BE91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6812C-3126-4AAE-9BDF-F2B26E15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2571-46B2-45E2-A0DF-8E25D2A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3724B-1CFA-4CCB-B59E-14A6EBD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278F-E508-4B15-B9B2-F81CF1B1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E4E9A-FE77-471A-904A-1A0839042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FE34A-3EF2-4894-B7F0-6D146495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90FD-F9C7-4A71-9DB6-CC58880D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7CE4A-2256-45AD-9755-E8B1206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5E40-6F29-4F21-BEA6-9657A05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2839-20E3-4C75-AA2C-587AA5E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DB70E-80AA-4CA3-873D-5FA72B26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83B40-1159-48DA-96B6-912F582E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AD47C-A2D3-4D44-B6D1-B3052FF8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8A02A-37C4-402F-A310-47302964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7CA14-A99E-4BB1-8006-8D65F252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3EDB2-6374-4187-8470-2E3EBB34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168C0D-25F4-42BF-9B78-A4339B7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25A38-BA97-4396-8DA4-3D02B370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3A66B-2A6A-4728-A7B6-0A098D4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5A395-BF59-408C-843B-ECB231DA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8E5F19-E23F-4FCA-9145-A8F071D2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F448-DA57-4557-9887-3A30EFE2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F4B0D-3170-4AA3-BAF1-57081340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D8F4A-2AB2-4015-99EC-C6A79920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DAB8-6AEE-4319-AB9D-1644CED5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5240-6BEA-4585-955C-21305EF8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C6C82-5F3E-4213-92A4-9921AC64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7B77C-36CD-4258-9F25-710169BA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3D89A-3950-4F9B-A17C-E5076654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3653-4395-4606-8A8C-F6D5EDEB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CEF70-4BFF-4743-AE19-CEAA8AD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0D86C-A024-4359-B0D4-A78B5D3EA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EF128-EEB4-4435-A532-3136CF0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9A75F-3CC5-414E-B481-146F1A70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8FC7-8D88-4F50-9430-E49F31DA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C55C5-4378-4FA0-89ED-923496A7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E234F-CF8B-4ECC-A3C1-2B9A6963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E22EB-E9AE-476C-AA96-71BBD04B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C291-C157-403A-A1EE-2C927E69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6D0A-5528-4DB5-B9CE-03C9302D803C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CDEA5-AD46-4F0C-9700-17770EA7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8825-A4BC-44C1-A0AE-EE2A1D1D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102100" y="4921930"/>
            <a:ext cx="7683500" cy="1376362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Yunseob Shin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Information &amp; Intelligence System Lab. 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2018/09/12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740" y="1786967"/>
            <a:ext cx="9944519" cy="1177794"/>
          </a:xfrm>
        </p:spPr>
        <p:txBody>
          <a:bodyPr>
            <a:no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Embeddings:</a:t>
            </a:r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 2">
            <a:extLst>
              <a:ext uri="{FF2B5EF4-FFF2-40B4-BE49-F238E27FC236}">
                <a16:creationId xmlns:a16="http://schemas.microsoft.com/office/drawing/2014/main" id="{3F501B1E-3656-4EB0-8625-016A4B0DC008}"/>
              </a:ext>
            </a:extLst>
          </p:cNvPr>
          <p:cNvSpPr txBox="1">
            <a:spLocks/>
          </p:cNvSpPr>
          <p:nvPr/>
        </p:nvSpPr>
        <p:spPr>
          <a:xfrm>
            <a:off x="1907546" y="3171247"/>
            <a:ext cx="8376906" cy="666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0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Rishabh Mehrotra and </a:t>
            </a:r>
            <a:r>
              <a:rPr kumimoji="1" lang="en-US" altLang="ko-KR" sz="20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Emine</a:t>
            </a:r>
            <a:r>
              <a:rPr kumimoji="1" lang="en-US" altLang="ko-KR" sz="20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Yilmaz</a:t>
            </a:r>
          </a:p>
          <a:p>
            <a:r>
              <a:rPr kumimoji="1" lang="en-US" altLang="ko-KR" sz="20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CIKM 2017</a:t>
            </a:r>
          </a:p>
        </p:txBody>
      </p:sp>
    </p:spTree>
    <p:extLst>
      <p:ext uri="{BB962C8B-B14F-4D97-AF65-F5344CB8AC3E}">
        <p14:creationId xmlns:p14="http://schemas.microsoft.com/office/powerpoint/2010/main" val="27402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0580" y="3617287"/>
                <a:ext cx="11506201" cy="2072247"/>
              </a:xfrm>
            </p:spPr>
            <p:txBody>
              <a:bodyPr>
                <a:normAutofit fontScale="92500" lnSpcReduction="10000"/>
              </a:bodyPr>
              <a:lstStyle/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set of query logs with annotated tasks,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optimal weight </a:t>
                </a:r>
                <a:r>
                  <a:rPr lang="en-US" altLang="ko-KR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retrieved by solvin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SVM problem.</a:t>
                </a: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lit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ko-KR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0580" y="3617287"/>
                <a:ext cx="11506201" cy="2072247"/>
              </a:xfrm>
              <a:blipFill>
                <a:blip r:embed="rId4"/>
                <a:stretch>
                  <a:fillRect t="-1471" r="-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276E4F-2DD3-46FD-9657-E6A06DC41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7" y="1095771"/>
            <a:ext cx="8334375" cy="23717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A4DBFE0-34B4-49E1-A0BA-261471E2190E}"/>
              </a:ext>
            </a:extLst>
          </p:cNvPr>
          <p:cNvSpPr/>
          <p:nvPr/>
        </p:nvSpPr>
        <p:spPr>
          <a:xfrm>
            <a:off x="5210175" y="2143125"/>
            <a:ext cx="409575" cy="400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0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941320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query collection, learn representations for queries using a neural model.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 a query sequence from a given user as a 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feed it into the skip-gram model.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6A2BCA-2DDE-4E74-A5BF-CFAF4464010A}"/>
              </a:ext>
            </a:extLst>
          </p:cNvPr>
          <p:cNvGrpSpPr/>
          <p:nvPr/>
        </p:nvGrpSpPr>
        <p:grpSpPr>
          <a:xfrm>
            <a:off x="4159008" y="3011896"/>
            <a:ext cx="3649344" cy="2650932"/>
            <a:chOff x="532130" y="3192871"/>
            <a:chExt cx="3649344" cy="26509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C8D9E24-8A57-4E3F-89FF-22630111B1DF}"/>
                </a:ext>
              </a:extLst>
            </p:cNvPr>
            <p:cNvSpPr/>
            <p:nvPr/>
          </p:nvSpPr>
          <p:spPr>
            <a:xfrm>
              <a:off x="1941830" y="4305298"/>
              <a:ext cx="829945" cy="3708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hidden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332FC1F-C61C-46E3-9DF2-9859069C957E}"/>
                    </a:ext>
                  </a:extLst>
                </p:cNvPr>
                <p:cNvSpPr/>
                <p:nvPr/>
              </p:nvSpPr>
              <p:spPr>
                <a:xfrm>
                  <a:off x="532130" y="4305299"/>
                  <a:ext cx="829945" cy="3708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332FC1F-C61C-46E3-9DF2-9859069C95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30" y="4305299"/>
                  <a:ext cx="829945" cy="370809"/>
                </a:xfrm>
                <a:prstGeom prst="rect">
                  <a:avLst/>
                </a:prstGeom>
                <a:blipFill>
                  <a:blip r:embed="rId4"/>
                  <a:stretch>
                    <a:fillRect b="-4615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2C5F2DA5-17C8-47A7-A1A3-65C0606AC6A4}"/>
                    </a:ext>
                  </a:extLst>
                </p:cNvPr>
                <p:cNvSpPr/>
                <p:nvPr/>
              </p:nvSpPr>
              <p:spPr>
                <a:xfrm>
                  <a:off x="3351528" y="3934489"/>
                  <a:ext cx="829945" cy="3708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2C5F2DA5-17C8-47A7-A1A3-65C0606AC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528" y="3934489"/>
                  <a:ext cx="829945" cy="370809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C363781-C745-45F8-A273-1B3B181C0BC0}"/>
                    </a:ext>
                  </a:extLst>
                </p:cNvPr>
                <p:cNvSpPr/>
                <p:nvPr/>
              </p:nvSpPr>
              <p:spPr>
                <a:xfrm>
                  <a:off x="3351527" y="3192871"/>
                  <a:ext cx="829945" cy="3708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C363781-C745-45F8-A273-1B3B181C0B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527" y="3192871"/>
                  <a:ext cx="829945" cy="370809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265E0AF1-2888-4419-B990-500D50D91B1E}"/>
                    </a:ext>
                  </a:extLst>
                </p:cNvPr>
                <p:cNvSpPr/>
                <p:nvPr/>
              </p:nvSpPr>
              <p:spPr>
                <a:xfrm>
                  <a:off x="3351529" y="4676107"/>
                  <a:ext cx="829945" cy="3708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265E0AF1-2888-4419-B990-500D50D91B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529" y="4676107"/>
                  <a:ext cx="829945" cy="370809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9D6EA4F9-D122-4EDD-807B-E4A21A450253}"/>
                    </a:ext>
                  </a:extLst>
                </p:cNvPr>
                <p:cNvSpPr/>
                <p:nvPr/>
              </p:nvSpPr>
              <p:spPr>
                <a:xfrm>
                  <a:off x="3351526" y="5472994"/>
                  <a:ext cx="829945" cy="3708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9D6EA4F9-D122-4EDD-807B-E4A21A450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526" y="5472994"/>
                  <a:ext cx="829945" cy="370809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BFBFC5EA-A111-4E69-AB47-376EF189CA03}"/>
                </a:ext>
              </a:extLst>
            </p:cNvPr>
            <p:cNvCxnSpPr>
              <a:stCxn id="7" idx="3"/>
              <a:endCxn id="2" idx="1"/>
            </p:cNvCxnSpPr>
            <p:nvPr/>
          </p:nvCxnSpPr>
          <p:spPr>
            <a:xfrm flipV="1">
              <a:off x="1362075" y="4490703"/>
              <a:ext cx="57975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8D3C725-C410-4EEC-90FF-908BB78D69ED}"/>
                </a:ext>
              </a:extLst>
            </p:cNvPr>
            <p:cNvCxnSpPr>
              <a:cxnSpLocks/>
              <a:stCxn id="2" idx="3"/>
              <a:endCxn id="11" idx="1"/>
            </p:cNvCxnSpPr>
            <p:nvPr/>
          </p:nvCxnSpPr>
          <p:spPr>
            <a:xfrm flipV="1">
              <a:off x="2771775" y="3378276"/>
              <a:ext cx="579752" cy="1112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CDBDB15-427A-49B0-998E-CB73F2CB7770}"/>
                </a:ext>
              </a:extLst>
            </p:cNvPr>
            <p:cNvCxnSpPr>
              <a:cxnSpLocks/>
              <a:stCxn id="2" idx="3"/>
              <a:endCxn id="10" idx="1"/>
            </p:cNvCxnSpPr>
            <p:nvPr/>
          </p:nvCxnSpPr>
          <p:spPr>
            <a:xfrm flipV="1">
              <a:off x="2771775" y="4119894"/>
              <a:ext cx="579753" cy="3708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CB8E842-78EE-4D6C-9669-5697A4F03890}"/>
                </a:ext>
              </a:extLst>
            </p:cNvPr>
            <p:cNvCxnSpPr>
              <a:cxnSpLocks/>
              <a:stCxn id="2" idx="3"/>
              <a:endCxn id="12" idx="1"/>
            </p:cNvCxnSpPr>
            <p:nvPr/>
          </p:nvCxnSpPr>
          <p:spPr>
            <a:xfrm>
              <a:off x="2771775" y="4490703"/>
              <a:ext cx="579754" cy="3708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AB91DAC-9CE6-4CDB-AD87-44270E6CDD50}"/>
                </a:ext>
              </a:extLst>
            </p:cNvPr>
            <p:cNvCxnSpPr>
              <a:cxnSpLocks/>
              <a:stCxn id="2" idx="3"/>
              <a:endCxn id="13" idx="1"/>
            </p:cNvCxnSpPr>
            <p:nvPr/>
          </p:nvCxnSpPr>
          <p:spPr>
            <a:xfrm>
              <a:off x="2771775" y="4490703"/>
              <a:ext cx="579751" cy="11676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780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0580" y="3681413"/>
                <a:ext cx="11506201" cy="2008122"/>
              </a:xfrm>
            </p:spPr>
            <p:txBody>
              <a:bodyPr>
                <a:normAutofit/>
              </a:bodyPr>
              <a:lstStyle/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task partition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ko-K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window size</a:t>
                </a: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negative sampling to reduce complexity</a:t>
                </a: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0580" y="3681413"/>
                <a:ext cx="11506201" cy="2008122"/>
              </a:xfrm>
              <a:blipFill>
                <a:blip r:embed="rId4"/>
                <a:stretch>
                  <a:fillRect t="-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8AEF11-7C64-4E83-84D4-4447CE42F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1774923"/>
            <a:ext cx="6496050" cy="733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96E164-6502-46B1-AFDE-C1762E2B0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830" y="2524791"/>
            <a:ext cx="4076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9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random sample of one week search log data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24M search impressions spread over 8M sessions, issued by over 200K users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a vocabulary size of over 5M words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Baselines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Embeddings: word2vec model trained on the document collection retrieved by the queries.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Embeddings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Random: randomly shuffled sequence of original queries.</a:t>
            </a:r>
          </a:p>
          <a:p>
            <a:pPr lvl="1" algn="just">
              <a:lnSpc>
                <a:spcPct val="110000"/>
              </a:lnSpc>
            </a:pP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2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analysis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query terms most similar to two randomly chosen queries</a:t>
            </a: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B042F8-2D76-4D74-BFAB-B5E3CC38F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117" y="2357437"/>
            <a:ext cx="7477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6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60C158-3F09-480F-AA20-B220AA55C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39" y="1431745"/>
            <a:ext cx="9112545" cy="19167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88CEF1-B567-4209-B26C-1251FF27A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39" y="3660062"/>
            <a:ext cx="8617640" cy="19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task context to learn query representations.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useful approach for personalized search engine in real situations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2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ko-KR" sz="3600" dirty="0">
                <a:latin typeface="Times New Roman" panose="02020603050405020304" pitchFamily="18" charset="0"/>
                <a:ea typeface="YDIYGO330" charset="-127"/>
                <a:cs typeface="Times New Roman" panose="02020603050405020304" pitchFamily="18" charset="0"/>
              </a:rPr>
              <a:t>Contents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ko-KR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7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rising multi-tasking nature of web search sessions, users often try to accomplish different tasks in a single session.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the search context gets polluted with queries from different unrelated tasks which renders “heterogeneous contexts”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heterogenous contexts makes it difficult for the retrieval system to use to create localized user interest models e.g. contextual result rankings, query suggestions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task </a:t>
            </a: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embedding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to learn representation of queries.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2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AE6563E-93E5-4199-B00C-CAFDDEF4DAEF}"/>
              </a:ext>
            </a:extLst>
          </p:cNvPr>
          <p:cNvSpPr/>
          <p:nvPr/>
        </p:nvSpPr>
        <p:spPr>
          <a:xfrm>
            <a:off x="2176356" y="5179503"/>
            <a:ext cx="9254532" cy="643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5F01FE-7D37-494F-95D6-053855849866}"/>
              </a:ext>
            </a:extLst>
          </p:cNvPr>
          <p:cNvGrpSpPr/>
          <p:nvPr/>
        </p:nvGrpSpPr>
        <p:grpSpPr>
          <a:xfrm>
            <a:off x="755351" y="2081107"/>
            <a:ext cx="10675537" cy="2485430"/>
            <a:chOff x="669052" y="1337529"/>
            <a:chExt cx="10675537" cy="248543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1171E86-E650-4D88-9463-C7F729260BFE}"/>
                </a:ext>
              </a:extLst>
            </p:cNvPr>
            <p:cNvCxnSpPr>
              <a:cxnSpLocks/>
              <a:stCxn id="1034" idx="3"/>
            </p:cNvCxnSpPr>
            <p:nvPr/>
          </p:nvCxnSpPr>
          <p:spPr>
            <a:xfrm flipV="1">
              <a:off x="1826864" y="1828800"/>
              <a:ext cx="9517725" cy="202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 descr="user iconì ëí ì´ë¯¸ì§ ê²ìê²°ê³¼">
              <a:extLst>
                <a:ext uri="{FF2B5EF4-FFF2-40B4-BE49-F238E27FC236}">
                  <a16:creationId xmlns:a16="http://schemas.microsoft.com/office/drawing/2014/main" id="{003EF8D0-4441-4796-A895-9D8647C3C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868" y="1337529"/>
              <a:ext cx="1022996" cy="102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E37BD9-CBD8-4955-9C8E-39F6BA16FDC4}"/>
                </a:ext>
              </a:extLst>
            </p:cNvPr>
            <p:cNvSpPr/>
            <p:nvPr/>
          </p:nvSpPr>
          <p:spPr>
            <a:xfrm>
              <a:off x="2090057" y="1604398"/>
              <a:ext cx="2270928" cy="4892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Task A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2843819-149C-4AFD-99BB-E59EA7A272FF}"/>
                </a:ext>
              </a:extLst>
            </p:cNvPr>
            <p:cNvSpPr/>
            <p:nvPr/>
          </p:nvSpPr>
          <p:spPr>
            <a:xfrm>
              <a:off x="4828963" y="1604398"/>
              <a:ext cx="2103307" cy="4892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Task B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BAF4E5-8D7A-4528-A080-84A4A4A61B15}"/>
                </a:ext>
              </a:extLst>
            </p:cNvPr>
            <p:cNvSpPr/>
            <p:nvPr/>
          </p:nvSpPr>
          <p:spPr>
            <a:xfrm>
              <a:off x="7400248" y="1584171"/>
              <a:ext cx="3693132" cy="48925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Tack C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5D7ECB4-6E8F-45C1-A71C-8F1624F0CC48}"/>
                </a:ext>
              </a:extLst>
            </p:cNvPr>
            <p:cNvSpPr/>
            <p:nvPr/>
          </p:nvSpPr>
          <p:spPr>
            <a:xfrm>
              <a:off x="669052" y="2686395"/>
              <a:ext cx="1292627" cy="1136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Sequence of Queries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FD3FA8E-0ED5-48ED-ABE5-574019D1D4EA}"/>
                </a:ext>
              </a:extLst>
            </p:cNvPr>
            <p:cNvSpPr/>
            <p:nvPr/>
          </p:nvSpPr>
          <p:spPr>
            <a:xfrm>
              <a:off x="2090058" y="2686395"/>
              <a:ext cx="2270928" cy="1136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“Tensor flow”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“</a:t>
              </a:r>
              <a:r>
                <a:rPr lang="en-US" altLang="ko-KR" dirty="0" err="1">
                  <a:solidFill>
                    <a:schemeClr val="tx1"/>
                  </a:solidFill>
                </a:rPr>
                <a:t>keras</a:t>
              </a:r>
              <a:r>
                <a:rPr lang="en-US" altLang="ko-KR" dirty="0">
                  <a:solidFill>
                    <a:schemeClr val="tx1"/>
                  </a:solidFill>
                </a:rPr>
                <a:t>”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514ADC-B885-4EC2-B03B-82765D3EFA9F}"/>
                </a:ext>
              </a:extLst>
            </p:cNvPr>
            <p:cNvSpPr/>
            <p:nvPr/>
          </p:nvSpPr>
          <p:spPr>
            <a:xfrm>
              <a:off x="4828963" y="2686395"/>
              <a:ext cx="2103307" cy="1136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“Twice”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“Black Pink”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F4C1307-2991-4C2D-8DAA-A056A263A6B6}"/>
                </a:ext>
              </a:extLst>
            </p:cNvPr>
            <p:cNvSpPr/>
            <p:nvPr/>
          </p:nvSpPr>
          <p:spPr>
            <a:xfrm>
              <a:off x="7400247" y="2686395"/>
              <a:ext cx="3693132" cy="1136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“RTX 2080”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“GPU Benchmark”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부제목 3">
            <a:extLst>
              <a:ext uri="{FF2B5EF4-FFF2-40B4-BE49-F238E27FC236}">
                <a16:creationId xmlns:a16="http://schemas.microsoft.com/office/drawing/2014/main" id="{22A5C816-2513-4E98-AE77-B83F48FBF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734395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ideal case of searching activity – one task at one session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17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4731382"/>
            <a:ext cx="11506201" cy="1605187"/>
          </a:xfrm>
        </p:spPr>
        <p:txBody>
          <a:bodyPr>
            <a:normAutofit fontScale="92500"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situations, users tend to seek to handle multiple tasks within a single search session.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multitasking and task switching behaviors make the resulting search context heterogenous, composed of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interleaved search goals and tasks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4D7F83-5C56-4C49-8A7E-DA0C0DB71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366" y="900161"/>
            <a:ext cx="9907507" cy="38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2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queries belonging to the same task using latent structural SVM framework.</a:t>
            </a:r>
          </a:p>
          <a:p>
            <a:pPr marL="971550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query collection, learn representations for queries using a neural model.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5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8742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80" y="1283557"/>
            <a:ext cx="11506201" cy="4405978"/>
          </a:xfrm>
        </p:spPr>
        <p:txBody>
          <a:bodyPr>
            <a:normAutofit/>
          </a:bodyPr>
          <a:lstStyle/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queries belonging to the same task using latent structural SVM framework.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Best-link</a:t>
            </a:r>
          </a:p>
          <a:p>
            <a:pPr marL="1428750" lvl="2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clustering queries: a query belonging to one particular search task does not need to be similar to all the other queries in this task (all-link), but </a:t>
            </a:r>
            <a:r>
              <a:rPr lang="en-US" altLang="ko-KR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has to be at least one query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strongly associated with this query in that task (</a:t>
            </a: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best-link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971550" lvl="1" indent="-5143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18DAFB01-7985-407B-8840-D5054806E512}"/>
                  </a:ext>
                </a:extLst>
              </p:cNvPr>
              <p:cNvSpPr/>
              <p:nvPr/>
            </p:nvSpPr>
            <p:spPr>
              <a:xfrm>
                <a:off x="3013761" y="445646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18DAFB01-7985-407B-8840-D5054806E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761" y="4456463"/>
                <a:ext cx="468000" cy="46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0A3A1ACC-E39E-4FC2-85CF-43CE994B8448}"/>
                  </a:ext>
                </a:extLst>
              </p:cNvPr>
              <p:cNvSpPr/>
              <p:nvPr/>
            </p:nvSpPr>
            <p:spPr>
              <a:xfrm>
                <a:off x="3925734" y="445646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0A3A1ACC-E39E-4FC2-85CF-43CE994B8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34" y="4456463"/>
                <a:ext cx="468000" cy="46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027385E-84DA-4C97-96AE-4B4249F8649C}"/>
                  </a:ext>
                </a:extLst>
              </p:cNvPr>
              <p:cNvSpPr/>
              <p:nvPr/>
            </p:nvSpPr>
            <p:spPr>
              <a:xfrm>
                <a:off x="4837707" y="4459195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027385E-84DA-4C97-96AE-4B4249F86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07" y="4459195"/>
                <a:ext cx="468000" cy="468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7F25321-C6E0-4A87-8DCA-3845A6EB1C78}"/>
                  </a:ext>
                </a:extLst>
              </p:cNvPr>
              <p:cNvSpPr/>
              <p:nvPr/>
            </p:nvSpPr>
            <p:spPr>
              <a:xfrm>
                <a:off x="7573626" y="445646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7F25321-C6E0-4A87-8DCA-3845A6EB1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626" y="4456463"/>
                <a:ext cx="468000" cy="468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020B96F-B8B6-4425-80E6-5529EAA564A8}"/>
                  </a:ext>
                </a:extLst>
              </p:cNvPr>
              <p:cNvSpPr/>
              <p:nvPr/>
            </p:nvSpPr>
            <p:spPr>
              <a:xfrm>
                <a:off x="5749680" y="446046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020B96F-B8B6-4425-80E6-5529EAA56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80" y="4460463"/>
                <a:ext cx="468000" cy="468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88A198-CEA9-4BBD-AF62-DB53D8835CF9}"/>
                  </a:ext>
                </a:extLst>
              </p:cNvPr>
              <p:cNvSpPr/>
              <p:nvPr/>
            </p:nvSpPr>
            <p:spPr>
              <a:xfrm>
                <a:off x="6661653" y="445646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88A198-CEA9-4BBD-AF62-DB53D8835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653" y="4456463"/>
                <a:ext cx="468000" cy="468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A6BCCAB-69E7-43F4-9B98-E1CBB15500E2}"/>
                  </a:ext>
                </a:extLst>
              </p:cNvPr>
              <p:cNvSpPr/>
              <p:nvPr/>
            </p:nvSpPr>
            <p:spPr>
              <a:xfrm>
                <a:off x="8485599" y="4456463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6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A6BCCAB-69E7-43F4-9B98-E1CBB1550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599" y="4456463"/>
                <a:ext cx="468000" cy="468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6360781C-0C5C-4F87-A759-27D7AEFC9426}"/>
              </a:ext>
            </a:extLst>
          </p:cNvPr>
          <p:cNvCxnSpPr>
            <a:cxnSpLocks/>
            <a:stCxn id="10" idx="0"/>
            <a:endCxn id="2" idx="0"/>
          </p:cNvCxnSpPr>
          <p:nvPr/>
        </p:nvCxnSpPr>
        <p:spPr>
          <a:xfrm rot="16200000" flipV="1">
            <a:off x="4158368" y="3545856"/>
            <a:ext cx="2732" cy="1823946"/>
          </a:xfrm>
          <a:prstGeom prst="curvedConnector3">
            <a:avLst>
              <a:gd name="adj1" fmla="val 13487994"/>
            </a:avLst>
          </a:prstGeom>
          <a:ln w="952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B1636753-9DEC-4D77-9A2F-0AD5325D6635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16200000" flipV="1">
            <a:off x="5069707" y="3546490"/>
            <a:ext cx="4000" cy="1823946"/>
          </a:xfrm>
          <a:prstGeom prst="curvedConnector3">
            <a:avLst>
              <a:gd name="adj1" fmla="val 10768000"/>
            </a:avLst>
          </a:prstGeom>
          <a:ln w="952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863CC30-2355-4184-A606-F1E3FE807E2D}"/>
              </a:ext>
            </a:extLst>
          </p:cNvPr>
          <p:cNvCxnSpPr>
            <a:cxnSpLocks/>
            <a:stCxn id="13" idx="0"/>
            <a:endCxn id="10" idx="0"/>
          </p:cNvCxnSpPr>
          <p:nvPr/>
        </p:nvCxnSpPr>
        <p:spPr>
          <a:xfrm rot="16200000" flipH="1" flipV="1">
            <a:off x="5982314" y="3545856"/>
            <a:ext cx="2732" cy="1823946"/>
          </a:xfrm>
          <a:prstGeom prst="curvedConnector3">
            <a:avLst>
              <a:gd name="adj1" fmla="val -13666911"/>
            </a:avLst>
          </a:prstGeom>
          <a:ln w="952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B7E35AA-512E-4BFC-A0F7-DD478A0D2FE9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16200000" flipV="1">
            <a:off x="7351640" y="4000476"/>
            <a:ext cx="12700" cy="911973"/>
          </a:xfrm>
          <a:prstGeom prst="curvedConnector3">
            <a:avLst>
              <a:gd name="adj1" fmla="val 1800000"/>
            </a:avLst>
          </a:prstGeom>
          <a:ln w="9525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9D8F4F7F-C41F-4C4D-B34D-1CCE8B4F5B97}"/>
              </a:ext>
            </a:extLst>
          </p:cNvPr>
          <p:cNvCxnSpPr>
            <a:cxnSpLocks/>
            <a:stCxn id="17" idx="0"/>
            <a:endCxn id="7" idx="0"/>
          </p:cNvCxnSpPr>
          <p:nvPr/>
        </p:nvCxnSpPr>
        <p:spPr>
          <a:xfrm rot="16200000" flipV="1">
            <a:off x="6439667" y="2176530"/>
            <a:ext cx="12700" cy="4559865"/>
          </a:xfrm>
          <a:prstGeom prst="curvedConnector3">
            <a:avLst>
              <a:gd name="adj1" fmla="val 5159984"/>
            </a:avLst>
          </a:prstGeom>
          <a:ln w="952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5BB1D1-39CB-47A8-B3B3-2AAFDEEACC66}"/>
                  </a:ext>
                </a:extLst>
              </p:cNvPr>
              <p:cNvSpPr txBox="1"/>
              <p:nvPr/>
            </p:nvSpPr>
            <p:spPr>
              <a:xfrm>
                <a:off x="3659580" y="5077644"/>
                <a:ext cx="4648200" cy="65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5BB1D1-39CB-47A8-B3B3-2AAFDEEAC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80" y="5077644"/>
                <a:ext cx="4648200" cy="651525"/>
              </a:xfrm>
              <a:prstGeom prst="rect">
                <a:avLst/>
              </a:prstGeom>
              <a:blipFill>
                <a:blip r:embed="rId11"/>
                <a:stretch>
                  <a:fillRect b="-9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67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7DA22D-9A0F-415F-B812-7B958A1FF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761" y="944255"/>
            <a:ext cx="5954181" cy="57664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부제목 3">
                <a:extLst>
                  <a:ext uri="{FF2B5EF4-FFF2-40B4-BE49-F238E27FC236}">
                    <a16:creationId xmlns:a16="http://schemas.microsoft.com/office/drawing/2014/main" id="{AAA7BAAA-6639-432B-878F-CB57C93CC74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30580" y="1255564"/>
                <a:ext cx="5954181" cy="4405978"/>
              </a:xfrm>
            </p:spPr>
            <p:txBody>
              <a:bodyPr>
                <a:normAutofit/>
              </a:bodyPr>
              <a:lstStyle/>
              <a:p>
                <a:pPr marL="971550" lvl="1" indent="-51435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given query sequence</a:t>
                </a:r>
              </a:p>
              <a:p>
                <a:pPr marL="971550" lvl="1" indent="-51435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to characterize the similarity between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predicted partition</a:t>
                </a: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inferred latent structure</a:t>
                </a:r>
              </a:p>
              <a:p>
                <a:pPr marL="971550" lvl="1" indent="-51435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부제목 3">
                <a:extLst>
                  <a:ext uri="{FF2B5EF4-FFF2-40B4-BE49-F238E27FC236}">
                    <a16:creationId xmlns:a16="http://schemas.microsoft.com/office/drawing/2014/main" id="{AAA7BAAA-6639-432B-878F-CB57C93CC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30580" y="1255564"/>
                <a:ext cx="5954181" cy="4405978"/>
              </a:xfrm>
              <a:blipFill>
                <a:blip r:embed="rId5"/>
                <a:stretch>
                  <a:fillRect t="-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36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51287" y="147344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(Cont’d)</a:t>
            </a:r>
            <a:endParaRPr kumimoji="1" lang="en-US" altLang="ko-KR" sz="3600" dirty="0">
              <a:latin typeface="Times New Roman" panose="02020603050405020304" pitchFamily="18" charset="0"/>
              <a:ea typeface="YDIYGO33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77D816-AC0D-4985-91A6-0F16B3A7039D}"/>
              </a:ext>
            </a:extLst>
          </p:cNvPr>
          <p:cNvSpPr/>
          <p:nvPr/>
        </p:nvSpPr>
        <p:spPr>
          <a:xfrm>
            <a:off x="-2880" y="788469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A0FC1A-C3F1-42A3-81E9-E72EEFF32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729" y="954582"/>
            <a:ext cx="8910541" cy="53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9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15318</TotalTime>
  <Words>664</Words>
  <Application>Microsoft Office PowerPoint</Application>
  <PresentationFormat>와이드스크린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YDIYGO330</vt:lpstr>
      <vt:lpstr>맑은 고딕</vt:lpstr>
      <vt:lpstr>Arial</vt:lpstr>
      <vt:lpstr>Calibri</vt:lpstr>
      <vt:lpstr>Cambria Math</vt:lpstr>
      <vt:lpstr>Times New Roman</vt:lpstr>
      <vt:lpstr>Office 테마</vt:lpstr>
      <vt:lpstr>Task Embeddings: Learning Query Embeddings using Task Context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Balancing information exposure in social networks</dc:title>
  <dc:creator>Shin Yunseob</dc:creator>
  <cp:lastModifiedBy>Shin Yunseob</cp:lastModifiedBy>
  <cp:revision>267</cp:revision>
  <dcterms:created xsi:type="dcterms:W3CDTF">2018-05-08T12:32:29Z</dcterms:created>
  <dcterms:modified xsi:type="dcterms:W3CDTF">2018-09-12T00:37:24Z</dcterms:modified>
</cp:coreProperties>
</file>