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339" r:id="rId3"/>
    <p:sldId id="320" r:id="rId4"/>
    <p:sldId id="340" r:id="rId5"/>
    <p:sldId id="293" r:id="rId6"/>
    <p:sldId id="327" r:id="rId7"/>
    <p:sldId id="338" r:id="rId8"/>
    <p:sldId id="329" r:id="rId9"/>
    <p:sldId id="336" r:id="rId10"/>
    <p:sldId id="337" r:id="rId11"/>
    <p:sldId id="344" r:id="rId12"/>
    <p:sldId id="342" r:id="rId13"/>
    <p:sldId id="343" r:id="rId14"/>
    <p:sldId id="341" r:id="rId15"/>
    <p:sldId id="318" r:id="rId16"/>
    <p:sldId id="333" r:id="rId17"/>
    <p:sldId id="32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09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59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42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71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6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968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6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99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90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2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1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96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20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35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15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42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732396" y="4873452"/>
            <a:ext cx="5053204" cy="142484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2019/03/28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Wikipedia by </a:t>
            </a:r>
            <a:b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Long Sequences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875071" y="3143497"/>
            <a:ext cx="10441858" cy="104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Peter J. Liu, Mohammad Saleh, Etienne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Poty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Ben Goodrich, Ryan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Sepassi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Łukasz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Kaiser, Noam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Shazeer</a:t>
            </a:r>
            <a:endParaRPr kumimoji="1" lang="en-US" altLang="ko-KR" sz="180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(Google Brain, Mountain View, CA)</a:t>
            </a:r>
          </a:p>
          <a:p>
            <a:r>
              <a:rPr kumimoji="1" lang="en-US" altLang="ko-KR" sz="2000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ICLR 2018</a:t>
            </a:r>
            <a:endParaRPr kumimoji="1" lang="en-US" altLang="ko-KR" i="1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1414847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Abstractive summarization with Transformer Decoder (</a:t>
                </a:r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T-D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a model to predict the next word given the previous ones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1414847"/>
              </a:xfrm>
              <a:blipFill>
                <a:blip r:embed="rId4"/>
                <a:stretch>
                  <a:fillRect t="-2575" b="-47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F084B5-3DB1-4488-B2E4-A171B482E729}"/>
              </a:ext>
            </a:extLst>
          </p:cNvPr>
          <p:cNvSpPr/>
          <p:nvPr/>
        </p:nvSpPr>
        <p:spPr>
          <a:xfrm>
            <a:off x="983145" y="2892874"/>
            <a:ext cx="2886075" cy="73342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7EFEC51-21C0-425F-8C93-167512FF47B0}"/>
              </a:ext>
            </a:extLst>
          </p:cNvPr>
          <p:cNvSpPr/>
          <p:nvPr/>
        </p:nvSpPr>
        <p:spPr>
          <a:xfrm>
            <a:off x="983145" y="4147740"/>
            <a:ext cx="2886075" cy="73342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2A6EBF-E3F8-40B4-A287-A1FF26095F02}"/>
              </a:ext>
            </a:extLst>
          </p:cNvPr>
          <p:cNvSpPr/>
          <p:nvPr/>
        </p:nvSpPr>
        <p:spPr>
          <a:xfrm>
            <a:off x="4691062" y="2892874"/>
            <a:ext cx="2886075" cy="73342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A837683-4926-41E4-A27B-086AA6AA6B19}"/>
              </a:ext>
            </a:extLst>
          </p:cNvPr>
          <p:cNvSpPr/>
          <p:nvPr/>
        </p:nvSpPr>
        <p:spPr>
          <a:xfrm>
            <a:off x="4691062" y="4147740"/>
            <a:ext cx="2886075" cy="73342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C0893F-1AF1-4C8B-AE89-FA13B99F2DEB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>
            <a:off x="3869220" y="3259587"/>
            <a:ext cx="8218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5677CF1-CEB8-40EE-B47B-E3FE797718DA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3869220" y="3259587"/>
            <a:ext cx="821842" cy="1254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3050FE-F21A-4E6E-BD94-6B9F25769B8E}"/>
              </a:ext>
            </a:extLst>
          </p:cNvPr>
          <p:cNvCxnSpPr>
            <a:cxnSpLocks/>
            <a:stCxn id="35" idx="0"/>
            <a:endCxn id="14" idx="2"/>
          </p:cNvCxnSpPr>
          <p:nvPr/>
        </p:nvCxnSpPr>
        <p:spPr>
          <a:xfrm flipV="1">
            <a:off x="2426183" y="3626299"/>
            <a:ext cx="0" cy="5214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04CD2A-8664-48A4-BFB8-4960C53108E7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V="1">
            <a:off x="6134100" y="3626299"/>
            <a:ext cx="0" cy="5214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50F898-575F-4D42-9906-C0AE636DF915}"/>
              </a:ext>
            </a:extLst>
          </p:cNvPr>
          <p:cNvSpPr/>
          <p:nvPr/>
        </p:nvSpPr>
        <p:spPr>
          <a:xfrm>
            <a:off x="983145" y="5544151"/>
            <a:ext cx="2886075" cy="5506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화살표: 위쪽 47">
            <a:extLst>
              <a:ext uri="{FF2B5EF4-FFF2-40B4-BE49-F238E27FC236}">
                <a16:creationId xmlns:a16="http://schemas.microsoft.com/office/drawing/2014/main" id="{4993E5D9-EE5D-48B5-B7FE-A4B14B0FE767}"/>
              </a:ext>
            </a:extLst>
          </p:cNvPr>
          <p:cNvSpPr/>
          <p:nvPr/>
        </p:nvSpPr>
        <p:spPr>
          <a:xfrm>
            <a:off x="2235682" y="5029301"/>
            <a:ext cx="381000" cy="366713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7AC948-0E14-4E56-96F2-BBAAE05EBEDD}"/>
              </a:ext>
            </a:extLst>
          </p:cNvPr>
          <p:cNvGrpSpPr/>
          <p:nvPr/>
        </p:nvGrpSpPr>
        <p:grpSpPr>
          <a:xfrm>
            <a:off x="4691062" y="4805487"/>
            <a:ext cx="5715867" cy="1477328"/>
            <a:chOff x="4691062" y="4805487"/>
            <a:chExt cx="5715867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55FFB8BB-4083-4F14-B88E-E6F35E092FB7}"/>
                    </a:ext>
                  </a:extLst>
                </p:cNvPr>
                <p:cNvSpPr/>
                <p:nvPr/>
              </p:nvSpPr>
              <p:spPr>
                <a:xfrm>
                  <a:off x="4691062" y="5550744"/>
                  <a:ext cx="2886075" cy="5506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/>
                    <a:t> </a:t>
                  </a: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55FFB8BB-4083-4F14-B88E-E6F35E092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062" y="5550744"/>
                  <a:ext cx="2886075" cy="5506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화살표: 위쪽 69">
              <a:extLst>
                <a:ext uri="{FF2B5EF4-FFF2-40B4-BE49-F238E27FC236}">
                  <a16:creationId xmlns:a16="http://schemas.microsoft.com/office/drawing/2014/main" id="{87083464-F4C0-4315-A557-DB29960A15A9}"/>
                </a:ext>
              </a:extLst>
            </p:cNvPr>
            <p:cNvSpPr/>
            <p:nvPr/>
          </p:nvSpPr>
          <p:spPr>
            <a:xfrm>
              <a:off x="5943599" y="5035894"/>
              <a:ext cx="381000" cy="366713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056EA07-8BA3-4255-AC85-CA3A3AF75B6A}"/>
                    </a:ext>
                  </a:extLst>
                </p:cNvPr>
                <p:cNvSpPr txBox="1"/>
                <p:nvPr/>
              </p:nvSpPr>
              <p:spPr>
                <a:xfrm>
                  <a:off x="7770695" y="4805487"/>
                  <a:ext cx="2636234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ko-KR" b="0" dirty="0">
                      <a:latin typeface="Cambria Math" panose="02040503050406030204" pitchFamily="18" charset="0"/>
                    </a:rPr>
                    <a:t>: input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b="0" dirty="0">
                      <a:latin typeface="Cambria Math" panose="02040503050406030204" pitchFamily="18" charset="0"/>
                    </a:rPr>
                    <a:t>: output (ground-truth)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b="0" dirty="0">
                      <a:latin typeface="Cambria Math" panose="02040503050406030204" pitchFamily="18" charset="0"/>
                    </a:rPr>
                    <a:t>: separator token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 length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ko-KR" dirty="0"/>
                    <a:t>: </a:t>
                  </a:r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 length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056EA07-8BA3-4255-AC85-CA3A3AF7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695" y="4805487"/>
                  <a:ext cx="2636234" cy="1477328"/>
                </a:xfrm>
                <a:prstGeom prst="rect">
                  <a:avLst/>
                </a:prstGeom>
                <a:blipFill>
                  <a:blip r:embed="rId6"/>
                  <a:stretch>
                    <a:fillRect t="-2469" r="-1852" b="-53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72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5" y="1020828"/>
                <a:ext cx="11539226" cy="3455922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Decoder with Memory-Compressed Attention (</a:t>
                </a:r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T-DMCA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handle longer sequences, memory usage for masked self-attention need to be reduced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token has Query (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Key (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Value (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vectors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techniques to limit the dot products between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Attention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Memory-compressed Attention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5" y="1020828"/>
                <a:ext cx="11539226" cy="3455922"/>
              </a:xfrm>
              <a:blipFill>
                <a:blip r:embed="rId4"/>
                <a:stretch>
                  <a:fillRect t="-1058"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F55E895-08BE-4A1D-B812-0AA0ABE1B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325" y="1986117"/>
            <a:ext cx="4446312" cy="7969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DC4506-C679-419C-AEF4-D38AB3C833C3}"/>
              </a:ext>
            </a:extLst>
          </p:cNvPr>
          <p:cNvSpPr/>
          <p:nvPr/>
        </p:nvSpPr>
        <p:spPr>
          <a:xfrm>
            <a:off x="5238749" y="2062163"/>
            <a:ext cx="426777" cy="26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B69FC3A-9CB0-4DB9-8D02-B14D3802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72642"/>
              </p:ext>
            </p:extLst>
          </p:nvPr>
        </p:nvGraphicFramePr>
        <p:xfrm>
          <a:off x="2317750" y="47003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21948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923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 </a:t>
                      </a:r>
                      <a:r>
                        <a:rPr lang="en-US" altLang="ko-KR" i="1" dirty="0"/>
                        <a:t>L</a:t>
                      </a:r>
                      <a:endParaRPr lang="ko-KR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40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3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T-DMCA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5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0" name="부제목 3">
            <a:extLst>
              <a:ext uri="{FF2B5EF4-FFF2-40B4-BE49-F238E27FC236}">
                <a16:creationId xmlns:a16="http://schemas.microsoft.com/office/drawing/2014/main" id="{6AFC6515-4113-49BB-B156-DB70B554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8"/>
            <a:ext cx="11539226" cy="1589022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 with Memory-Compressed Attention (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T-DMCA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compression for larger input size </a:t>
            </a: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consists of 5 layers (LMLML)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04D552-E5D9-4D8E-936E-0C6B9AFC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2" y="2541523"/>
            <a:ext cx="85629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3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3790950"/>
            <a:ext cx="11506201" cy="246104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1,865,750 articles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 233,252 articles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232,998 articles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with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Mixture-of-Experts layer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2017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81C07-14EE-4561-B097-4F9794C9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2" y="903524"/>
            <a:ext cx="8905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4562933"/>
            <a:ext cx="11506201" cy="1689062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Extractive-only is not enough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input corpus are significant and complementary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Cheating: extract paragraphs based on ground-truth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9FBF0-C91A-4762-A1B6-4C2B4879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49" y="1048213"/>
            <a:ext cx="4757426" cy="3017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CE5068-9730-4FDD-A9E5-F219F2CA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75" y="1813370"/>
            <a:ext cx="7019925" cy="18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376292-21D4-4E4F-B11A-232A544D2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01" y="1972494"/>
            <a:ext cx="10172798" cy="2969766"/>
          </a:xfrm>
          <a:prstGeom prst="rect">
            <a:avLst/>
          </a:prstGeom>
        </p:spPr>
      </p:pic>
      <p:sp>
        <p:nvSpPr>
          <p:cNvPr id="11" name="부제목 3">
            <a:extLst>
              <a:ext uri="{FF2B5EF4-FFF2-40B4-BE49-F238E27FC236}">
                <a16:creationId xmlns:a16="http://schemas.microsoft.com/office/drawing/2014/main" id="{35BABCB8-A7F2-498E-981C-B89C0205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8"/>
            <a:ext cx="11539226" cy="74605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evaluation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7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687D23-A0AC-41E7-BB5B-27A07D20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" y="790377"/>
            <a:ext cx="89820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Wikipedia can be approached as a multi-document summarization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coarse extraction stage has a significant effect on final performance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Decoder-only model capable of handling very long input-output examples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traditional encoder-decoder architectures on long sequence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the user has to define reference articles to actually generate new one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3858567"/>
            <a:ext cx="11506201" cy="2366310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Summarization: 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to generate a fluent, condensed summary for a document, and keep important information.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Methods</a:t>
            </a:r>
          </a:p>
        </p:txBody>
      </p:sp>
      <p:pic>
        <p:nvPicPr>
          <p:cNvPr id="1026" name="Picture 2" descr="text summarizationì ëí ì´ë¯¸ì§ ê²ìê²°ê³¼">
            <a:extLst>
              <a:ext uri="{FF2B5EF4-FFF2-40B4-BE49-F238E27FC236}">
                <a16:creationId xmlns:a16="http://schemas.microsoft.com/office/drawing/2014/main" id="{06868A00-BEBD-427A-B301-9BAF317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97" y="1001067"/>
            <a:ext cx="5048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48ECB4A-8675-4E3F-8EFC-D213F04A924C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E04D3E-9C43-4CFF-BC02-A961C83D7A78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tractive methods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original sentences to form the summary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Salient content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Fluent sentences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Incoherent discourse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Redundant information</a:t>
            </a:r>
          </a:p>
        </p:txBody>
      </p:sp>
      <p:pic>
        <p:nvPicPr>
          <p:cNvPr id="2050" name="Picture 2" descr="extractive summarizationì ëí ì´ë¯¸ì§ ê²ìê²°ê³¼">
            <a:extLst>
              <a:ext uri="{FF2B5EF4-FFF2-40B4-BE49-F238E27FC236}">
                <a16:creationId xmlns:a16="http://schemas.microsoft.com/office/drawing/2014/main" id="{3F8AF719-642F-4AB6-A612-D1FE0332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80" y="2300683"/>
            <a:ext cx="5038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A4F0858-B408-4664-B39D-42FC903D6CFD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307E35-EAF2-418B-A564-EAAB6FE426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summary using arbitrary words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Concise, coherent, fluent and scalable summary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Ultimate goal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Difficult</a:t>
            </a:r>
            <a:endParaRPr lang="en-US" altLang="ko-K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5C0957-9539-4ECF-A8D7-E664AA1DAC40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2416238-E16F-4D02-83AF-E36338BCE3B7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369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Wikipedia Generation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Multi-document summarization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 paragraphs from sources to generate a “lead” section of the target wiki article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41011-F121-4EAE-8FD2-60BBA6D7A76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3E3B45D-02D1-4341-A3F5-9B5D9C5245A1}"/>
              </a:ext>
            </a:extLst>
          </p:cNvPr>
          <p:cNvGrpSpPr/>
          <p:nvPr/>
        </p:nvGrpSpPr>
        <p:grpSpPr>
          <a:xfrm>
            <a:off x="540723" y="2269025"/>
            <a:ext cx="11044501" cy="3794931"/>
            <a:chOff x="683019" y="2339551"/>
            <a:chExt cx="11044501" cy="3794931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70675F5F-8C83-4984-A5C5-EE7E51E108BB}"/>
                </a:ext>
              </a:extLst>
            </p:cNvPr>
            <p:cNvSpPr/>
            <p:nvPr/>
          </p:nvSpPr>
          <p:spPr>
            <a:xfrm>
              <a:off x="4109682" y="3564620"/>
              <a:ext cx="682127" cy="643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CA41C5F-A660-42BB-9283-1991E4AD3D10}"/>
                </a:ext>
              </a:extLst>
            </p:cNvPr>
            <p:cNvGrpSpPr/>
            <p:nvPr/>
          </p:nvGrpSpPr>
          <p:grpSpPr>
            <a:xfrm>
              <a:off x="683019" y="2339551"/>
              <a:ext cx="3052428" cy="3729174"/>
              <a:chOff x="683019" y="2339551"/>
              <a:chExt cx="3052428" cy="372917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5064B5A-E09C-4334-B3AC-865518DF63F2}"/>
                  </a:ext>
                </a:extLst>
              </p:cNvPr>
              <p:cNvGrpSpPr/>
              <p:nvPr/>
            </p:nvGrpSpPr>
            <p:grpSpPr>
              <a:xfrm>
                <a:off x="683019" y="2339551"/>
                <a:ext cx="3052428" cy="3180157"/>
                <a:chOff x="1359294" y="1815676"/>
                <a:chExt cx="3052428" cy="318015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56F064A2-4913-4CF1-875A-85D2100F0AB7}"/>
                    </a:ext>
                  </a:extLst>
                </p:cNvPr>
                <p:cNvGrpSpPr/>
                <p:nvPr/>
              </p:nvGrpSpPr>
              <p:grpSpPr>
                <a:xfrm>
                  <a:off x="1359294" y="1815676"/>
                  <a:ext cx="3052428" cy="1523711"/>
                  <a:chOff x="636205" y="2737993"/>
                  <a:chExt cx="4130509" cy="2220804"/>
                </a:xfrm>
              </p:grpSpPr>
              <p:pic>
                <p:nvPicPr>
                  <p:cNvPr id="11" name="Picture 6" descr="web 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7F3EA206-2719-45A0-868E-96191BB7D4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205" y="2814357"/>
                    <a:ext cx="1347020" cy="13470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6" descr="web 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18A1DDBD-1A39-49FD-9F28-801A9B3792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99050" y="2814357"/>
                    <a:ext cx="1347020" cy="13470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6" descr="web 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E4204F7C-2600-4759-BF42-DCA20CF17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19694" y="2814357"/>
                    <a:ext cx="1347020" cy="13470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9E9C4797-7DE6-4FF6-A937-B351078F52DA}"/>
                      </a:ext>
                    </a:extLst>
                  </p:cNvPr>
                  <p:cNvSpPr/>
                  <p:nvPr/>
                </p:nvSpPr>
                <p:spPr>
                  <a:xfrm>
                    <a:off x="735489" y="2737993"/>
                    <a:ext cx="3923071" cy="17260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143FD44-A5DF-4CBC-A0A7-1D26DF754A5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506" y="3244333"/>
                    <a:ext cx="429929" cy="448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…</a:t>
                    </a:r>
                    <a:endParaRPr lang="ko-KR" alt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B6B6B99-1396-4C68-953A-B672A02805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057" y="3982741"/>
                        <a:ext cx="547758" cy="4648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B6B6B99-1396-4C68-953A-B672A02805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057" y="3982741"/>
                        <a:ext cx="547758" cy="4648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BC4739E-A590-4CFC-940E-A96924FC6D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03924" y="3982741"/>
                        <a:ext cx="553397" cy="465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BC4739E-A590-4CFC-940E-A96924FC6D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3924" y="3982741"/>
                        <a:ext cx="553397" cy="46550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633A811-CFAB-4B3C-AFB5-46FD2184B4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4842" y="3982741"/>
                        <a:ext cx="649707" cy="4674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633A811-CFAB-4B3C-AFB5-46FD2184B4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4842" y="3982741"/>
                        <a:ext cx="649707" cy="46746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1DA833-D64F-40FF-B509-415CE1E8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962203" y="4510213"/>
                    <a:ext cx="3386847" cy="448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Top 10 search results by Google</a:t>
                    </a:r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F58BA17C-BDE3-4DB8-881E-69147A35CB60}"/>
                    </a:ext>
                  </a:extLst>
                </p:cNvPr>
                <p:cNvGrpSpPr/>
                <p:nvPr/>
              </p:nvGrpSpPr>
              <p:grpSpPr>
                <a:xfrm>
                  <a:off x="1396502" y="3429010"/>
                  <a:ext cx="2971456" cy="1566823"/>
                  <a:chOff x="5450474" y="1953133"/>
                  <a:chExt cx="4020940" cy="2283640"/>
                </a:xfrm>
              </p:grpSpPr>
              <p:pic>
                <p:nvPicPr>
                  <p:cNvPr id="21" name="Picture 2" descr="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E3470292-3D14-49EE-95E2-A277430D7D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94535" y="2223588"/>
                    <a:ext cx="1058897" cy="10588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Picture 2" descr="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79808782-B24F-41D7-BC63-C5580EC0AD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94174" y="2223588"/>
                    <a:ext cx="1058897" cy="10588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2" descr="document icon png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8B046CB8-907A-41E3-8C73-60CD551270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11221" y="2223588"/>
                    <a:ext cx="1058897" cy="10588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CEF3CE82-4FBD-4234-BB16-9140D56BA087}"/>
                      </a:ext>
                    </a:extLst>
                  </p:cNvPr>
                  <p:cNvSpPr/>
                  <p:nvPr/>
                </p:nvSpPr>
                <p:spPr>
                  <a:xfrm>
                    <a:off x="5450474" y="1953133"/>
                    <a:ext cx="3923071" cy="17260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E245EC0-4C1D-4D24-B52F-801E527BFAE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5347" y="2546568"/>
                    <a:ext cx="429930" cy="448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…</a:t>
                    </a:r>
                    <a:endParaRPr lang="ko-KR" alt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65F8F1-3091-4092-802F-71A8444C2F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22999" y="3201721"/>
                        <a:ext cx="547759" cy="4648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565F8F1-3091-4092-802F-71A8444C2F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2999" y="3201721"/>
                        <a:ext cx="547759" cy="4648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7E5BA88-5B3F-47A6-B5A8-D991C73148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30236" y="3201721"/>
                        <a:ext cx="553397" cy="465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7E5BA88-5B3F-47A6-B5A8-D991C73148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30236" y="3201721"/>
                        <a:ext cx="553397" cy="46550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2787A5EA-FC7F-48D4-B381-ECF52F2AD7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25179" y="3201721"/>
                        <a:ext cx="846235" cy="521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2787A5EA-FC7F-48D4-B381-ECF52F2AD7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25179" y="3201721"/>
                        <a:ext cx="846235" cy="52166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50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9B48BB1-21C7-45D8-AD1B-F059DD3D6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636855" y="3788189"/>
                    <a:ext cx="3532876" cy="448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Referenced Wikipedia documents</a:t>
                    </a:r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4DCA1D9-6C42-46C1-B9C9-F5C7B0252B05}"/>
                  </a:ext>
                </a:extLst>
              </p:cNvPr>
              <p:cNvSpPr/>
              <p:nvPr/>
            </p:nvSpPr>
            <p:spPr>
              <a:xfrm>
                <a:off x="1442196" y="5623190"/>
                <a:ext cx="1506937" cy="44553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Sources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1C664F-808B-486D-9CC8-9E3B6A6CBF98}"/>
                </a:ext>
              </a:extLst>
            </p:cNvPr>
            <p:cNvGrpSpPr/>
            <p:nvPr/>
          </p:nvGrpSpPr>
          <p:grpSpPr>
            <a:xfrm>
              <a:off x="5074021" y="2622856"/>
              <a:ext cx="6653499" cy="3511626"/>
              <a:chOff x="5302517" y="2671363"/>
              <a:chExt cx="6653499" cy="351162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E736B32-6F3F-4FEB-B63C-A99E2406D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517" y="2671363"/>
                <a:ext cx="6653499" cy="2241225"/>
              </a:xfrm>
              <a:prstGeom prst="rect">
                <a:avLst/>
              </a:prstGeom>
            </p:spPr>
          </p:pic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F35E946-1F97-4888-9E6F-68ED7AC142CA}"/>
                  </a:ext>
                </a:extLst>
              </p:cNvPr>
              <p:cNvSpPr/>
              <p:nvPr/>
            </p:nvSpPr>
            <p:spPr>
              <a:xfrm>
                <a:off x="7778739" y="5525494"/>
                <a:ext cx="1701054" cy="65749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section (introduction)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1153922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 (Attention is all you need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NIPS 2017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2" name="Picture 2" descr="transformer deep learningì ëí ì´ë¯¸ì§ ê²ìê²°ê³¼">
            <a:extLst>
              <a:ext uri="{FF2B5EF4-FFF2-40B4-BE49-F238E27FC236}">
                <a16:creationId xmlns:a16="http://schemas.microsoft.com/office/drawing/2014/main" id="{88C83ECB-4296-48A8-B61E-0E58642B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63" y="1605046"/>
            <a:ext cx="8070849" cy="46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3E3BC40-6B1A-4F86-9268-F8FE176A0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5888449"/>
            <a:ext cx="3276600" cy="5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FD1838-5A03-47F5-AC1D-2C71FBD71C2F}"/>
              </a:ext>
            </a:extLst>
          </p:cNvPr>
          <p:cNvGrpSpPr/>
          <p:nvPr/>
        </p:nvGrpSpPr>
        <p:grpSpPr>
          <a:xfrm>
            <a:off x="1131772" y="3046553"/>
            <a:ext cx="9928456" cy="990794"/>
            <a:chOff x="1681000" y="2949065"/>
            <a:chExt cx="9928456" cy="990794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5BF3B59-266A-4EE6-91E3-87905FF845C1}"/>
                </a:ext>
              </a:extLst>
            </p:cNvPr>
            <p:cNvSpPr/>
            <p:nvPr/>
          </p:nvSpPr>
          <p:spPr>
            <a:xfrm>
              <a:off x="9377533" y="2958807"/>
              <a:ext cx="2231923" cy="9810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Abstractive Summarization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8CA04CD9-6ADB-4D04-924E-1BB8EBCC0DAF}"/>
                </a:ext>
              </a:extLst>
            </p:cNvPr>
            <p:cNvSpPr/>
            <p:nvPr/>
          </p:nvSpPr>
          <p:spPr>
            <a:xfrm>
              <a:off x="4305646" y="3097106"/>
              <a:ext cx="896795" cy="68497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986A15E-6280-4AB4-9216-6E3268B1BFB3}"/>
                </a:ext>
              </a:extLst>
            </p:cNvPr>
            <p:cNvSpPr/>
            <p:nvPr/>
          </p:nvSpPr>
          <p:spPr>
            <a:xfrm>
              <a:off x="5472100" y="2949065"/>
              <a:ext cx="2231923" cy="9810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Extractive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Multi-documents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Summarization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3F9E195B-931C-4E18-8CEF-2A97D89348E5}"/>
                </a:ext>
              </a:extLst>
            </p:cNvPr>
            <p:cNvSpPr/>
            <p:nvPr/>
          </p:nvSpPr>
          <p:spPr>
            <a:xfrm>
              <a:off x="8096746" y="3096399"/>
              <a:ext cx="896795" cy="68497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E9FE34D-A608-4B22-9D98-8F9C1AF40587}"/>
                </a:ext>
              </a:extLst>
            </p:cNvPr>
            <p:cNvSpPr/>
            <p:nvPr/>
          </p:nvSpPr>
          <p:spPr>
            <a:xfrm>
              <a:off x="1681000" y="2958807"/>
              <a:ext cx="2231923" cy="9810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Wikipedia and search results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69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B7F9FC-A50D-47CB-A739-7B57BC733F88}"/>
              </a:ext>
            </a:extLst>
          </p:cNvPr>
          <p:cNvGrpSpPr/>
          <p:nvPr/>
        </p:nvGrpSpPr>
        <p:grpSpPr>
          <a:xfrm>
            <a:off x="1852947" y="1708034"/>
            <a:ext cx="4130509" cy="2114391"/>
            <a:chOff x="636205" y="2737993"/>
            <a:chExt cx="4130509" cy="2114391"/>
          </a:xfrm>
        </p:grpSpPr>
        <p:pic>
          <p:nvPicPr>
            <p:cNvPr id="1030" name="Picture 6" descr="web 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D73722AA-319E-4764-80B2-5CAABFB94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5" y="2814357"/>
              <a:ext cx="1347020" cy="1347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web 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AAE46255-16CC-4DA8-AC0B-2DC18CA5F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050" y="2814357"/>
              <a:ext cx="1347020" cy="1347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web 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A7B0FF95-E171-405C-9608-5CC118F18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694" y="2814357"/>
              <a:ext cx="1347020" cy="1347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C909B0-DCE5-48DA-B5D0-1AAC787ED253}"/>
                </a:ext>
              </a:extLst>
            </p:cNvPr>
            <p:cNvSpPr/>
            <p:nvPr/>
          </p:nvSpPr>
          <p:spPr>
            <a:xfrm>
              <a:off x="735489" y="2737993"/>
              <a:ext cx="3923071" cy="172605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4ECDE2-44B7-49C2-8109-A543246A9190}"/>
                </a:ext>
              </a:extLst>
            </p:cNvPr>
            <p:cNvSpPr txBox="1"/>
            <p:nvPr/>
          </p:nvSpPr>
          <p:spPr>
            <a:xfrm>
              <a:off x="3063506" y="324433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804A3B3-859B-4332-867E-92C767A313B3}"/>
                    </a:ext>
                  </a:extLst>
                </p:cNvPr>
                <p:cNvSpPr txBox="1"/>
                <p:nvPr/>
              </p:nvSpPr>
              <p:spPr>
                <a:xfrm>
                  <a:off x="1011057" y="3982741"/>
                  <a:ext cx="470193" cy="383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804A3B3-859B-4332-867E-92C767A31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57" y="3982741"/>
                  <a:ext cx="470193" cy="383759"/>
                </a:xfrm>
                <a:prstGeom prst="rect">
                  <a:avLst/>
                </a:prstGeom>
                <a:blipFill>
                  <a:blip r:embed="rId5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6FFB42-F45A-41A1-8150-22AB3685DCB4}"/>
                    </a:ext>
                  </a:extLst>
                </p:cNvPr>
                <p:cNvSpPr txBox="1"/>
                <p:nvPr/>
              </p:nvSpPr>
              <p:spPr>
                <a:xfrm>
                  <a:off x="2103924" y="3982741"/>
                  <a:ext cx="475515" cy="384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96FFB42-F45A-41A1-8150-22AB3685D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924" y="3982741"/>
                  <a:ext cx="475515" cy="384336"/>
                </a:xfrm>
                <a:prstGeom prst="rect">
                  <a:avLst/>
                </a:prstGeom>
                <a:blipFill>
                  <a:blip r:embed="rId6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D01BA0C-5253-48E0-B7BD-E2A93DA9E1B7}"/>
                    </a:ext>
                  </a:extLst>
                </p:cNvPr>
                <p:cNvSpPr txBox="1"/>
                <p:nvPr/>
              </p:nvSpPr>
              <p:spPr>
                <a:xfrm>
                  <a:off x="3834843" y="3982741"/>
                  <a:ext cx="567976" cy="3860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D01BA0C-5253-48E0-B7BD-E2A93DA9E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843" y="3982741"/>
                  <a:ext cx="567976" cy="386068"/>
                </a:xfrm>
                <a:prstGeom prst="rect">
                  <a:avLst/>
                </a:prstGeom>
                <a:blipFill>
                  <a:blip r:embed="rId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AF897B-61F3-496E-8E6A-1DAD83D70BDE}"/>
                </a:ext>
              </a:extLst>
            </p:cNvPr>
            <p:cNvSpPr txBox="1"/>
            <p:nvPr/>
          </p:nvSpPr>
          <p:spPr>
            <a:xfrm>
              <a:off x="1239837" y="4483052"/>
              <a:ext cx="316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10 search results by Google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30CE6C-C251-4557-B82B-01540E3EA9B5}"/>
              </a:ext>
            </a:extLst>
          </p:cNvPr>
          <p:cNvGrpSpPr/>
          <p:nvPr/>
        </p:nvGrpSpPr>
        <p:grpSpPr>
          <a:xfrm>
            <a:off x="1952231" y="4061652"/>
            <a:ext cx="3927028" cy="2120455"/>
            <a:chOff x="5450474" y="1953133"/>
            <a:chExt cx="3927028" cy="2120455"/>
          </a:xfrm>
        </p:grpSpPr>
        <p:pic>
          <p:nvPicPr>
            <p:cNvPr id="1026" name="Picture 2" descr="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5DD06938-7292-4CD2-80C5-0B21703BC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535" y="2223588"/>
              <a:ext cx="1058897" cy="10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61E40263-2A4C-402E-9CC8-7B273556F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174" y="2223588"/>
              <a:ext cx="1058897" cy="10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D29B299D-C306-4283-B184-46CE7BB7C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221" y="2223588"/>
              <a:ext cx="1058897" cy="105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06FC2D7-BB82-40E9-8A91-E528938A8293}"/>
                </a:ext>
              </a:extLst>
            </p:cNvPr>
            <p:cNvSpPr/>
            <p:nvPr/>
          </p:nvSpPr>
          <p:spPr>
            <a:xfrm>
              <a:off x="5450474" y="1953133"/>
              <a:ext cx="3923071" cy="172605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311A73-4C21-4CD5-B866-FADB1D275D14}"/>
                </a:ext>
              </a:extLst>
            </p:cNvPr>
            <p:cNvSpPr txBox="1"/>
            <p:nvPr/>
          </p:nvSpPr>
          <p:spPr>
            <a:xfrm>
              <a:off x="7795346" y="25465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1D3F4D2-7ED2-465C-99E9-B3E8110FCCEA}"/>
                    </a:ext>
                  </a:extLst>
                </p:cNvPr>
                <p:cNvSpPr txBox="1"/>
                <p:nvPr/>
              </p:nvSpPr>
              <p:spPr>
                <a:xfrm>
                  <a:off x="5922999" y="3201721"/>
                  <a:ext cx="468590" cy="383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1D3F4D2-7ED2-465C-99E9-B3E8110FC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999" y="3201721"/>
                  <a:ext cx="468590" cy="383759"/>
                </a:xfrm>
                <a:prstGeom prst="rect">
                  <a:avLst/>
                </a:prstGeom>
                <a:blipFill>
                  <a:blip r:embed="rId9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230BC18-5F42-44E3-B050-F99BC5160ED4}"/>
                    </a:ext>
                  </a:extLst>
                </p:cNvPr>
                <p:cNvSpPr txBox="1"/>
                <p:nvPr/>
              </p:nvSpPr>
              <p:spPr>
                <a:xfrm>
                  <a:off x="6930235" y="3201721"/>
                  <a:ext cx="473911" cy="384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230BC18-5F42-44E3-B050-F99BC5160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235" y="3201721"/>
                  <a:ext cx="473911" cy="384336"/>
                </a:xfrm>
                <a:prstGeom prst="rect">
                  <a:avLst/>
                </a:prstGeom>
                <a:blipFill>
                  <a:blip r:embed="rId10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7D66924-D948-48C9-90A7-1755774B5E44}"/>
                    </a:ext>
                  </a:extLst>
                </p:cNvPr>
                <p:cNvSpPr txBox="1"/>
                <p:nvPr/>
              </p:nvSpPr>
              <p:spPr>
                <a:xfrm>
                  <a:off x="8625180" y="3201721"/>
                  <a:ext cx="752322" cy="433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7D66924-D948-48C9-90A7-1755774B5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180" y="3201721"/>
                  <a:ext cx="752322" cy="433837"/>
                </a:xfrm>
                <a:prstGeom prst="rect">
                  <a:avLst/>
                </a:prstGeom>
                <a:blipFill>
                  <a:blip r:embed="rId11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F988BBB-0BB3-41BF-B0F4-B180866CE3D7}"/>
                </a:ext>
              </a:extLst>
            </p:cNvPr>
            <p:cNvSpPr txBox="1"/>
            <p:nvPr/>
          </p:nvSpPr>
          <p:spPr>
            <a:xfrm>
              <a:off x="5761845" y="3704256"/>
              <a:ext cx="3300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Referenced Wikipedia documents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5A9DB74-3FA3-4866-A238-4A2F991C5AB8}"/>
              </a:ext>
            </a:extLst>
          </p:cNvPr>
          <p:cNvSpPr/>
          <p:nvPr/>
        </p:nvSpPr>
        <p:spPr>
          <a:xfrm>
            <a:off x="6316700" y="3519595"/>
            <a:ext cx="896795" cy="6849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DC6F99-2970-49EF-BD7D-64CFF2279D68}"/>
              </a:ext>
            </a:extLst>
          </p:cNvPr>
          <p:cNvGrpSpPr/>
          <p:nvPr/>
        </p:nvGrpSpPr>
        <p:grpSpPr>
          <a:xfrm>
            <a:off x="7204490" y="2246694"/>
            <a:ext cx="2986916" cy="3629915"/>
            <a:chOff x="5488718" y="1902685"/>
            <a:chExt cx="2986916" cy="3629915"/>
          </a:xfrm>
        </p:grpSpPr>
        <p:pic>
          <p:nvPicPr>
            <p:cNvPr id="1032" name="Picture 8" descr="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414C998C-560C-44D7-95A0-35769B565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88718" y="1902685"/>
              <a:ext cx="2986916" cy="2954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5C29AB-8FDE-4508-B6EA-D476D14F58F9}"/>
                    </a:ext>
                  </a:extLst>
                </p:cNvPr>
                <p:cNvSpPr txBox="1"/>
                <p:nvPr/>
              </p:nvSpPr>
              <p:spPr>
                <a:xfrm>
                  <a:off x="6276470" y="4857415"/>
                  <a:ext cx="1613070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…}</m:t>
                        </m:r>
                      </m:oMath>
                    </m:oMathPara>
                  </a14:m>
                  <a:endPara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a paragraph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5C29AB-8FDE-4508-B6EA-D476D14F5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70" y="4857415"/>
                  <a:ext cx="1613070" cy="675185"/>
                </a:xfrm>
                <a:prstGeom prst="rect">
                  <a:avLst/>
                </a:prstGeom>
                <a:blipFill>
                  <a:blip r:embed="rId13"/>
                  <a:stretch>
                    <a:fillRect r="-3019"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5" y="1020828"/>
                <a:ext cx="11539226" cy="550682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Gathering paragraphs from input sources for an article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부제목 3">
                <a:extLst>
                  <a:ext uri="{FF2B5EF4-FFF2-40B4-BE49-F238E27FC236}">
                    <a16:creationId xmlns:a16="http://schemas.microsoft.com/office/drawing/2014/main" id="{6AFC6515-4113-49BB-B156-DB70B554C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5" y="1020828"/>
                <a:ext cx="11539226" cy="550682"/>
              </a:xfrm>
              <a:blipFill>
                <a:blip r:embed="rId14"/>
                <a:stretch>
                  <a:fillRect t="-6593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1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5A9DB74-3FA3-4866-A238-4A2F991C5AB8}"/>
              </a:ext>
            </a:extLst>
          </p:cNvPr>
          <p:cNvSpPr/>
          <p:nvPr/>
        </p:nvSpPr>
        <p:spPr>
          <a:xfrm>
            <a:off x="3114485" y="2931953"/>
            <a:ext cx="1764999" cy="122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title(i)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DC6F99-2970-49EF-BD7D-64CFF2279D68}"/>
              </a:ext>
            </a:extLst>
          </p:cNvPr>
          <p:cNvGrpSpPr/>
          <p:nvPr/>
        </p:nvGrpSpPr>
        <p:grpSpPr>
          <a:xfrm>
            <a:off x="324629" y="2066419"/>
            <a:ext cx="2986916" cy="3629915"/>
            <a:chOff x="5488718" y="1902685"/>
            <a:chExt cx="2986916" cy="3629915"/>
          </a:xfrm>
        </p:grpSpPr>
        <p:pic>
          <p:nvPicPr>
            <p:cNvPr id="1032" name="Picture 8" descr="document icon pngì ëí ì´ë¯¸ì§ ê²ìê²°ê³¼">
              <a:extLst>
                <a:ext uri="{FF2B5EF4-FFF2-40B4-BE49-F238E27FC236}">
                  <a16:creationId xmlns:a16="http://schemas.microsoft.com/office/drawing/2014/main" id="{414C998C-560C-44D7-95A0-35769B565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88718" y="1902685"/>
              <a:ext cx="2986916" cy="2954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5C29AB-8FDE-4508-B6EA-D476D14F58F9}"/>
                    </a:ext>
                  </a:extLst>
                </p:cNvPr>
                <p:cNvSpPr txBox="1"/>
                <p:nvPr/>
              </p:nvSpPr>
              <p:spPr>
                <a:xfrm>
                  <a:off x="6276470" y="4857415"/>
                  <a:ext cx="1613070" cy="67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…}</m:t>
                        </m:r>
                      </m:oMath>
                    </m:oMathPara>
                  </a14:m>
                  <a:endPara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a paragraph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5C29AB-8FDE-4508-B6EA-D476D14F5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70" y="4857415"/>
                  <a:ext cx="1613070" cy="675185"/>
                </a:xfrm>
                <a:prstGeom prst="rect">
                  <a:avLst/>
                </a:prstGeom>
                <a:blipFill>
                  <a:blip r:embed="rId5"/>
                  <a:stretch>
                    <a:fillRect r="-3019"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" name="부제목 3">
            <a:extLst>
              <a:ext uri="{FF2B5EF4-FFF2-40B4-BE49-F238E27FC236}">
                <a16:creationId xmlns:a16="http://schemas.microsoft.com/office/drawing/2014/main" id="{6AFC6515-4113-49BB-B156-DB70B554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11539226" cy="532745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Extractive stage: rank and select top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paragraphs by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4CF5CA-5BEC-4BC9-9B33-712D36E3A31B}"/>
              </a:ext>
            </a:extLst>
          </p:cNvPr>
          <p:cNvGrpSpPr/>
          <p:nvPr/>
        </p:nvGrpSpPr>
        <p:grpSpPr>
          <a:xfrm>
            <a:off x="5037189" y="3252316"/>
            <a:ext cx="2864853" cy="1064796"/>
            <a:chOff x="5840715" y="3316010"/>
            <a:chExt cx="2864853" cy="1064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053C26-F7D0-4438-A6AB-26133F88A147}"/>
                    </a:ext>
                  </a:extLst>
                </p:cNvPr>
                <p:cNvSpPr txBox="1"/>
                <p:nvPr/>
              </p:nvSpPr>
              <p:spPr>
                <a:xfrm>
                  <a:off x="6508991" y="3898943"/>
                  <a:ext cx="1668342" cy="481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053C26-F7D0-4438-A6AB-26133F88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991" y="3898943"/>
                  <a:ext cx="1668342" cy="4818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5610871-31AC-47EF-B740-C4D1BDF8FE84}"/>
                </a:ext>
              </a:extLst>
            </p:cNvPr>
            <p:cNvGrpSpPr/>
            <p:nvPr/>
          </p:nvGrpSpPr>
          <p:grpSpPr>
            <a:xfrm>
              <a:off x="5840715" y="3316010"/>
              <a:ext cx="2864853" cy="582936"/>
              <a:chOff x="6096000" y="2846064"/>
              <a:chExt cx="2864853" cy="582936"/>
            </a:xfrm>
          </p:grpSpPr>
          <p:pic>
            <p:nvPicPr>
              <p:cNvPr id="31" name="Picture 8" descr="document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52FAC3C7-AC4E-4529-B03D-F3B560B8D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96000" y="2846067"/>
                <a:ext cx="589283" cy="582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document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A4CAD6B4-EA3D-4A9A-8AB1-B5F5A4DD85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685283" y="2846066"/>
                <a:ext cx="589283" cy="582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document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71A8203C-DDCE-4413-82DA-7B049D93FE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371570" y="2846065"/>
                <a:ext cx="589283" cy="582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document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34354422-D2B2-4B7E-8FE7-C36BEE614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74566" y="2846064"/>
                <a:ext cx="589283" cy="582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7" name="Picture 8" descr="document icon pngì ëí ì´ë¯¸ì§ ê²ìê²°ê³¼">
            <a:extLst>
              <a:ext uri="{FF2B5EF4-FFF2-40B4-BE49-F238E27FC236}">
                <a16:creationId xmlns:a16="http://schemas.microsoft.com/office/drawing/2014/main" id="{D44B1299-F056-44B6-A334-A9025BE9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8978" y="2724597"/>
            <a:ext cx="1609863" cy="15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4618A1-8C93-4764-8D0E-4628A014FD70}"/>
                  </a:ext>
                </a:extLst>
              </p:cNvPr>
              <p:cNvSpPr txBox="1"/>
              <p:nvPr/>
            </p:nvSpPr>
            <p:spPr>
              <a:xfrm>
                <a:off x="9925591" y="4434455"/>
                <a:ext cx="1756635" cy="3844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4618A1-8C93-4764-8D0E-4628A014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591" y="4434455"/>
                <a:ext cx="1756635" cy="38446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161FF5F-91FD-48CE-A303-9E8FD37FE5AE}"/>
              </a:ext>
            </a:extLst>
          </p:cNvPr>
          <p:cNvSpPr/>
          <p:nvPr/>
        </p:nvSpPr>
        <p:spPr>
          <a:xfrm>
            <a:off x="8116546" y="2931953"/>
            <a:ext cx="1764999" cy="122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Sub-word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DFF4-2EDD-4646-98F4-9690EC29C41E}"/>
              </a:ext>
            </a:extLst>
          </p:cNvPr>
          <p:cNvSpPr txBox="1"/>
          <p:nvPr/>
        </p:nvSpPr>
        <p:spPr>
          <a:xfrm>
            <a:off x="9894043" y="481891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 the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model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2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25639</TotalTime>
  <Words>573</Words>
  <Application>Microsoft Office PowerPoint</Application>
  <PresentationFormat>와이드스크린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Office 테마</vt:lpstr>
      <vt:lpstr>Generating Wikipedia by  Summarizing Long Sequences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417</cp:revision>
  <dcterms:created xsi:type="dcterms:W3CDTF">2018-05-08T12:32:29Z</dcterms:created>
  <dcterms:modified xsi:type="dcterms:W3CDTF">2019-03-28T08:21:21Z</dcterms:modified>
</cp:coreProperties>
</file>