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95" r:id="rId3"/>
    <p:sldId id="293" r:id="rId4"/>
    <p:sldId id="294" r:id="rId5"/>
    <p:sldId id="319" r:id="rId6"/>
    <p:sldId id="313" r:id="rId7"/>
    <p:sldId id="326" r:id="rId8"/>
    <p:sldId id="314" r:id="rId9"/>
    <p:sldId id="327" r:id="rId10"/>
    <p:sldId id="328" r:id="rId11"/>
    <p:sldId id="329" r:id="rId12"/>
    <p:sldId id="330" r:id="rId13"/>
    <p:sldId id="331" r:id="rId14"/>
    <p:sldId id="332" r:id="rId15"/>
    <p:sldId id="318" r:id="rId16"/>
    <p:sldId id="333" r:id="rId17"/>
    <p:sldId id="334" r:id="rId18"/>
    <p:sldId id="324" r:id="rId19"/>
    <p:sldId id="322" r:id="rId20"/>
    <p:sldId id="335" r:id="rId21"/>
    <p:sldId id="29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09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15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원래는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분모에 모든 노드에 대해 하지만 </a:t>
            </a:r>
            <a:r>
              <a:rPr kumimoji="1" lang="ko-KR" altLang="en-US" dirty="0" err="1"/>
              <a:t>여기선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이웃노드에</a:t>
            </a:r>
            <a:r>
              <a:rPr kumimoji="1" lang="ko-KR" altLang="en-US" dirty="0"/>
              <a:t> 대해서만 계산함 </a:t>
            </a:r>
            <a:r>
              <a:rPr kumimoji="1" lang="en-US" altLang="ko-KR" dirty="0"/>
              <a:t>(masked attention)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87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1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735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6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99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026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63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90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41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learnt feature maps substantially more robust, providing a strong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a variety of adversarial attacks while sacrificing almost no test accuracy.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679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19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0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8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247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13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61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732396" y="4873452"/>
            <a:ext cx="5053204" cy="142484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2019/01/18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Networks</a:t>
            </a:r>
            <a:endParaRPr lang="ko-KR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78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Veličković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G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Cucurull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A Casanova, A Romero, P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Liò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Y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Bengio</a:t>
            </a:r>
            <a:endParaRPr kumimoji="1" lang="en-US" altLang="ko-KR" sz="180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r>
              <a:rPr kumimoji="1" lang="en-US" altLang="ko-KR" sz="2000" b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ICLR 2018</a:t>
            </a:r>
            <a:endParaRPr kumimoji="1" lang="en-US" altLang="ko-KR" b="1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mechanism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Focusing on the </a:t>
                </a: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relevant parts on the input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make decisions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Self-attention (intra-attention): 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input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attends differently to all the other input elements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9E2DED-5224-415F-BAEB-1ACFECAFA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595" y="2962275"/>
            <a:ext cx="3563785" cy="31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72784E-BEB1-417B-89E7-B29AC34CBA8F}"/>
              </a:ext>
            </a:extLst>
          </p:cNvPr>
          <p:cNvGrpSpPr/>
          <p:nvPr/>
        </p:nvGrpSpPr>
        <p:grpSpPr>
          <a:xfrm>
            <a:off x="1651806" y="1443430"/>
            <a:ext cx="4040446" cy="4027894"/>
            <a:chOff x="120276" y="1247888"/>
            <a:chExt cx="4040446" cy="402789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AF2D95-6289-46F2-B2F7-B9066CEB22D7}"/>
                </a:ext>
              </a:extLst>
            </p:cNvPr>
            <p:cNvGrpSpPr/>
            <p:nvPr/>
          </p:nvGrpSpPr>
          <p:grpSpPr>
            <a:xfrm>
              <a:off x="120276" y="1247888"/>
              <a:ext cx="4040446" cy="3595952"/>
              <a:chOff x="783216" y="1263128"/>
              <a:chExt cx="4040446" cy="3595952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EC085F-D211-49C2-A456-69FBAA78D5F3}"/>
                  </a:ext>
                </a:extLst>
              </p:cNvPr>
              <p:cNvSpPr/>
              <p:nvPr/>
            </p:nvSpPr>
            <p:spPr>
              <a:xfrm>
                <a:off x="1373721" y="1263128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9D554E5-656E-4138-A9D4-AB136008F475}"/>
                  </a:ext>
                </a:extLst>
              </p:cNvPr>
              <p:cNvSpPr/>
              <p:nvPr/>
            </p:nvSpPr>
            <p:spPr>
              <a:xfrm>
                <a:off x="1373721" y="22040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E0CFDD7-EC3B-443C-9B77-64F549419FA2}"/>
                  </a:ext>
                </a:extLst>
              </p:cNvPr>
              <p:cNvSpPr/>
              <p:nvPr/>
            </p:nvSpPr>
            <p:spPr>
              <a:xfrm>
                <a:off x="1372451" y="2671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34EC8D5-302E-4387-8B66-BFE2669E64EC}"/>
                  </a:ext>
                </a:extLst>
              </p:cNvPr>
              <p:cNvSpPr/>
              <p:nvPr/>
            </p:nvSpPr>
            <p:spPr>
              <a:xfrm>
                <a:off x="1373721" y="1736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3DD3038-D02E-420C-8CA5-6ECECA2C578B}"/>
                  </a:ext>
                </a:extLst>
              </p:cNvPr>
              <p:cNvSpPr/>
              <p:nvPr/>
            </p:nvSpPr>
            <p:spPr>
              <a:xfrm>
                <a:off x="1373721" y="3140146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5AF21A1-0F4D-4137-A8F7-18C6903D714E}"/>
                  </a:ext>
                </a:extLst>
              </p:cNvPr>
              <p:cNvSpPr/>
              <p:nvPr/>
            </p:nvSpPr>
            <p:spPr>
              <a:xfrm>
                <a:off x="1373721" y="40810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6FD54B7-DC67-476A-8706-CBC99AC21BE0}"/>
                  </a:ext>
                </a:extLst>
              </p:cNvPr>
              <p:cNvSpPr/>
              <p:nvPr/>
            </p:nvSpPr>
            <p:spPr>
              <a:xfrm>
                <a:off x="1372451" y="4548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F6F56A-2A1F-4F77-ABAB-8800C942D101}"/>
                  </a:ext>
                </a:extLst>
              </p:cNvPr>
              <p:cNvSpPr/>
              <p:nvPr/>
            </p:nvSpPr>
            <p:spPr>
              <a:xfrm>
                <a:off x="1373721" y="3613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7CF06B-9A34-4E63-86B7-92DF3FAD5719}"/>
                  </a:ext>
                </a:extLst>
              </p:cNvPr>
              <p:cNvSpPr/>
              <p:nvPr/>
            </p:nvSpPr>
            <p:spPr>
              <a:xfrm>
                <a:off x="2297646" y="1734999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7415029-070A-4D6A-B3C9-44FAEC941057}"/>
                  </a:ext>
                </a:extLst>
              </p:cNvPr>
              <p:cNvSpPr/>
              <p:nvPr/>
            </p:nvSpPr>
            <p:spPr>
              <a:xfrm>
                <a:off x="2297646" y="2202498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8812C21-8C9F-439D-A194-F663038DB0BC}"/>
                  </a:ext>
                </a:extLst>
              </p:cNvPr>
              <p:cNvSpPr/>
              <p:nvPr/>
            </p:nvSpPr>
            <p:spPr>
              <a:xfrm>
                <a:off x="2297646" y="40779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3930A2A-7B90-4CB4-B219-A206B0E90A87}"/>
                  </a:ext>
                </a:extLst>
              </p:cNvPr>
              <p:cNvSpPr/>
              <p:nvPr/>
            </p:nvSpPr>
            <p:spPr>
              <a:xfrm>
                <a:off x="2297646" y="36104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00FCA97B-2E2D-47AF-83AE-4F2BD19DC1DD}"/>
                  </a:ext>
                </a:extLst>
              </p:cNvPr>
              <p:cNvCxnSpPr>
                <a:stCxn id="63" idx="6"/>
                <a:endCxn id="72" idx="2"/>
              </p:cNvCxnSpPr>
              <p:nvPr/>
            </p:nvCxnSpPr>
            <p:spPr>
              <a:xfrm flipV="1">
                <a:off x="1652689" y="1890259"/>
                <a:ext cx="644957" cy="46904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102E94B-6CFC-4CE0-B850-06EA8732153D}"/>
                  </a:ext>
                </a:extLst>
              </p:cNvPr>
              <p:cNvCxnSpPr>
                <a:cxnSpLocks/>
                <a:stCxn id="66" idx="6"/>
                <a:endCxn id="72" idx="2"/>
              </p:cNvCxnSpPr>
              <p:nvPr/>
            </p:nvCxnSpPr>
            <p:spPr>
              <a:xfrm flipV="1">
                <a:off x="1652689" y="1890259"/>
                <a:ext cx="644957" cy="1544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30B6A520-A32C-462C-959E-3BB74BAAB77F}"/>
                  </a:ext>
                </a:extLst>
              </p:cNvPr>
              <p:cNvCxnSpPr>
                <a:cxnSpLocks/>
                <a:stCxn id="61" idx="6"/>
                <a:endCxn id="72" idx="2"/>
              </p:cNvCxnSpPr>
              <p:nvPr/>
            </p:nvCxnSpPr>
            <p:spPr>
              <a:xfrm>
                <a:off x="1652689" y="1418388"/>
                <a:ext cx="644957" cy="471871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8461A9D-0FEF-45DE-8AE2-B41B452A6126}"/>
                  </a:ext>
                </a:extLst>
              </p:cNvPr>
              <p:cNvCxnSpPr>
                <a:cxnSpLocks/>
                <a:stCxn id="64" idx="6"/>
                <a:endCxn id="73" idx="2"/>
              </p:cNvCxnSpPr>
              <p:nvPr/>
            </p:nvCxnSpPr>
            <p:spPr>
              <a:xfrm flipV="1">
                <a:off x="1651419" y="2357758"/>
                <a:ext cx="646227" cy="46904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58A5AD-E1AE-4CE5-9560-2A643BE3A181}"/>
                  </a:ext>
                </a:extLst>
              </p:cNvPr>
              <p:cNvCxnSpPr>
                <a:cxnSpLocks/>
                <a:stCxn id="61" idx="6"/>
                <a:endCxn id="73" idx="2"/>
              </p:cNvCxnSpPr>
              <p:nvPr/>
            </p:nvCxnSpPr>
            <p:spPr>
              <a:xfrm>
                <a:off x="1652689" y="1418388"/>
                <a:ext cx="644957" cy="93937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FA24FD5-D368-4EA8-974E-39E5D7EDA092}"/>
                  </a:ext>
                </a:extLst>
              </p:cNvPr>
              <p:cNvCxnSpPr>
                <a:cxnSpLocks/>
                <a:stCxn id="66" idx="6"/>
                <a:endCxn id="73" idx="2"/>
              </p:cNvCxnSpPr>
              <p:nvPr/>
            </p:nvCxnSpPr>
            <p:spPr>
              <a:xfrm>
                <a:off x="1652689" y="1891803"/>
                <a:ext cx="644957" cy="465955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9F7AD0-42F0-47B9-BE3D-9C8DE89FA291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 flipV="1">
                <a:off x="1652689" y="2357758"/>
                <a:ext cx="644957" cy="1545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94A3488D-F16C-4D8F-9F91-B134BFD7A194}"/>
                  </a:ext>
                </a:extLst>
              </p:cNvPr>
              <p:cNvCxnSpPr>
                <a:cxnSpLocks/>
                <a:stCxn id="64" idx="6"/>
                <a:endCxn id="72" idx="2"/>
              </p:cNvCxnSpPr>
              <p:nvPr/>
            </p:nvCxnSpPr>
            <p:spPr>
              <a:xfrm flipV="1">
                <a:off x="1651419" y="1890259"/>
                <a:ext cx="646227" cy="9365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13BC388-399F-41F2-B8E1-B3D1A494672E}"/>
                  </a:ext>
                </a:extLst>
              </p:cNvPr>
              <p:cNvCxnSpPr>
                <a:cxnSpLocks/>
                <a:stCxn id="67" idx="6"/>
                <a:endCxn id="76" idx="2"/>
              </p:cNvCxnSpPr>
              <p:nvPr/>
            </p:nvCxnSpPr>
            <p:spPr>
              <a:xfrm>
                <a:off x="1652689" y="3295406"/>
                <a:ext cx="644957" cy="47033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F7DA7DF-0E31-452A-939F-4970B5FFFDC3}"/>
                  </a:ext>
                </a:extLst>
              </p:cNvPr>
              <p:cNvCxnSpPr>
                <a:cxnSpLocks/>
                <a:stCxn id="67" idx="6"/>
                <a:endCxn id="74" idx="2"/>
              </p:cNvCxnSpPr>
              <p:nvPr/>
            </p:nvCxnSpPr>
            <p:spPr>
              <a:xfrm>
                <a:off x="1652689" y="3295406"/>
                <a:ext cx="644957" cy="937836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8FD29E66-50B3-4C66-A12D-E31084C60EBC}"/>
                  </a:ext>
                </a:extLst>
              </p:cNvPr>
              <p:cNvCxnSpPr>
                <a:cxnSpLocks/>
                <a:stCxn id="70" idx="6"/>
                <a:endCxn id="76" idx="2"/>
              </p:cNvCxnSpPr>
              <p:nvPr/>
            </p:nvCxnSpPr>
            <p:spPr>
              <a:xfrm flipV="1">
                <a:off x="1652689" y="3765742"/>
                <a:ext cx="644957" cy="307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E9B1DB4-1743-4F75-BB8A-C2CC74E2A7DF}"/>
                  </a:ext>
                </a:extLst>
              </p:cNvPr>
              <p:cNvCxnSpPr>
                <a:cxnSpLocks/>
                <a:stCxn id="70" idx="6"/>
                <a:endCxn id="74" idx="2"/>
              </p:cNvCxnSpPr>
              <p:nvPr/>
            </p:nvCxnSpPr>
            <p:spPr>
              <a:xfrm>
                <a:off x="1652689" y="3768821"/>
                <a:ext cx="644957" cy="464421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05B7CC2-7876-409A-851C-6291F2B428EE}"/>
                  </a:ext>
                </a:extLst>
              </p:cNvPr>
              <p:cNvCxnSpPr>
                <a:cxnSpLocks/>
                <a:stCxn id="68" idx="6"/>
                <a:endCxn id="76" idx="2"/>
              </p:cNvCxnSpPr>
              <p:nvPr/>
            </p:nvCxnSpPr>
            <p:spPr>
              <a:xfrm flipV="1">
                <a:off x="1652689" y="3765742"/>
                <a:ext cx="644957" cy="47057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CF3F381-7FA5-4774-A513-3D4E392A3DD5}"/>
                  </a:ext>
                </a:extLst>
              </p:cNvPr>
              <p:cNvCxnSpPr>
                <a:cxnSpLocks/>
                <a:stCxn id="69" idx="6"/>
                <a:endCxn id="74" idx="2"/>
              </p:cNvCxnSpPr>
              <p:nvPr/>
            </p:nvCxnSpPr>
            <p:spPr>
              <a:xfrm flipV="1">
                <a:off x="1651419" y="4233242"/>
                <a:ext cx="646227" cy="47057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43CDA5B-C994-4838-91CD-2400D8DE7EA6}"/>
                  </a:ext>
                </a:extLst>
              </p:cNvPr>
              <p:cNvCxnSpPr>
                <a:cxnSpLocks/>
                <a:stCxn id="68" idx="6"/>
                <a:endCxn id="74" idx="2"/>
              </p:cNvCxnSpPr>
              <p:nvPr/>
            </p:nvCxnSpPr>
            <p:spPr>
              <a:xfrm flipV="1">
                <a:off x="1652689" y="4233242"/>
                <a:ext cx="644957" cy="3079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188C18A-F144-4F95-94BF-3735DE82FF1E}"/>
                  </a:ext>
                </a:extLst>
              </p:cNvPr>
              <p:cNvCxnSpPr>
                <a:cxnSpLocks/>
                <a:stCxn id="69" idx="6"/>
                <a:endCxn id="76" idx="2"/>
              </p:cNvCxnSpPr>
              <p:nvPr/>
            </p:nvCxnSpPr>
            <p:spPr>
              <a:xfrm flipV="1">
                <a:off x="1651419" y="3765742"/>
                <a:ext cx="646227" cy="9380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81FF1C9-0D49-4D44-A8F1-FD5291ADDA02}"/>
                  </a:ext>
                </a:extLst>
              </p:cNvPr>
              <p:cNvCxnSpPr>
                <a:cxnSpLocks/>
                <a:stCxn id="72" idx="6"/>
                <a:endCxn id="109" idx="2"/>
              </p:cNvCxnSpPr>
              <p:nvPr/>
            </p:nvCxnSpPr>
            <p:spPr>
              <a:xfrm>
                <a:off x="2576614" y="1890259"/>
                <a:ext cx="449796" cy="11849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4C83E5E-250B-4E80-BADC-1225123EDFF0}"/>
                  </a:ext>
                </a:extLst>
              </p:cNvPr>
              <p:cNvCxnSpPr>
                <a:cxnSpLocks/>
                <a:stCxn id="73" idx="6"/>
                <a:endCxn id="109" idx="2"/>
              </p:cNvCxnSpPr>
              <p:nvPr/>
            </p:nvCxnSpPr>
            <p:spPr>
              <a:xfrm>
                <a:off x="2576614" y="2357758"/>
                <a:ext cx="449796" cy="7174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8043C78-C076-484E-8364-49FF3ABC934F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69049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A27169C-8360-4B18-854F-27FA8556B793}"/>
                  </a:ext>
                </a:extLst>
              </p:cNvPr>
              <p:cNvCxnSpPr>
                <a:cxnSpLocks/>
                <a:stCxn id="74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11579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81D7A01-236F-4B6A-B6F8-5BF371C42BA1}"/>
                  </a:ext>
                </a:extLst>
              </p:cNvPr>
              <p:cNvGrpSpPr/>
              <p:nvPr/>
            </p:nvGrpSpPr>
            <p:grpSpPr>
              <a:xfrm>
                <a:off x="3026410" y="2918575"/>
                <a:ext cx="278968" cy="313343"/>
                <a:chOff x="3974249" y="2056429"/>
                <a:chExt cx="449796" cy="4454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A7A9217B-13AD-4EBD-AA20-45A2602B2FE9}"/>
                    </a:ext>
                  </a:extLst>
                </p:cNvPr>
                <p:cNvSpPr/>
                <p:nvPr/>
              </p:nvSpPr>
              <p:spPr>
                <a:xfrm>
                  <a:off x="3974249" y="2056429"/>
                  <a:ext cx="449796" cy="44544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F6F7AFD8-DC07-4370-90EC-F7BF046A2764}"/>
                    </a:ext>
                  </a:extLst>
                </p:cNvPr>
                <p:cNvGrpSpPr/>
                <p:nvPr/>
              </p:nvGrpSpPr>
              <p:grpSpPr>
                <a:xfrm>
                  <a:off x="4059663" y="2155868"/>
                  <a:ext cx="278968" cy="246568"/>
                  <a:chOff x="4231481" y="1981200"/>
                  <a:chExt cx="504825" cy="419100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B5DE5B03-624A-46FB-B4B5-B5E44DE37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31481" y="2311401"/>
                    <a:ext cx="353219" cy="888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7E8547EA-F9DF-4494-9841-228FE0E4A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4700" y="1981200"/>
                    <a:ext cx="151606" cy="330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/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softma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61E317-602A-49B2-B594-CF4D8BA5D46A}"/>
                </a:ext>
              </a:extLst>
            </p:cNvPr>
            <p:cNvSpPr txBox="1"/>
            <p:nvPr/>
          </p:nvSpPr>
          <p:spPr>
            <a:xfrm>
              <a:off x="910668" y="4937228"/>
              <a:ext cx="2835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Calculating attention coefficient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E8218D-6933-47F8-9489-735B9CDD2B12}"/>
              </a:ext>
            </a:extLst>
          </p:cNvPr>
          <p:cNvGrpSpPr/>
          <p:nvPr/>
        </p:nvGrpSpPr>
        <p:grpSpPr>
          <a:xfrm>
            <a:off x="5692252" y="1634802"/>
            <a:ext cx="5035654" cy="3836522"/>
            <a:chOff x="5235052" y="1621813"/>
            <a:chExt cx="5035654" cy="383652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EF6E43F-8BD7-40A4-B6DC-4F94942B4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5052" y="1621813"/>
              <a:ext cx="5035654" cy="329632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BC91F4-4F0D-48B2-A62E-D2E3B7F6A216}"/>
                </a:ext>
              </a:extLst>
            </p:cNvPr>
            <p:cNvSpPr txBox="1"/>
            <p:nvPr/>
          </p:nvSpPr>
          <p:spPr>
            <a:xfrm>
              <a:off x="6361306" y="5119781"/>
              <a:ext cx="3321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attention on neighborhood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51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72784E-BEB1-417B-89E7-B29AC34CBA8F}"/>
              </a:ext>
            </a:extLst>
          </p:cNvPr>
          <p:cNvGrpSpPr/>
          <p:nvPr/>
        </p:nvGrpSpPr>
        <p:grpSpPr>
          <a:xfrm>
            <a:off x="971550" y="1443430"/>
            <a:ext cx="4263501" cy="4271570"/>
            <a:chOff x="120276" y="1247888"/>
            <a:chExt cx="4040446" cy="402789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AF2D95-6289-46F2-B2F7-B9066CEB22D7}"/>
                </a:ext>
              </a:extLst>
            </p:cNvPr>
            <p:cNvGrpSpPr/>
            <p:nvPr/>
          </p:nvGrpSpPr>
          <p:grpSpPr>
            <a:xfrm>
              <a:off x="120276" y="1247888"/>
              <a:ext cx="4040446" cy="3595952"/>
              <a:chOff x="783216" y="1263128"/>
              <a:chExt cx="4040446" cy="3595952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EC085F-D211-49C2-A456-69FBAA78D5F3}"/>
                  </a:ext>
                </a:extLst>
              </p:cNvPr>
              <p:cNvSpPr/>
              <p:nvPr/>
            </p:nvSpPr>
            <p:spPr>
              <a:xfrm>
                <a:off x="1373721" y="1263128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9D554E5-656E-4138-A9D4-AB136008F475}"/>
                  </a:ext>
                </a:extLst>
              </p:cNvPr>
              <p:cNvSpPr/>
              <p:nvPr/>
            </p:nvSpPr>
            <p:spPr>
              <a:xfrm>
                <a:off x="1373721" y="22040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E0CFDD7-EC3B-443C-9B77-64F549419FA2}"/>
                  </a:ext>
                </a:extLst>
              </p:cNvPr>
              <p:cNvSpPr/>
              <p:nvPr/>
            </p:nvSpPr>
            <p:spPr>
              <a:xfrm>
                <a:off x="1372451" y="2671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34EC8D5-302E-4387-8B66-BFE2669E64EC}"/>
                  </a:ext>
                </a:extLst>
              </p:cNvPr>
              <p:cNvSpPr/>
              <p:nvPr/>
            </p:nvSpPr>
            <p:spPr>
              <a:xfrm>
                <a:off x="1373721" y="1736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3DD3038-D02E-420C-8CA5-6ECECA2C578B}"/>
                  </a:ext>
                </a:extLst>
              </p:cNvPr>
              <p:cNvSpPr/>
              <p:nvPr/>
            </p:nvSpPr>
            <p:spPr>
              <a:xfrm>
                <a:off x="1373721" y="3140146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5AF21A1-0F4D-4137-A8F7-18C6903D714E}"/>
                  </a:ext>
                </a:extLst>
              </p:cNvPr>
              <p:cNvSpPr/>
              <p:nvPr/>
            </p:nvSpPr>
            <p:spPr>
              <a:xfrm>
                <a:off x="1373721" y="40810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6FD54B7-DC67-476A-8706-CBC99AC21BE0}"/>
                  </a:ext>
                </a:extLst>
              </p:cNvPr>
              <p:cNvSpPr/>
              <p:nvPr/>
            </p:nvSpPr>
            <p:spPr>
              <a:xfrm>
                <a:off x="1372451" y="4548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F6F56A-2A1F-4F77-ABAB-8800C942D101}"/>
                  </a:ext>
                </a:extLst>
              </p:cNvPr>
              <p:cNvSpPr/>
              <p:nvPr/>
            </p:nvSpPr>
            <p:spPr>
              <a:xfrm>
                <a:off x="1373721" y="3613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7CF06B-9A34-4E63-86B7-92DF3FAD5719}"/>
                  </a:ext>
                </a:extLst>
              </p:cNvPr>
              <p:cNvSpPr/>
              <p:nvPr/>
            </p:nvSpPr>
            <p:spPr>
              <a:xfrm>
                <a:off x="2297646" y="1734999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7415029-070A-4D6A-B3C9-44FAEC941057}"/>
                  </a:ext>
                </a:extLst>
              </p:cNvPr>
              <p:cNvSpPr/>
              <p:nvPr/>
            </p:nvSpPr>
            <p:spPr>
              <a:xfrm>
                <a:off x="2297646" y="2202498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8812C21-8C9F-439D-A194-F663038DB0BC}"/>
                  </a:ext>
                </a:extLst>
              </p:cNvPr>
              <p:cNvSpPr/>
              <p:nvPr/>
            </p:nvSpPr>
            <p:spPr>
              <a:xfrm>
                <a:off x="2297646" y="40779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3930A2A-7B90-4CB4-B219-A206B0E90A87}"/>
                  </a:ext>
                </a:extLst>
              </p:cNvPr>
              <p:cNvSpPr/>
              <p:nvPr/>
            </p:nvSpPr>
            <p:spPr>
              <a:xfrm>
                <a:off x="2297646" y="36104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00FCA97B-2E2D-47AF-83AE-4F2BD19DC1DD}"/>
                  </a:ext>
                </a:extLst>
              </p:cNvPr>
              <p:cNvCxnSpPr>
                <a:stCxn id="63" idx="6"/>
                <a:endCxn id="72" idx="2"/>
              </p:cNvCxnSpPr>
              <p:nvPr/>
            </p:nvCxnSpPr>
            <p:spPr>
              <a:xfrm flipV="1">
                <a:off x="1652689" y="1890259"/>
                <a:ext cx="644957" cy="46904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102E94B-6CFC-4CE0-B850-06EA8732153D}"/>
                  </a:ext>
                </a:extLst>
              </p:cNvPr>
              <p:cNvCxnSpPr>
                <a:cxnSpLocks/>
                <a:stCxn id="66" idx="6"/>
                <a:endCxn id="72" idx="2"/>
              </p:cNvCxnSpPr>
              <p:nvPr/>
            </p:nvCxnSpPr>
            <p:spPr>
              <a:xfrm flipV="1">
                <a:off x="1652689" y="1890259"/>
                <a:ext cx="644957" cy="1544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30B6A520-A32C-462C-959E-3BB74BAAB77F}"/>
                  </a:ext>
                </a:extLst>
              </p:cNvPr>
              <p:cNvCxnSpPr>
                <a:cxnSpLocks/>
                <a:stCxn id="61" idx="6"/>
                <a:endCxn id="72" idx="2"/>
              </p:cNvCxnSpPr>
              <p:nvPr/>
            </p:nvCxnSpPr>
            <p:spPr>
              <a:xfrm>
                <a:off x="1652689" y="1418388"/>
                <a:ext cx="644957" cy="471871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8461A9D-0FEF-45DE-8AE2-B41B452A6126}"/>
                  </a:ext>
                </a:extLst>
              </p:cNvPr>
              <p:cNvCxnSpPr>
                <a:cxnSpLocks/>
                <a:stCxn id="64" idx="6"/>
                <a:endCxn id="73" idx="2"/>
              </p:cNvCxnSpPr>
              <p:nvPr/>
            </p:nvCxnSpPr>
            <p:spPr>
              <a:xfrm flipV="1">
                <a:off x="1651419" y="2357758"/>
                <a:ext cx="646227" cy="46904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58A5AD-E1AE-4CE5-9560-2A643BE3A181}"/>
                  </a:ext>
                </a:extLst>
              </p:cNvPr>
              <p:cNvCxnSpPr>
                <a:cxnSpLocks/>
                <a:stCxn id="61" idx="6"/>
                <a:endCxn id="73" idx="2"/>
              </p:cNvCxnSpPr>
              <p:nvPr/>
            </p:nvCxnSpPr>
            <p:spPr>
              <a:xfrm>
                <a:off x="1652689" y="1418388"/>
                <a:ext cx="644957" cy="93937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FA24FD5-D368-4EA8-974E-39E5D7EDA092}"/>
                  </a:ext>
                </a:extLst>
              </p:cNvPr>
              <p:cNvCxnSpPr>
                <a:cxnSpLocks/>
                <a:stCxn id="66" idx="6"/>
                <a:endCxn id="73" idx="2"/>
              </p:cNvCxnSpPr>
              <p:nvPr/>
            </p:nvCxnSpPr>
            <p:spPr>
              <a:xfrm>
                <a:off x="1652689" y="1891803"/>
                <a:ext cx="644957" cy="465955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9F7AD0-42F0-47B9-BE3D-9C8DE89FA291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 flipV="1">
                <a:off x="1652689" y="2357758"/>
                <a:ext cx="644957" cy="1545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94A3488D-F16C-4D8F-9F91-B134BFD7A194}"/>
                  </a:ext>
                </a:extLst>
              </p:cNvPr>
              <p:cNvCxnSpPr>
                <a:cxnSpLocks/>
                <a:stCxn id="64" idx="6"/>
                <a:endCxn id="72" idx="2"/>
              </p:cNvCxnSpPr>
              <p:nvPr/>
            </p:nvCxnSpPr>
            <p:spPr>
              <a:xfrm flipV="1">
                <a:off x="1651419" y="1890259"/>
                <a:ext cx="646227" cy="9365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13BC388-399F-41F2-B8E1-B3D1A494672E}"/>
                  </a:ext>
                </a:extLst>
              </p:cNvPr>
              <p:cNvCxnSpPr>
                <a:cxnSpLocks/>
                <a:stCxn id="67" idx="6"/>
                <a:endCxn id="76" idx="2"/>
              </p:cNvCxnSpPr>
              <p:nvPr/>
            </p:nvCxnSpPr>
            <p:spPr>
              <a:xfrm>
                <a:off x="1652689" y="3295406"/>
                <a:ext cx="644957" cy="47033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F7DA7DF-0E31-452A-939F-4970B5FFFDC3}"/>
                  </a:ext>
                </a:extLst>
              </p:cNvPr>
              <p:cNvCxnSpPr>
                <a:cxnSpLocks/>
                <a:stCxn id="67" idx="6"/>
                <a:endCxn id="74" idx="2"/>
              </p:cNvCxnSpPr>
              <p:nvPr/>
            </p:nvCxnSpPr>
            <p:spPr>
              <a:xfrm>
                <a:off x="1652689" y="3295406"/>
                <a:ext cx="644957" cy="937836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8FD29E66-50B3-4C66-A12D-E31084C60EBC}"/>
                  </a:ext>
                </a:extLst>
              </p:cNvPr>
              <p:cNvCxnSpPr>
                <a:cxnSpLocks/>
                <a:stCxn id="70" idx="6"/>
                <a:endCxn id="76" idx="2"/>
              </p:cNvCxnSpPr>
              <p:nvPr/>
            </p:nvCxnSpPr>
            <p:spPr>
              <a:xfrm flipV="1">
                <a:off x="1652689" y="3765742"/>
                <a:ext cx="644957" cy="307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E9B1DB4-1743-4F75-BB8A-C2CC74E2A7DF}"/>
                  </a:ext>
                </a:extLst>
              </p:cNvPr>
              <p:cNvCxnSpPr>
                <a:cxnSpLocks/>
                <a:stCxn id="70" idx="6"/>
                <a:endCxn id="74" idx="2"/>
              </p:cNvCxnSpPr>
              <p:nvPr/>
            </p:nvCxnSpPr>
            <p:spPr>
              <a:xfrm>
                <a:off x="1652689" y="3768821"/>
                <a:ext cx="644957" cy="464421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05B7CC2-7876-409A-851C-6291F2B428EE}"/>
                  </a:ext>
                </a:extLst>
              </p:cNvPr>
              <p:cNvCxnSpPr>
                <a:cxnSpLocks/>
                <a:stCxn id="68" idx="6"/>
                <a:endCxn id="76" idx="2"/>
              </p:cNvCxnSpPr>
              <p:nvPr/>
            </p:nvCxnSpPr>
            <p:spPr>
              <a:xfrm flipV="1">
                <a:off x="1652689" y="3765742"/>
                <a:ext cx="644957" cy="47057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CF3F381-7FA5-4774-A513-3D4E392A3DD5}"/>
                  </a:ext>
                </a:extLst>
              </p:cNvPr>
              <p:cNvCxnSpPr>
                <a:cxnSpLocks/>
                <a:stCxn id="69" idx="6"/>
                <a:endCxn id="74" idx="2"/>
              </p:cNvCxnSpPr>
              <p:nvPr/>
            </p:nvCxnSpPr>
            <p:spPr>
              <a:xfrm flipV="1">
                <a:off x="1651419" y="4233242"/>
                <a:ext cx="646227" cy="47057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43CDA5B-C994-4838-91CD-2400D8DE7EA6}"/>
                  </a:ext>
                </a:extLst>
              </p:cNvPr>
              <p:cNvCxnSpPr>
                <a:cxnSpLocks/>
                <a:stCxn id="68" idx="6"/>
                <a:endCxn id="74" idx="2"/>
              </p:cNvCxnSpPr>
              <p:nvPr/>
            </p:nvCxnSpPr>
            <p:spPr>
              <a:xfrm flipV="1">
                <a:off x="1652689" y="4233242"/>
                <a:ext cx="644957" cy="3079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188C18A-F144-4F95-94BF-3735DE82FF1E}"/>
                  </a:ext>
                </a:extLst>
              </p:cNvPr>
              <p:cNvCxnSpPr>
                <a:cxnSpLocks/>
                <a:stCxn id="69" idx="6"/>
                <a:endCxn id="76" idx="2"/>
              </p:cNvCxnSpPr>
              <p:nvPr/>
            </p:nvCxnSpPr>
            <p:spPr>
              <a:xfrm flipV="1">
                <a:off x="1651419" y="3765742"/>
                <a:ext cx="646227" cy="9380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81FF1C9-0D49-4D44-A8F1-FD5291ADDA02}"/>
                  </a:ext>
                </a:extLst>
              </p:cNvPr>
              <p:cNvCxnSpPr>
                <a:cxnSpLocks/>
                <a:stCxn id="72" idx="6"/>
                <a:endCxn id="109" idx="2"/>
              </p:cNvCxnSpPr>
              <p:nvPr/>
            </p:nvCxnSpPr>
            <p:spPr>
              <a:xfrm>
                <a:off x="2576614" y="1890259"/>
                <a:ext cx="449796" cy="11849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4C83E5E-250B-4E80-BADC-1225123EDFF0}"/>
                  </a:ext>
                </a:extLst>
              </p:cNvPr>
              <p:cNvCxnSpPr>
                <a:cxnSpLocks/>
                <a:stCxn id="73" idx="6"/>
                <a:endCxn id="109" idx="2"/>
              </p:cNvCxnSpPr>
              <p:nvPr/>
            </p:nvCxnSpPr>
            <p:spPr>
              <a:xfrm>
                <a:off x="2576614" y="2357758"/>
                <a:ext cx="449796" cy="7174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8043C78-C076-484E-8364-49FF3ABC934F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69049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A27169C-8360-4B18-854F-27FA8556B793}"/>
                  </a:ext>
                </a:extLst>
              </p:cNvPr>
              <p:cNvCxnSpPr>
                <a:cxnSpLocks/>
                <a:stCxn id="74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11579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81D7A01-236F-4B6A-B6F8-5BF371C42BA1}"/>
                  </a:ext>
                </a:extLst>
              </p:cNvPr>
              <p:cNvGrpSpPr/>
              <p:nvPr/>
            </p:nvGrpSpPr>
            <p:grpSpPr>
              <a:xfrm>
                <a:off x="3026410" y="2918575"/>
                <a:ext cx="278968" cy="313343"/>
                <a:chOff x="3974249" y="2056429"/>
                <a:chExt cx="449796" cy="4454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A7A9217B-13AD-4EBD-AA20-45A2602B2FE9}"/>
                    </a:ext>
                  </a:extLst>
                </p:cNvPr>
                <p:cNvSpPr/>
                <p:nvPr/>
              </p:nvSpPr>
              <p:spPr>
                <a:xfrm>
                  <a:off x="3974249" y="2056429"/>
                  <a:ext cx="449796" cy="44544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F6F7AFD8-DC07-4370-90EC-F7BF046A2764}"/>
                    </a:ext>
                  </a:extLst>
                </p:cNvPr>
                <p:cNvGrpSpPr/>
                <p:nvPr/>
              </p:nvGrpSpPr>
              <p:grpSpPr>
                <a:xfrm>
                  <a:off x="4059663" y="2155868"/>
                  <a:ext cx="278968" cy="246568"/>
                  <a:chOff x="4231481" y="1981200"/>
                  <a:chExt cx="504825" cy="419100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B5DE5B03-624A-46FB-B4B5-B5E44DE37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31481" y="2311401"/>
                    <a:ext cx="353219" cy="888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7E8547EA-F9DF-4494-9841-228FE0E4A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4700" y="1981200"/>
                    <a:ext cx="151606" cy="330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/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softma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61E317-602A-49B2-B594-CF4D8BA5D46A}"/>
                </a:ext>
              </a:extLst>
            </p:cNvPr>
            <p:cNvSpPr txBox="1"/>
            <p:nvPr/>
          </p:nvSpPr>
          <p:spPr>
            <a:xfrm>
              <a:off x="910668" y="4937228"/>
              <a:ext cx="2835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Calculating attention coefficient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부제목 3">
                <a:extLst>
                  <a:ext uri="{FF2B5EF4-FFF2-40B4-BE49-F238E27FC236}">
                    <a16:creationId xmlns:a16="http://schemas.microsoft.com/office/drawing/2014/main" id="{55BDC001-13DD-4202-8EF0-BADBA59CA7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35051" y="1020827"/>
                <a:ext cx="6614049" cy="5043129"/>
              </a:xfrm>
            </p:spPr>
            <p:txBody>
              <a:bodyPr>
                <a:normAutofit/>
              </a:bodyPr>
              <a:lstStyle/>
              <a:p>
                <a:pPr lvl="1" algn="just">
                  <a:lnSpc>
                    <a:spcPct val="110000"/>
                  </a:lnSpc>
                </a:pPr>
                <a:endParaRPr lang="en-US" altLang="ko-KR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Pair-wise masked attention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||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||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weight matrix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weight vector</a:t>
                </a:r>
              </a:p>
            </p:txBody>
          </p:sp>
        </mc:Choice>
        <mc:Fallback xmlns="">
          <p:sp>
            <p:nvSpPr>
              <p:cNvPr id="54" name="부제목 3">
                <a:extLst>
                  <a:ext uri="{FF2B5EF4-FFF2-40B4-BE49-F238E27FC236}">
                    <a16:creationId xmlns:a16="http://schemas.microsoft.com/office/drawing/2014/main" id="{55BDC001-13DD-4202-8EF0-BADBA59CA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35051" y="1020827"/>
                <a:ext cx="6614049" cy="5043129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E8218D-6933-47F8-9489-735B9CDD2B12}"/>
              </a:ext>
            </a:extLst>
          </p:cNvPr>
          <p:cNvGrpSpPr/>
          <p:nvPr/>
        </p:nvGrpSpPr>
        <p:grpSpPr>
          <a:xfrm>
            <a:off x="508583" y="1623689"/>
            <a:ext cx="5035654" cy="3836522"/>
            <a:chOff x="5235052" y="1621813"/>
            <a:chExt cx="5035654" cy="383652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EF6E43F-8BD7-40A4-B6DC-4F94942B4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052" y="1621813"/>
              <a:ext cx="5035654" cy="329632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BC91F4-4F0D-48B2-A62E-D2E3B7F6A216}"/>
                </a:ext>
              </a:extLst>
            </p:cNvPr>
            <p:cNvSpPr txBox="1"/>
            <p:nvPr/>
          </p:nvSpPr>
          <p:spPr>
            <a:xfrm>
              <a:off x="6361306" y="5119781"/>
              <a:ext cx="3321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attention on neighborhood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부제목 3">
                <a:extLst>
                  <a:ext uri="{FF2B5EF4-FFF2-40B4-BE49-F238E27FC236}">
                    <a16:creationId xmlns:a16="http://schemas.microsoft.com/office/drawing/2014/main" id="{BE8009EF-C629-4A2A-B404-ABAD9882C43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44237" y="1020827"/>
                <a:ext cx="6304863" cy="5043129"/>
              </a:xfrm>
            </p:spPr>
            <p:txBody>
              <a:bodyPr>
                <a:normAutofit/>
              </a:bodyPr>
              <a:lstStyle/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Generating the embedding of a node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concatenate operation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heads</a:t>
                </a:r>
                <a:b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부제목 3">
                <a:extLst>
                  <a:ext uri="{FF2B5EF4-FFF2-40B4-BE49-F238E27FC236}">
                    <a16:creationId xmlns:a16="http://schemas.microsoft.com/office/drawing/2014/main" id="{BE8009EF-C629-4A2A-B404-ABAD9882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44237" y="1020827"/>
                <a:ext cx="6304863" cy="504312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60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10EB5E-A0B7-4DCE-BB74-A6A7BA52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81" y="1152170"/>
            <a:ext cx="8879237" cy="2638780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3790950"/>
            <a:ext cx="11506201" cy="246104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 task in both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inductive settings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citation networks for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feature: bag-of-words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Interactions (PPI) for inductive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different graphs, 20 for training, 2 for test, and 2 for validation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899" y="4467225"/>
                <a:ext cx="11506201" cy="1615781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Transductive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learning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Depth: 2-layer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Activation: ELU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regularization, dropout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899" y="4467225"/>
                <a:ext cx="11506201" cy="1615781"/>
              </a:xfrm>
              <a:blipFill>
                <a:blip r:embed="rId4"/>
                <a:stretch>
                  <a:fillRect t="-2264" b="-3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3FC293-B6AC-4CFE-8582-BE56AB3ED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621" y="863933"/>
            <a:ext cx="6696758" cy="33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21264-29E9-4937-9F57-8CFF8A3707DA}"/>
                  </a:ext>
                </a:extLst>
              </p:cNvPr>
              <p:cNvSpPr txBox="1"/>
              <p:nvPr/>
            </p:nvSpPr>
            <p:spPr>
              <a:xfrm>
                <a:off x="8818712" y="3419876"/>
                <a:ext cx="3373288" cy="717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Const-GAT: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21264-29E9-4937-9F57-8CFF8A37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712" y="3419876"/>
                <a:ext cx="3373288" cy="717953"/>
              </a:xfrm>
              <a:prstGeom prst="rect">
                <a:avLst/>
              </a:prstGeom>
              <a:blipFill>
                <a:blip r:embed="rId4"/>
                <a:stretch>
                  <a:fillRect l="-1627" t="-4237"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F1DE1B5-CEA0-41A9-AC7D-8890E58B7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911" y="1146498"/>
            <a:ext cx="5846801" cy="3292152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CB8FCFFF-465A-4BA2-B724-64B71D5B7CD5}"/>
              </a:ext>
            </a:extLst>
          </p:cNvPr>
          <p:cNvSpPr txBox="1">
            <a:spLocks/>
          </p:cNvSpPr>
          <p:nvPr/>
        </p:nvSpPr>
        <p:spPr>
          <a:xfrm>
            <a:off x="342899" y="4467225"/>
            <a:ext cx="11506201" cy="161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Depth: 3-layer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Activation: ELU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0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21264-29E9-4937-9F57-8CFF8A3707DA}"/>
                  </a:ext>
                </a:extLst>
              </p:cNvPr>
              <p:cNvSpPr txBox="1"/>
              <p:nvPr/>
            </p:nvSpPr>
            <p:spPr>
              <a:xfrm>
                <a:off x="8818712" y="3419876"/>
                <a:ext cx="2849413" cy="717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Const-GAT: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b="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21264-29E9-4937-9F57-8CFF8A37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712" y="3419876"/>
                <a:ext cx="2849413" cy="717953"/>
              </a:xfrm>
              <a:prstGeom prst="rect">
                <a:avLst/>
              </a:prstGeom>
              <a:blipFill>
                <a:blip r:embed="rId4"/>
                <a:stretch>
                  <a:fillRect l="-1483" t="-2439" b="-406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F1DE1B5-CEA0-41A9-AC7D-8890E58B7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911" y="1146498"/>
            <a:ext cx="5846801" cy="3292152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CB8FCFFF-465A-4BA2-B724-64B71D5B7CD5}"/>
              </a:ext>
            </a:extLst>
          </p:cNvPr>
          <p:cNvSpPr txBox="1">
            <a:spLocks/>
          </p:cNvSpPr>
          <p:nvPr/>
        </p:nvSpPr>
        <p:spPr>
          <a:xfrm>
            <a:off x="342899" y="4467225"/>
            <a:ext cx="11506201" cy="161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GAT without any attention mechanism performs much better than previous works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that multi-head approach makes an effect like “ensemble” generalizing the 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5ACAA1-1896-4876-A2FC-6038FE82EFF3}"/>
              </a:ext>
            </a:extLst>
          </p:cNvPr>
          <p:cNvSpPr/>
          <p:nvPr/>
        </p:nvSpPr>
        <p:spPr>
          <a:xfrm>
            <a:off x="3124200" y="3762375"/>
            <a:ext cx="5572125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by t-SNE (Cora dataset)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685BC9-9968-44C2-816F-69DEEF4E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06" y="1602726"/>
            <a:ext cx="7633335" cy="4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 model based neighborhood aggregation using self-attention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but powerful neural network structure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performance on inductive problem of network data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learning in graphs (Network embedding)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Learn features for a set of objects (graphs)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a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:|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→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given a graph, by learning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the features for any downstream task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4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AA1CA4A1-2CFA-4DC8-9FB9-034BF8DBBD1D}"/>
              </a:ext>
            </a:extLst>
          </p:cNvPr>
          <p:cNvGrpSpPr/>
          <p:nvPr/>
        </p:nvGrpSpPr>
        <p:grpSpPr>
          <a:xfrm>
            <a:off x="2536384" y="3633154"/>
            <a:ext cx="7053180" cy="2336068"/>
            <a:chOff x="2366554" y="2376718"/>
            <a:chExt cx="7307987" cy="2331348"/>
          </a:xfrm>
        </p:grpSpPr>
        <p:pic>
          <p:nvPicPr>
            <p:cNvPr id="7" name="Picture 2" descr="graph data structureì ëí ì´ë¯¸ì§ ê²ìê²°ê³¼">
              <a:extLst>
                <a:ext uri="{FF2B5EF4-FFF2-40B4-BE49-F238E27FC236}">
                  <a16:creationId xmlns:a16="http://schemas.microsoft.com/office/drawing/2014/main" id="{A6490B32-24BD-42BF-B011-71560292C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54" y="2376718"/>
              <a:ext cx="3108464" cy="2331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EA39F7-5A8C-4397-9A3C-6EDE7D70CBC2}"/>
                </a:ext>
              </a:extLst>
            </p:cNvPr>
            <p:cNvGrpSpPr/>
            <p:nvPr/>
          </p:nvGrpSpPr>
          <p:grpSpPr>
            <a:xfrm>
              <a:off x="7497399" y="2464073"/>
              <a:ext cx="2177142" cy="2156637"/>
              <a:chOff x="6861674" y="2899416"/>
              <a:chExt cx="2177142" cy="2156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36CFB85-18F1-41C8-8776-5B0A385508E7}"/>
                  </a:ext>
                </a:extLst>
              </p:cNvPr>
              <p:cNvGrpSpPr/>
              <p:nvPr/>
            </p:nvGrpSpPr>
            <p:grpSpPr>
              <a:xfrm>
                <a:off x="6861674" y="2899416"/>
                <a:ext cx="2177142" cy="2156637"/>
                <a:chOff x="6704920" y="2346507"/>
                <a:chExt cx="2177142" cy="2156637"/>
              </a:xfrm>
            </p:grpSpPr>
            <p:sp>
              <p:nvSpPr>
                <p:cNvPr id="19" name="1/2 액자 18">
                  <a:extLst>
                    <a:ext uri="{FF2B5EF4-FFF2-40B4-BE49-F238E27FC236}">
                      <a16:creationId xmlns:a16="http://schemas.microsoft.com/office/drawing/2014/main" id="{29E579B2-9D24-42D1-A21C-C54864451786}"/>
                    </a:ext>
                  </a:extLst>
                </p:cNvPr>
                <p:cNvSpPr/>
                <p:nvPr/>
              </p:nvSpPr>
              <p:spPr>
                <a:xfrm rot="16200000">
                  <a:off x="6715172" y="2336255"/>
                  <a:ext cx="2156637" cy="2177142"/>
                </a:xfrm>
                <a:prstGeom prst="halfFrame">
                  <a:avLst>
                    <a:gd name="adj1" fmla="val 751"/>
                    <a:gd name="adj2" fmla="val 75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F94DF19-7AAA-48A1-9F94-427F40BE349E}"/>
                    </a:ext>
                  </a:extLst>
                </p:cNvPr>
                <p:cNvSpPr/>
                <p:nvPr/>
              </p:nvSpPr>
              <p:spPr>
                <a:xfrm>
                  <a:off x="7193280" y="2843348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DDFF75F-CC20-4205-A004-094C09CA56C5}"/>
                    </a:ext>
                  </a:extLst>
                </p:cNvPr>
                <p:cNvSpPr/>
                <p:nvPr/>
              </p:nvSpPr>
              <p:spPr>
                <a:xfrm>
                  <a:off x="6988628" y="3374752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B7E62511-5B52-4ED0-9A58-BFB111E02287}"/>
                    </a:ext>
                  </a:extLst>
                </p:cNvPr>
                <p:cNvSpPr/>
                <p:nvPr/>
              </p:nvSpPr>
              <p:spPr>
                <a:xfrm>
                  <a:off x="7754983" y="2795451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5B6C356C-3356-4C5F-A66D-3845320A4B02}"/>
                    </a:ext>
                  </a:extLst>
                </p:cNvPr>
                <p:cNvSpPr/>
                <p:nvPr/>
              </p:nvSpPr>
              <p:spPr>
                <a:xfrm>
                  <a:off x="7545978" y="349231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039B06F-3285-4768-B1B7-4FC6F46FD5EE}"/>
                    </a:ext>
                  </a:extLst>
                </p:cNvPr>
                <p:cNvSpPr/>
                <p:nvPr/>
              </p:nvSpPr>
              <p:spPr>
                <a:xfrm>
                  <a:off x="8278039" y="3656007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CD1BCE6-BA44-49FD-8641-D829B4E3A382}"/>
                    </a:ext>
                  </a:extLst>
                </p:cNvPr>
                <p:cNvSpPr/>
                <p:nvPr/>
              </p:nvSpPr>
              <p:spPr>
                <a:xfrm>
                  <a:off x="7920445" y="4127863"/>
                  <a:ext cx="91440" cy="100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A2DD7-0C6F-4FD4-945C-E1614900544B}"/>
                  </a:ext>
                </a:extLst>
              </p:cNvPr>
              <p:cNvSpPr txBox="1"/>
              <p:nvPr/>
            </p:nvSpPr>
            <p:spPr>
              <a:xfrm>
                <a:off x="7244110" y="308848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504877-F4D9-44E6-B0ED-77494758D085}"/>
                  </a:ext>
                </a:extLst>
              </p:cNvPr>
              <p:cNvSpPr txBox="1"/>
              <p:nvPr/>
            </p:nvSpPr>
            <p:spPr>
              <a:xfrm>
                <a:off x="7805813" y="3040583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</a:t>
                </a:r>
                <a:endParaRPr lang="en-US" altLang="ko-K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7CF6DD-4230-44A1-AF53-F0209FE82D9D}"/>
                  </a:ext>
                </a:extLst>
              </p:cNvPr>
              <p:cNvSpPr txBox="1"/>
              <p:nvPr/>
            </p:nvSpPr>
            <p:spPr>
              <a:xfrm>
                <a:off x="7046671" y="3637467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C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DB280-27F4-429E-8844-3D976760A85C}"/>
                  </a:ext>
                </a:extLst>
              </p:cNvPr>
              <p:cNvSpPr txBox="1"/>
              <p:nvPr/>
            </p:nvSpPr>
            <p:spPr>
              <a:xfrm>
                <a:off x="7599212" y="3732897"/>
                <a:ext cx="31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</a:t>
                </a:r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67E3C3-40BC-498E-8691-F3670D353BDA}"/>
                  </a:ext>
                </a:extLst>
              </p:cNvPr>
              <p:cNvSpPr txBox="1"/>
              <p:nvPr/>
            </p:nvSpPr>
            <p:spPr>
              <a:xfrm>
                <a:off x="8336027" y="38843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93FAB-C1D3-49DB-8FAB-CF7D2FE33F4D}"/>
                  </a:ext>
                </a:extLst>
              </p:cNvPr>
              <p:cNvSpPr txBox="1"/>
              <p:nvPr/>
            </p:nvSpPr>
            <p:spPr>
              <a:xfrm>
                <a:off x="7984099" y="4356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</a:t>
                </a: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66484F3-1E19-426A-BEF3-046E7CE6AEDF}"/>
                </a:ext>
              </a:extLst>
            </p:cNvPr>
            <p:cNvSpPr/>
            <p:nvPr/>
          </p:nvSpPr>
          <p:spPr>
            <a:xfrm>
              <a:off x="5969114" y="3208201"/>
              <a:ext cx="731520" cy="56823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7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related works: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PeerNets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“augment a standard </a:t>
            </a:r>
            <a:r>
              <a:rPr lang="en-US" altLang="ko-K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for image classification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GAT-like layers over a graph of “neighboring” feature maps from related images in a training dataset. This </a:t>
            </a:r>
            <a:r>
              <a:rPr lang="en-US" altLang="ko-K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learnt feature maps substantially more robust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</a:t>
            </a:r>
            <a:r>
              <a:rPr lang="en-US" altLang="ko-K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defense against a variety of adversarial attacks while sacrificing almost no test accuracy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loss function examples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2828B0B-DB04-4230-8D0B-55F6EF9D8AA0}"/>
              </a:ext>
            </a:extLst>
          </p:cNvPr>
          <p:cNvGrpSpPr/>
          <p:nvPr/>
        </p:nvGrpSpPr>
        <p:grpSpPr>
          <a:xfrm>
            <a:off x="2289578" y="920261"/>
            <a:ext cx="7447275" cy="3098277"/>
            <a:chOff x="1765617" y="1661219"/>
            <a:chExt cx="8660765" cy="376234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57DA8311-4B42-48C4-9FB7-07A68D55E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617" y="1661219"/>
              <a:ext cx="8660765" cy="37623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1B85CA-1320-41E4-BC63-BB719E7C1ECA}"/>
                    </a:ext>
                  </a:extLst>
                </p:cNvPr>
                <p:cNvSpPr txBox="1"/>
                <p:nvPr/>
              </p:nvSpPr>
              <p:spPr>
                <a:xfrm>
                  <a:off x="4873450" y="3647552"/>
                  <a:ext cx="4636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1B85CA-1320-41E4-BC63-BB719E7C1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450" y="3647552"/>
                  <a:ext cx="463653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부제목 3">
                <a:extLst>
                  <a:ext uri="{FF2B5EF4-FFF2-40B4-BE49-F238E27FC236}">
                    <a16:creationId xmlns:a16="http://schemas.microsoft.com/office/drawing/2014/main" id="{0FF03F79-70C6-499D-891D-DB9829CCA35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4018539"/>
                <a:ext cx="11506201" cy="2145099"/>
              </a:xfrm>
            </p:spPr>
            <p:txBody>
              <a:bodyPr>
                <a:normAutofit lnSpcReduction="10000"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Defining loss function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Unsupervised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Supervised or semi-supervised</a:t>
                </a:r>
              </a:p>
              <a:p>
                <a:pPr marL="1828800" lvl="3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fun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)+(1−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부제목 3">
                <a:extLst>
                  <a:ext uri="{FF2B5EF4-FFF2-40B4-BE49-F238E27FC236}">
                    <a16:creationId xmlns:a16="http://schemas.microsoft.com/office/drawing/2014/main" id="{0FF03F79-70C6-499D-891D-DB9829CCA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4018539"/>
                <a:ext cx="11506201" cy="2145099"/>
              </a:xfrm>
              <a:blipFill>
                <a:blip r:embed="rId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7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network embedding?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amenable to data science than graphs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only use specific mathematics and toolsets for graph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52E19-5AB8-4B41-A7F0-88D265E4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9" y="2732950"/>
            <a:ext cx="8706461" cy="21529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41011-F121-4EAE-8FD2-60BBA6D7A76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8"/>
            <a:ext cx="11506201" cy="1115286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78B0C3-9E6A-486D-9237-FD243D64B65E}"/>
              </a:ext>
            </a:extLst>
          </p:cNvPr>
          <p:cNvSpPr/>
          <p:nvPr/>
        </p:nvSpPr>
        <p:spPr>
          <a:xfrm>
            <a:off x="411170" y="3019985"/>
            <a:ext cx="2029767" cy="10439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5D1004-D281-41DF-91F5-985B2272192E}"/>
              </a:ext>
            </a:extLst>
          </p:cNvPr>
          <p:cNvSpPr/>
          <p:nvPr/>
        </p:nvSpPr>
        <p:spPr>
          <a:xfrm>
            <a:off x="3006970" y="2331678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b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995878-4A92-400B-93A4-D690CCF4929A}"/>
              </a:ext>
            </a:extLst>
          </p:cNvPr>
          <p:cNvSpPr/>
          <p:nvPr/>
        </p:nvSpPr>
        <p:spPr>
          <a:xfrm>
            <a:off x="3006970" y="3227206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b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8AAF5-6A97-402A-9A37-C619B97330DD}"/>
              </a:ext>
            </a:extLst>
          </p:cNvPr>
          <p:cNvSpPr/>
          <p:nvPr/>
        </p:nvSpPr>
        <p:spPr>
          <a:xfrm>
            <a:off x="3026410" y="4122734"/>
            <a:ext cx="1384998" cy="6436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C08BFB-2135-4A80-928B-693961B636D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411408" y="4444568"/>
            <a:ext cx="29872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F9A9D6-2ED6-43AD-AEDA-E3625665BEE8}"/>
              </a:ext>
            </a:extLst>
          </p:cNvPr>
          <p:cNvSpPr/>
          <p:nvPr/>
        </p:nvSpPr>
        <p:spPr>
          <a:xfrm>
            <a:off x="4710135" y="4037756"/>
            <a:ext cx="1748413" cy="8136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11B1925-43D2-4EAF-ADDE-283602443557}"/>
              </a:ext>
            </a:extLst>
          </p:cNvPr>
          <p:cNvSpPr/>
          <p:nvPr/>
        </p:nvSpPr>
        <p:spPr>
          <a:xfrm>
            <a:off x="2542233" y="2227062"/>
            <a:ext cx="577703" cy="2629776"/>
          </a:xfrm>
          <a:prstGeom prst="leftBrace">
            <a:avLst>
              <a:gd name="adj1" fmla="val 8333"/>
              <a:gd name="adj2" fmla="val 49448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ADC2-9511-44F1-A65A-C84F0F1EEAE1}"/>
              </a:ext>
            </a:extLst>
          </p:cNvPr>
          <p:cNvSpPr txBox="1"/>
          <p:nvPr/>
        </p:nvSpPr>
        <p:spPr>
          <a:xfrm>
            <a:off x="4595264" y="2713071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incremental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parameter sharing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incorporate node features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A7F7CF-CA62-49E3-BFB4-8C22585998B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8548" y="4444568"/>
            <a:ext cx="432812" cy="38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9372B0-F35F-4539-A431-F389531AE1C5}"/>
              </a:ext>
            </a:extLst>
          </p:cNvPr>
          <p:cNvSpPr/>
          <p:nvPr/>
        </p:nvSpPr>
        <p:spPr>
          <a:xfrm>
            <a:off x="6891360" y="4041603"/>
            <a:ext cx="1748413" cy="8136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node classification of graph-structured data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efficient because it is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parallelizable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applied to solve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 problem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generalizing unseen graphs</a:t>
            </a:r>
            <a:endParaRPr lang="en-US" altLang="ko-K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2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FEFE8-527A-47E4-B0B8-A5F80DF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93" y="1807576"/>
            <a:ext cx="2627923" cy="27490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F3D28A-7E5A-4604-8953-B1CDD98FD450}"/>
              </a:ext>
            </a:extLst>
          </p:cNvPr>
          <p:cNvGrpSpPr/>
          <p:nvPr/>
        </p:nvGrpSpPr>
        <p:grpSpPr>
          <a:xfrm>
            <a:off x="5647920" y="1162441"/>
            <a:ext cx="4612192" cy="4187053"/>
            <a:chOff x="5479702" y="1408625"/>
            <a:chExt cx="4612192" cy="41870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7925708-7574-42B4-874C-DA49CA410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9702" y="2310944"/>
              <a:ext cx="4612192" cy="328473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FE008E0-6E52-4666-93F7-BDDC0C806F53}"/>
                </a:ext>
              </a:extLst>
            </p:cNvPr>
            <p:cNvGrpSpPr/>
            <p:nvPr/>
          </p:nvGrpSpPr>
          <p:grpSpPr>
            <a:xfrm>
              <a:off x="7015899" y="1490517"/>
              <a:ext cx="1781567" cy="2170263"/>
              <a:chOff x="5478501" y="1449237"/>
              <a:chExt cx="1781567" cy="2170263"/>
            </a:xfrm>
          </p:grpSpPr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7F69185B-365B-45A8-A6DD-158A95D866D2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478501" y="2573535"/>
                <a:ext cx="461050" cy="1045965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8ACFC48-4AA0-4B25-97DD-0CFAFFDC319A}"/>
                  </a:ext>
                </a:extLst>
              </p:cNvPr>
              <p:cNvSpPr/>
              <p:nvPr/>
            </p:nvSpPr>
            <p:spPr>
              <a:xfrm>
                <a:off x="5897374" y="2327712"/>
                <a:ext cx="288000" cy="288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2CAAC963-842B-4BFF-ACD2-83D08FCACC72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H="1">
                <a:off x="6562073" y="1667964"/>
                <a:ext cx="152364" cy="29992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8A75B40-556C-4021-9A3B-E90A715FC87E}"/>
                  </a:ext>
                </a:extLst>
              </p:cNvPr>
              <p:cNvCxnSpPr>
                <a:cxnSpLocks/>
                <a:endCxn id="11" idx="7"/>
              </p:cNvCxnSpPr>
              <p:nvPr/>
            </p:nvCxnSpPr>
            <p:spPr>
              <a:xfrm flipH="1">
                <a:off x="6143197" y="2211289"/>
                <a:ext cx="219504" cy="15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A91415-5427-4482-8B3A-F4DE3B89573B}"/>
                  </a:ext>
                </a:extLst>
              </p:cNvPr>
              <p:cNvSpPr/>
              <p:nvPr/>
            </p:nvSpPr>
            <p:spPr>
              <a:xfrm rot="19103788">
                <a:off x="6326797" y="1985928"/>
                <a:ext cx="274320" cy="2711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4A419A4F-4D4A-4065-A69A-A3DB29479F88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 flipV="1">
                <a:off x="6663476" y="2072149"/>
                <a:ext cx="341092" cy="11832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CF36B0C-ED75-444A-9FE2-DBA5551CD756}"/>
                  </a:ext>
                </a:extLst>
              </p:cNvPr>
              <p:cNvSpPr/>
              <p:nvPr/>
            </p:nvSpPr>
            <p:spPr>
              <a:xfrm>
                <a:off x="6677020" y="1449237"/>
                <a:ext cx="255500" cy="25625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D4439EE-4092-41D8-9F90-11F5D619DAFC}"/>
                  </a:ext>
                </a:extLst>
              </p:cNvPr>
              <p:cNvSpPr/>
              <p:nvPr/>
            </p:nvSpPr>
            <p:spPr>
              <a:xfrm>
                <a:off x="6917397" y="1726814"/>
                <a:ext cx="255500" cy="2562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AE47CD8-FE7A-4F60-BC9A-11980252CDFA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 flipH="1">
                <a:off x="6624069" y="1854942"/>
                <a:ext cx="293328" cy="157538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3D35037-5F5E-48AE-A7E8-462F585CF23D}"/>
                  </a:ext>
                </a:extLst>
              </p:cNvPr>
              <p:cNvSpPr/>
              <p:nvPr/>
            </p:nvSpPr>
            <p:spPr>
              <a:xfrm>
                <a:off x="7004568" y="2062345"/>
                <a:ext cx="255500" cy="25625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76A2196-025F-4DE3-A978-13D8CCFBEFD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16403" y="2212636"/>
              <a:ext cx="484904" cy="46252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93F0ABA-28C2-47D7-8F29-FE7F5D7BC581}"/>
                </a:ext>
              </a:extLst>
            </p:cNvPr>
            <p:cNvSpPr/>
            <p:nvPr/>
          </p:nvSpPr>
          <p:spPr>
            <a:xfrm>
              <a:off x="9301307" y="2084508"/>
              <a:ext cx="255500" cy="2562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3A449DB-623E-4D6F-9F6E-56DDFE0397B8}"/>
                </a:ext>
              </a:extLst>
            </p:cNvPr>
            <p:cNvSpPr/>
            <p:nvPr/>
          </p:nvSpPr>
          <p:spPr>
            <a:xfrm>
              <a:off x="9171582" y="3055320"/>
              <a:ext cx="255500" cy="2562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2EA315-68BE-437A-83B0-2262E9056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125" y="3269171"/>
              <a:ext cx="348617" cy="536059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C4A150F-7A5C-42B5-9BD6-D0912BCE1F0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8782107" y="4969919"/>
              <a:ext cx="585138" cy="70515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7AD6AC5-816C-4FF7-9361-AC2195E7E5F4}"/>
                </a:ext>
              </a:extLst>
            </p:cNvPr>
            <p:cNvSpPr/>
            <p:nvPr/>
          </p:nvSpPr>
          <p:spPr>
            <a:xfrm>
              <a:off x="9367245" y="4841791"/>
              <a:ext cx="255500" cy="2562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0687B6-527D-4D6B-AE46-F50B92FADCB4}"/>
                </a:ext>
              </a:extLst>
            </p:cNvPr>
            <p:cNvSpPr/>
            <p:nvPr/>
          </p:nvSpPr>
          <p:spPr>
            <a:xfrm>
              <a:off x="7888424" y="1408625"/>
              <a:ext cx="255500" cy="2562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2F102A3-6011-4C07-BE40-DF5A1776C296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8016174" y="1664880"/>
              <a:ext cx="36189" cy="27349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DE2276-E744-4767-8B80-DB56B8C65866}"/>
                  </a:ext>
                </a:extLst>
              </p:cNvPr>
              <p:cNvSpPr txBox="1"/>
              <p:nvPr/>
            </p:nvSpPr>
            <p:spPr>
              <a:xfrm>
                <a:off x="2474115" y="4742788"/>
                <a:ext cx="5123956" cy="13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)|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Bag-of-words, one-hot,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3DE2276-E744-4767-8B80-DB56B8C65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15" y="4742788"/>
                <a:ext cx="5123956" cy="1390958"/>
              </a:xfrm>
              <a:prstGeom prst="rect">
                <a:avLst/>
              </a:prstGeom>
              <a:blipFill>
                <a:blip r:embed="rId6"/>
                <a:stretch>
                  <a:fillRect l="-1310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44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Convolutional Network</a:t>
                </a: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implementation using batch operations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37392D-44A5-44CA-ABCC-DD20EC02694C}"/>
                  </a:ext>
                </a:extLst>
              </p:cNvPr>
              <p:cNvSpPr txBox="1"/>
              <p:nvPr/>
            </p:nvSpPr>
            <p:spPr>
              <a:xfrm>
                <a:off x="1513205" y="2012158"/>
                <a:ext cx="5721608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)|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37392D-44A5-44CA-ABCC-DD20EC026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2012158"/>
                <a:ext cx="5721608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1BBB5A-0437-471E-9893-16FE5DF715CC}"/>
              </a:ext>
            </a:extLst>
          </p:cNvPr>
          <p:cNvSpPr/>
          <p:nvPr/>
        </p:nvSpPr>
        <p:spPr>
          <a:xfrm rot="5400000">
            <a:off x="3294574" y="3304097"/>
            <a:ext cx="470745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63C379-FAFB-4EC5-B39A-5396B8B59BD1}"/>
                  </a:ext>
                </a:extLst>
              </p:cNvPr>
              <p:cNvSpPr txBox="1"/>
              <p:nvPr/>
            </p:nvSpPr>
            <p:spPr>
              <a:xfrm>
                <a:off x="669143" y="3835400"/>
                <a:ext cx="5721608" cy="627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63C379-FAFB-4EC5-B39A-5396B8B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3" y="3835400"/>
                <a:ext cx="5721608" cy="627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DA196-C1CD-44CD-8CD5-7ECC41888319}"/>
                  </a:ext>
                </a:extLst>
              </p:cNvPr>
              <p:cNvSpPr txBox="1"/>
              <p:nvPr/>
            </p:nvSpPr>
            <p:spPr>
              <a:xfrm>
                <a:off x="1513205" y="4564246"/>
                <a:ext cx="572160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4DA196-C1CD-44CD-8CD5-7ECC4188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4564246"/>
                <a:ext cx="5721608" cy="491417"/>
              </a:xfrm>
              <a:prstGeom prst="rect">
                <a:avLst/>
              </a:prstGeom>
              <a:blipFill>
                <a:blip r:embed="rId7"/>
                <a:stretch>
                  <a:fillRect l="-1065" t="-10000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Convolutional Network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full graph Laplacian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should be known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weight matrix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trained depending on the structure of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2" algn="just">
                  <a:lnSpc>
                    <a:spcPct val="110000"/>
                  </a:lnSpc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GCN cannot be applied to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unseen graphs during the training</a:t>
                </a:r>
                <a:endPara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5" y="1020827"/>
                <a:ext cx="11539226" cy="5043129"/>
              </a:xfrm>
              <a:blipFill>
                <a:blip r:embed="rId4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6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1153922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from observed training cases to general rules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infer a data not in the training set</a:t>
            </a:r>
          </a:p>
          <a:p>
            <a:pPr lvl="3" algn="just">
              <a:lnSpc>
                <a:spcPct val="11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ex) “Out of vocabulary” problem in word embedding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data unseen the training process based on observed training cases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network embedding, this has been difficult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5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21961</TotalTime>
  <Words>751</Words>
  <Application>Microsoft Office PowerPoint</Application>
  <PresentationFormat>와이드스크린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Graph Attention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366</cp:revision>
  <dcterms:created xsi:type="dcterms:W3CDTF">2018-05-08T12:32:29Z</dcterms:created>
  <dcterms:modified xsi:type="dcterms:W3CDTF">2019-01-21T05:43:06Z</dcterms:modified>
</cp:coreProperties>
</file>