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80" r:id="rId3"/>
    <p:sldId id="288" r:id="rId4"/>
    <p:sldId id="289" r:id="rId5"/>
    <p:sldId id="287" r:id="rId6"/>
    <p:sldId id="281" r:id="rId7"/>
    <p:sldId id="282" r:id="rId8"/>
    <p:sldId id="290" r:id="rId9"/>
    <p:sldId id="294" r:id="rId10"/>
    <p:sldId id="283" r:id="rId11"/>
    <p:sldId id="291" r:id="rId12"/>
    <p:sldId id="284" r:id="rId13"/>
    <p:sldId id="292" r:id="rId14"/>
    <p:sldId id="293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seob Shin" initials="YS" lastIdx="1" clrIdx="0">
    <p:extLst>
      <p:ext uri="{19B8F6BF-5375-455C-9EA6-DF929625EA0E}">
        <p15:presenceInfo xmlns:p15="http://schemas.microsoft.com/office/powerpoint/2012/main" userId="e0b4f377363add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470" autoAdjust="0"/>
  </p:normalViewPr>
  <p:slideViewPr>
    <p:cSldViewPr snapToGrid="0" snapToObjects="1">
      <p:cViewPr varScale="1">
        <p:scale>
          <a:sx n="94" d="100"/>
          <a:sy n="94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BBD75-FCD2-CC47-B35A-EB49DEC269EB}" type="datetimeFigureOut">
              <a:rPr kumimoji="1" lang="ko-KR" altLang="en-US" smtClean="0"/>
              <a:t>2018-04-09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2417-097E-CE42-8854-6B60FFB59D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719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6980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</a:t>
            </a:r>
            <a:r>
              <a:rPr kumimoji="1" lang="ko-KR" altLang="en-US" dirty="0"/>
              <a:t>는 짝수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059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</a:t>
            </a:r>
            <a:r>
              <a:rPr kumimoji="1" lang="ko-KR" altLang="en-US" dirty="0"/>
              <a:t>는 짝수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6842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3215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H: Cover performs, in general, worse than the other two heuristics, Cover does not optimize directly the objective function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Hedge performs better than Greedy</a:t>
            </a: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 performs again the worst</a:t>
            </a: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Common, Greedy, and Hedge perform very similar to each other without a clear winner.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830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6338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401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428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4674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Approximation</a:t>
            </a:r>
            <a:r>
              <a:rPr kumimoji="1" lang="ko-KR" altLang="en-US" dirty="0"/>
              <a:t>도 </a:t>
            </a:r>
            <a:r>
              <a:rPr kumimoji="1" lang="en-US" altLang="ko-KR" dirty="0"/>
              <a:t>#P-hard</a:t>
            </a:r>
            <a:r>
              <a:rPr kumimoji="1" lang="ko-KR" altLang="en-US" dirty="0"/>
              <a:t>라서 다양한 휴리스틱 존재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241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4600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#P-hard problem, but can be approximated via Monte-Carlo simulations within an arbitrary small factor </a:t>
                </a:r>
                <a14:m>
                  <m:oMath xmlns:m="http://schemas.openxmlformats.org/officeDocument/2006/math">
                    <m:r>
                      <a:rPr lang="ko-KR" alt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altLang="ko-KR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</a:t>
                </a:r>
                <a:r>
                  <a:rPr lang="en-US" altLang="ko-KR" sz="1200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𝑟_𝑖 (𝑆)</a:t>
                </a:r>
                <a:r>
                  <a:rPr lang="en-US" altLang="ko-KR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#P-hard problem, but can be approximated via Monte-Carlo simulations within an arbitrary small factor </a:t>
                </a:r>
                <a:r>
                  <a:rPr lang="ko-KR" altLang="en-US" sz="1200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𝜖</a:t>
                </a:r>
                <a:r>
                  <a:rPr lang="en-US" altLang="ko-KR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406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오메가</a:t>
            </a:r>
            <a:r>
              <a:rPr kumimoji="1" lang="en-US" altLang="ko-KR" dirty="0"/>
              <a:t>: </a:t>
            </a:r>
            <a:r>
              <a:rPr kumimoji="1" lang="ko-KR" altLang="en-US" dirty="0"/>
              <a:t>둘 다 알고 있던 사람 </a:t>
            </a:r>
            <a:r>
              <a:rPr kumimoji="1" lang="en-US" altLang="ko-KR" dirty="0"/>
              <a:t>+ </a:t>
            </a:r>
            <a:r>
              <a:rPr kumimoji="1" lang="ko-KR" altLang="en-US" dirty="0"/>
              <a:t>하나만 알다가 둘다 알게 된 사람</a:t>
            </a:r>
            <a:endParaRPr kumimoji="1" lang="en-US" altLang="ko-KR" dirty="0"/>
          </a:p>
          <a:p>
            <a:r>
              <a:rPr kumimoji="1" lang="ko-KR" altLang="en-US" dirty="0" err="1"/>
              <a:t>프사이</a:t>
            </a:r>
            <a:r>
              <a:rPr kumimoji="1" lang="en-US" altLang="ko-KR" dirty="0"/>
              <a:t>: </a:t>
            </a:r>
            <a:r>
              <a:rPr kumimoji="1" lang="ko-KR" altLang="en-US" dirty="0"/>
              <a:t>둘 다 모르고 있다가 둘 다 알게 된 사람 </a:t>
            </a:r>
            <a:r>
              <a:rPr kumimoji="1" lang="en-US" altLang="ko-KR" dirty="0"/>
              <a:t>+ </a:t>
            </a:r>
            <a:r>
              <a:rPr kumimoji="1" lang="ko-KR" altLang="en-US" dirty="0"/>
              <a:t>여전히 둘 다 모르는 사람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957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Hetero</a:t>
            </a:r>
            <a:r>
              <a:rPr kumimoji="1" lang="ko-KR" altLang="en-US" dirty="0"/>
              <a:t>가 더 현실적이지만 </a:t>
            </a:r>
            <a:r>
              <a:rPr kumimoji="1" lang="en-US" altLang="ko-KR" dirty="0"/>
              <a:t>correlated</a:t>
            </a:r>
            <a:r>
              <a:rPr kumimoji="1" lang="ko-KR" altLang="en-US" dirty="0"/>
              <a:t>가 수학적으로 계산하기 더 편리함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8913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b="0" i="0" dirty="0">
                    <a:latin typeface="+mn-lt"/>
                  </a:rPr>
                  <a:t>Submodular</a:t>
                </a:r>
                <a:r>
                  <a:rPr kumimoji="1" lang="en-US" altLang="ko-KR" b="0" i="0" baseline="0" dirty="0">
                    <a:latin typeface="+mn-lt"/>
                  </a:rPr>
                  <a:t>: f</a:t>
                </a:r>
                <a:r>
                  <a:rPr kumimoji="1" lang="en-US" altLang="ko-KR" b="0" i="0" dirty="0">
                    <a:latin typeface="+mn-lt"/>
                  </a:rPr>
                  <a:t>or</a:t>
                </a:r>
                <a:r>
                  <a:rPr kumimoji="1" lang="en-US" altLang="ko-KR" b="0" i="0" baseline="0" dirty="0">
                    <a:latin typeface="+mn-lt"/>
                  </a:rPr>
                  <a:t> every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with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and every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kumimoji="1" lang="en-US" altLang="ko-KR" b="0" i="1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R" dirty="0"/>
                  <a:t>, we have set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Monotone: for every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R" dirty="0"/>
                  <a:t>, we have that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b="0" i="0" dirty="0">
                    <a:latin typeface="+mn-lt"/>
                  </a:rPr>
                  <a:t>Submodular</a:t>
                </a:r>
                <a:r>
                  <a:rPr kumimoji="1" lang="en-US" altLang="ko-KR" b="0" i="0" baseline="0" dirty="0">
                    <a:latin typeface="+mn-lt"/>
                  </a:rPr>
                  <a:t>: f</a:t>
                </a:r>
                <a:r>
                  <a:rPr kumimoji="1" lang="en-US" altLang="ko-KR" b="0" i="0" dirty="0">
                    <a:latin typeface="+mn-lt"/>
                  </a:rPr>
                  <a:t>or</a:t>
                </a:r>
                <a:r>
                  <a:rPr kumimoji="1" lang="en-US" altLang="ko-KR" b="0" i="0" baseline="0" dirty="0">
                    <a:latin typeface="+mn-lt"/>
                  </a:rPr>
                  <a:t> every 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𝑋, 𝑌</a:t>
                </a:r>
                <a:r>
                  <a:rPr kumimoji="1" lang="en-US" altLang="ko-K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⊆Ω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with 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𝑋⊆𝑌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and every 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𝑥∈Ω\Y</a:t>
                </a:r>
                <a:r>
                  <a:rPr kumimoji="1" lang="en-US" altLang="ko-KR" dirty="0"/>
                  <a:t>, we have set 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𝑓(𝑋∪{𝑥})−𝑓(𝑋)≥𝑓(𝑌∪{𝑥})−𝑓(𝑌)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Monotone: for every 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𝑋⊆𝑌</a:t>
                </a:r>
                <a:r>
                  <a:rPr kumimoji="1" lang="en-US" altLang="ko-KR" dirty="0"/>
                  <a:t>, we have that 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𝑓(𝑋)≤𝑓(𝑌)</a:t>
                </a:r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389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400F5-5A46-7F45-BB2D-4DB8ED636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3DDC9A-D42C-654F-B5FA-F401B2088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79A8C-BD0D-584E-A506-CF2FA455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A6-9BBC-D54E-AFC6-620424E3F559}" type="datetimeFigureOut">
              <a:rPr kumimoji="1" lang="ko-KR" altLang="en-US" smtClean="0"/>
              <a:t>2018-04-09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8C184-CF34-694B-BE7A-99DDC0AE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B9BA4-8F3F-BE4B-9F8E-993CE741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17CB-FCBF-A941-9AAE-F42C199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191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3187-C000-9741-8D7A-91A993F7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BA422B-C6AD-1441-9872-60D22655E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11084-6E4B-264F-8D30-1D1A026D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A6-9BBC-D54E-AFC6-620424E3F559}" type="datetimeFigureOut">
              <a:rPr kumimoji="1" lang="ko-KR" altLang="en-US" smtClean="0"/>
              <a:t>2018-04-09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29D95-431E-944C-8705-1807DDE9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4C446-68ED-5A40-B0BA-1474AF33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17CB-FCBF-A941-9AAE-F42C199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423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C68EBE-9867-7D42-887F-B26F57FB3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BC9CB-466F-DC48-959F-D1587A6F7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BA71A-2ABC-C348-8445-79828A30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A6-9BBC-D54E-AFC6-620424E3F559}" type="datetimeFigureOut">
              <a:rPr kumimoji="1" lang="ko-KR" altLang="en-US" smtClean="0"/>
              <a:t>2018-04-09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2620E-BF4B-2247-A183-74465910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196E1-0B11-4D41-9D84-5B314122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17CB-FCBF-A941-9AAE-F42C199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469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0E11E-7EDB-E24A-BA72-8518B26B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DB44-9D8B-884C-8017-B4A0187D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1E50F-16DE-184E-9DD8-F414F527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A6-9BBC-D54E-AFC6-620424E3F559}" type="datetimeFigureOut">
              <a:rPr kumimoji="1" lang="ko-KR" altLang="en-US" smtClean="0"/>
              <a:t>2018-04-09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4ED1A-2761-144D-B929-1467E61D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0853-C926-1D48-8B52-14DB51E4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17CB-FCBF-A941-9AAE-F42C199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211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84C23-87EB-F042-842B-63EC19BA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99ADCD-02B6-9941-AEB8-D0ADAEDC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3C4E7-3441-DB49-99ED-5798AC0E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A6-9BBC-D54E-AFC6-620424E3F559}" type="datetimeFigureOut">
              <a:rPr kumimoji="1" lang="ko-KR" altLang="en-US" smtClean="0"/>
              <a:t>2018-04-09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4F159-B92E-7541-9769-7B02101C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0998E-39CC-A444-8579-139CE8BE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17CB-FCBF-A941-9AAE-F42C199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844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96BA2-0370-2244-8102-96682E35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49C6-2177-DB46-9936-053333AF7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7C8048-A1F7-0242-8895-0E45273A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DA9BC-B49C-ED4C-B3B0-ABF1C673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A6-9BBC-D54E-AFC6-620424E3F559}" type="datetimeFigureOut">
              <a:rPr kumimoji="1" lang="ko-KR" altLang="en-US" smtClean="0"/>
              <a:t>2018-04-09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1BE77-1ACC-E340-A7C4-3721F105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9C474-CA42-B747-A85A-8D9A3ED2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17CB-FCBF-A941-9AAE-F42C199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902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C4A03-0218-FF42-A281-E93D0953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3E440-7CF9-6B4F-B737-1616C8B91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E47A7-BA7C-E24D-9C45-0EA8AF2BF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D89097-5376-2E4F-B9DA-D04DE922A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7921B-E5B5-B342-AFDF-925287896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BDCCA2-CF63-E64A-9DAC-63CCC478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A6-9BBC-D54E-AFC6-620424E3F559}" type="datetimeFigureOut">
              <a:rPr kumimoji="1" lang="ko-KR" altLang="en-US" smtClean="0"/>
              <a:t>2018-04-09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F2C6E5-4B28-3445-9544-F8D00B26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FA5F9B-8E4A-C848-85B8-9B75AAFD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17CB-FCBF-A941-9AAE-F42C199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142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40E78-33EC-7C4B-B4EA-F4DB4532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B7BFA9-7221-784C-9E3E-5CB72453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A6-9BBC-D54E-AFC6-620424E3F559}" type="datetimeFigureOut">
              <a:rPr kumimoji="1" lang="ko-KR" altLang="en-US" smtClean="0"/>
              <a:t>2018-04-09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9638D9-7833-0642-8C0A-1C77AC24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ADB36-4513-9847-8851-76C41D19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17CB-FCBF-A941-9AAE-F42C199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587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5B1CA-C937-8C46-9001-6923973D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A6-9BBC-D54E-AFC6-620424E3F559}" type="datetimeFigureOut">
              <a:rPr kumimoji="1" lang="ko-KR" altLang="en-US" smtClean="0"/>
              <a:t>2018-04-09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20D1D7-6388-D24B-9B53-665B59E4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CC24FA-42C7-1C40-9EC8-1295BE78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17CB-FCBF-A941-9AAE-F42C199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765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FD458-28D3-8943-A00A-5F9B4D54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DBA0C-104E-AC4B-906B-94E11CC7D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1D9EAE-0571-CE4F-92FB-722B687F3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B766A-7F51-384F-A99C-99D997E9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A6-9BBC-D54E-AFC6-620424E3F559}" type="datetimeFigureOut">
              <a:rPr kumimoji="1" lang="ko-KR" altLang="en-US" smtClean="0"/>
              <a:t>2018-04-09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E4CC3-D8E5-B842-A15C-81FC7AFC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E3EB2-A438-624F-92D9-77B2CFBD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17CB-FCBF-A941-9AAE-F42C199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649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1D8F1-4C6E-3B43-BDFA-9858DD4A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CC0F21-6594-2049-890C-C9F1DED7B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7FA8C-1045-4F46-8FBF-956EB1842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D2A42-EA29-CB41-A7D7-76D83182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A6-9BBC-D54E-AFC6-620424E3F559}" type="datetimeFigureOut">
              <a:rPr kumimoji="1" lang="ko-KR" altLang="en-US" smtClean="0"/>
              <a:t>2018-04-09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F83F2F-8420-E343-8120-749BCEFE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EF58B-00F4-164F-B25C-F47B8BB2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17CB-FCBF-A941-9AAE-F42C199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266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502149-A202-C646-824D-19E14625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432B6-A6F6-8144-B275-E16A9F0E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729EC-C831-7A48-A0AE-7C8EF4DF5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2FA6-9BBC-D54E-AFC6-620424E3F559}" type="datetimeFigureOut">
              <a:rPr kumimoji="1" lang="ko-KR" altLang="en-US" smtClean="0"/>
              <a:t>2018-04-09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F3211-64C3-6346-A95A-CE372F6E7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B575A-14A8-EC42-908E-303C4A49D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17CB-FCBF-A941-9AAE-F42C199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814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102100" y="4921930"/>
            <a:ext cx="7683500" cy="1376362"/>
          </a:xfrm>
        </p:spPr>
        <p:txBody>
          <a:bodyPr anchor="ctr">
            <a:normAutofit/>
          </a:bodyPr>
          <a:lstStyle/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Yunseob Shin,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Information &amp; Intelligence System Lab.</a:t>
            </a:r>
            <a:endParaRPr kumimoji="1" lang="en-US" altLang="ko-KR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2018/04/02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23457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information exposure in social networks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 2">
            <a:extLst>
              <a:ext uri="{FF2B5EF4-FFF2-40B4-BE49-F238E27FC236}">
                <a16:creationId xmlns:a16="http://schemas.microsoft.com/office/drawing/2014/main" id="{3F501B1E-3656-4EB0-8625-016A4B0DC008}"/>
              </a:ext>
            </a:extLst>
          </p:cNvPr>
          <p:cNvSpPr txBox="1">
            <a:spLocks/>
          </p:cNvSpPr>
          <p:nvPr/>
        </p:nvSpPr>
        <p:spPr>
          <a:xfrm>
            <a:off x="2254250" y="3282269"/>
            <a:ext cx="7683500" cy="46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Kiran </a:t>
            </a:r>
            <a:r>
              <a:rPr kumimoji="1" lang="en-US" altLang="ko-KR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Garimella</a:t>
            </a:r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et al., </a:t>
            </a:r>
            <a:r>
              <a:rPr kumimoji="1" lang="en-US" altLang="ko-KR" i="1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NIPS, </a:t>
            </a:r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402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Proposed</a:t>
            </a:r>
            <a:r>
              <a:rPr kumimoji="1" lang="ko-KR" altLang="en-US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Method – Algorithm 1: “Common”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3187992"/>
                <a:ext cx="11226800" cy="2947337"/>
              </a:xfrm>
            </p:spPr>
            <p:txBody>
              <a:bodyPr>
                <a:normAutofit/>
              </a:bodyPr>
              <a:lstStyle/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idea: forcing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Ψ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either adding the same seeds to both campaigns, or adding a seed to its opposite campaign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guarantees approximation in the correlated setting. </a:t>
                </a: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in practice, can be also used in heterogenous setting.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3187992"/>
                <a:ext cx="11226800" cy="2947337"/>
              </a:xfrm>
              <a:blipFill>
                <a:blip r:embed="rId4"/>
                <a:stretch>
                  <a:fillRect t="-10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50C24F5-E70C-4FA0-A2E1-539155F3B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72" y="991580"/>
            <a:ext cx="881185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6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Proposed</a:t>
            </a:r>
            <a:r>
              <a:rPr kumimoji="1" lang="ko-KR" altLang="en-US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Method – Algorithm 2: “Hedge”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4" name="부제목 3">
            <a:extLst>
              <a:ext uri="{FF2B5EF4-FFF2-40B4-BE49-F238E27FC236}">
                <a16:creationId xmlns:a16="http://schemas.microsoft.com/office/drawing/2014/main" id="{4925AAB2-9672-BE44-BBDD-93542545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336463"/>
            <a:ext cx="11226800" cy="2947337"/>
          </a:xfrm>
        </p:spPr>
        <p:txBody>
          <a:bodyPr>
            <a:normAutofit/>
          </a:bodyPr>
          <a:lstStyle/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allowing new imbalanced nodes may be too restrictive.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 this condition by allowing new imbalanced nodes as long as the gain is at least as good as adding a common seed.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guarantees approximation in the correlated setting. </a:t>
            </a:r>
          </a:p>
          <a:p>
            <a:pPr marL="1257300" lvl="2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 practice, can be also used in heterogenous setting.</a:t>
            </a:r>
          </a:p>
          <a:p>
            <a:pPr lvl="1" algn="just">
              <a:lnSpc>
                <a:spcPct val="110000"/>
              </a:lnSpc>
            </a:pPr>
            <a:endParaRPr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FBD104-AECA-4A67-B083-40459D6A4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46" y="800984"/>
            <a:ext cx="8830907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1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Experimental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1092200"/>
                <a:ext cx="11226800" cy="5043129"/>
              </a:xfrm>
            </p:spPr>
            <p:txBody>
              <a:bodyPr>
                <a:normAutofit/>
              </a:bodyPr>
              <a:lstStyle/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twitter follower graph (a directed graph).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propagation probability of campaign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defined as bellow 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=0.8</m:t>
                    </m:r>
                  </m:oMath>
                </a14:m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heterogenous setting, and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correlated setting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092200"/>
                <a:ext cx="11226800" cy="5043129"/>
              </a:xfrm>
              <a:blipFill>
                <a:blip r:embed="rId4"/>
                <a:stretch>
                  <a:fillRect t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20779FDD-12E6-4370-A7A9-9D94A0D9ACB7}"/>
              </a:ext>
            </a:extLst>
          </p:cNvPr>
          <p:cNvGrpSpPr/>
          <p:nvPr/>
        </p:nvGrpSpPr>
        <p:grpSpPr>
          <a:xfrm>
            <a:off x="1281963" y="2262050"/>
            <a:ext cx="6207543" cy="1146747"/>
            <a:chOff x="1210843" y="1981082"/>
            <a:chExt cx="6207543" cy="114674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A95A5F7-9DA5-4526-B284-D975EADA1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843" y="1981082"/>
              <a:ext cx="6011114" cy="83831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E18ECF2-47C7-47C1-A4F3-76D4FB5D3785}"/>
                </a:ext>
              </a:extLst>
            </p:cNvPr>
            <p:cNvSpPr/>
            <p:nvPr/>
          </p:nvSpPr>
          <p:spPr>
            <a:xfrm>
              <a:off x="2641600" y="2214880"/>
              <a:ext cx="538480" cy="3556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48B78B-6477-4F73-BAF9-4DA24151A6F4}"/>
                </a:ext>
              </a:extLst>
            </p:cNvPr>
            <p:cNvSpPr/>
            <p:nvPr/>
          </p:nvSpPr>
          <p:spPr>
            <a:xfrm>
              <a:off x="4307840" y="2044639"/>
              <a:ext cx="1605280" cy="68840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DE4962AF-1F78-426B-8928-25DA21E3063C}"/>
                </a:ext>
              </a:extLst>
            </p:cNvPr>
            <p:cNvCxnSpPr>
              <a:cxnSpLocks/>
              <a:stCxn id="6" idx="2"/>
              <a:endCxn id="17" idx="1"/>
            </p:cNvCxnSpPr>
            <p:nvPr/>
          </p:nvCxnSpPr>
          <p:spPr>
            <a:xfrm rot="16200000" flipH="1">
              <a:off x="2859119" y="2622201"/>
              <a:ext cx="372683" cy="269240"/>
            </a:xfrm>
            <a:prstGeom prst="bentConnector2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27BAEF06-EA0B-4D2E-BAE7-FCB14C2CA708}"/>
                </a:ext>
              </a:extLst>
            </p:cNvPr>
            <p:cNvCxnSpPr>
              <a:cxnSpLocks/>
              <a:stCxn id="9" idx="2"/>
              <a:endCxn id="19" idx="1"/>
            </p:cNvCxnSpPr>
            <p:nvPr/>
          </p:nvCxnSpPr>
          <p:spPr>
            <a:xfrm rot="16200000" flipH="1">
              <a:off x="5223859" y="2619660"/>
              <a:ext cx="210123" cy="436881"/>
            </a:xfrm>
            <a:prstGeom prst="bentConnector2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3E500F-6C0D-4A21-AE65-92F00CAF7183}"/>
                </a:ext>
              </a:extLst>
            </p:cNvPr>
            <p:cNvSpPr txBox="1"/>
            <p:nvPr/>
          </p:nvSpPr>
          <p:spPr>
            <a:xfrm>
              <a:off x="3180080" y="2758497"/>
              <a:ext cx="1668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User’s own bias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2CFB63-AEE2-4B7A-9265-224B753070F6}"/>
                </a:ext>
              </a:extLst>
            </p:cNvPr>
            <p:cNvSpPr txBox="1"/>
            <p:nvPr/>
          </p:nvSpPr>
          <p:spPr>
            <a:xfrm>
              <a:off x="5547361" y="2758497"/>
              <a:ext cx="187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Friends` influence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925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Experimental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C9D3E8-9F1F-447E-A4A1-9D13636E8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8" y="1109339"/>
            <a:ext cx="8735644" cy="46393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1A750C-D9A2-4F7B-BCA6-187EF3054195}"/>
              </a:ext>
            </a:extLst>
          </p:cNvPr>
          <p:cNvSpPr txBox="1"/>
          <p:nvPr/>
        </p:nvSpPr>
        <p:spPr>
          <a:xfrm>
            <a:off x="9224302" y="1798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Heterogenous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7409A0-F886-4090-9F23-BC391FB3C020}"/>
              </a:ext>
            </a:extLst>
          </p:cNvPr>
          <p:cNvSpPr txBox="1"/>
          <p:nvPr/>
        </p:nvSpPr>
        <p:spPr>
          <a:xfrm>
            <a:off x="9224302" y="379738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Experimental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3898297"/>
                <a:ext cx="11226800" cy="2237032"/>
              </a:xfrm>
            </p:spPr>
            <p:txBody>
              <a:bodyPr>
                <a:normAutofit/>
              </a:bodyPr>
              <a:lstStyle/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BBLO: selects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optimizing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∪{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Intersection, Union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HighDegree</a:t>
                </a:r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selects the nodes with the largest number of followers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Random: assigns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random seeds to each campaign</a:t>
                </a: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3898297"/>
                <a:ext cx="11226800" cy="2237032"/>
              </a:xfrm>
              <a:blipFill>
                <a:blip r:embed="rId4"/>
                <a:stretch>
                  <a:fillRect t="-10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4DF517FA-0962-4522-B794-278D30CF3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9" y="949455"/>
            <a:ext cx="10576542" cy="274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44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4" name="부제목 3">
            <a:extLst>
              <a:ext uri="{FF2B5EF4-FFF2-40B4-BE49-F238E27FC236}">
                <a16:creationId xmlns:a16="http://schemas.microsoft.com/office/drawing/2014/main" id="{4925AAB2-9672-BE44-BBDD-93542545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092200"/>
            <a:ext cx="11226800" cy="5043129"/>
          </a:xfrm>
        </p:spPr>
        <p:txBody>
          <a:bodyPr>
            <a:normAutofit/>
          </a:bodyPr>
          <a:lstStyle/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study of the problem of balancing information exposure in social networks using techniques from the area of information propagation.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 of problem by seeking to optimize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difference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ture work: </a:t>
            </a:r>
          </a:p>
          <a:p>
            <a:pPr marL="1257300" lvl="2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approximation guarantee</a:t>
            </a:r>
          </a:p>
          <a:p>
            <a:pPr marL="1257300" lvl="2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xtend the problem for multiple campaigns more than two</a:t>
            </a:r>
          </a:p>
        </p:txBody>
      </p:sp>
    </p:spTree>
    <p:extLst>
      <p:ext uri="{BB962C8B-B14F-4D97-AF65-F5344CB8AC3E}">
        <p14:creationId xmlns:p14="http://schemas.microsoft.com/office/powerpoint/2010/main" val="220183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Balancing Information Exposure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4" name="부제목 3">
            <a:extLst>
              <a:ext uri="{FF2B5EF4-FFF2-40B4-BE49-F238E27FC236}">
                <a16:creationId xmlns:a16="http://schemas.microsoft.com/office/drawing/2014/main" id="{4925AAB2-9672-BE44-BBDD-93542545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092200"/>
            <a:ext cx="9824720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Social-media platforms have revolutionized the way people are exposed to information.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providing many merits such as searching, personalization, and recommendation, one point of criticism is that </a:t>
            </a:r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amplify </a:t>
            </a:r>
            <a:r>
              <a:rPr lang="en-US" altLang="ko-K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chamber</a:t>
            </a:r>
            <a:endParaRPr lang="en-US" altLang="ko-K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Wingdings" panose="05000000000000000000" pitchFamily="2" charset="2"/>
              <a:buChar char="è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Users get less exposure to conflicting viewpoints and isolated in     their own </a:t>
            </a:r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informational bubble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which causes </a:t>
            </a:r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online polarization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81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Information Propagation in Social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4" name="부제목 3">
            <a:extLst>
              <a:ext uri="{FF2B5EF4-FFF2-40B4-BE49-F238E27FC236}">
                <a16:creationId xmlns:a16="http://schemas.microsoft.com/office/drawing/2014/main" id="{4925AAB2-9672-BE44-BBDD-93542545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092200"/>
            <a:ext cx="11226800" cy="5043129"/>
          </a:xfrm>
        </p:spPr>
        <p:txBody>
          <a:bodyPr>
            <a:normAutofit/>
          </a:bodyPr>
          <a:lstStyle/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called as “Information Diffusion”, or “Influence Maximization”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social network is modeled as a </a:t>
            </a:r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with nodes and edges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are propagated in the network according to a cascade model, such as “Independent Cascade model”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find a set of seed nodes which </a:t>
            </a:r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the final influence spread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10000"/>
              </a:lnSpc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7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Information Propagation in Social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3988090"/>
                <a:ext cx="11226800" cy="2147239"/>
              </a:xfrm>
            </p:spPr>
            <p:txBody>
              <a:bodyPr>
                <a:normAutofit/>
              </a:bodyPr>
              <a:lstStyle/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find the optimal seeds to maximize the final spread.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Kempe et al. prove that this optimization is NP-hard, and present a greedy approximation algorithm guaranteeing that the influence spread is within </a:t>
                </a:r>
                <a14:m>
                  <m:oMath xmlns:m="http://schemas.openxmlformats.org/officeDocument/2006/math">
                    <m:r>
                      <a:rPr lang="en-US" altLang="ko-K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but it is also #P-hard.</a:t>
                </a:r>
              </a:p>
            </p:txBody>
          </p:sp>
        </mc:Choice>
        <mc:Fallback xmlns="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3988090"/>
                <a:ext cx="11226800" cy="2147239"/>
              </a:xfrm>
              <a:blipFill>
                <a:blip r:embed="rId4"/>
                <a:stretch>
                  <a:fillRect t="-1705" r="-7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95C73DB2-A05C-4461-98D1-8B0DA4F161E2}"/>
              </a:ext>
            </a:extLst>
          </p:cNvPr>
          <p:cNvGrpSpPr/>
          <p:nvPr/>
        </p:nvGrpSpPr>
        <p:grpSpPr>
          <a:xfrm>
            <a:off x="811572" y="1648737"/>
            <a:ext cx="2920320" cy="1836428"/>
            <a:chOff x="4129933" y="1373588"/>
            <a:chExt cx="7517185" cy="4652846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8B02CB6-9D37-4816-A106-AA874543446E}"/>
                </a:ext>
              </a:extLst>
            </p:cNvPr>
            <p:cNvSpPr/>
            <p:nvPr/>
          </p:nvSpPr>
          <p:spPr>
            <a:xfrm>
              <a:off x="4137648" y="2356866"/>
              <a:ext cx="447126" cy="4569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2</a:t>
              </a:r>
              <a:endParaRPr kumimoji="1" lang="ko-KR" altLang="en-US" sz="700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0CB7693-5B90-44A2-A4D0-6BA435819951}"/>
                </a:ext>
              </a:extLst>
            </p:cNvPr>
            <p:cNvSpPr/>
            <p:nvPr/>
          </p:nvSpPr>
          <p:spPr>
            <a:xfrm>
              <a:off x="6218289" y="4378807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10</a:t>
              </a:r>
              <a:endParaRPr kumimoji="1" lang="ko-KR" altLang="en-US" sz="700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C72191C-1D21-4FFC-B169-B3F42373C73C}"/>
                </a:ext>
              </a:extLst>
            </p:cNvPr>
            <p:cNvSpPr/>
            <p:nvPr/>
          </p:nvSpPr>
          <p:spPr>
            <a:xfrm>
              <a:off x="6649023" y="1622938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4</a:t>
              </a:r>
              <a:endParaRPr kumimoji="1" lang="ko-KR" altLang="en-US" sz="700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3A97DFA-B83B-4BC0-93C5-D998285B115E}"/>
                </a:ext>
              </a:extLst>
            </p:cNvPr>
            <p:cNvSpPr/>
            <p:nvPr/>
          </p:nvSpPr>
          <p:spPr>
            <a:xfrm>
              <a:off x="7283786" y="4774709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11</a:t>
              </a:r>
              <a:endParaRPr kumimoji="1" lang="ko-KR" altLang="en-US" sz="7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72C59A2-6BC6-4963-A901-9A6FA3E24BE9}"/>
                </a:ext>
              </a:extLst>
            </p:cNvPr>
            <p:cNvSpPr/>
            <p:nvPr/>
          </p:nvSpPr>
          <p:spPr>
            <a:xfrm>
              <a:off x="9376958" y="1622940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12</a:t>
              </a:r>
              <a:endParaRPr kumimoji="1" lang="ko-KR" altLang="en-US" sz="7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BA3D0F5A-2F53-4A6C-9C76-44FF15ABCA2D}"/>
                </a:ext>
              </a:extLst>
            </p:cNvPr>
            <p:cNvSpPr/>
            <p:nvPr/>
          </p:nvSpPr>
          <p:spPr>
            <a:xfrm>
              <a:off x="4129933" y="3649798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3</a:t>
              </a:r>
              <a:endParaRPr kumimoji="1" lang="ko-KR" altLang="en-US" sz="7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E62CE50-84EC-477F-9F5B-A719F577E685}"/>
                </a:ext>
              </a:extLst>
            </p:cNvPr>
            <p:cNvSpPr/>
            <p:nvPr/>
          </p:nvSpPr>
          <p:spPr>
            <a:xfrm>
              <a:off x="11199992" y="4364239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15</a:t>
              </a:r>
              <a:endParaRPr kumimoji="1" lang="ko-KR" altLang="en-US" sz="7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EF5BF01-5729-4EC5-B82A-74CCB99BCC6C}"/>
                </a:ext>
              </a:extLst>
            </p:cNvPr>
            <p:cNvSpPr/>
            <p:nvPr/>
          </p:nvSpPr>
          <p:spPr>
            <a:xfrm>
              <a:off x="7474609" y="3588817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9</a:t>
              </a:r>
              <a:endParaRPr kumimoji="1" lang="ko-KR" altLang="en-US" sz="7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9CB0B2-09A4-4982-993B-803F0CD4D100}"/>
                </a:ext>
              </a:extLst>
            </p:cNvPr>
            <p:cNvSpPr/>
            <p:nvPr/>
          </p:nvSpPr>
          <p:spPr>
            <a:xfrm>
              <a:off x="7710951" y="2172265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8</a:t>
              </a:r>
              <a:endParaRPr kumimoji="1" lang="ko-KR" altLang="en-US" sz="700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41A98B7-2FAE-40F6-A63C-D6AC4C6005A5}"/>
                </a:ext>
              </a:extLst>
            </p:cNvPr>
            <p:cNvSpPr/>
            <p:nvPr/>
          </p:nvSpPr>
          <p:spPr>
            <a:xfrm>
              <a:off x="5441837" y="1373588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</a:t>
              </a:r>
              <a:endParaRPr kumimoji="1" lang="ko-KR" altLang="en-US" sz="7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0189E8A-371E-466E-9FEA-D2D66A4B8DE3}"/>
                </a:ext>
              </a:extLst>
            </p:cNvPr>
            <p:cNvSpPr/>
            <p:nvPr/>
          </p:nvSpPr>
          <p:spPr>
            <a:xfrm>
              <a:off x="4526830" y="4423362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6</a:t>
              </a:r>
              <a:endParaRPr kumimoji="1" lang="ko-KR" altLang="en-US" sz="7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289D9E2-06B4-4545-8FC4-C9DED148AF1C}"/>
                </a:ext>
              </a:extLst>
            </p:cNvPr>
            <p:cNvSpPr/>
            <p:nvPr/>
          </p:nvSpPr>
          <p:spPr>
            <a:xfrm>
              <a:off x="9758604" y="5569504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16</a:t>
              </a:r>
              <a:endParaRPr kumimoji="1" lang="ko-KR" altLang="en-US" sz="700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B81A99E-9A32-4F19-8DD8-7BFDF6EAC80B}"/>
                </a:ext>
              </a:extLst>
            </p:cNvPr>
            <p:cNvSpPr/>
            <p:nvPr/>
          </p:nvSpPr>
          <p:spPr>
            <a:xfrm>
              <a:off x="8316726" y="5486890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13</a:t>
              </a:r>
              <a:endParaRPr kumimoji="1" lang="ko-KR" altLang="en-US" sz="700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E41AB25-48BF-433F-881B-CAD003690258}"/>
                </a:ext>
              </a:extLst>
            </p:cNvPr>
            <p:cNvSpPr/>
            <p:nvPr/>
          </p:nvSpPr>
          <p:spPr>
            <a:xfrm>
              <a:off x="10904917" y="2813796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14</a:t>
              </a:r>
              <a:endParaRPr kumimoji="1" lang="ko-KR" altLang="en-US" sz="700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7EB1BE3-A118-4EEC-8A3A-C9B2BE563500}"/>
                </a:ext>
              </a:extLst>
            </p:cNvPr>
            <p:cNvSpPr/>
            <p:nvPr/>
          </p:nvSpPr>
          <p:spPr>
            <a:xfrm>
              <a:off x="5705052" y="2899303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5</a:t>
              </a:r>
              <a:endParaRPr kumimoji="1" lang="ko-KR" altLang="en-US" sz="700" dirty="0"/>
            </a:p>
          </p:txBody>
        </p:sp>
        <p:cxnSp>
          <p:nvCxnSpPr>
            <p:cNvPr id="74" name="직선 연결선[R] 104">
              <a:extLst>
                <a:ext uri="{FF2B5EF4-FFF2-40B4-BE49-F238E27FC236}">
                  <a16:creationId xmlns:a16="http://schemas.microsoft.com/office/drawing/2014/main" id="{29693A46-63AE-4994-8546-E0EFE3F9AB29}"/>
                </a:ext>
              </a:extLst>
            </p:cNvPr>
            <p:cNvCxnSpPr>
              <a:stCxn id="101" idx="2"/>
              <a:endCxn id="107" idx="7"/>
            </p:cNvCxnSpPr>
            <p:nvPr/>
          </p:nvCxnSpPr>
          <p:spPr>
            <a:xfrm flipH="1">
              <a:off x="4519294" y="1602053"/>
              <a:ext cx="922543" cy="79867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105">
              <a:extLst>
                <a:ext uri="{FF2B5EF4-FFF2-40B4-BE49-F238E27FC236}">
                  <a16:creationId xmlns:a16="http://schemas.microsoft.com/office/drawing/2014/main" id="{149A4A08-C6C7-4499-8C5E-18EFD3E5C227}"/>
                </a:ext>
              </a:extLst>
            </p:cNvPr>
            <p:cNvCxnSpPr>
              <a:stCxn id="59" idx="4"/>
              <a:endCxn id="64" idx="0"/>
            </p:cNvCxnSpPr>
            <p:nvPr/>
          </p:nvCxnSpPr>
          <p:spPr>
            <a:xfrm flipH="1">
              <a:off x="4353496" y="2813796"/>
              <a:ext cx="7715" cy="836002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106">
              <a:extLst>
                <a:ext uri="{FF2B5EF4-FFF2-40B4-BE49-F238E27FC236}">
                  <a16:creationId xmlns:a16="http://schemas.microsoft.com/office/drawing/2014/main" id="{FD4AB1A6-1399-4B8B-8F79-55B99A9059CD}"/>
                </a:ext>
              </a:extLst>
            </p:cNvPr>
            <p:cNvCxnSpPr>
              <a:stCxn id="108" idx="1"/>
              <a:endCxn id="101" idx="6"/>
            </p:cNvCxnSpPr>
            <p:nvPr/>
          </p:nvCxnSpPr>
          <p:spPr>
            <a:xfrm flipH="1" flipV="1">
              <a:off x="5888964" y="1602053"/>
              <a:ext cx="825540" cy="87801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107">
              <a:extLst>
                <a:ext uri="{FF2B5EF4-FFF2-40B4-BE49-F238E27FC236}">
                  <a16:creationId xmlns:a16="http://schemas.microsoft.com/office/drawing/2014/main" id="{C5FA136B-E46C-47B9-800C-996C9158446C}"/>
                </a:ext>
              </a:extLst>
            </p:cNvPr>
            <p:cNvCxnSpPr>
              <a:stCxn id="108" idx="3"/>
              <a:endCxn id="107" idx="7"/>
            </p:cNvCxnSpPr>
            <p:nvPr/>
          </p:nvCxnSpPr>
          <p:spPr>
            <a:xfrm flipH="1">
              <a:off x="4519294" y="2012952"/>
              <a:ext cx="2195209" cy="387778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9AD5AEF0-3196-4910-93FB-BF66C7059597}"/>
                </a:ext>
              </a:extLst>
            </p:cNvPr>
            <p:cNvCxnSpPr>
              <a:stCxn id="108" idx="3"/>
              <a:endCxn id="98" idx="7"/>
            </p:cNvCxnSpPr>
            <p:nvPr/>
          </p:nvCxnSpPr>
          <p:spPr>
            <a:xfrm flipH="1">
              <a:off x="4511579" y="2012952"/>
              <a:ext cx="2202924" cy="1698061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109">
              <a:extLst>
                <a:ext uri="{FF2B5EF4-FFF2-40B4-BE49-F238E27FC236}">
                  <a16:creationId xmlns:a16="http://schemas.microsoft.com/office/drawing/2014/main" id="{9CAEB002-1554-4DD6-A33A-C91B8262826B}"/>
                </a:ext>
              </a:extLst>
            </p:cNvPr>
            <p:cNvCxnSpPr>
              <a:stCxn id="108" idx="4"/>
              <a:endCxn id="106" idx="7"/>
            </p:cNvCxnSpPr>
            <p:nvPr/>
          </p:nvCxnSpPr>
          <p:spPr>
            <a:xfrm flipH="1">
              <a:off x="6086698" y="2079867"/>
              <a:ext cx="785889" cy="886352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110">
              <a:extLst>
                <a:ext uri="{FF2B5EF4-FFF2-40B4-BE49-F238E27FC236}">
                  <a16:creationId xmlns:a16="http://schemas.microsoft.com/office/drawing/2014/main" id="{CDB13B70-3BF1-46E6-BF48-DFB57905450F}"/>
                </a:ext>
              </a:extLst>
            </p:cNvPr>
            <p:cNvCxnSpPr>
              <a:endCxn id="100" idx="0"/>
            </p:cNvCxnSpPr>
            <p:nvPr/>
          </p:nvCxnSpPr>
          <p:spPr>
            <a:xfrm flipH="1">
              <a:off x="7698172" y="2629195"/>
              <a:ext cx="236342" cy="949662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111">
              <a:extLst>
                <a:ext uri="{FF2B5EF4-FFF2-40B4-BE49-F238E27FC236}">
                  <a16:creationId xmlns:a16="http://schemas.microsoft.com/office/drawing/2014/main" id="{2F3321DE-A2B2-4DD6-9275-ADD0767FBE12}"/>
                </a:ext>
              </a:extLst>
            </p:cNvPr>
            <p:cNvCxnSpPr/>
            <p:nvPr/>
          </p:nvCxnSpPr>
          <p:spPr>
            <a:xfrm flipH="1">
              <a:off x="8092597" y="1851405"/>
              <a:ext cx="1284361" cy="387776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112">
              <a:extLst>
                <a:ext uri="{FF2B5EF4-FFF2-40B4-BE49-F238E27FC236}">
                  <a16:creationId xmlns:a16="http://schemas.microsoft.com/office/drawing/2014/main" id="{1510D341-5CE5-4F06-90BB-539B26650603}"/>
                </a:ext>
              </a:extLst>
            </p:cNvPr>
            <p:cNvCxnSpPr>
              <a:endCxn id="106" idx="6"/>
            </p:cNvCxnSpPr>
            <p:nvPr/>
          </p:nvCxnSpPr>
          <p:spPr>
            <a:xfrm flipH="1">
              <a:off x="6152178" y="2400730"/>
              <a:ext cx="1558773" cy="727038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113">
              <a:extLst>
                <a:ext uri="{FF2B5EF4-FFF2-40B4-BE49-F238E27FC236}">
                  <a16:creationId xmlns:a16="http://schemas.microsoft.com/office/drawing/2014/main" id="{12CDDB75-5C4C-40BB-8567-CAFA1E81AA36}"/>
                </a:ext>
              </a:extLst>
            </p:cNvPr>
            <p:cNvCxnSpPr>
              <a:endCxn id="102" idx="6"/>
            </p:cNvCxnSpPr>
            <p:nvPr/>
          </p:nvCxnSpPr>
          <p:spPr>
            <a:xfrm flipH="1">
              <a:off x="4973956" y="2562279"/>
              <a:ext cx="2802475" cy="208954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114">
              <a:extLst>
                <a:ext uri="{FF2B5EF4-FFF2-40B4-BE49-F238E27FC236}">
                  <a16:creationId xmlns:a16="http://schemas.microsoft.com/office/drawing/2014/main" id="{388AE3F4-E9A8-4158-89B4-F8F222330C9D}"/>
                </a:ext>
              </a:extLst>
            </p:cNvPr>
            <p:cNvCxnSpPr>
              <a:stCxn id="102" idx="7"/>
              <a:endCxn id="106" idx="4"/>
            </p:cNvCxnSpPr>
            <p:nvPr/>
          </p:nvCxnSpPr>
          <p:spPr>
            <a:xfrm flipV="1">
              <a:off x="4908476" y="3356233"/>
              <a:ext cx="1020139" cy="113404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115">
              <a:extLst>
                <a:ext uri="{FF2B5EF4-FFF2-40B4-BE49-F238E27FC236}">
                  <a16:creationId xmlns:a16="http://schemas.microsoft.com/office/drawing/2014/main" id="{4CB0EEF1-EB74-483C-8F85-2627F065FED1}"/>
                </a:ext>
              </a:extLst>
            </p:cNvPr>
            <p:cNvCxnSpPr>
              <a:stCxn id="103" idx="2"/>
              <a:endCxn id="104" idx="6"/>
            </p:cNvCxnSpPr>
            <p:nvPr/>
          </p:nvCxnSpPr>
          <p:spPr>
            <a:xfrm flipH="1" flipV="1">
              <a:off x="8763852" y="5715355"/>
              <a:ext cx="994752" cy="8261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116">
              <a:extLst>
                <a:ext uri="{FF2B5EF4-FFF2-40B4-BE49-F238E27FC236}">
                  <a16:creationId xmlns:a16="http://schemas.microsoft.com/office/drawing/2014/main" id="{103A5724-775A-4212-8867-FA42D88E1687}"/>
                </a:ext>
              </a:extLst>
            </p:cNvPr>
            <p:cNvCxnSpPr>
              <a:stCxn id="103" idx="7"/>
              <a:endCxn id="99" idx="3"/>
            </p:cNvCxnSpPr>
            <p:nvPr/>
          </p:nvCxnSpPr>
          <p:spPr>
            <a:xfrm flipV="1">
              <a:off x="10140251" y="4754253"/>
              <a:ext cx="1125221" cy="88216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117">
              <a:extLst>
                <a:ext uri="{FF2B5EF4-FFF2-40B4-BE49-F238E27FC236}">
                  <a16:creationId xmlns:a16="http://schemas.microsoft.com/office/drawing/2014/main" id="{A660A4C8-52BD-4AEB-A7DC-0AC00E0B1627}"/>
                </a:ext>
              </a:extLst>
            </p:cNvPr>
            <p:cNvCxnSpPr>
              <a:stCxn id="99" idx="0"/>
              <a:endCxn id="105" idx="4"/>
            </p:cNvCxnSpPr>
            <p:nvPr/>
          </p:nvCxnSpPr>
          <p:spPr>
            <a:xfrm flipH="1" flipV="1">
              <a:off x="11128480" y="3270726"/>
              <a:ext cx="295074" cy="1093513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118">
              <a:extLst>
                <a:ext uri="{FF2B5EF4-FFF2-40B4-BE49-F238E27FC236}">
                  <a16:creationId xmlns:a16="http://schemas.microsoft.com/office/drawing/2014/main" id="{46FF9333-BAC8-4D54-967E-AC78186B50F0}"/>
                </a:ext>
              </a:extLst>
            </p:cNvPr>
            <p:cNvCxnSpPr>
              <a:endCxn id="105" idx="1"/>
            </p:cNvCxnSpPr>
            <p:nvPr/>
          </p:nvCxnSpPr>
          <p:spPr>
            <a:xfrm>
              <a:off x="9824085" y="1851405"/>
              <a:ext cx="1146313" cy="102930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119">
              <a:extLst>
                <a:ext uri="{FF2B5EF4-FFF2-40B4-BE49-F238E27FC236}">
                  <a16:creationId xmlns:a16="http://schemas.microsoft.com/office/drawing/2014/main" id="{9F304C17-0843-419E-ABA4-AC6E2BC1D82B}"/>
                </a:ext>
              </a:extLst>
            </p:cNvPr>
            <p:cNvCxnSpPr>
              <a:stCxn id="99" idx="1"/>
            </p:cNvCxnSpPr>
            <p:nvPr/>
          </p:nvCxnSpPr>
          <p:spPr>
            <a:xfrm flipH="1" flipV="1">
              <a:off x="9758604" y="2012954"/>
              <a:ext cx="1506867" cy="2418200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120">
              <a:extLst>
                <a:ext uri="{FF2B5EF4-FFF2-40B4-BE49-F238E27FC236}">
                  <a16:creationId xmlns:a16="http://schemas.microsoft.com/office/drawing/2014/main" id="{2B057427-EA73-450E-9203-6288F19FF225}"/>
                </a:ext>
              </a:extLst>
            </p:cNvPr>
            <p:cNvCxnSpPr>
              <a:stCxn id="102" idx="6"/>
              <a:endCxn id="100" idx="2"/>
            </p:cNvCxnSpPr>
            <p:nvPr/>
          </p:nvCxnSpPr>
          <p:spPr>
            <a:xfrm flipV="1">
              <a:off x="4973956" y="3807321"/>
              <a:ext cx="2500653" cy="84450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88">
              <a:extLst>
                <a:ext uri="{FF2B5EF4-FFF2-40B4-BE49-F238E27FC236}">
                  <a16:creationId xmlns:a16="http://schemas.microsoft.com/office/drawing/2014/main" id="{A3C61AB2-39A5-4014-A416-0C80C0CD8425}"/>
                </a:ext>
              </a:extLst>
            </p:cNvPr>
            <p:cNvCxnSpPr>
              <a:stCxn id="105" idx="3"/>
              <a:endCxn id="104" idx="7"/>
            </p:cNvCxnSpPr>
            <p:nvPr/>
          </p:nvCxnSpPr>
          <p:spPr>
            <a:xfrm flipH="1">
              <a:off x="8698370" y="3203808"/>
              <a:ext cx="2272026" cy="234999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86">
              <a:extLst>
                <a:ext uri="{FF2B5EF4-FFF2-40B4-BE49-F238E27FC236}">
                  <a16:creationId xmlns:a16="http://schemas.microsoft.com/office/drawing/2014/main" id="{CE393BE9-42CD-4FAD-94DC-A13ABF6E381F}"/>
                </a:ext>
              </a:extLst>
            </p:cNvPr>
            <p:cNvCxnSpPr>
              <a:stCxn id="101" idx="4"/>
              <a:endCxn id="98" idx="7"/>
            </p:cNvCxnSpPr>
            <p:nvPr/>
          </p:nvCxnSpPr>
          <p:spPr>
            <a:xfrm flipH="1">
              <a:off x="4511579" y="1830518"/>
              <a:ext cx="1153821" cy="188049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80">
              <a:extLst>
                <a:ext uri="{FF2B5EF4-FFF2-40B4-BE49-F238E27FC236}">
                  <a16:creationId xmlns:a16="http://schemas.microsoft.com/office/drawing/2014/main" id="{71F5E185-FB3C-4BE9-A429-4E6E2D25BE54}"/>
                </a:ext>
              </a:extLst>
            </p:cNvPr>
            <p:cNvCxnSpPr>
              <a:stCxn id="102" idx="6"/>
            </p:cNvCxnSpPr>
            <p:nvPr/>
          </p:nvCxnSpPr>
          <p:spPr>
            <a:xfrm flipV="1">
              <a:off x="4973956" y="4607272"/>
              <a:ext cx="1244333" cy="4455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81">
              <a:extLst>
                <a:ext uri="{FF2B5EF4-FFF2-40B4-BE49-F238E27FC236}">
                  <a16:creationId xmlns:a16="http://schemas.microsoft.com/office/drawing/2014/main" id="{689FC8AF-0B44-4DFB-A8E8-3ED43AC68641}"/>
                </a:ext>
              </a:extLst>
            </p:cNvPr>
            <p:cNvCxnSpPr>
              <a:stCxn id="106" idx="5"/>
              <a:endCxn id="100" idx="1"/>
            </p:cNvCxnSpPr>
            <p:nvPr/>
          </p:nvCxnSpPr>
          <p:spPr>
            <a:xfrm>
              <a:off x="6086698" y="3289317"/>
              <a:ext cx="1453391" cy="35645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82">
              <a:extLst>
                <a:ext uri="{FF2B5EF4-FFF2-40B4-BE49-F238E27FC236}">
                  <a16:creationId xmlns:a16="http://schemas.microsoft.com/office/drawing/2014/main" id="{57C85D22-407A-4891-8D73-DE1959BFC4BE}"/>
                </a:ext>
              </a:extLst>
            </p:cNvPr>
            <p:cNvCxnSpPr/>
            <p:nvPr/>
          </p:nvCxnSpPr>
          <p:spPr>
            <a:xfrm flipH="1">
              <a:off x="6599935" y="2562280"/>
              <a:ext cx="1176496" cy="1883443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83">
              <a:extLst>
                <a:ext uri="{FF2B5EF4-FFF2-40B4-BE49-F238E27FC236}">
                  <a16:creationId xmlns:a16="http://schemas.microsoft.com/office/drawing/2014/main" id="{D9D19E92-3161-45E1-92C2-00C0A27313B5}"/>
                </a:ext>
              </a:extLst>
            </p:cNvPr>
            <p:cNvCxnSpPr>
              <a:endCxn id="103" idx="0"/>
            </p:cNvCxnSpPr>
            <p:nvPr/>
          </p:nvCxnSpPr>
          <p:spPr>
            <a:xfrm>
              <a:off x="9600519" y="2079868"/>
              <a:ext cx="381646" cy="348963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84">
              <a:extLst>
                <a:ext uri="{FF2B5EF4-FFF2-40B4-BE49-F238E27FC236}">
                  <a16:creationId xmlns:a16="http://schemas.microsoft.com/office/drawing/2014/main" id="{87068DC4-78FE-4206-97D0-1D28E94DCD25}"/>
                </a:ext>
              </a:extLst>
            </p:cNvPr>
            <p:cNvCxnSpPr>
              <a:stCxn id="102" idx="1"/>
              <a:endCxn id="98" idx="4"/>
            </p:cNvCxnSpPr>
            <p:nvPr/>
          </p:nvCxnSpPr>
          <p:spPr>
            <a:xfrm flipH="1" flipV="1">
              <a:off x="4353496" y="4101023"/>
              <a:ext cx="238814" cy="389252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93506517-0265-4F11-BFC6-A68A65715EBA}"/>
                </a:ext>
              </a:extLst>
            </p:cNvPr>
            <p:cNvSpPr/>
            <p:nvPr/>
          </p:nvSpPr>
          <p:spPr>
            <a:xfrm>
              <a:off x="5599920" y="5112573"/>
              <a:ext cx="447126" cy="4569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7</a:t>
              </a:r>
              <a:endParaRPr kumimoji="1" lang="ko-KR" altLang="en-US" sz="700" dirty="0"/>
            </a:p>
          </p:txBody>
        </p:sp>
        <p:cxnSp>
          <p:nvCxnSpPr>
            <p:cNvPr id="99" name="직선 연결선[R] 70">
              <a:extLst>
                <a:ext uri="{FF2B5EF4-FFF2-40B4-BE49-F238E27FC236}">
                  <a16:creationId xmlns:a16="http://schemas.microsoft.com/office/drawing/2014/main" id="{331A80A2-06AF-4C07-9F89-19EB9420156D}"/>
                </a:ext>
              </a:extLst>
            </p:cNvPr>
            <p:cNvCxnSpPr>
              <a:stCxn id="99" idx="2"/>
              <a:endCxn id="100" idx="6"/>
            </p:cNvCxnSpPr>
            <p:nvPr/>
          </p:nvCxnSpPr>
          <p:spPr>
            <a:xfrm flipH="1" flipV="1">
              <a:off x="7921735" y="3807321"/>
              <a:ext cx="3278257" cy="785383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71">
              <a:extLst>
                <a:ext uri="{FF2B5EF4-FFF2-40B4-BE49-F238E27FC236}">
                  <a16:creationId xmlns:a16="http://schemas.microsoft.com/office/drawing/2014/main" id="{4CADB9F8-8697-4A09-B82F-38F825DAB180}"/>
                </a:ext>
              </a:extLst>
            </p:cNvPr>
            <p:cNvCxnSpPr/>
            <p:nvPr/>
          </p:nvCxnSpPr>
          <p:spPr>
            <a:xfrm flipV="1">
              <a:off x="5981566" y="4768821"/>
              <a:ext cx="302203" cy="410668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73">
              <a:extLst>
                <a:ext uri="{FF2B5EF4-FFF2-40B4-BE49-F238E27FC236}">
                  <a16:creationId xmlns:a16="http://schemas.microsoft.com/office/drawing/2014/main" id="{73A305A7-6357-4AC1-9C49-9A7E11473745}"/>
                </a:ext>
              </a:extLst>
            </p:cNvPr>
            <p:cNvCxnSpPr>
              <a:stCxn id="109" idx="2"/>
            </p:cNvCxnSpPr>
            <p:nvPr/>
          </p:nvCxnSpPr>
          <p:spPr>
            <a:xfrm flipH="1">
              <a:off x="6047046" y="5003174"/>
              <a:ext cx="1236740" cy="33786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74">
              <a:extLst>
                <a:ext uri="{FF2B5EF4-FFF2-40B4-BE49-F238E27FC236}">
                  <a16:creationId xmlns:a16="http://schemas.microsoft.com/office/drawing/2014/main" id="{1585B6AC-1BE9-4694-AD72-B71DC0F5CAEC}"/>
                </a:ext>
              </a:extLst>
            </p:cNvPr>
            <p:cNvCxnSpPr>
              <a:stCxn id="109" idx="0"/>
              <a:endCxn id="100" idx="4"/>
            </p:cNvCxnSpPr>
            <p:nvPr/>
          </p:nvCxnSpPr>
          <p:spPr>
            <a:xfrm flipV="1">
              <a:off x="7507349" y="4035786"/>
              <a:ext cx="190823" cy="738923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75">
              <a:extLst>
                <a:ext uri="{FF2B5EF4-FFF2-40B4-BE49-F238E27FC236}">
                  <a16:creationId xmlns:a16="http://schemas.microsoft.com/office/drawing/2014/main" id="{FD8C777F-EF98-4EB3-9B2B-EE6C954BDB85}"/>
                </a:ext>
              </a:extLst>
            </p:cNvPr>
            <p:cNvCxnSpPr>
              <a:endCxn id="102" idx="5"/>
            </p:cNvCxnSpPr>
            <p:nvPr/>
          </p:nvCxnSpPr>
          <p:spPr>
            <a:xfrm flipH="1" flipV="1">
              <a:off x="4908476" y="4813372"/>
              <a:ext cx="756924" cy="36611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76">
              <a:extLst>
                <a:ext uri="{FF2B5EF4-FFF2-40B4-BE49-F238E27FC236}">
                  <a16:creationId xmlns:a16="http://schemas.microsoft.com/office/drawing/2014/main" id="{F411B1A4-E9FA-4656-917C-73C3393BD550}"/>
                </a:ext>
              </a:extLst>
            </p:cNvPr>
            <p:cNvCxnSpPr>
              <a:endCxn id="104" idx="7"/>
            </p:cNvCxnSpPr>
            <p:nvPr/>
          </p:nvCxnSpPr>
          <p:spPr>
            <a:xfrm flipH="1">
              <a:off x="8698370" y="2079868"/>
              <a:ext cx="902150" cy="347393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77">
              <a:extLst>
                <a:ext uri="{FF2B5EF4-FFF2-40B4-BE49-F238E27FC236}">
                  <a16:creationId xmlns:a16="http://schemas.microsoft.com/office/drawing/2014/main" id="{61881B9D-A5C6-4FD7-8678-D52E5297DD94}"/>
                </a:ext>
              </a:extLst>
            </p:cNvPr>
            <p:cNvCxnSpPr>
              <a:stCxn id="98" idx="6"/>
              <a:endCxn id="106" idx="3"/>
            </p:cNvCxnSpPr>
            <p:nvPr/>
          </p:nvCxnSpPr>
          <p:spPr>
            <a:xfrm flipV="1">
              <a:off x="4577059" y="3289314"/>
              <a:ext cx="1193473" cy="58324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78">
              <a:extLst>
                <a:ext uri="{FF2B5EF4-FFF2-40B4-BE49-F238E27FC236}">
                  <a16:creationId xmlns:a16="http://schemas.microsoft.com/office/drawing/2014/main" id="{8D42358C-4ECD-4C82-AE1C-DEE211E2EA0B}"/>
                </a:ext>
              </a:extLst>
            </p:cNvPr>
            <p:cNvCxnSpPr>
              <a:stCxn id="99" idx="2"/>
              <a:endCxn id="104" idx="6"/>
            </p:cNvCxnSpPr>
            <p:nvPr/>
          </p:nvCxnSpPr>
          <p:spPr>
            <a:xfrm flipH="1">
              <a:off x="8763852" y="4592704"/>
              <a:ext cx="2436140" cy="1122651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64">
              <a:extLst>
                <a:ext uri="{FF2B5EF4-FFF2-40B4-BE49-F238E27FC236}">
                  <a16:creationId xmlns:a16="http://schemas.microsoft.com/office/drawing/2014/main" id="{E1CC5BA9-120A-4EE8-A9BA-1D2D43B72E6C}"/>
                </a:ext>
              </a:extLst>
            </p:cNvPr>
            <p:cNvCxnSpPr>
              <a:stCxn id="108" idx="6"/>
            </p:cNvCxnSpPr>
            <p:nvPr/>
          </p:nvCxnSpPr>
          <p:spPr>
            <a:xfrm>
              <a:off x="7096149" y="1851403"/>
              <a:ext cx="680282" cy="387778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66">
              <a:extLst>
                <a:ext uri="{FF2B5EF4-FFF2-40B4-BE49-F238E27FC236}">
                  <a16:creationId xmlns:a16="http://schemas.microsoft.com/office/drawing/2014/main" id="{91802C5A-0597-40F9-B521-5CE312543C74}"/>
                </a:ext>
              </a:extLst>
            </p:cNvPr>
            <p:cNvCxnSpPr>
              <a:endCxn id="105" idx="2"/>
            </p:cNvCxnSpPr>
            <p:nvPr/>
          </p:nvCxnSpPr>
          <p:spPr>
            <a:xfrm>
              <a:off x="8158077" y="2400730"/>
              <a:ext cx="2746841" cy="641531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67">
              <a:extLst>
                <a:ext uri="{FF2B5EF4-FFF2-40B4-BE49-F238E27FC236}">
                  <a16:creationId xmlns:a16="http://schemas.microsoft.com/office/drawing/2014/main" id="{20583570-30DE-4DC1-BB13-EA6CF0EBC870}"/>
                </a:ext>
              </a:extLst>
            </p:cNvPr>
            <p:cNvCxnSpPr>
              <a:stCxn id="107" idx="6"/>
              <a:endCxn id="106" idx="2"/>
            </p:cNvCxnSpPr>
            <p:nvPr/>
          </p:nvCxnSpPr>
          <p:spPr>
            <a:xfrm>
              <a:off x="4584774" y="2562278"/>
              <a:ext cx="1120278" cy="565488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417">
              <a:extLst>
                <a:ext uri="{FF2B5EF4-FFF2-40B4-BE49-F238E27FC236}">
                  <a16:creationId xmlns:a16="http://schemas.microsoft.com/office/drawing/2014/main" id="{0072B356-1D5B-4542-BEC8-D2ABF2FC379C}"/>
                </a:ext>
              </a:extLst>
            </p:cNvPr>
            <p:cNvCxnSpPr>
              <a:stCxn id="60" idx="5"/>
            </p:cNvCxnSpPr>
            <p:nvPr/>
          </p:nvCxnSpPr>
          <p:spPr>
            <a:xfrm>
              <a:off x="6599935" y="4768821"/>
              <a:ext cx="749331" cy="7280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561">
              <a:extLst>
                <a:ext uri="{FF2B5EF4-FFF2-40B4-BE49-F238E27FC236}">
                  <a16:creationId xmlns:a16="http://schemas.microsoft.com/office/drawing/2014/main" id="{21994E04-8E6D-4C33-9E8E-E7BE54B6DE82}"/>
                </a:ext>
              </a:extLst>
            </p:cNvPr>
            <p:cNvCxnSpPr/>
            <p:nvPr/>
          </p:nvCxnSpPr>
          <p:spPr>
            <a:xfrm>
              <a:off x="7698172" y="4035786"/>
              <a:ext cx="684034" cy="1518020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26DEF19-4484-442E-8FB7-96F8945E3A74}"/>
              </a:ext>
            </a:extLst>
          </p:cNvPr>
          <p:cNvGrpSpPr/>
          <p:nvPr/>
        </p:nvGrpSpPr>
        <p:grpSpPr>
          <a:xfrm>
            <a:off x="4630174" y="1682008"/>
            <a:ext cx="2920320" cy="1836428"/>
            <a:chOff x="4129933" y="1373588"/>
            <a:chExt cx="7517185" cy="4652846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6E726E5-470E-4DD6-8939-D04427564907}"/>
                </a:ext>
              </a:extLst>
            </p:cNvPr>
            <p:cNvSpPr/>
            <p:nvPr/>
          </p:nvSpPr>
          <p:spPr>
            <a:xfrm>
              <a:off x="4137648" y="2356866"/>
              <a:ext cx="447126" cy="4569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2</a:t>
              </a:r>
              <a:endParaRPr kumimoji="1" lang="ko-KR" altLang="en-US" sz="7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8526B58-FA48-4D2A-B75B-5EDC97F5AC5C}"/>
                </a:ext>
              </a:extLst>
            </p:cNvPr>
            <p:cNvSpPr/>
            <p:nvPr/>
          </p:nvSpPr>
          <p:spPr>
            <a:xfrm>
              <a:off x="6218289" y="4378807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10</a:t>
              </a:r>
              <a:endParaRPr kumimoji="1" lang="ko-KR" altLang="en-US" sz="700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3315D05D-DA5B-401F-AA92-344732AF9D40}"/>
                </a:ext>
              </a:extLst>
            </p:cNvPr>
            <p:cNvSpPr/>
            <p:nvPr/>
          </p:nvSpPr>
          <p:spPr>
            <a:xfrm>
              <a:off x="6649023" y="1622938"/>
              <a:ext cx="447126" cy="4569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4</a:t>
              </a:r>
              <a:endParaRPr kumimoji="1" lang="ko-KR" altLang="en-US" sz="700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934EEB3-0A3D-4B86-8F4E-A71CA57350A0}"/>
                </a:ext>
              </a:extLst>
            </p:cNvPr>
            <p:cNvSpPr/>
            <p:nvPr/>
          </p:nvSpPr>
          <p:spPr>
            <a:xfrm>
              <a:off x="7283786" y="4774709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11</a:t>
              </a:r>
              <a:endParaRPr kumimoji="1" lang="ko-KR" altLang="en-US" sz="7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68506F79-7965-49BC-A45A-9C88592A0081}"/>
                </a:ext>
              </a:extLst>
            </p:cNvPr>
            <p:cNvSpPr/>
            <p:nvPr/>
          </p:nvSpPr>
          <p:spPr>
            <a:xfrm>
              <a:off x="9376958" y="1622940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12</a:t>
              </a:r>
              <a:endParaRPr kumimoji="1" lang="ko-KR" altLang="en-US" sz="700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92A3F304-11C6-4EF5-A470-507D8C6DD1A9}"/>
                </a:ext>
              </a:extLst>
            </p:cNvPr>
            <p:cNvSpPr/>
            <p:nvPr/>
          </p:nvSpPr>
          <p:spPr>
            <a:xfrm>
              <a:off x="4129933" y="3649798"/>
              <a:ext cx="447126" cy="4569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3</a:t>
              </a:r>
              <a:endParaRPr kumimoji="1" lang="ko-KR" altLang="en-US" sz="7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2290158-2575-42BC-96AB-E4D407F822E2}"/>
                </a:ext>
              </a:extLst>
            </p:cNvPr>
            <p:cNvSpPr/>
            <p:nvPr/>
          </p:nvSpPr>
          <p:spPr>
            <a:xfrm>
              <a:off x="11199992" y="4364239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15</a:t>
              </a:r>
              <a:endParaRPr kumimoji="1" lang="ko-KR" altLang="en-US" sz="7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A0FBF40-8699-4778-B515-5F407BB36726}"/>
                </a:ext>
              </a:extLst>
            </p:cNvPr>
            <p:cNvSpPr/>
            <p:nvPr/>
          </p:nvSpPr>
          <p:spPr>
            <a:xfrm>
              <a:off x="7474609" y="3588817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9</a:t>
              </a:r>
              <a:endParaRPr kumimoji="1" lang="ko-KR" altLang="en-US" sz="7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72944E8E-6AD3-4B52-903B-D6EDD2A09DBF}"/>
                </a:ext>
              </a:extLst>
            </p:cNvPr>
            <p:cNvSpPr/>
            <p:nvPr/>
          </p:nvSpPr>
          <p:spPr>
            <a:xfrm>
              <a:off x="7710951" y="2172265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8</a:t>
              </a:r>
              <a:endParaRPr kumimoji="1" lang="ko-KR" altLang="en-US" sz="7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048B0EF2-F7A4-4FCA-899C-B318D89FB873}"/>
                </a:ext>
              </a:extLst>
            </p:cNvPr>
            <p:cNvSpPr/>
            <p:nvPr/>
          </p:nvSpPr>
          <p:spPr>
            <a:xfrm>
              <a:off x="5441837" y="1373588"/>
              <a:ext cx="447126" cy="4569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</a:t>
              </a:r>
              <a:endParaRPr kumimoji="1" lang="ko-KR" altLang="en-US" sz="7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F3325ED-F927-4D9D-8412-02EA753E46E7}"/>
                </a:ext>
              </a:extLst>
            </p:cNvPr>
            <p:cNvSpPr/>
            <p:nvPr/>
          </p:nvSpPr>
          <p:spPr>
            <a:xfrm>
              <a:off x="4526830" y="4423362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6</a:t>
              </a:r>
              <a:endParaRPr kumimoji="1" lang="ko-KR" altLang="en-US" sz="7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A84DF2-B88E-4A84-A78C-377AAC3A4849}"/>
                </a:ext>
              </a:extLst>
            </p:cNvPr>
            <p:cNvSpPr/>
            <p:nvPr/>
          </p:nvSpPr>
          <p:spPr>
            <a:xfrm>
              <a:off x="9758604" y="5569504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16</a:t>
              </a:r>
              <a:endParaRPr kumimoji="1" lang="ko-KR" altLang="en-US" sz="7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1FE64D0B-1AC9-4742-85C6-0A565F999675}"/>
                </a:ext>
              </a:extLst>
            </p:cNvPr>
            <p:cNvSpPr/>
            <p:nvPr/>
          </p:nvSpPr>
          <p:spPr>
            <a:xfrm>
              <a:off x="8316726" y="5486890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13</a:t>
              </a:r>
              <a:endParaRPr kumimoji="1" lang="ko-KR" altLang="en-US" sz="7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CDC1E68-B814-4A6E-9E75-618A69FB1D47}"/>
                </a:ext>
              </a:extLst>
            </p:cNvPr>
            <p:cNvSpPr/>
            <p:nvPr/>
          </p:nvSpPr>
          <p:spPr>
            <a:xfrm>
              <a:off x="10904917" y="2813796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14</a:t>
              </a:r>
              <a:endParaRPr kumimoji="1" lang="ko-KR" altLang="en-US" sz="7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67A9227D-1801-471D-B7F1-C94594232EB1}"/>
                </a:ext>
              </a:extLst>
            </p:cNvPr>
            <p:cNvSpPr/>
            <p:nvPr/>
          </p:nvSpPr>
          <p:spPr>
            <a:xfrm>
              <a:off x="5705052" y="2899303"/>
              <a:ext cx="447126" cy="4569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5</a:t>
              </a:r>
              <a:endParaRPr kumimoji="1" lang="ko-KR" altLang="en-US" sz="700" dirty="0"/>
            </a:p>
          </p:txBody>
        </p:sp>
        <p:cxnSp>
          <p:nvCxnSpPr>
            <p:cNvPr id="128" name="직선 연결선[R] 104">
              <a:extLst>
                <a:ext uri="{FF2B5EF4-FFF2-40B4-BE49-F238E27FC236}">
                  <a16:creationId xmlns:a16="http://schemas.microsoft.com/office/drawing/2014/main" id="{E43913F1-5433-4F9B-87FD-2A24A7E50F18}"/>
                </a:ext>
              </a:extLst>
            </p:cNvPr>
            <p:cNvCxnSpPr>
              <a:stCxn id="155" idx="2"/>
              <a:endCxn id="161" idx="7"/>
            </p:cNvCxnSpPr>
            <p:nvPr/>
          </p:nvCxnSpPr>
          <p:spPr>
            <a:xfrm flipH="1">
              <a:off x="4519294" y="1602053"/>
              <a:ext cx="922543" cy="79867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05">
              <a:extLst>
                <a:ext uri="{FF2B5EF4-FFF2-40B4-BE49-F238E27FC236}">
                  <a16:creationId xmlns:a16="http://schemas.microsoft.com/office/drawing/2014/main" id="{B8F04AEF-CA91-4688-A503-19905BCA710A}"/>
                </a:ext>
              </a:extLst>
            </p:cNvPr>
            <p:cNvCxnSpPr>
              <a:stCxn id="113" idx="4"/>
              <a:endCxn id="118" idx="0"/>
            </p:cNvCxnSpPr>
            <p:nvPr/>
          </p:nvCxnSpPr>
          <p:spPr>
            <a:xfrm flipH="1">
              <a:off x="4353496" y="2813796"/>
              <a:ext cx="7715" cy="836002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06">
              <a:extLst>
                <a:ext uri="{FF2B5EF4-FFF2-40B4-BE49-F238E27FC236}">
                  <a16:creationId xmlns:a16="http://schemas.microsoft.com/office/drawing/2014/main" id="{F782BFAF-1AA8-4A09-AF49-3AB3581FABF6}"/>
                </a:ext>
              </a:extLst>
            </p:cNvPr>
            <p:cNvCxnSpPr>
              <a:stCxn id="162" idx="1"/>
              <a:endCxn id="155" idx="6"/>
            </p:cNvCxnSpPr>
            <p:nvPr/>
          </p:nvCxnSpPr>
          <p:spPr>
            <a:xfrm flipH="1" flipV="1">
              <a:off x="5888964" y="1602053"/>
              <a:ext cx="825540" cy="87801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07">
              <a:extLst>
                <a:ext uri="{FF2B5EF4-FFF2-40B4-BE49-F238E27FC236}">
                  <a16:creationId xmlns:a16="http://schemas.microsoft.com/office/drawing/2014/main" id="{C5C6CB21-E9DB-41D2-9FC4-D8B1F6995937}"/>
                </a:ext>
              </a:extLst>
            </p:cNvPr>
            <p:cNvCxnSpPr>
              <a:stCxn id="162" idx="3"/>
              <a:endCxn id="161" idx="7"/>
            </p:cNvCxnSpPr>
            <p:nvPr/>
          </p:nvCxnSpPr>
          <p:spPr>
            <a:xfrm flipH="1">
              <a:off x="4519294" y="2012952"/>
              <a:ext cx="2195209" cy="387778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[R] 108">
              <a:extLst>
                <a:ext uri="{FF2B5EF4-FFF2-40B4-BE49-F238E27FC236}">
                  <a16:creationId xmlns:a16="http://schemas.microsoft.com/office/drawing/2014/main" id="{209CF927-C042-4E3B-80B9-5F3978AD089E}"/>
                </a:ext>
              </a:extLst>
            </p:cNvPr>
            <p:cNvCxnSpPr>
              <a:stCxn id="162" idx="3"/>
              <a:endCxn id="152" idx="7"/>
            </p:cNvCxnSpPr>
            <p:nvPr/>
          </p:nvCxnSpPr>
          <p:spPr>
            <a:xfrm flipH="1">
              <a:off x="4511579" y="2012952"/>
              <a:ext cx="2202924" cy="1698061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[R] 109">
              <a:extLst>
                <a:ext uri="{FF2B5EF4-FFF2-40B4-BE49-F238E27FC236}">
                  <a16:creationId xmlns:a16="http://schemas.microsoft.com/office/drawing/2014/main" id="{B957E209-94A6-44A6-BE59-3B5908A122DA}"/>
                </a:ext>
              </a:extLst>
            </p:cNvPr>
            <p:cNvCxnSpPr>
              <a:stCxn id="162" idx="4"/>
              <a:endCxn id="160" idx="7"/>
            </p:cNvCxnSpPr>
            <p:nvPr/>
          </p:nvCxnSpPr>
          <p:spPr>
            <a:xfrm flipH="1">
              <a:off x="6086698" y="2079867"/>
              <a:ext cx="785889" cy="886352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[R] 110">
              <a:extLst>
                <a:ext uri="{FF2B5EF4-FFF2-40B4-BE49-F238E27FC236}">
                  <a16:creationId xmlns:a16="http://schemas.microsoft.com/office/drawing/2014/main" id="{A3642BD7-781E-4BF5-B5A3-70A835E58647}"/>
                </a:ext>
              </a:extLst>
            </p:cNvPr>
            <p:cNvCxnSpPr>
              <a:endCxn id="154" idx="0"/>
            </p:cNvCxnSpPr>
            <p:nvPr/>
          </p:nvCxnSpPr>
          <p:spPr>
            <a:xfrm flipH="1">
              <a:off x="7698172" y="2629195"/>
              <a:ext cx="236342" cy="949662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[R] 111">
              <a:extLst>
                <a:ext uri="{FF2B5EF4-FFF2-40B4-BE49-F238E27FC236}">
                  <a16:creationId xmlns:a16="http://schemas.microsoft.com/office/drawing/2014/main" id="{9D7A4E79-7D0C-4074-B2C8-EDF77688FFDD}"/>
                </a:ext>
              </a:extLst>
            </p:cNvPr>
            <p:cNvCxnSpPr/>
            <p:nvPr/>
          </p:nvCxnSpPr>
          <p:spPr>
            <a:xfrm flipH="1">
              <a:off x="8092597" y="1851405"/>
              <a:ext cx="1284361" cy="387776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12">
              <a:extLst>
                <a:ext uri="{FF2B5EF4-FFF2-40B4-BE49-F238E27FC236}">
                  <a16:creationId xmlns:a16="http://schemas.microsoft.com/office/drawing/2014/main" id="{C9B551AF-8FF8-4F67-AA34-4BDADBCD7D2F}"/>
                </a:ext>
              </a:extLst>
            </p:cNvPr>
            <p:cNvCxnSpPr>
              <a:endCxn id="160" idx="6"/>
            </p:cNvCxnSpPr>
            <p:nvPr/>
          </p:nvCxnSpPr>
          <p:spPr>
            <a:xfrm flipH="1">
              <a:off x="6152178" y="2400730"/>
              <a:ext cx="1558773" cy="727038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13">
              <a:extLst>
                <a:ext uri="{FF2B5EF4-FFF2-40B4-BE49-F238E27FC236}">
                  <a16:creationId xmlns:a16="http://schemas.microsoft.com/office/drawing/2014/main" id="{A56CC894-B02B-4CCA-AD86-2549AD47BBDE}"/>
                </a:ext>
              </a:extLst>
            </p:cNvPr>
            <p:cNvCxnSpPr>
              <a:endCxn id="156" idx="6"/>
            </p:cNvCxnSpPr>
            <p:nvPr/>
          </p:nvCxnSpPr>
          <p:spPr>
            <a:xfrm flipH="1">
              <a:off x="4973956" y="2562279"/>
              <a:ext cx="2802475" cy="208954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14">
              <a:extLst>
                <a:ext uri="{FF2B5EF4-FFF2-40B4-BE49-F238E27FC236}">
                  <a16:creationId xmlns:a16="http://schemas.microsoft.com/office/drawing/2014/main" id="{A1BF8D8F-F02F-4200-A335-E9FC0B16880A}"/>
                </a:ext>
              </a:extLst>
            </p:cNvPr>
            <p:cNvCxnSpPr>
              <a:stCxn id="156" idx="7"/>
              <a:endCxn id="160" idx="4"/>
            </p:cNvCxnSpPr>
            <p:nvPr/>
          </p:nvCxnSpPr>
          <p:spPr>
            <a:xfrm flipV="1">
              <a:off x="4908476" y="3356233"/>
              <a:ext cx="1020139" cy="113404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15">
              <a:extLst>
                <a:ext uri="{FF2B5EF4-FFF2-40B4-BE49-F238E27FC236}">
                  <a16:creationId xmlns:a16="http://schemas.microsoft.com/office/drawing/2014/main" id="{B784EE99-BA5B-4731-8644-C0CB53EEC015}"/>
                </a:ext>
              </a:extLst>
            </p:cNvPr>
            <p:cNvCxnSpPr>
              <a:stCxn id="157" idx="2"/>
              <a:endCxn id="158" idx="6"/>
            </p:cNvCxnSpPr>
            <p:nvPr/>
          </p:nvCxnSpPr>
          <p:spPr>
            <a:xfrm flipH="1" flipV="1">
              <a:off x="8763852" y="5715355"/>
              <a:ext cx="994752" cy="8261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16">
              <a:extLst>
                <a:ext uri="{FF2B5EF4-FFF2-40B4-BE49-F238E27FC236}">
                  <a16:creationId xmlns:a16="http://schemas.microsoft.com/office/drawing/2014/main" id="{FA968968-EDAA-4313-A64D-C2B44CC0A1D3}"/>
                </a:ext>
              </a:extLst>
            </p:cNvPr>
            <p:cNvCxnSpPr>
              <a:stCxn id="157" idx="7"/>
              <a:endCxn id="153" idx="3"/>
            </p:cNvCxnSpPr>
            <p:nvPr/>
          </p:nvCxnSpPr>
          <p:spPr>
            <a:xfrm flipV="1">
              <a:off x="10140251" y="4754253"/>
              <a:ext cx="1125221" cy="88216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17">
              <a:extLst>
                <a:ext uri="{FF2B5EF4-FFF2-40B4-BE49-F238E27FC236}">
                  <a16:creationId xmlns:a16="http://schemas.microsoft.com/office/drawing/2014/main" id="{6D68D74A-D723-4CA9-8D67-3EC324567C12}"/>
                </a:ext>
              </a:extLst>
            </p:cNvPr>
            <p:cNvCxnSpPr>
              <a:stCxn id="153" idx="0"/>
              <a:endCxn id="159" idx="4"/>
            </p:cNvCxnSpPr>
            <p:nvPr/>
          </p:nvCxnSpPr>
          <p:spPr>
            <a:xfrm flipH="1" flipV="1">
              <a:off x="11128480" y="3270726"/>
              <a:ext cx="295074" cy="1093513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18">
              <a:extLst>
                <a:ext uri="{FF2B5EF4-FFF2-40B4-BE49-F238E27FC236}">
                  <a16:creationId xmlns:a16="http://schemas.microsoft.com/office/drawing/2014/main" id="{AF65674F-A178-45F7-8E27-BC0BA41A29F3}"/>
                </a:ext>
              </a:extLst>
            </p:cNvPr>
            <p:cNvCxnSpPr>
              <a:endCxn id="159" idx="1"/>
            </p:cNvCxnSpPr>
            <p:nvPr/>
          </p:nvCxnSpPr>
          <p:spPr>
            <a:xfrm>
              <a:off x="9824085" y="1851405"/>
              <a:ext cx="1146313" cy="102930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[R] 119">
              <a:extLst>
                <a:ext uri="{FF2B5EF4-FFF2-40B4-BE49-F238E27FC236}">
                  <a16:creationId xmlns:a16="http://schemas.microsoft.com/office/drawing/2014/main" id="{CAA67915-A4C6-4A2C-A8C3-AA86AE9ABA33}"/>
                </a:ext>
              </a:extLst>
            </p:cNvPr>
            <p:cNvCxnSpPr>
              <a:stCxn id="153" idx="1"/>
            </p:cNvCxnSpPr>
            <p:nvPr/>
          </p:nvCxnSpPr>
          <p:spPr>
            <a:xfrm flipH="1" flipV="1">
              <a:off x="9758604" y="2012954"/>
              <a:ext cx="1506867" cy="2418200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[R] 120">
              <a:extLst>
                <a:ext uri="{FF2B5EF4-FFF2-40B4-BE49-F238E27FC236}">
                  <a16:creationId xmlns:a16="http://schemas.microsoft.com/office/drawing/2014/main" id="{8B5CD573-5FFC-46CD-B3F9-45FE321A601B}"/>
                </a:ext>
              </a:extLst>
            </p:cNvPr>
            <p:cNvCxnSpPr>
              <a:stCxn id="156" idx="6"/>
              <a:endCxn id="154" idx="2"/>
            </p:cNvCxnSpPr>
            <p:nvPr/>
          </p:nvCxnSpPr>
          <p:spPr>
            <a:xfrm flipV="1">
              <a:off x="4973956" y="3807321"/>
              <a:ext cx="2500653" cy="84450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88">
              <a:extLst>
                <a:ext uri="{FF2B5EF4-FFF2-40B4-BE49-F238E27FC236}">
                  <a16:creationId xmlns:a16="http://schemas.microsoft.com/office/drawing/2014/main" id="{88536845-B753-4EDF-BDD4-6EC227F8389A}"/>
                </a:ext>
              </a:extLst>
            </p:cNvPr>
            <p:cNvCxnSpPr>
              <a:stCxn id="159" idx="3"/>
              <a:endCxn id="158" idx="7"/>
            </p:cNvCxnSpPr>
            <p:nvPr/>
          </p:nvCxnSpPr>
          <p:spPr>
            <a:xfrm flipH="1">
              <a:off x="8698370" y="3203808"/>
              <a:ext cx="2272026" cy="234999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[R] 86">
              <a:extLst>
                <a:ext uri="{FF2B5EF4-FFF2-40B4-BE49-F238E27FC236}">
                  <a16:creationId xmlns:a16="http://schemas.microsoft.com/office/drawing/2014/main" id="{8A3D81D8-A50C-4F90-BAD2-022303303166}"/>
                </a:ext>
              </a:extLst>
            </p:cNvPr>
            <p:cNvCxnSpPr>
              <a:stCxn id="155" idx="4"/>
              <a:endCxn id="152" idx="7"/>
            </p:cNvCxnSpPr>
            <p:nvPr/>
          </p:nvCxnSpPr>
          <p:spPr>
            <a:xfrm flipH="1">
              <a:off x="4511579" y="1830518"/>
              <a:ext cx="1153821" cy="188049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[R] 80">
              <a:extLst>
                <a:ext uri="{FF2B5EF4-FFF2-40B4-BE49-F238E27FC236}">
                  <a16:creationId xmlns:a16="http://schemas.microsoft.com/office/drawing/2014/main" id="{FF7D8754-1E88-4EBC-A0F1-B3C2488CD3E6}"/>
                </a:ext>
              </a:extLst>
            </p:cNvPr>
            <p:cNvCxnSpPr>
              <a:stCxn id="156" idx="6"/>
            </p:cNvCxnSpPr>
            <p:nvPr/>
          </p:nvCxnSpPr>
          <p:spPr>
            <a:xfrm flipV="1">
              <a:off x="4973956" y="4607272"/>
              <a:ext cx="1244333" cy="4455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[R] 81">
              <a:extLst>
                <a:ext uri="{FF2B5EF4-FFF2-40B4-BE49-F238E27FC236}">
                  <a16:creationId xmlns:a16="http://schemas.microsoft.com/office/drawing/2014/main" id="{42BD7CD6-DB0D-4D3A-B004-E0F1BF112AB2}"/>
                </a:ext>
              </a:extLst>
            </p:cNvPr>
            <p:cNvCxnSpPr>
              <a:stCxn id="160" idx="5"/>
              <a:endCxn id="154" idx="1"/>
            </p:cNvCxnSpPr>
            <p:nvPr/>
          </p:nvCxnSpPr>
          <p:spPr>
            <a:xfrm>
              <a:off x="6086698" y="3289317"/>
              <a:ext cx="1453391" cy="35645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[R] 82">
              <a:extLst>
                <a:ext uri="{FF2B5EF4-FFF2-40B4-BE49-F238E27FC236}">
                  <a16:creationId xmlns:a16="http://schemas.microsoft.com/office/drawing/2014/main" id="{ECDF6590-3730-4CD8-BED5-CE1A0B0561EB}"/>
                </a:ext>
              </a:extLst>
            </p:cNvPr>
            <p:cNvCxnSpPr/>
            <p:nvPr/>
          </p:nvCxnSpPr>
          <p:spPr>
            <a:xfrm flipH="1">
              <a:off x="6599935" y="2562280"/>
              <a:ext cx="1176496" cy="1883443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[R] 83">
              <a:extLst>
                <a:ext uri="{FF2B5EF4-FFF2-40B4-BE49-F238E27FC236}">
                  <a16:creationId xmlns:a16="http://schemas.microsoft.com/office/drawing/2014/main" id="{C7E18672-1DC3-450B-A58D-19847C73BD2F}"/>
                </a:ext>
              </a:extLst>
            </p:cNvPr>
            <p:cNvCxnSpPr>
              <a:endCxn id="157" idx="0"/>
            </p:cNvCxnSpPr>
            <p:nvPr/>
          </p:nvCxnSpPr>
          <p:spPr>
            <a:xfrm>
              <a:off x="9600519" y="2079868"/>
              <a:ext cx="381646" cy="348963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[R] 84">
              <a:extLst>
                <a:ext uri="{FF2B5EF4-FFF2-40B4-BE49-F238E27FC236}">
                  <a16:creationId xmlns:a16="http://schemas.microsoft.com/office/drawing/2014/main" id="{B32B1797-3078-4817-8B53-D87F2AE04D50}"/>
                </a:ext>
              </a:extLst>
            </p:cNvPr>
            <p:cNvCxnSpPr>
              <a:stCxn id="156" idx="1"/>
              <a:endCxn id="152" idx="4"/>
            </p:cNvCxnSpPr>
            <p:nvPr/>
          </p:nvCxnSpPr>
          <p:spPr>
            <a:xfrm flipH="1" flipV="1">
              <a:off x="4353496" y="4101023"/>
              <a:ext cx="238814" cy="389252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F4D94A9-37E9-4998-A0CB-12DD1F87AFAB}"/>
                </a:ext>
              </a:extLst>
            </p:cNvPr>
            <p:cNvSpPr/>
            <p:nvPr/>
          </p:nvSpPr>
          <p:spPr>
            <a:xfrm>
              <a:off x="5599920" y="5112573"/>
              <a:ext cx="447126" cy="4569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7</a:t>
              </a:r>
              <a:endParaRPr kumimoji="1" lang="ko-KR" altLang="en-US" sz="700" dirty="0"/>
            </a:p>
          </p:txBody>
        </p:sp>
        <p:cxnSp>
          <p:nvCxnSpPr>
            <p:cNvPr id="153" name="직선 연결선[R] 70">
              <a:extLst>
                <a:ext uri="{FF2B5EF4-FFF2-40B4-BE49-F238E27FC236}">
                  <a16:creationId xmlns:a16="http://schemas.microsoft.com/office/drawing/2014/main" id="{26E25C8F-2E70-4047-BF93-DE73DB2E474B}"/>
                </a:ext>
              </a:extLst>
            </p:cNvPr>
            <p:cNvCxnSpPr>
              <a:stCxn id="153" idx="2"/>
              <a:endCxn id="154" idx="6"/>
            </p:cNvCxnSpPr>
            <p:nvPr/>
          </p:nvCxnSpPr>
          <p:spPr>
            <a:xfrm flipH="1" flipV="1">
              <a:off x="7921735" y="3807321"/>
              <a:ext cx="3278257" cy="785383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[R] 71">
              <a:extLst>
                <a:ext uri="{FF2B5EF4-FFF2-40B4-BE49-F238E27FC236}">
                  <a16:creationId xmlns:a16="http://schemas.microsoft.com/office/drawing/2014/main" id="{EEA0B238-13B6-455F-B367-647806F0C9D4}"/>
                </a:ext>
              </a:extLst>
            </p:cNvPr>
            <p:cNvCxnSpPr/>
            <p:nvPr/>
          </p:nvCxnSpPr>
          <p:spPr>
            <a:xfrm flipV="1">
              <a:off x="5981566" y="4768821"/>
              <a:ext cx="302203" cy="410668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[R] 73">
              <a:extLst>
                <a:ext uri="{FF2B5EF4-FFF2-40B4-BE49-F238E27FC236}">
                  <a16:creationId xmlns:a16="http://schemas.microsoft.com/office/drawing/2014/main" id="{1FB4BC50-779C-4C4B-9724-38D56D772576}"/>
                </a:ext>
              </a:extLst>
            </p:cNvPr>
            <p:cNvCxnSpPr>
              <a:stCxn id="163" idx="2"/>
            </p:cNvCxnSpPr>
            <p:nvPr/>
          </p:nvCxnSpPr>
          <p:spPr>
            <a:xfrm flipH="1">
              <a:off x="6047046" y="5003174"/>
              <a:ext cx="1236740" cy="33786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74">
              <a:extLst>
                <a:ext uri="{FF2B5EF4-FFF2-40B4-BE49-F238E27FC236}">
                  <a16:creationId xmlns:a16="http://schemas.microsoft.com/office/drawing/2014/main" id="{4418BAB5-82BE-4820-8D60-6031A6F90E5A}"/>
                </a:ext>
              </a:extLst>
            </p:cNvPr>
            <p:cNvCxnSpPr>
              <a:stCxn id="163" idx="0"/>
              <a:endCxn id="154" idx="4"/>
            </p:cNvCxnSpPr>
            <p:nvPr/>
          </p:nvCxnSpPr>
          <p:spPr>
            <a:xfrm flipV="1">
              <a:off x="7507349" y="4035786"/>
              <a:ext cx="190823" cy="738923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75">
              <a:extLst>
                <a:ext uri="{FF2B5EF4-FFF2-40B4-BE49-F238E27FC236}">
                  <a16:creationId xmlns:a16="http://schemas.microsoft.com/office/drawing/2014/main" id="{9DD3378D-0057-43B1-A4CF-881D242C006B}"/>
                </a:ext>
              </a:extLst>
            </p:cNvPr>
            <p:cNvCxnSpPr>
              <a:endCxn id="156" idx="5"/>
            </p:cNvCxnSpPr>
            <p:nvPr/>
          </p:nvCxnSpPr>
          <p:spPr>
            <a:xfrm flipH="1" flipV="1">
              <a:off x="4908476" y="4813372"/>
              <a:ext cx="756924" cy="36611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76">
              <a:extLst>
                <a:ext uri="{FF2B5EF4-FFF2-40B4-BE49-F238E27FC236}">
                  <a16:creationId xmlns:a16="http://schemas.microsoft.com/office/drawing/2014/main" id="{891FE87B-8722-45C7-9BA2-7B817737A578}"/>
                </a:ext>
              </a:extLst>
            </p:cNvPr>
            <p:cNvCxnSpPr>
              <a:endCxn id="158" idx="7"/>
            </p:cNvCxnSpPr>
            <p:nvPr/>
          </p:nvCxnSpPr>
          <p:spPr>
            <a:xfrm flipH="1">
              <a:off x="8698370" y="2079868"/>
              <a:ext cx="902150" cy="347393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77">
              <a:extLst>
                <a:ext uri="{FF2B5EF4-FFF2-40B4-BE49-F238E27FC236}">
                  <a16:creationId xmlns:a16="http://schemas.microsoft.com/office/drawing/2014/main" id="{01B0577D-6CC9-40C8-AA16-1049A1ED5E68}"/>
                </a:ext>
              </a:extLst>
            </p:cNvPr>
            <p:cNvCxnSpPr>
              <a:stCxn id="152" idx="6"/>
              <a:endCxn id="160" idx="3"/>
            </p:cNvCxnSpPr>
            <p:nvPr/>
          </p:nvCxnSpPr>
          <p:spPr>
            <a:xfrm flipV="1">
              <a:off x="4577059" y="3289314"/>
              <a:ext cx="1193473" cy="58324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[R] 78">
              <a:extLst>
                <a:ext uri="{FF2B5EF4-FFF2-40B4-BE49-F238E27FC236}">
                  <a16:creationId xmlns:a16="http://schemas.microsoft.com/office/drawing/2014/main" id="{A6596FB9-7763-4076-89B8-E8EA0E306302}"/>
                </a:ext>
              </a:extLst>
            </p:cNvPr>
            <p:cNvCxnSpPr>
              <a:stCxn id="153" idx="2"/>
              <a:endCxn id="158" idx="6"/>
            </p:cNvCxnSpPr>
            <p:nvPr/>
          </p:nvCxnSpPr>
          <p:spPr>
            <a:xfrm flipH="1">
              <a:off x="8763852" y="4592704"/>
              <a:ext cx="2436140" cy="1122651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64">
              <a:extLst>
                <a:ext uri="{FF2B5EF4-FFF2-40B4-BE49-F238E27FC236}">
                  <a16:creationId xmlns:a16="http://schemas.microsoft.com/office/drawing/2014/main" id="{8FED9395-BD0D-479B-A513-578454335B6E}"/>
                </a:ext>
              </a:extLst>
            </p:cNvPr>
            <p:cNvCxnSpPr>
              <a:stCxn id="162" idx="6"/>
            </p:cNvCxnSpPr>
            <p:nvPr/>
          </p:nvCxnSpPr>
          <p:spPr>
            <a:xfrm>
              <a:off x="7096149" y="1851403"/>
              <a:ext cx="680282" cy="387778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[R] 66">
              <a:extLst>
                <a:ext uri="{FF2B5EF4-FFF2-40B4-BE49-F238E27FC236}">
                  <a16:creationId xmlns:a16="http://schemas.microsoft.com/office/drawing/2014/main" id="{2C10D143-39B0-4FB2-9F23-F6A1DC45B958}"/>
                </a:ext>
              </a:extLst>
            </p:cNvPr>
            <p:cNvCxnSpPr>
              <a:endCxn id="159" idx="2"/>
            </p:cNvCxnSpPr>
            <p:nvPr/>
          </p:nvCxnSpPr>
          <p:spPr>
            <a:xfrm>
              <a:off x="8158077" y="2400730"/>
              <a:ext cx="2746841" cy="641531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67">
              <a:extLst>
                <a:ext uri="{FF2B5EF4-FFF2-40B4-BE49-F238E27FC236}">
                  <a16:creationId xmlns:a16="http://schemas.microsoft.com/office/drawing/2014/main" id="{0A9D9448-38D0-4E3C-85C9-23C591A3EC4E}"/>
                </a:ext>
              </a:extLst>
            </p:cNvPr>
            <p:cNvCxnSpPr>
              <a:stCxn id="161" idx="6"/>
              <a:endCxn id="160" idx="2"/>
            </p:cNvCxnSpPr>
            <p:nvPr/>
          </p:nvCxnSpPr>
          <p:spPr>
            <a:xfrm>
              <a:off x="4584774" y="2562278"/>
              <a:ext cx="1120278" cy="565488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417">
              <a:extLst>
                <a:ext uri="{FF2B5EF4-FFF2-40B4-BE49-F238E27FC236}">
                  <a16:creationId xmlns:a16="http://schemas.microsoft.com/office/drawing/2014/main" id="{90418863-0E5B-426C-B41C-1DF7342C3C2F}"/>
                </a:ext>
              </a:extLst>
            </p:cNvPr>
            <p:cNvCxnSpPr>
              <a:stCxn id="114" idx="5"/>
            </p:cNvCxnSpPr>
            <p:nvPr/>
          </p:nvCxnSpPr>
          <p:spPr>
            <a:xfrm>
              <a:off x="6599935" y="4768821"/>
              <a:ext cx="749331" cy="7280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[R] 561">
              <a:extLst>
                <a:ext uri="{FF2B5EF4-FFF2-40B4-BE49-F238E27FC236}">
                  <a16:creationId xmlns:a16="http://schemas.microsoft.com/office/drawing/2014/main" id="{420EEAE7-D7CD-459E-BDA6-92F908B54B4E}"/>
                </a:ext>
              </a:extLst>
            </p:cNvPr>
            <p:cNvCxnSpPr/>
            <p:nvPr/>
          </p:nvCxnSpPr>
          <p:spPr>
            <a:xfrm>
              <a:off x="7698172" y="4035786"/>
              <a:ext cx="684034" cy="1518020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화살표: 오른쪽 219">
            <a:extLst>
              <a:ext uri="{FF2B5EF4-FFF2-40B4-BE49-F238E27FC236}">
                <a16:creationId xmlns:a16="http://schemas.microsoft.com/office/drawing/2014/main" id="{E54ECFFA-5023-49D7-97D8-ACCA3F8F3E73}"/>
              </a:ext>
            </a:extLst>
          </p:cNvPr>
          <p:cNvSpPr/>
          <p:nvPr/>
        </p:nvSpPr>
        <p:spPr>
          <a:xfrm>
            <a:off x="3926784" y="2404855"/>
            <a:ext cx="494951" cy="3775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화살표: 오른쪽 220">
            <a:extLst>
              <a:ext uri="{FF2B5EF4-FFF2-40B4-BE49-F238E27FC236}">
                <a16:creationId xmlns:a16="http://schemas.microsoft.com/office/drawing/2014/main" id="{EFBC92BD-D361-4AE1-8B08-8A8EAAB29B13}"/>
              </a:ext>
            </a:extLst>
          </p:cNvPr>
          <p:cNvSpPr/>
          <p:nvPr/>
        </p:nvSpPr>
        <p:spPr>
          <a:xfrm>
            <a:off x="7747009" y="2431266"/>
            <a:ext cx="494951" cy="3775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DCFBC394-909B-4D6E-93BD-20FCB0AC001C}"/>
              </a:ext>
            </a:extLst>
          </p:cNvPr>
          <p:cNvGrpSpPr/>
          <p:nvPr/>
        </p:nvGrpSpPr>
        <p:grpSpPr>
          <a:xfrm>
            <a:off x="8490586" y="1638121"/>
            <a:ext cx="2920320" cy="1836428"/>
            <a:chOff x="4129933" y="1373588"/>
            <a:chExt cx="7517185" cy="4652846"/>
          </a:xfrm>
        </p:grpSpPr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B0B4F55E-EE11-4521-A2D0-692F8C54C2DA}"/>
                </a:ext>
              </a:extLst>
            </p:cNvPr>
            <p:cNvSpPr/>
            <p:nvPr/>
          </p:nvSpPr>
          <p:spPr>
            <a:xfrm>
              <a:off x="4137648" y="2356866"/>
              <a:ext cx="447126" cy="4569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2</a:t>
              </a:r>
              <a:endParaRPr kumimoji="1" lang="ko-KR" altLang="en-US" sz="700" dirty="0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0C5BFAC1-AA38-43A0-9CB5-EC3785092EF0}"/>
                </a:ext>
              </a:extLst>
            </p:cNvPr>
            <p:cNvSpPr/>
            <p:nvPr/>
          </p:nvSpPr>
          <p:spPr>
            <a:xfrm>
              <a:off x="6218289" y="4378807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10</a:t>
              </a:r>
              <a:endParaRPr kumimoji="1" lang="ko-KR" altLang="en-US" sz="700" dirty="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2CB6ED7F-AF7E-4C6E-A384-824A9B9D3952}"/>
                </a:ext>
              </a:extLst>
            </p:cNvPr>
            <p:cNvSpPr/>
            <p:nvPr/>
          </p:nvSpPr>
          <p:spPr>
            <a:xfrm>
              <a:off x="6649023" y="1622938"/>
              <a:ext cx="447126" cy="4569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4</a:t>
              </a:r>
              <a:endParaRPr kumimoji="1" lang="ko-KR" altLang="en-US" sz="700" dirty="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80CA8BBC-DB34-48C9-A612-1458B7A007A7}"/>
                </a:ext>
              </a:extLst>
            </p:cNvPr>
            <p:cNvSpPr/>
            <p:nvPr/>
          </p:nvSpPr>
          <p:spPr>
            <a:xfrm>
              <a:off x="7283786" y="4774709"/>
              <a:ext cx="447126" cy="4569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11</a:t>
              </a:r>
              <a:endParaRPr kumimoji="1" lang="ko-KR" altLang="en-US" sz="700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E39E924C-85B3-49CD-95DD-A18549390C4C}"/>
                </a:ext>
              </a:extLst>
            </p:cNvPr>
            <p:cNvSpPr/>
            <p:nvPr/>
          </p:nvSpPr>
          <p:spPr>
            <a:xfrm>
              <a:off x="9376958" y="1622940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12</a:t>
              </a:r>
              <a:endParaRPr kumimoji="1" lang="ko-KR" altLang="en-US" sz="700" dirty="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C79DF7E3-82A8-4201-A353-277B79C325D2}"/>
                </a:ext>
              </a:extLst>
            </p:cNvPr>
            <p:cNvSpPr/>
            <p:nvPr/>
          </p:nvSpPr>
          <p:spPr>
            <a:xfrm>
              <a:off x="4129933" y="3649798"/>
              <a:ext cx="447126" cy="4569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3</a:t>
              </a:r>
              <a:endParaRPr kumimoji="1" lang="ko-KR" altLang="en-US" sz="700" dirty="0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1F5AE6B-CC26-42BE-9776-AAB3D9B69F87}"/>
                </a:ext>
              </a:extLst>
            </p:cNvPr>
            <p:cNvSpPr/>
            <p:nvPr/>
          </p:nvSpPr>
          <p:spPr>
            <a:xfrm>
              <a:off x="11199992" y="4364239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15</a:t>
              </a:r>
              <a:endParaRPr kumimoji="1" lang="ko-KR" altLang="en-US" sz="700" dirty="0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72D4404B-1A6F-4719-BEEA-D370D5A911F6}"/>
                </a:ext>
              </a:extLst>
            </p:cNvPr>
            <p:cNvSpPr/>
            <p:nvPr/>
          </p:nvSpPr>
          <p:spPr>
            <a:xfrm>
              <a:off x="7474609" y="3588817"/>
              <a:ext cx="447126" cy="4569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9</a:t>
              </a:r>
              <a:endParaRPr kumimoji="1" lang="ko-KR" altLang="en-US" sz="700" dirty="0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D2CF2EBB-21B1-4C39-9C69-AAC91B36A5C7}"/>
                </a:ext>
              </a:extLst>
            </p:cNvPr>
            <p:cNvSpPr/>
            <p:nvPr/>
          </p:nvSpPr>
          <p:spPr>
            <a:xfrm>
              <a:off x="7710951" y="2172265"/>
              <a:ext cx="447126" cy="4569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8</a:t>
              </a:r>
              <a:endParaRPr kumimoji="1" lang="ko-KR" altLang="en-US" sz="700" dirty="0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23FC2E70-ACC8-4683-9D3E-8E1881495D08}"/>
                </a:ext>
              </a:extLst>
            </p:cNvPr>
            <p:cNvSpPr/>
            <p:nvPr/>
          </p:nvSpPr>
          <p:spPr>
            <a:xfrm>
              <a:off x="5441837" y="1373588"/>
              <a:ext cx="447126" cy="4569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</a:t>
              </a:r>
              <a:endParaRPr kumimoji="1" lang="ko-KR" altLang="en-US" sz="700" dirty="0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EC573DF-16B6-4685-9D47-C427F19DFE3F}"/>
                </a:ext>
              </a:extLst>
            </p:cNvPr>
            <p:cNvSpPr/>
            <p:nvPr/>
          </p:nvSpPr>
          <p:spPr>
            <a:xfrm>
              <a:off x="4526830" y="4423362"/>
              <a:ext cx="447126" cy="4569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6</a:t>
              </a:r>
              <a:endParaRPr kumimoji="1" lang="ko-KR" altLang="en-US" sz="700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44D460DF-84E1-467D-8243-EEDB674F921C}"/>
                </a:ext>
              </a:extLst>
            </p:cNvPr>
            <p:cNvSpPr/>
            <p:nvPr/>
          </p:nvSpPr>
          <p:spPr>
            <a:xfrm>
              <a:off x="9758604" y="5569504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16</a:t>
              </a:r>
              <a:endParaRPr kumimoji="1" lang="ko-KR" altLang="en-US" sz="700" dirty="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CA331C5-7C34-4AE5-9F49-376E5C26316E}"/>
                </a:ext>
              </a:extLst>
            </p:cNvPr>
            <p:cNvSpPr/>
            <p:nvPr/>
          </p:nvSpPr>
          <p:spPr>
            <a:xfrm>
              <a:off x="8316726" y="5486890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13</a:t>
              </a:r>
              <a:endParaRPr kumimoji="1" lang="ko-KR" altLang="en-US" sz="700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CA0F71F0-0467-4FFC-8F66-850FB89DEE9E}"/>
                </a:ext>
              </a:extLst>
            </p:cNvPr>
            <p:cNvSpPr/>
            <p:nvPr/>
          </p:nvSpPr>
          <p:spPr>
            <a:xfrm>
              <a:off x="10904917" y="2813796"/>
              <a:ext cx="447126" cy="456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14</a:t>
              </a:r>
              <a:endParaRPr kumimoji="1" lang="ko-KR" altLang="en-US" sz="700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215E71D9-A3E8-4756-923F-6FBAC546D3D4}"/>
                </a:ext>
              </a:extLst>
            </p:cNvPr>
            <p:cNvSpPr/>
            <p:nvPr/>
          </p:nvSpPr>
          <p:spPr>
            <a:xfrm>
              <a:off x="5705052" y="2899303"/>
              <a:ext cx="447126" cy="4569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5</a:t>
              </a:r>
              <a:endParaRPr kumimoji="1" lang="ko-KR" altLang="en-US" sz="700" dirty="0"/>
            </a:p>
          </p:txBody>
        </p:sp>
        <p:cxnSp>
          <p:nvCxnSpPr>
            <p:cNvPr id="238" name="직선 연결선[R] 104">
              <a:extLst>
                <a:ext uri="{FF2B5EF4-FFF2-40B4-BE49-F238E27FC236}">
                  <a16:creationId xmlns:a16="http://schemas.microsoft.com/office/drawing/2014/main" id="{E80ED6BD-E846-4AC2-966C-466736F8473D}"/>
                </a:ext>
              </a:extLst>
            </p:cNvPr>
            <p:cNvCxnSpPr>
              <a:stCxn id="265" idx="2"/>
              <a:endCxn id="271" idx="7"/>
            </p:cNvCxnSpPr>
            <p:nvPr/>
          </p:nvCxnSpPr>
          <p:spPr>
            <a:xfrm flipH="1">
              <a:off x="4519294" y="1602053"/>
              <a:ext cx="922543" cy="79867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[R] 105">
              <a:extLst>
                <a:ext uri="{FF2B5EF4-FFF2-40B4-BE49-F238E27FC236}">
                  <a16:creationId xmlns:a16="http://schemas.microsoft.com/office/drawing/2014/main" id="{000D25F6-F4DE-4720-B96D-718BBDA82FAE}"/>
                </a:ext>
              </a:extLst>
            </p:cNvPr>
            <p:cNvCxnSpPr>
              <a:stCxn id="223" idx="4"/>
              <a:endCxn id="228" idx="0"/>
            </p:cNvCxnSpPr>
            <p:nvPr/>
          </p:nvCxnSpPr>
          <p:spPr>
            <a:xfrm flipH="1">
              <a:off x="4353496" y="2813796"/>
              <a:ext cx="7715" cy="836002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[R] 106">
              <a:extLst>
                <a:ext uri="{FF2B5EF4-FFF2-40B4-BE49-F238E27FC236}">
                  <a16:creationId xmlns:a16="http://schemas.microsoft.com/office/drawing/2014/main" id="{06614FEE-909C-47B5-80BA-03BA9F60EE3A}"/>
                </a:ext>
              </a:extLst>
            </p:cNvPr>
            <p:cNvCxnSpPr>
              <a:stCxn id="272" idx="1"/>
              <a:endCxn id="265" idx="6"/>
            </p:cNvCxnSpPr>
            <p:nvPr/>
          </p:nvCxnSpPr>
          <p:spPr>
            <a:xfrm flipH="1" flipV="1">
              <a:off x="5888964" y="1602053"/>
              <a:ext cx="825540" cy="87801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[R] 107">
              <a:extLst>
                <a:ext uri="{FF2B5EF4-FFF2-40B4-BE49-F238E27FC236}">
                  <a16:creationId xmlns:a16="http://schemas.microsoft.com/office/drawing/2014/main" id="{CAADA153-9B1F-4A92-B596-B34FE24F5D6F}"/>
                </a:ext>
              </a:extLst>
            </p:cNvPr>
            <p:cNvCxnSpPr>
              <a:stCxn id="272" idx="3"/>
              <a:endCxn id="271" idx="7"/>
            </p:cNvCxnSpPr>
            <p:nvPr/>
          </p:nvCxnSpPr>
          <p:spPr>
            <a:xfrm flipH="1">
              <a:off x="4519294" y="2012952"/>
              <a:ext cx="2195209" cy="387778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[R] 108">
              <a:extLst>
                <a:ext uri="{FF2B5EF4-FFF2-40B4-BE49-F238E27FC236}">
                  <a16:creationId xmlns:a16="http://schemas.microsoft.com/office/drawing/2014/main" id="{10EB7466-1342-4B55-90BB-68F99B665476}"/>
                </a:ext>
              </a:extLst>
            </p:cNvPr>
            <p:cNvCxnSpPr>
              <a:stCxn id="272" idx="3"/>
              <a:endCxn id="262" idx="7"/>
            </p:cNvCxnSpPr>
            <p:nvPr/>
          </p:nvCxnSpPr>
          <p:spPr>
            <a:xfrm flipH="1">
              <a:off x="4511579" y="2012952"/>
              <a:ext cx="2202924" cy="1698061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[R] 109">
              <a:extLst>
                <a:ext uri="{FF2B5EF4-FFF2-40B4-BE49-F238E27FC236}">
                  <a16:creationId xmlns:a16="http://schemas.microsoft.com/office/drawing/2014/main" id="{6C44C87D-51BC-427A-A2A7-3FAD76E1A8FF}"/>
                </a:ext>
              </a:extLst>
            </p:cNvPr>
            <p:cNvCxnSpPr>
              <a:stCxn id="272" idx="4"/>
              <a:endCxn id="270" idx="7"/>
            </p:cNvCxnSpPr>
            <p:nvPr/>
          </p:nvCxnSpPr>
          <p:spPr>
            <a:xfrm flipH="1">
              <a:off x="6086698" y="2079867"/>
              <a:ext cx="785889" cy="886352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[R] 110">
              <a:extLst>
                <a:ext uri="{FF2B5EF4-FFF2-40B4-BE49-F238E27FC236}">
                  <a16:creationId xmlns:a16="http://schemas.microsoft.com/office/drawing/2014/main" id="{012C46AB-4C18-4A87-9B07-41C2AB206017}"/>
                </a:ext>
              </a:extLst>
            </p:cNvPr>
            <p:cNvCxnSpPr>
              <a:endCxn id="264" idx="0"/>
            </p:cNvCxnSpPr>
            <p:nvPr/>
          </p:nvCxnSpPr>
          <p:spPr>
            <a:xfrm flipH="1">
              <a:off x="7698172" y="2629195"/>
              <a:ext cx="236342" cy="949662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[R] 111">
              <a:extLst>
                <a:ext uri="{FF2B5EF4-FFF2-40B4-BE49-F238E27FC236}">
                  <a16:creationId xmlns:a16="http://schemas.microsoft.com/office/drawing/2014/main" id="{BC15D2DA-0DA9-49BF-A5F7-C887A028C223}"/>
                </a:ext>
              </a:extLst>
            </p:cNvPr>
            <p:cNvCxnSpPr/>
            <p:nvPr/>
          </p:nvCxnSpPr>
          <p:spPr>
            <a:xfrm flipH="1">
              <a:off x="8092597" y="1851405"/>
              <a:ext cx="1284361" cy="387776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[R] 112">
              <a:extLst>
                <a:ext uri="{FF2B5EF4-FFF2-40B4-BE49-F238E27FC236}">
                  <a16:creationId xmlns:a16="http://schemas.microsoft.com/office/drawing/2014/main" id="{5C578F0D-A713-448F-84E2-D9D6FEA1BAEE}"/>
                </a:ext>
              </a:extLst>
            </p:cNvPr>
            <p:cNvCxnSpPr>
              <a:endCxn id="270" idx="6"/>
            </p:cNvCxnSpPr>
            <p:nvPr/>
          </p:nvCxnSpPr>
          <p:spPr>
            <a:xfrm flipH="1">
              <a:off x="6152178" y="2400730"/>
              <a:ext cx="1558773" cy="727038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[R] 113">
              <a:extLst>
                <a:ext uri="{FF2B5EF4-FFF2-40B4-BE49-F238E27FC236}">
                  <a16:creationId xmlns:a16="http://schemas.microsoft.com/office/drawing/2014/main" id="{A257DF92-E8EC-4E28-A750-6AEA85C76CF2}"/>
                </a:ext>
              </a:extLst>
            </p:cNvPr>
            <p:cNvCxnSpPr>
              <a:endCxn id="266" idx="6"/>
            </p:cNvCxnSpPr>
            <p:nvPr/>
          </p:nvCxnSpPr>
          <p:spPr>
            <a:xfrm flipH="1">
              <a:off x="4973956" y="2562279"/>
              <a:ext cx="2802475" cy="208954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[R] 114">
              <a:extLst>
                <a:ext uri="{FF2B5EF4-FFF2-40B4-BE49-F238E27FC236}">
                  <a16:creationId xmlns:a16="http://schemas.microsoft.com/office/drawing/2014/main" id="{D0982A19-E238-4A0C-8BE0-5DA94898F9D4}"/>
                </a:ext>
              </a:extLst>
            </p:cNvPr>
            <p:cNvCxnSpPr>
              <a:stCxn id="266" idx="7"/>
              <a:endCxn id="270" idx="4"/>
            </p:cNvCxnSpPr>
            <p:nvPr/>
          </p:nvCxnSpPr>
          <p:spPr>
            <a:xfrm flipV="1">
              <a:off x="4908476" y="3356233"/>
              <a:ext cx="1020139" cy="113404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[R] 115">
              <a:extLst>
                <a:ext uri="{FF2B5EF4-FFF2-40B4-BE49-F238E27FC236}">
                  <a16:creationId xmlns:a16="http://schemas.microsoft.com/office/drawing/2014/main" id="{AC1D9DDE-3C12-43AC-B1F1-B413D5E8D22F}"/>
                </a:ext>
              </a:extLst>
            </p:cNvPr>
            <p:cNvCxnSpPr>
              <a:stCxn id="267" idx="2"/>
              <a:endCxn id="268" idx="6"/>
            </p:cNvCxnSpPr>
            <p:nvPr/>
          </p:nvCxnSpPr>
          <p:spPr>
            <a:xfrm flipH="1" flipV="1">
              <a:off x="8763852" y="5715355"/>
              <a:ext cx="994752" cy="8261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116">
              <a:extLst>
                <a:ext uri="{FF2B5EF4-FFF2-40B4-BE49-F238E27FC236}">
                  <a16:creationId xmlns:a16="http://schemas.microsoft.com/office/drawing/2014/main" id="{C3879F92-89C7-4F30-BE38-FD5870C013ED}"/>
                </a:ext>
              </a:extLst>
            </p:cNvPr>
            <p:cNvCxnSpPr>
              <a:stCxn id="267" idx="7"/>
              <a:endCxn id="263" idx="3"/>
            </p:cNvCxnSpPr>
            <p:nvPr/>
          </p:nvCxnSpPr>
          <p:spPr>
            <a:xfrm flipV="1">
              <a:off x="10140251" y="4754253"/>
              <a:ext cx="1125221" cy="88216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117">
              <a:extLst>
                <a:ext uri="{FF2B5EF4-FFF2-40B4-BE49-F238E27FC236}">
                  <a16:creationId xmlns:a16="http://schemas.microsoft.com/office/drawing/2014/main" id="{A3F352FF-2522-418F-B5BB-A0FC3225E466}"/>
                </a:ext>
              </a:extLst>
            </p:cNvPr>
            <p:cNvCxnSpPr>
              <a:stCxn id="263" idx="0"/>
              <a:endCxn id="269" idx="4"/>
            </p:cNvCxnSpPr>
            <p:nvPr/>
          </p:nvCxnSpPr>
          <p:spPr>
            <a:xfrm flipH="1" flipV="1">
              <a:off x="11128480" y="3270726"/>
              <a:ext cx="295074" cy="1093513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118">
              <a:extLst>
                <a:ext uri="{FF2B5EF4-FFF2-40B4-BE49-F238E27FC236}">
                  <a16:creationId xmlns:a16="http://schemas.microsoft.com/office/drawing/2014/main" id="{5E2E9A6B-076C-424F-8CB8-605723883321}"/>
                </a:ext>
              </a:extLst>
            </p:cNvPr>
            <p:cNvCxnSpPr>
              <a:endCxn id="269" idx="1"/>
            </p:cNvCxnSpPr>
            <p:nvPr/>
          </p:nvCxnSpPr>
          <p:spPr>
            <a:xfrm>
              <a:off x="9824085" y="1851405"/>
              <a:ext cx="1146313" cy="102930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119">
              <a:extLst>
                <a:ext uri="{FF2B5EF4-FFF2-40B4-BE49-F238E27FC236}">
                  <a16:creationId xmlns:a16="http://schemas.microsoft.com/office/drawing/2014/main" id="{01B90E99-3F0E-4FA5-A217-797554B5022F}"/>
                </a:ext>
              </a:extLst>
            </p:cNvPr>
            <p:cNvCxnSpPr>
              <a:stCxn id="263" idx="1"/>
            </p:cNvCxnSpPr>
            <p:nvPr/>
          </p:nvCxnSpPr>
          <p:spPr>
            <a:xfrm flipH="1" flipV="1">
              <a:off x="9758604" y="2012954"/>
              <a:ext cx="1506867" cy="2418200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120">
              <a:extLst>
                <a:ext uri="{FF2B5EF4-FFF2-40B4-BE49-F238E27FC236}">
                  <a16:creationId xmlns:a16="http://schemas.microsoft.com/office/drawing/2014/main" id="{442442C9-9C4F-47D8-9737-5051730448E2}"/>
                </a:ext>
              </a:extLst>
            </p:cNvPr>
            <p:cNvCxnSpPr>
              <a:stCxn id="266" idx="6"/>
              <a:endCxn id="264" idx="2"/>
            </p:cNvCxnSpPr>
            <p:nvPr/>
          </p:nvCxnSpPr>
          <p:spPr>
            <a:xfrm flipV="1">
              <a:off x="4973956" y="3807321"/>
              <a:ext cx="2500653" cy="84450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8">
              <a:extLst>
                <a:ext uri="{FF2B5EF4-FFF2-40B4-BE49-F238E27FC236}">
                  <a16:creationId xmlns:a16="http://schemas.microsoft.com/office/drawing/2014/main" id="{0C4C6986-FC91-4CAA-809B-CE7D3A142053}"/>
                </a:ext>
              </a:extLst>
            </p:cNvPr>
            <p:cNvCxnSpPr>
              <a:stCxn id="269" idx="3"/>
              <a:endCxn id="268" idx="7"/>
            </p:cNvCxnSpPr>
            <p:nvPr/>
          </p:nvCxnSpPr>
          <p:spPr>
            <a:xfrm flipH="1">
              <a:off x="8698370" y="3203808"/>
              <a:ext cx="2272026" cy="234999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86">
              <a:extLst>
                <a:ext uri="{FF2B5EF4-FFF2-40B4-BE49-F238E27FC236}">
                  <a16:creationId xmlns:a16="http://schemas.microsoft.com/office/drawing/2014/main" id="{311F64F4-3963-45F4-804D-ADD8C60B14AA}"/>
                </a:ext>
              </a:extLst>
            </p:cNvPr>
            <p:cNvCxnSpPr>
              <a:stCxn id="265" idx="4"/>
              <a:endCxn id="262" idx="7"/>
            </p:cNvCxnSpPr>
            <p:nvPr/>
          </p:nvCxnSpPr>
          <p:spPr>
            <a:xfrm flipH="1">
              <a:off x="4511579" y="1830518"/>
              <a:ext cx="1153821" cy="188049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80">
              <a:extLst>
                <a:ext uri="{FF2B5EF4-FFF2-40B4-BE49-F238E27FC236}">
                  <a16:creationId xmlns:a16="http://schemas.microsoft.com/office/drawing/2014/main" id="{352CBC26-53C3-4CB5-857C-DED3572A296A}"/>
                </a:ext>
              </a:extLst>
            </p:cNvPr>
            <p:cNvCxnSpPr>
              <a:stCxn id="266" idx="6"/>
            </p:cNvCxnSpPr>
            <p:nvPr/>
          </p:nvCxnSpPr>
          <p:spPr>
            <a:xfrm flipV="1">
              <a:off x="4973956" y="4607272"/>
              <a:ext cx="1244333" cy="4455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81">
              <a:extLst>
                <a:ext uri="{FF2B5EF4-FFF2-40B4-BE49-F238E27FC236}">
                  <a16:creationId xmlns:a16="http://schemas.microsoft.com/office/drawing/2014/main" id="{324E5004-2E69-496A-8A86-F58312EFD8B9}"/>
                </a:ext>
              </a:extLst>
            </p:cNvPr>
            <p:cNvCxnSpPr>
              <a:stCxn id="270" idx="5"/>
              <a:endCxn id="264" idx="1"/>
            </p:cNvCxnSpPr>
            <p:nvPr/>
          </p:nvCxnSpPr>
          <p:spPr>
            <a:xfrm>
              <a:off x="6086698" y="3289317"/>
              <a:ext cx="1453391" cy="35645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[R] 82">
              <a:extLst>
                <a:ext uri="{FF2B5EF4-FFF2-40B4-BE49-F238E27FC236}">
                  <a16:creationId xmlns:a16="http://schemas.microsoft.com/office/drawing/2014/main" id="{D10B7FCF-99BC-4D09-9AD0-A6CD2E372DD7}"/>
                </a:ext>
              </a:extLst>
            </p:cNvPr>
            <p:cNvCxnSpPr/>
            <p:nvPr/>
          </p:nvCxnSpPr>
          <p:spPr>
            <a:xfrm flipH="1">
              <a:off x="6599935" y="2562280"/>
              <a:ext cx="1176496" cy="1883443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[R] 83">
              <a:extLst>
                <a:ext uri="{FF2B5EF4-FFF2-40B4-BE49-F238E27FC236}">
                  <a16:creationId xmlns:a16="http://schemas.microsoft.com/office/drawing/2014/main" id="{C3D34014-2D32-41A2-9645-E4FD67F0094A}"/>
                </a:ext>
              </a:extLst>
            </p:cNvPr>
            <p:cNvCxnSpPr>
              <a:endCxn id="267" idx="0"/>
            </p:cNvCxnSpPr>
            <p:nvPr/>
          </p:nvCxnSpPr>
          <p:spPr>
            <a:xfrm>
              <a:off x="9600519" y="2079868"/>
              <a:ext cx="381646" cy="348963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[R] 84">
              <a:extLst>
                <a:ext uri="{FF2B5EF4-FFF2-40B4-BE49-F238E27FC236}">
                  <a16:creationId xmlns:a16="http://schemas.microsoft.com/office/drawing/2014/main" id="{0C90C07B-6A09-4BE0-8FCF-088F874846E4}"/>
                </a:ext>
              </a:extLst>
            </p:cNvPr>
            <p:cNvCxnSpPr>
              <a:stCxn id="266" idx="1"/>
              <a:endCxn id="262" idx="4"/>
            </p:cNvCxnSpPr>
            <p:nvPr/>
          </p:nvCxnSpPr>
          <p:spPr>
            <a:xfrm flipH="1" flipV="1">
              <a:off x="4353496" y="4101023"/>
              <a:ext cx="238814" cy="389252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2E4A27A2-E0AA-40AE-9BF6-A82F7815CE6C}"/>
                </a:ext>
              </a:extLst>
            </p:cNvPr>
            <p:cNvSpPr/>
            <p:nvPr/>
          </p:nvSpPr>
          <p:spPr>
            <a:xfrm>
              <a:off x="5599920" y="5112573"/>
              <a:ext cx="447126" cy="4569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/>
                <a:t>7</a:t>
              </a:r>
              <a:endParaRPr kumimoji="1" lang="ko-KR" altLang="en-US" sz="700" dirty="0"/>
            </a:p>
          </p:txBody>
        </p:sp>
        <p:cxnSp>
          <p:nvCxnSpPr>
            <p:cNvPr id="263" name="직선 연결선[R] 70">
              <a:extLst>
                <a:ext uri="{FF2B5EF4-FFF2-40B4-BE49-F238E27FC236}">
                  <a16:creationId xmlns:a16="http://schemas.microsoft.com/office/drawing/2014/main" id="{AA2CB48A-2219-4008-8BC8-7DAF95AC7F70}"/>
                </a:ext>
              </a:extLst>
            </p:cNvPr>
            <p:cNvCxnSpPr>
              <a:stCxn id="263" idx="2"/>
              <a:endCxn id="264" idx="6"/>
            </p:cNvCxnSpPr>
            <p:nvPr/>
          </p:nvCxnSpPr>
          <p:spPr>
            <a:xfrm flipH="1" flipV="1">
              <a:off x="7921735" y="3807321"/>
              <a:ext cx="3278257" cy="785383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71">
              <a:extLst>
                <a:ext uri="{FF2B5EF4-FFF2-40B4-BE49-F238E27FC236}">
                  <a16:creationId xmlns:a16="http://schemas.microsoft.com/office/drawing/2014/main" id="{F3CA4C75-B957-4F31-B08C-92296A2931D1}"/>
                </a:ext>
              </a:extLst>
            </p:cNvPr>
            <p:cNvCxnSpPr/>
            <p:nvPr/>
          </p:nvCxnSpPr>
          <p:spPr>
            <a:xfrm flipV="1">
              <a:off x="5981566" y="4768821"/>
              <a:ext cx="302203" cy="410668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73">
              <a:extLst>
                <a:ext uri="{FF2B5EF4-FFF2-40B4-BE49-F238E27FC236}">
                  <a16:creationId xmlns:a16="http://schemas.microsoft.com/office/drawing/2014/main" id="{0C37A41B-DBBC-47B8-A041-58ED1D680E6B}"/>
                </a:ext>
              </a:extLst>
            </p:cNvPr>
            <p:cNvCxnSpPr>
              <a:stCxn id="273" idx="2"/>
            </p:cNvCxnSpPr>
            <p:nvPr/>
          </p:nvCxnSpPr>
          <p:spPr>
            <a:xfrm flipH="1">
              <a:off x="6047046" y="5003174"/>
              <a:ext cx="1236740" cy="33786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74">
              <a:extLst>
                <a:ext uri="{FF2B5EF4-FFF2-40B4-BE49-F238E27FC236}">
                  <a16:creationId xmlns:a16="http://schemas.microsoft.com/office/drawing/2014/main" id="{E8A95545-EB0B-48F5-94E2-4B92CF30EC27}"/>
                </a:ext>
              </a:extLst>
            </p:cNvPr>
            <p:cNvCxnSpPr>
              <a:stCxn id="273" idx="0"/>
              <a:endCxn id="264" idx="4"/>
            </p:cNvCxnSpPr>
            <p:nvPr/>
          </p:nvCxnSpPr>
          <p:spPr>
            <a:xfrm flipV="1">
              <a:off x="7507349" y="4035786"/>
              <a:ext cx="190823" cy="738923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[R] 75">
              <a:extLst>
                <a:ext uri="{FF2B5EF4-FFF2-40B4-BE49-F238E27FC236}">
                  <a16:creationId xmlns:a16="http://schemas.microsoft.com/office/drawing/2014/main" id="{90EA55A1-58F1-470C-9179-BA074BFAED40}"/>
                </a:ext>
              </a:extLst>
            </p:cNvPr>
            <p:cNvCxnSpPr>
              <a:endCxn id="266" idx="5"/>
            </p:cNvCxnSpPr>
            <p:nvPr/>
          </p:nvCxnSpPr>
          <p:spPr>
            <a:xfrm flipH="1" flipV="1">
              <a:off x="4908476" y="4813372"/>
              <a:ext cx="756924" cy="366117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[R] 76">
              <a:extLst>
                <a:ext uri="{FF2B5EF4-FFF2-40B4-BE49-F238E27FC236}">
                  <a16:creationId xmlns:a16="http://schemas.microsoft.com/office/drawing/2014/main" id="{28EAF7BC-40CB-4042-ACB8-474D722C7164}"/>
                </a:ext>
              </a:extLst>
            </p:cNvPr>
            <p:cNvCxnSpPr>
              <a:endCxn id="268" idx="7"/>
            </p:cNvCxnSpPr>
            <p:nvPr/>
          </p:nvCxnSpPr>
          <p:spPr>
            <a:xfrm flipH="1">
              <a:off x="8698370" y="2079868"/>
              <a:ext cx="902150" cy="347393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[R] 77">
              <a:extLst>
                <a:ext uri="{FF2B5EF4-FFF2-40B4-BE49-F238E27FC236}">
                  <a16:creationId xmlns:a16="http://schemas.microsoft.com/office/drawing/2014/main" id="{5EF754BE-7287-4DF7-BA99-B94F02F29BAF}"/>
                </a:ext>
              </a:extLst>
            </p:cNvPr>
            <p:cNvCxnSpPr>
              <a:stCxn id="262" idx="6"/>
              <a:endCxn id="270" idx="3"/>
            </p:cNvCxnSpPr>
            <p:nvPr/>
          </p:nvCxnSpPr>
          <p:spPr>
            <a:xfrm flipV="1">
              <a:off x="4577059" y="3289314"/>
              <a:ext cx="1193473" cy="58324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[R] 78">
              <a:extLst>
                <a:ext uri="{FF2B5EF4-FFF2-40B4-BE49-F238E27FC236}">
                  <a16:creationId xmlns:a16="http://schemas.microsoft.com/office/drawing/2014/main" id="{9E8F482A-ED63-4EBA-910A-F69A3584851F}"/>
                </a:ext>
              </a:extLst>
            </p:cNvPr>
            <p:cNvCxnSpPr>
              <a:stCxn id="263" idx="2"/>
              <a:endCxn id="268" idx="6"/>
            </p:cNvCxnSpPr>
            <p:nvPr/>
          </p:nvCxnSpPr>
          <p:spPr>
            <a:xfrm flipH="1">
              <a:off x="8763852" y="4592704"/>
              <a:ext cx="2436140" cy="1122651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[R] 64">
              <a:extLst>
                <a:ext uri="{FF2B5EF4-FFF2-40B4-BE49-F238E27FC236}">
                  <a16:creationId xmlns:a16="http://schemas.microsoft.com/office/drawing/2014/main" id="{C0167C2C-87B7-410C-A510-4AC95406E431}"/>
                </a:ext>
              </a:extLst>
            </p:cNvPr>
            <p:cNvCxnSpPr>
              <a:stCxn id="272" idx="6"/>
            </p:cNvCxnSpPr>
            <p:nvPr/>
          </p:nvCxnSpPr>
          <p:spPr>
            <a:xfrm>
              <a:off x="7096149" y="1851403"/>
              <a:ext cx="680282" cy="387778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[R] 66">
              <a:extLst>
                <a:ext uri="{FF2B5EF4-FFF2-40B4-BE49-F238E27FC236}">
                  <a16:creationId xmlns:a16="http://schemas.microsoft.com/office/drawing/2014/main" id="{A1A9E5A3-5F1C-4181-8C65-E6CD2332BBFB}"/>
                </a:ext>
              </a:extLst>
            </p:cNvPr>
            <p:cNvCxnSpPr>
              <a:endCxn id="269" idx="2"/>
            </p:cNvCxnSpPr>
            <p:nvPr/>
          </p:nvCxnSpPr>
          <p:spPr>
            <a:xfrm>
              <a:off x="8158077" y="2400730"/>
              <a:ext cx="2746841" cy="641531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67">
              <a:extLst>
                <a:ext uri="{FF2B5EF4-FFF2-40B4-BE49-F238E27FC236}">
                  <a16:creationId xmlns:a16="http://schemas.microsoft.com/office/drawing/2014/main" id="{3D43337D-37D9-43C9-9814-5FE917FBC3AD}"/>
                </a:ext>
              </a:extLst>
            </p:cNvPr>
            <p:cNvCxnSpPr>
              <a:stCxn id="271" idx="6"/>
              <a:endCxn id="270" idx="2"/>
            </p:cNvCxnSpPr>
            <p:nvPr/>
          </p:nvCxnSpPr>
          <p:spPr>
            <a:xfrm>
              <a:off x="4584774" y="2562278"/>
              <a:ext cx="1120278" cy="565488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[R] 417">
              <a:extLst>
                <a:ext uri="{FF2B5EF4-FFF2-40B4-BE49-F238E27FC236}">
                  <a16:creationId xmlns:a16="http://schemas.microsoft.com/office/drawing/2014/main" id="{E215435E-E695-42CA-8D07-D5C5B779196F}"/>
                </a:ext>
              </a:extLst>
            </p:cNvPr>
            <p:cNvCxnSpPr>
              <a:stCxn id="224" idx="5"/>
            </p:cNvCxnSpPr>
            <p:nvPr/>
          </p:nvCxnSpPr>
          <p:spPr>
            <a:xfrm>
              <a:off x="6599935" y="4768821"/>
              <a:ext cx="749331" cy="7280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[R] 561">
              <a:extLst>
                <a:ext uri="{FF2B5EF4-FFF2-40B4-BE49-F238E27FC236}">
                  <a16:creationId xmlns:a16="http://schemas.microsoft.com/office/drawing/2014/main" id="{59ADDD36-4CB5-44A1-A490-0436C2863049}"/>
                </a:ext>
              </a:extLst>
            </p:cNvPr>
            <p:cNvCxnSpPr/>
            <p:nvPr/>
          </p:nvCxnSpPr>
          <p:spPr>
            <a:xfrm>
              <a:off x="7698172" y="4035786"/>
              <a:ext cx="684034" cy="1518020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87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2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Balancing Information Exposure with Information Propagation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4" name="부제목 3">
            <a:extLst>
              <a:ext uri="{FF2B5EF4-FFF2-40B4-BE49-F238E27FC236}">
                <a16:creationId xmlns:a16="http://schemas.microsoft.com/office/drawing/2014/main" id="{4925AAB2-9672-BE44-BBDD-93542545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092200"/>
            <a:ext cx="11226800" cy="504312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paper to address the problem of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information exposure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Maximization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(IM) methodology.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problem is to find a limited number of seed users for each campaign (=viewpoint) which </a:t>
            </a:r>
            <a:r>
              <a:rPr lang="en-US" altLang="ko-K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the number of users exposed to both sides.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this paper approached to IM problem in different manner, the algorithm it provides showed approximation guarantees.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3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Problem Definition – Information Propagation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1092200"/>
                <a:ext cx="11226800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propagation process of </a:t>
                </a:r>
                <a:r>
                  <a:rPr lang="en-US" altLang="ko-KR" sz="2400" b="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Cascade model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directed graph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two conflicting campaigns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there exists a set of seeds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 campaign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∈{1,2}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428750" lvl="2" indent="-51435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Propagation proceeds in rounds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each round, there exists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(initially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1657350" lvl="3" indent="-2857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node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attempts to activate each node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ko-KR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657350" lvl="3" indent="-2857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set of propagated nodes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</m:oMath>
                </a14:m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</m:oMath>
                </a14:m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nodes propagated from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 of influence maximization: 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𝐚𝐫𝐠𝐦𝐚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092200"/>
                <a:ext cx="11226800" cy="5043129"/>
              </a:xfrm>
              <a:blipFill>
                <a:blip r:embed="rId4"/>
                <a:stretch>
                  <a:fillRect t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599E43-99BC-45B0-9898-C41706318DAC}"/>
              </a:ext>
            </a:extLst>
          </p:cNvPr>
          <p:cNvGrpSpPr/>
          <p:nvPr/>
        </p:nvGrpSpPr>
        <p:grpSpPr>
          <a:xfrm>
            <a:off x="7114520" y="2561964"/>
            <a:ext cx="2064313" cy="572874"/>
            <a:chOff x="7332234" y="2571402"/>
            <a:chExt cx="2064313" cy="572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1F9C321B-3822-459F-A754-60B5A115DD4C}"/>
                    </a:ext>
                  </a:extLst>
                </p:cNvPr>
                <p:cNvSpPr/>
                <p:nvPr/>
              </p:nvSpPr>
              <p:spPr>
                <a:xfrm>
                  <a:off x="7332234" y="2628282"/>
                  <a:ext cx="532227" cy="51599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ko-KR" altLang="en-US" sz="1600" dirty="0"/>
                </a:p>
              </p:txBody>
            </p:sp>
          </mc:Choice>
          <mc:Fallback xmlns=""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1F9C321B-3822-459F-A754-60B5A115DD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234" y="2628282"/>
                  <a:ext cx="532227" cy="51599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26CAAA83-A924-4229-8694-6FA29226718A}"/>
                    </a:ext>
                  </a:extLst>
                </p:cNvPr>
                <p:cNvSpPr/>
                <p:nvPr/>
              </p:nvSpPr>
              <p:spPr>
                <a:xfrm>
                  <a:off x="8864320" y="2628282"/>
                  <a:ext cx="532227" cy="51599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ko-KR" altLang="en-US" sz="1600" dirty="0"/>
                </a:p>
              </p:txBody>
            </p:sp>
          </mc:Choice>
          <mc:Fallback xmlns=""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26CAAA83-A924-4229-8694-6FA2922671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320" y="2628282"/>
                  <a:ext cx="532227" cy="51599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D2203016-7C32-49A5-A977-8130970A858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7864461" y="2886279"/>
              <a:ext cx="9998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FE7CA45-25BB-4AFD-A39D-B7DA3201A6BC}"/>
                    </a:ext>
                  </a:extLst>
                </p:cNvPr>
                <p:cNvSpPr txBox="1"/>
                <p:nvPr/>
              </p:nvSpPr>
              <p:spPr>
                <a:xfrm>
                  <a:off x="7997485" y="2571402"/>
                  <a:ext cx="8237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FE7CA45-25BB-4AFD-A39D-B7DA3201A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485" y="2571402"/>
                  <a:ext cx="823752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27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Problem Definition – Balancing information exposure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1092200"/>
                <a:ext cx="11226800" cy="5043129"/>
              </a:xfrm>
            </p:spPr>
            <p:txBody>
              <a:bodyPr>
                <a:normAutofit/>
              </a:bodyPr>
              <a:lstStyle/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l: maximize the number of users exposed to both sides.</a:t>
                </a:r>
              </a:p>
              <a:p>
                <a:pPr lvl="1" algn="just">
                  <a:lnSpc>
                    <a:spcPct val="110000"/>
                  </a:lnSpc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 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symmetric difference</a:t>
                </a: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initial seeds of campaign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(the people already reached from campaign </a:t>
                </a:r>
                <a:r>
                  <a:rPr lang="en-US" altLang="ko-K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Formulation of problem by seeking to optimize 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symmetric difference</a:t>
                </a: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argmax</m:t>
                        </m:r>
                      </m:e>
                      <m:sub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𝛷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endParaRPr lang="en-US" altLang="ko-KR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𝜱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𝛀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𝚿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Ψ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ko-KR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ko-KR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092200"/>
                <a:ext cx="11226800" cy="5043129"/>
              </a:xfrm>
              <a:blipFill>
                <a:blip r:embed="rId4"/>
                <a:stretch>
                  <a:fillRect t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BF0C783E-4F82-43B9-A6A0-A745670D67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9082845"/>
                  </p:ext>
                </p:extLst>
              </p:nvPr>
            </p:nvGraphicFramePr>
            <p:xfrm>
              <a:off x="6715829" y="3588364"/>
              <a:ext cx="5374572" cy="1679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8551">
                      <a:extLst>
                        <a:ext uri="{9D8B030D-6E8A-4147-A177-3AD203B41FA5}">
                          <a16:colId xmlns:a16="http://schemas.microsoft.com/office/drawing/2014/main" val="4110612406"/>
                        </a:ext>
                      </a:extLst>
                    </a:gridCol>
                    <a:gridCol w="2072573">
                      <a:extLst>
                        <a:ext uri="{9D8B030D-6E8A-4147-A177-3AD203B41FA5}">
                          <a16:colId xmlns:a16="http://schemas.microsoft.com/office/drawing/2014/main" val="365214169"/>
                        </a:ext>
                      </a:extLst>
                    </a:gridCol>
                    <a:gridCol w="2143448">
                      <a:extLst>
                        <a:ext uri="{9D8B030D-6E8A-4147-A177-3AD203B41FA5}">
                          <a16:colId xmlns:a16="http://schemas.microsoft.com/office/drawing/2014/main" val="1355748642"/>
                        </a:ext>
                      </a:extLst>
                    </a:gridCol>
                  </a:tblGrid>
                  <a:tr h="55986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/>
                            <a:t>Function</a:t>
                          </a:r>
                          <a:endParaRPr lang="ko-KR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/>
                            <a:t>Before IP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/>
                            <a:t>After IP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0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50702"/>
                      </a:ext>
                    </a:extLst>
                  </a:tr>
                  <a:tr h="55986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/>
                            <a:t>reached from at least one campaign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/>
                            <a:t>reached from both campaigns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1920364"/>
                      </a:ext>
                    </a:extLst>
                  </a:tr>
                  <a:tr h="55986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Ψ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/>
                            <a:t>not reached from any campaign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/>
                            <a:t>reached from both campaigns or none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34537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BF0C783E-4F82-43B9-A6A0-A745670D67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9082845"/>
                  </p:ext>
                </p:extLst>
              </p:nvPr>
            </p:nvGraphicFramePr>
            <p:xfrm>
              <a:off x="6715829" y="3588364"/>
              <a:ext cx="5374572" cy="1679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8551">
                      <a:extLst>
                        <a:ext uri="{9D8B030D-6E8A-4147-A177-3AD203B41FA5}">
                          <a16:colId xmlns:a16="http://schemas.microsoft.com/office/drawing/2014/main" val="4110612406"/>
                        </a:ext>
                      </a:extLst>
                    </a:gridCol>
                    <a:gridCol w="2072573">
                      <a:extLst>
                        <a:ext uri="{9D8B030D-6E8A-4147-A177-3AD203B41FA5}">
                          <a16:colId xmlns:a16="http://schemas.microsoft.com/office/drawing/2014/main" val="365214169"/>
                        </a:ext>
                      </a:extLst>
                    </a:gridCol>
                    <a:gridCol w="2143448">
                      <a:extLst>
                        <a:ext uri="{9D8B030D-6E8A-4147-A177-3AD203B41FA5}">
                          <a16:colId xmlns:a16="http://schemas.microsoft.com/office/drawing/2014/main" val="1355748642"/>
                        </a:ext>
                      </a:extLst>
                    </a:gridCol>
                  </a:tblGrid>
                  <a:tr h="55986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/>
                            <a:t>Function</a:t>
                          </a:r>
                          <a:endParaRPr lang="ko-KR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6012" t="-1087" r="-104399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51136" t="-1087" r="-1136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50702"/>
                      </a:ext>
                    </a:extLst>
                  </a:tr>
                  <a:tr h="5598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26" t="-100000" r="-366842" b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/>
                            <a:t>reached from at least one campaign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/>
                            <a:t>reached from both campaigns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1920364"/>
                      </a:ext>
                    </a:extLst>
                  </a:tr>
                  <a:tr h="5598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26" t="-202174" r="-366842" b="-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/>
                            <a:t>not reached from any campaign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/>
                            <a:t>reached from both campaigns or none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345376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ëì¹­ì°¨ì§í©ì ëí ì´ë¯¸ì§ ê²ìê²°ê³¼">
            <a:extLst>
              <a:ext uri="{FF2B5EF4-FFF2-40B4-BE49-F238E27FC236}">
                <a16:creationId xmlns:a16="http://schemas.microsoft.com/office/drawing/2014/main" id="{0B9B4C41-97EC-4FCE-909F-FA630361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89" y="1518921"/>
            <a:ext cx="1281417" cy="94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32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Problem Definition – Two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1092200"/>
                <a:ext cx="11226800" cy="5043129"/>
              </a:xfrm>
            </p:spPr>
            <p:txBody>
              <a:bodyPr>
                <a:normAutofit/>
              </a:bodyPr>
              <a:lstStyle/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Heterogenous</a:t>
                </a: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campaign messages propagate independently of each other.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Correlated</a:t>
                </a: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node </a:t>
                </a: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reached by more than one campaign, then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any campaign that has reached </a:t>
                </a: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also reach </a:t>
                </a: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</a:t>
                </a: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Heterogenous setting is more realistic, but correlated setting is mathematically simpler.</a:t>
                </a:r>
              </a:p>
            </p:txBody>
          </p:sp>
        </mc:Choice>
        <mc:Fallback xmlns="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092200"/>
                <a:ext cx="11226800" cy="5043129"/>
              </a:xfrm>
              <a:blipFill>
                <a:blip r:embed="rId4"/>
                <a:stretch>
                  <a:fillRect t="-726" r="-7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>
            <a:extLst>
              <a:ext uri="{FF2B5EF4-FFF2-40B4-BE49-F238E27FC236}">
                <a16:creationId xmlns:a16="http://schemas.microsoft.com/office/drawing/2014/main" id="{EA1BC0B6-AB7A-4742-9116-E0E7FC3F1BBA}"/>
              </a:ext>
            </a:extLst>
          </p:cNvPr>
          <p:cNvGrpSpPr/>
          <p:nvPr/>
        </p:nvGrpSpPr>
        <p:grpSpPr>
          <a:xfrm>
            <a:off x="5715458" y="1383404"/>
            <a:ext cx="2064313" cy="640495"/>
            <a:chOff x="7114520" y="2561964"/>
            <a:chExt cx="2064313" cy="64049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09B49F3-ED8F-41BC-8381-DE671B88E750}"/>
                </a:ext>
              </a:extLst>
            </p:cNvPr>
            <p:cNvGrpSpPr/>
            <p:nvPr/>
          </p:nvGrpSpPr>
          <p:grpSpPr>
            <a:xfrm>
              <a:off x="7114520" y="2561964"/>
              <a:ext cx="2064313" cy="572874"/>
              <a:chOff x="7332234" y="2571402"/>
              <a:chExt cx="2064313" cy="5728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타원 6">
                    <a:extLst>
                      <a:ext uri="{FF2B5EF4-FFF2-40B4-BE49-F238E27FC236}">
                        <a16:creationId xmlns:a16="http://schemas.microsoft.com/office/drawing/2014/main" id="{EE4CB8CE-AECA-4FB7-A5BE-B169207A51BB}"/>
                      </a:ext>
                    </a:extLst>
                  </p:cNvPr>
                  <p:cNvSpPr/>
                  <p:nvPr/>
                </p:nvSpPr>
                <p:spPr>
                  <a:xfrm>
                    <a:off x="7332234" y="2628282"/>
                    <a:ext cx="532227" cy="515994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ko-KR" altLang="en-US" sz="1600" dirty="0"/>
                  </a:p>
                </p:txBody>
              </p:sp>
            </mc:Choice>
            <mc:Fallback xmlns="">
              <p:sp>
                <p:nvSpPr>
                  <p:cNvPr id="6" name="타원 5">
                    <a:extLst>
                      <a:ext uri="{FF2B5EF4-FFF2-40B4-BE49-F238E27FC236}">
                        <a16:creationId xmlns:a16="http://schemas.microsoft.com/office/drawing/2014/main" id="{1F9C321B-3822-459F-A754-60B5A115DD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2234" y="2628282"/>
                    <a:ext cx="532227" cy="515994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8D3F546F-608D-4A4F-B620-76DDB27E6372}"/>
                      </a:ext>
                    </a:extLst>
                  </p:cNvPr>
                  <p:cNvSpPr/>
                  <p:nvPr/>
                </p:nvSpPr>
                <p:spPr>
                  <a:xfrm>
                    <a:off x="8864320" y="2628282"/>
                    <a:ext cx="532227" cy="515994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1" lang="ko-KR" altLang="en-US" sz="1600" dirty="0"/>
                  </a:p>
                </p:txBody>
              </p:sp>
            </mc:Choice>
            <mc:Fallback xmlns="">
              <p:sp>
                <p:nvSpPr>
                  <p:cNvPr id="7" name="타원 6">
                    <a:extLst>
                      <a:ext uri="{FF2B5EF4-FFF2-40B4-BE49-F238E27FC236}">
                        <a16:creationId xmlns:a16="http://schemas.microsoft.com/office/drawing/2014/main" id="{26CAAA83-A924-4229-8694-6FA2922671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4320" y="2628282"/>
                    <a:ext cx="532227" cy="515994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4EF04F8A-9111-4A56-A4DD-D0EDB52176CF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>
                <a:off x="7864461" y="2886279"/>
                <a:ext cx="99985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0E33DAD-0F5F-4CF5-997A-3F4E07220E0B}"/>
                      </a:ext>
                    </a:extLst>
                  </p:cNvPr>
                  <p:cNvSpPr txBox="1"/>
                  <p:nvPr/>
                </p:nvSpPr>
                <p:spPr>
                  <a:xfrm>
                    <a:off x="7997485" y="2571402"/>
                    <a:ext cx="6606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0E33DAD-0F5F-4CF5-997A-3F4E07220E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7485" y="2571402"/>
                    <a:ext cx="66069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FBCD86-6774-4871-B37B-7479AAC90D82}"/>
                    </a:ext>
                  </a:extLst>
                </p:cNvPr>
                <p:cNvSpPr txBox="1"/>
                <p:nvPr/>
              </p:nvSpPr>
              <p:spPr>
                <a:xfrm>
                  <a:off x="7779770" y="2894682"/>
                  <a:ext cx="6648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FBCD86-6774-4871-B37B-7479AAC90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770" y="2894682"/>
                  <a:ext cx="664862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E11F8E6-23B9-45D7-A19F-8DA5EE54017E}"/>
              </a:ext>
            </a:extLst>
          </p:cNvPr>
          <p:cNvGrpSpPr/>
          <p:nvPr/>
        </p:nvGrpSpPr>
        <p:grpSpPr>
          <a:xfrm>
            <a:off x="5715457" y="2786153"/>
            <a:ext cx="2064313" cy="572874"/>
            <a:chOff x="7332234" y="2571402"/>
            <a:chExt cx="2064313" cy="572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B386A974-EFCF-4C51-A637-17935CAE4A9C}"/>
                    </a:ext>
                  </a:extLst>
                </p:cNvPr>
                <p:cNvSpPr/>
                <p:nvPr/>
              </p:nvSpPr>
              <p:spPr>
                <a:xfrm>
                  <a:off x="7332234" y="2628282"/>
                  <a:ext cx="532227" cy="51599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ko-KR" altLang="en-US" sz="1600" dirty="0"/>
                </a:p>
              </p:txBody>
            </p:sp>
          </mc:Choice>
          <mc:Fallback xmlns=""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1F9C321B-3822-459F-A754-60B5A115DD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234" y="2628282"/>
                  <a:ext cx="532227" cy="51599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393318DB-7419-4B81-B9A2-C674D5DF3706}"/>
                    </a:ext>
                  </a:extLst>
                </p:cNvPr>
                <p:cNvSpPr/>
                <p:nvPr/>
              </p:nvSpPr>
              <p:spPr>
                <a:xfrm>
                  <a:off x="8864320" y="2628282"/>
                  <a:ext cx="532227" cy="51599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ko-KR" altLang="en-US" sz="1600" dirty="0"/>
                </a:p>
              </p:txBody>
            </p:sp>
          </mc:Choice>
          <mc:Fallback xmlns=""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26CAAA83-A924-4229-8694-6FA2922671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320" y="2628282"/>
                  <a:ext cx="532227" cy="51599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88F6591-8EDA-4353-9F63-01A36199428D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7864461" y="2886279"/>
              <a:ext cx="9998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CC0CEB5-364F-45C2-B42D-8A1B61DBE885}"/>
                    </a:ext>
                  </a:extLst>
                </p:cNvPr>
                <p:cNvSpPr txBox="1"/>
                <p:nvPr/>
              </p:nvSpPr>
              <p:spPr>
                <a:xfrm>
                  <a:off x="7997485" y="2571402"/>
                  <a:ext cx="5899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CC0CEB5-364F-45C2-B42D-8A1B61DBE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485" y="2571402"/>
                  <a:ext cx="589970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387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Proposed</a:t>
            </a:r>
            <a:r>
              <a:rPr kumimoji="1" lang="ko-KR" altLang="en-US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Method – Algorithm “Greedy” and “Cover”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1016000"/>
                <a:ext cx="11226800" cy="5119329"/>
              </a:xfrm>
            </p:spPr>
            <p:txBody>
              <a:bodyPr>
                <a:normAutofit/>
              </a:bodyPr>
              <a:lstStyle/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“Greedy”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𝑎𝑟𝑔</m:t>
                    </m:r>
                    <m:limLow>
                      <m:limLow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lim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lim>
                    </m:limLow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𝛷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},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∪{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“Cover” 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𝑎𝑟𝑔</m:t>
                    </m:r>
                    <m:limLow>
                      <m:limLow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lim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lim>
                    </m:limLow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ko-K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ko-K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},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∪{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en-US" altLang="ko-K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Ignores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Ψ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term.</a:t>
                </a:r>
              </a:p>
              <a:p>
                <a:pPr marL="1714500" lvl="3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ignore any vertices that are made imbalanced during the process.</a:t>
                </a: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𝛷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Ψ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submodular and monotone set function.</a:t>
                </a:r>
              </a:p>
              <a:p>
                <a:pPr marL="1714500" lvl="3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maximizing a function which is submodular and monotone, the greedy algorithm computes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1−1/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approximated solution.</a:t>
                </a: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it is possible to introduce </a:t>
                </a:r>
                <a:r>
                  <a:rPr lang="en-US" altLang="ko-KR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lot of new imbalanced nodes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ko-KR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ko-KR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ko-KR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ko-KR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016000"/>
                <a:ext cx="11226800" cy="5119329"/>
              </a:xfrm>
              <a:blipFill>
                <a:blip r:embed="rId4"/>
                <a:stretch>
                  <a:fillRect r="-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71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7805</TotalTime>
  <Words>1304</Words>
  <Application>Microsoft Office PowerPoint</Application>
  <PresentationFormat>와이드스크린</PresentationFormat>
  <Paragraphs>193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YDIYGO330</vt:lpstr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   Balancing information exposure in social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Study: Neural Network</dc:title>
  <dc:creator>신윤섭</dc:creator>
  <cp:lastModifiedBy>Yunseob Shin</cp:lastModifiedBy>
  <cp:revision>221</cp:revision>
  <cp:lastPrinted>2018-02-13T04:36:31Z</cp:lastPrinted>
  <dcterms:created xsi:type="dcterms:W3CDTF">2018-02-12T05:35:43Z</dcterms:created>
  <dcterms:modified xsi:type="dcterms:W3CDTF">2018-04-09T09:24:44Z</dcterms:modified>
</cp:coreProperties>
</file>