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319" r:id="rId3"/>
    <p:sldId id="335" r:id="rId4"/>
    <p:sldId id="320" r:id="rId5"/>
    <p:sldId id="322" r:id="rId6"/>
    <p:sldId id="323" r:id="rId7"/>
    <p:sldId id="329" r:id="rId8"/>
    <p:sldId id="347" r:id="rId9"/>
    <p:sldId id="336" r:id="rId10"/>
    <p:sldId id="348" r:id="rId11"/>
    <p:sldId id="338" r:id="rId12"/>
    <p:sldId id="328" r:id="rId13"/>
    <p:sldId id="340" r:id="rId14"/>
    <p:sldId id="333" r:id="rId15"/>
    <p:sldId id="345" r:id="rId16"/>
    <p:sldId id="349" r:id="rId17"/>
    <p:sldId id="346" r:id="rId18"/>
    <p:sldId id="332" r:id="rId19"/>
    <p:sldId id="325" r:id="rId20"/>
    <p:sldId id="327" r:id="rId21"/>
    <p:sldId id="32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7179" autoAdjust="0"/>
  </p:normalViewPr>
  <p:slideViewPr>
    <p:cSldViewPr snapToGrid="0">
      <p:cViewPr varScale="1">
        <p:scale>
          <a:sx n="95" d="100"/>
          <a:sy n="95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The graph is constructed by several methods: dot product, cosine similarity, feed-forward neural networks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8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64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46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Traditional attention model </a:t>
            </a:r>
            <a:r>
              <a:rPr kumimoji="1" lang="ko-KR" altLang="en-US" dirty="0"/>
              <a:t>은 처음부터 </a:t>
            </a:r>
            <a:r>
              <a:rPr kumimoji="1" lang="en-US" altLang="ko-KR" dirty="0"/>
              <a:t>consequent </a:t>
            </a:r>
            <a:r>
              <a:rPr kumimoji="1" lang="ko-KR" altLang="en-US" dirty="0"/>
              <a:t>한 것에 </a:t>
            </a:r>
            <a:r>
              <a:rPr kumimoji="1" lang="ko-KR" altLang="en-US" dirty="0" err="1"/>
              <a:t>어텐션을</a:t>
            </a:r>
            <a:r>
              <a:rPr kumimoji="1" lang="ko-KR" altLang="en-US" dirty="0"/>
              <a:t> 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Graph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attention model</a:t>
            </a:r>
            <a:r>
              <a:rPr kumimoji="1" lang="ko-KR" altLang="en-US" dirty="0"/>
              <a:t>은 첫 문장이랑 멀리 떨어져 있는 것에도 </a:t>
            </a:r>
            <a:r>
              <a:rPr kumimoji="1" lang="ko-KR" altLang="en-US" dirty="0" err="1"/>
              <a:t>어텐션을</a:t>
            </a:r>
            <a:r>
              <a:rPr kumimoji="1" lang="ko-KR" altLang="en-US" dirty="0"/>
              <a:t> 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87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0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91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91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004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60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880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109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494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27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18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96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08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48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24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31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2018/08/03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740" y="1786967"/>
            <a:ext cx="9944519" cy="117779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Document Summarization with a Graph-Based Attentional Neural Model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907546" y="3171247"/>
            <a:ext cx="8376906" cy="66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Jiwei</a:t>
            </a:r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Tan, Xiao Wan and </a:t>
            </a:r>
            <a:r>
              <a:rPr kumimoji="1" lang="en-US" altLang="ko-KR" sz="20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Jianguo</a:t>
            </a:r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Xiao (Peking University)</a:t>
            </a:r>
          </a:p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ACL 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E50D0D9-947A-4079-8193-EFA9E257FBA5}"/>
              </a:ext>
            </a:extLst>
          </p:cNvPr>
          <p:cNvGrpSpPr/>
          <p:nvPr/>
        </p:nvGrpSpPr>
        <p:grpSpPr>
          <a:xfrm>
            <a:off x="3067831" y="2152646"/>
            <a:ext cx="2730936" cy="3490842"/>
            <a:chOff x="540779" y="1323066"/>
            <a:chExt cx="2730936" cy="3490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81654161-5D66-41EC-AF86-4B3987162610}"/>
                    </a:ext>
                  </a:extLst>
                </p:cNvPr>
                <p:cNvSpPr/>
                <p:nvPr/>
              </p:nvSpPr>
              <p:spPr>
                <a:xfrm>
                  <a:off x="540779" y="1727510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81654161-5D66-41EC-AF86-4B3987162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9" y="1727510"/>
                  <a:ext cx="542611" cy="48925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8996ADD2-EA13-47C2-9B00-FF380EF16B8F}"/>
                    </a:ext>
                  </a:extLst>
                </p:cNvPr>
                <p:cNvSpPr/>
                <p:nvPr/>
              </p:nvSpPr>
              <p:spPr>
                <a:xfrm>
                  <a:off x="1731242" y="1323066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8996ADD2-EA13-47C2-9B00-FF380EF16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242" y="1323066"/>
                  <a:ext cx="542611" cy="48925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97D46C13-73B3-4592-900B-BF1E37028CD1}"/>
                    </a:ext>
                  </a:extLst>
                </p:cNvPr>
                <p:cNvSpPr/>
                <p:nvPr/>
              </p:nvSpPr>
              <p:spPr>
                <a:xfrm>
                  <a:off x="540779" y="3037220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97D46C13-73B3-4592-900B-BF1E37028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9" y="3037220"/>
                  <a:ext cx="542611" cy="4892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BD0D857-4FEB-4A42-8768-DF5F8A4610B8}"/>
                    </a:ext>
                  </a:extLst>
                </p:cNvPr>
                <p:cNvSpPr/>
                <p:nvPr/>
              </p:nvSpPr>
              <p:spPr>
                <a:xfrm>
                  <a:off x="1915188" y="3295993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BD0D857-4FEB-4A42-8768-DF5F8A4610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188" y="3295993"/>
                  <a:ext cx="542611" cy="4892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7E34B3-2FEA-4C1A-BF15-AE00AB67B156}"/>
                    </a:ext>
                  </a:extLst>
                </p:cNvPr>
                <p:cNvSpPr/>
                <p:nvPr/>
              </p:nvSpPr>
              <p:spPr>
                <a:xfrm>
                  <a:off x="2708865" y="1723531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7E34B3-2FEA-4C1A-BF15-AE00AB67B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865" y="1723531"/>
                  <a:ext cx="542611" cy="4892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13920A91-884A-4C17-A906-68341EB7AE09}"/>
                    </a:ext>
                  </a:extLst>
                </p:cNvPr>
                <p:cNvSpPr/>
                <p:nvPr/>
              </p:nvSpPr>
              <p:spPr>
                <a:xfrm>
                  <a:off x="2729104" y="2756766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13920A91-884A-4C17-A906-68341EB7A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104" y="2756766"/>
                  <a:ext cx="542611" cy="4892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B68DD86-F6CE-489D-8613-28EA9634E830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002548" y="1812324"/>
              <a:ext cx="183946" cy="1483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74D03C1-0B30-4567-96AA-E66967FF9726}"/>
                </a:ext>
              </a:extLst>
            </p:cNvPr>
            <p:cNvCxnSpPr>
              <a:cxnSpLocks/>
              <a:stCxn id="2" idx="5"/>
              <a:endCxn id="13" idx="1"/>
            </p:cNvCxnSpPr>
            <p:nvPr/>
          </p:nvCxnSpPr>
          <p:spPr>
            <a:xfrm>
              <a:off x="1003926" y="2145118"/>
              <a:ext cx="1804642" cy="683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9915CF-64AE-4D09-AD84-556E7269976A}"/>
                </a:ext>
              </a:extLst>
            </p:cNvPr>
            <p:cNvCxnSpPr>
              <a:cxnSpLocks/>
              <a:stCxn id="9" idx="7"/>
              <a:endCxn id="12" idx="3"/>
            </p:cNvCxnSpPr>
            <p:nvPr/>
          </p:nvCxnSpPr>
          <p:spPr>
            <a:xfrm flipV="1">
              <a:off x="1003926" y="2141139"/>
              <a:ext cx="1784403" cy="967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31550F5-83BD-42F2-BA38-4B86E23D7CAF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H="1" flipV="1">
              <a:off x="2980171" y="2212789"/>
              <a:ext cx="20239" cy="543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D21F2F6-D61F-4819-8EE0-15BFE364840F}"/>
                </a:ext>
              </a:extLst>
            </p:cNvPr>
            <p:cNvCxnSpPr>
              <a:cxnSpLocks/>
              <a:stCxn id="12" idx="2"/>
              <a:endCxn id="2" idx="6"/>
            </p:cNvCxnSpPr>
            <p:nvPr/>
          </p:nvCxnSpPr>
          <p:spPr>
            <a:xfrm flipH="1">
              <a:off x="1083390" y="1968160"/>
              <a:ext cx="1625475" cy="39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D145192-341B-43E9-9076-A565CBDC3DCF}"/>
                </a:ext>
              </a:extLst>
            </p:cNvPr>
            <p:cNvCxnSpPr>
              <a:cxnSpLocks/>
              <a:stCxn id="7" idx="2"/>
              <a:endCxn id="2" idx="7"/>
            </p:cNvCxnSpPr>
            <p:nvPr/>
          </p:nvCxnSpPr>
          <p:spPr>
            <a:xfrm flipH="1">
              <a:off x="1003926" y="1567695"/>
              <a:ext cx="727316" cy="23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156B2B3-D579-448A-9D78-FE1663141519}"/>
                </a:ext>
              </a:extLst>
            </p:cNvPr>
            <p:cNvCxnSpPr>
              <a:cxnSpLocks/>
              <a:stCxn id="9" idx="0"/>
              <a:endCxn id="2" idx="4"/>
            </p:cNvCxnSpPr>
            <p:nvPr/>
          </p:nvCxnSpPr>
          <p:spPr>
            <a:xfrm flipV="1">
              <a:off x="812085" y="2216768"/>
              <a:ext cx="0" cy="8204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BAB9E4A-B001-48A9-83D5-03A17E2A0D41}"/>
                </a:ext>
              </a:extLst>
            </p:cNvPr>
            <p:cNvCxnSpPr>
              <a:cxnSpLocks/>
              <a:stCxn id="10" idx="2"/>
              <a:endCxn id="9" idx="5"/>
            </p:cNvCxnSpPr>
            <p:nvPr/>
          </p:nvCxnSpPr>
          <p:spPr>
            <a:xfrm flipH="1" flipV="1">
              <a:off x="1003926" y="3454828"/>
              <a:ext cx="911262" cy="85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B343ADB-5371-4C59-8873-AC6C30070449}"/>
                </a:ext>
              </a:extLst>
            </p:cNvPr>
            <p:cNvCxnSpPr>
              <a:cxnSpLocks/>
              <a:stCxn id="13" idx="3"/>
              <a:endCxn id="10" idx="6"/>
            </p:cNvCxnSpPr>
            <p:nvPr/>
          </p:nvCxnSpPr>
          <p:spPr>
            <a:xfrm flipH="1">
              <a:off x="2457799" y="3174374"/>
              <a:ext cx="350769" cy="3662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63CB0EC-B9FC-4105-B58D-E1229F3D4B1E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083390" y="3001395"/>
              <a:ext cx="1645714" cy="2804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42E2272-7417-4CAB-8F9C-7751CFADF6DB}"/>
                </a:ext>
              </a:extLst>
            </p:cNvPr>
            <p:cNvCxnSpPr>
              <a:cxnSpLocks/>
              <a:stCxn id="12" idx="1"/>
              <a:endCxn id="7" idx="6"/>
            </p:cNvCxnSpPr>
            <p:nvPr/>
          </p:nvCxnSpPr>
          <p:spPr>
            <a:xfrm flipH="1" flipV="1">
              <a:off x="2273853" y="1567695"/>
              <a:ext cx="514476" cy="227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12D4D9D-E803-4446-B99F-EE7B8F4DC461}"/>
                </a:ext>
              </a:extLst>
            </p:cNvPr>
            <p:cNvCxnSpPr>
              <a:cxnSpLocks/>
              <a:stCxn id="9" idx="7"/>
              <a:endCxn id="7" idx="4"/>
            </p:cNvCxnSpPr>
            <p:nvPr/>
          </p:nvCxnSpPr>
          <p:spPr>
            <a:xfrm flipV="1">
              <a:off x="1003926" y="1812324"/>
              <a:ext cx="998622" cy="1296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7328532-E199-4C3B-A487-C94C3537A6F2}"/>
                </a:ext>
              </a:extLst>
            </p:cNvPr>
            <p:cNvCxnSpPr>
              <a:cxnSpLocks/>
              <a:stCxn id="13" idx="1"/>
              <a:endCxn id="7" idx="4"/>
            </p:cNvCxnSpPr>
            <p:nvPr/>
          </p:nvCxnSpPr>
          <p:spPr>
            <a:xfrm flipH="1" flipV="1">
              <a:off x="2002548" y="1812324"/>
              <a:ext cx="806020" cy="1016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3B49D51-BA33-44A1-8892-835FE12A8649}"/>
                </a:ext>
              </a:extLst>
            </p:cNvPr>
            <p:cNvCxnSpPr>
              <a:cxnSpLocks/>
              <a:stCxn id="12" idx="3"/>
              <a:endCxn id="10" idx="0"/>
            </p:cNvCxnSpPr>
            <p:nvPr/>
          </p:nvCxnSpPr>
          <p:spPr>
            <a:xfrm flipH="1">
              <a:off x="2186494" y="2141139"/>
              <a:ext cx="601835" cy="1154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592EBC-D27C-4088-B1BE-75E124DDA707}"/>
                </a:ext>
              </a:extLst>
            </p:cNvPr>
            <p:cNvCxnSpPr>
              <a:cxnSpLocks/>
              <a:stCxn id="10" idx="0"/>
              <a:endCxn id="2" idx="5"/>
            </p:cNvCxnSpPr>
            <p:nvPr/>
          </p:nvCxnSpPr>
          <p:spPr>
            <a:xfrm flipH="1" flipV="1">
              <a:off x="1003926" y="2145118"/>
              <a:ext cx="1182568" cy="1150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EDEE222-B41C-4F53-BCBF-914530FDE0E1}"/>
                </a:ext>
              </a:extLst>
            </p:cNvPr>
            <p:cNvSpPr txBox="1"/>
            <p:nvPr/>
          </p:nvSpPr>
          <p:spPr>
            <a:xfrm>
              <a:off x="1033298" y="4167577"/>
              <a:ext cx="21744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Weighted graph of</a:t>
              </a:r>
            </a:p>
            <a:p>
              <a:r>
                <a:rPr lang="en-US" altLang="ko-KR" dirty="0"/>
                <a:t>original sentences</a:t>
              </a:r>
              <a:endParaRPr lang="ko-KR" altLang="en-US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B967EF4-7DDE-40ED-AD61-DC9225728CD9}"/>
              </a:ext>
            </a:extLst>
          </p:cNvPr>
          <p:cNvGrpSpPr/>
          <p:nvPr/>
        </p:nvGrpSpPr>
        <p:grpSpPr>
          <a:xfrm>
            <a:off x="3339137" y="1986588"/>
            <a:ext cx="3537484" cy="2556592"/>
            <a:chOff x="-1344825" y="1142828"/>
            <a:chExt cx="3537484" cy="25565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8FA1EF9-E86A-4BFC-B1AE-EE626C989BDA}"/>
                    </a:ext>
                  </a:extLst>
                </p:cNvPr>
                <p:cNvSpPr/>
                <p:nvPr/>
              </p:nvSpPr>
              <p:spPr>
                <a:xfrm>
                  <a:off x="1650048" y="1142828"/>
                  <a:ext cx="542611" cy="489258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8FA1EF9-E86A-4BFC-B1AE-EE626C989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48" y="1142828"/>
                  <a:ext cx="542611" cy="4892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CFF4F0-5F95-4228-831B-2044379F755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1114805" y="1560436"/>
              <a:ext cx="614707" cy="14267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7F69E84-1100-46FE-9A38-79E323B21C6D}"/>
                </a:ext>
              </a:extLst>
            </p:cNvPr>
            <p:cNvCxnSpPr>
              <a:cxnSpLocks/>
              <a:stCxn id="14" idx="2"/>
              <a:endCxn id="12" idx="6"/>
            </p:cNvCxnSpPr>
            <p:nvPr/>
          </p:nvCxnSpPr>
          <p:spPr>
            <a:xfrm flipH="1">
              <a:off x="1094566" y="1387457"/>
              <a:ext cx="555482" cy="566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439E8F-D322-4FF6-8942-259D540B0179}"/>
                </a:ext>
              </a:extLst>
            </p:cNvPr>
            <p:cNvCxnSpPr>
              <a:cxnSpLocks/>
              <a:stCxn id="14" idx="1"/>
              <a:endCxn id="7" idx="7"/>
            </p:cNvCxnSpPr>
            <p:nvPr/>
          </p:nvCxnSpPr>
          <p:spPr>
            <a:xfrm flipH="1">
              <a:off x="37479" y="1214478"/>
              <a:ext cx="1692033" cy="1660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구부러짐 102">
              <a:extLst>
                <a:ext uri="{FF2B5EF4-FFF2-40B4-BE49-F238E27FC236}">
                  <a16:creationId xmlns:a16="http://schemas.microsoft.com/office/drawing/2014/main" id="{9ADEAB0A-82E8-4FF9-8263-949146681C1D}"/>
                </a:ext>
              </a:extLst>
            </p:cNvPr>
            <p:cNvCxnSpPr>
              <a:cxnSpLocks/>
              <a:stCxn id="14" idx="5"/>
              <a:endCxn id="10" idx="5"/>
            </p:cNvCxnSpPr>
            <p:nvPr/>
          </p:nvCxnSpPr>
          <p:spPr>
            <a:xfrm rot="5400000">
              <a:off x="97818" y="1684043"/>
              <a:ext cx="2138985" cy="1891770"/>
            </a:xfrm>
            <a:prstGeom prst="curvedConnector3">
              <a:avLst>
                <a:gd name="adj1" fmla="val 1140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구부러짐 105">
              <a:extLst>
                <a:ext uri="{FF2B5EF4-FFF2-40B4-BE49-F238E27FC236}">
                  <a16:creationId xmlns:a16="http://schemas.microsoft.com/office/drawing/2014/main" id="{62BE8DDB-361F-4C00-BC09-EE35A0862BC4}"/>
                </a:ext>
              </a:extLst>
            </p:cNvPr>
            <p:cNvCxnSpPr>
              <a:cxnSpLocks/>
              <a:stCxn id="14" idx="0"/>
              <a:endCxn id="7" idx="0"/>
            </p:cNvCxnSpPr>
            <p:nvPr/>
          </p:nvCxnSpPr>
          <p:spPr>
            <a:xfrm rot="16200000" flipH="1" flipV="1">
              <a:off x="800467" y="187999"/>
              <a:ext cx="166058" cy="2075716"/>
            </a:xfrm>
            <a:prstGeom prst="curvedConnector3">
              <a:avLst>
                <a:gd name="adj1" fmla="val -13766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구부러짐 108">
              <a:extLst>
                <a:ext uri="{FF2B5EF4-FFF2-40B4-BE49-F238E27FC236}">
                  <a16:creationId xmlns:a16="http://schemas.microsoft.com/office/drawing/2014/main" id="{ED25E546-FCAD-4C5B-8682-33C4C7F2E732}"/>
                </a:ext>
              </a:extLst>
            </p:cNvPr>
            <p:cNvCxnSpPr>
              <a:cxnSpLocks/>
              <a:stCxn id="14" idx="6"/>
              <a:endCxn id="9" idx="4"/>
            </p:cNvCxnSpPr>
            <p:nvPr/>
          </p:nvCxnSpPr>
          <p:spPr>
            <a:xfrm flipH="1">
              <a:off x="-1344825" y="1387457"/>
              <a:ext cx="3537484" cy="2124841"/>
            </a:xfrm>
            <a:prstGeom prst="curvedConnector4">
              <a:avLst>
                <a:gd name="adj1" fmla="val -6462"/>
                <a:gd name="adj2" fmla="val 12589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구부러짐 112">
              <a:extLst>
                <a:ext uri="{FF2B5EF4-FFF2-40B4-BE49-F238E27FC236}">
                  <a16:creationId xmlns:a16="http://schemas.microsoft.com/office/drawing/2014/main" id="{C2AF06B2-4309-4355-9BDE-C1F2FDA9EA10}"/>
                </a:ext>
              </a:extLst>
            </p:cNvPr>
            <p:cNvCxnSpPr>
              <a:cxnSpLocks/>
              <a:stCxn id="14" idx="7"/>
              <a:endCxn id="2" idx="0"/>
            </p:cNvCxnSpPr>
            <p:nvPr/>
          </p:nvCxnSpPr>
          <p:spPr>
            <a:xfrm rot="16200000" flipH="1" flipV="1">
              <a:off x="134759" y="-265106"/>
              <a:ext cx="498852" cy="3458020"/>
            </a:xfrm>
            <a:prstGeom prst="curvedConnector3">
              <a:avLst>
                <a:gd name="adj1" fmla="val -10248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B5F03B-D481-4AE9-84AF-E620EB41B27C}"/>
                  </a:ext>
                </a:extLst>
              </p:cNvPr>
              <p:cNvSpPr txBox="1"/>
              <p:nvPr/>
            </p:nvSpPr>
            <p:spPr>
              <a:xfrm>
                <a:off x="5851272" y="4997157"/>
                <a:ext cx="2226828" cy="67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+ current decoding</a:t>
                </a:r>
              </a:p>
              <a:p>
                <a:r>
                  <a:rPr lang="en-US" altLang="ko-KR" dirty="0"/>
                  <a:t>  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B5F03B-D481-4AE9-84AF-E620EB41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72" y="4997157"/>
                <a:ext cx="2226828" cy="677878"/>
              </a:xfrm>
              <a:prstGeom prst="rect">
                <a:avLst/>
              </a:prstGeom>
              <a:blipFill>
                <a:blip r:embed="rId11"/>
                <a:stretch>
                  <a:fillRect l="-2466" t="-5405" r="-1918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화살표: 오른쪽 165">
            <a:extLst>
              <a:ext uri="{FF2B5EF4-FFF2-40B4-BE49-F238E27FC236}">
                <a16:creationId xmlns:a16="http://schemas.microsoft.com/office/drawing/2014/main" id="{39BE6194-9160-41A0-80CE-6090535700A9}"/>
              </a:ext>
            </a:extLst>
          </p:cNvPr>
          <p:cNvSpPr/>
          <p:nvPr/>
        </p:nvSpPr>
        <p:spPr>
          <a:xfrm>
            <a:off x="7076695" y="2058237"/>
            <a:ext cx="288737" cy="2528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5FCECB6-953D-4B5C-AB6E-EAABB38A2330}"/>
              </a:ext>
            </a:extLst>
          </p:cNvPr>
          <p:cNvSpPr txBox="1"/>
          <p:nvPr/>
        </p:nvSpPr>
        <p:spPr>
          <a:xfrm>
            <a:off x="7471129" y="2046551"/>
            <a:ext cx="226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set of influence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부제목 3">
                <a:extLst>
                  <a:ext uri="{FF2B5EF4-FFF2-40B4-BE49-F238E27FC236}">
                    <a16:creationId xmlns:a16="http://schemas.microsoft.com/office/drawing/2014/main" id="{DA5E4569-CD66-437B-ADA7-674AF799D2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168" y="996677"/>
                <a:ext cx="11506201" cy="4545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method, each decoding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treated as a “Topic”.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부제목 3">
                <a:extLst>
                  <a:ext uri="{FF2B5EF4-FFF2-40B4-BE49-F238E27FC236}">
                    <a16:creationId xmlns:a16="http://schemas.microsoft.com/office/drawing/2014/main" id="{DA5E4569-CD66-437B-ADA7-674AF799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8" y="996677"/>
                <a:ext cx="11506201" cy="4545698"/>
              </a:xfrm>
              <a:prstGeom prst="rect">
                <a:avLst/>
              </a:prstGeom>
              <a:blipFill>
                <a:blip r:embed="rId12"/>
                <a:stretch>
                  <a:fillRect t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66" grpId="0" animBg="1"/>
      <p:bldP spid="1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부제목 3">
                <a:extLst>
                  <a:ext uri="{FF2B5EF4-FFF2-40B4-BE49-F238E27FC236}">
                    <a16:creationId xmlns:a16="http://schemas.microsoft.com/office/drawing/2014/main" id="{86281CF8-098F-4E34-B602-F6AF696E7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69680" y="1213697"/>
                <a:ext cx="11506201" cy="4545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recursive form in PageRank is not applicable in neural networks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Closed-form can work in back propagation framework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(topic-sensitive PageRank function </a:t>
                </a:r>
                <a:r>
                  <a:rPr lang="en-US" altLang="ko-KR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Integrated with a distraction mechanism for non-redundancy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0)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</m:e>
                        </m:func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0)</m:t>
                        </m:r>
                      </m:den>
                    </m:f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부제목 3">
                <a:extLst>
                  <a:ext uri="{FF2B5EF4-FFF2-40B4-BE49-F238E27FC236}">
                    <a16:creationId xmlns:a16="http://schemas.microsoft.com/office/drawing/2014/main" id="{86281CF8-098F-4E34-B602-F6AF696E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680" y="1213697"/>
                <a:ext cx="11506201" cy="4545698"/>
              </a:xfrm>
              <a:prstGeom prst="rect">
                <a:avLst/>
              </a:prstGeom>
              <a:blipFill>
                <a:blip r:embed="rId4"/>
                <a:stretch>
                  <a:fillRect t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6F705C-03EC-4B5C-948C-EFD1B7B34540}"/>
              </a:ext>
            </a:extLst>
          </p:cNvPr>
          <p:cNvGrpSpPr/>
          <p:nvPr/>
        </p:nvGrpSpPr>
        <p:grpSpPr>
          <a:xfrm>
            <a:off x="9153263" y="1773786"/>
            <a:ext cx="2753248" cy="1336789"/>
            <a:chOff x="8008626" y="2929843"/>
            <a:chExt cx="2753248" cy="13367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D25F56-ECAB-492F-9A39-82B82D00CF05}"/>
                </a:ext>
              </a:extLst>
            </p:cNvPr>
            <p:cNvSpPr/>
            <p:nvPr/>
          </p:nvSpPr>
          <p:spPr>
            <a:xfrm>
              <a:off x="8008626" y="2929843"/>
              <a:ext cx="2753248" cy="133678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E398428-652F-428C-91E8-E813F2522D25}"/>
                </a:ext>
              </a:extLst>
            </p:cNvPr>
            <p:cNvGrpSpPr/>
            <p:nvPr/>
          </p:nvGrpSpPr>
          <p:grpSpPr>
            <a:xfrm>
              <a:off x="8136392" y="3004099"/>
              <a:ext cx="2534467" cy="1129974"/>
              <a:chOff x="5141982" y="4039437"/>
              <a:chExt cx="2534467" cy="11299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D3B42C2-6817-4178-B522-04932FFB83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41982" y="4039437"/>
                    <a:ext cx="1439689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D3B42C2-6817-4178-B522-04932FFB83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82" y="4039437"/>
                    <a:ext cx="1439689" cy="3916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05BA4A1-26C7-41DC-A526-E15EA0DFED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1982" y="4431083"/>
                    <a:ext cx="17844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altLang="ko-K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degree of  i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05BA4A1-26C7-41DC-A526-E15EA0DFED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82" y="4431083"/>
                    <a:ext cx="178446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r="-204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50E4AB-1881-4688-8F50-EF12591D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175764" y="4800079"/>
                    <a:ext cx="2500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=1 </a:t>
                    </a:r>
                    <a:r>
                      <a:rPr lang="en-US" altLang="ko-KR" sz="1600" dirty="0"/>
                      <a:t>for topic sentence</a:t>
                    </a:r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50E4AB-1881-4688-8F50-EF12591D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764" y="4800079"/>
                    <a:ext cx="25006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8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1E582FA-E4A5-43A6-A489-3A66F0AB6D39}"/>
              </a:ext>
            </a:extLst>
          </p:cNvPr>
          <p:cNvSpPr/>
          <p:nvPr/>
        </p:nvSpPr>
        <p:spPr>
          <a:xfrm rot="10800000">
            <a:off x="8356588" y="2140731"/>
            <a:ext cx="562707" cy="30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graph-based attention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C3221A-2287-42F5-AD0D-E58A2AC73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577" y="1872838"/>
            <a:ext cx="6608205" cy="39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9770D-5864-48AA-A4C3-56666ECA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920" y="1045538"/>
            <a:ext cx="9296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Decoding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decoding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incorrectness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B3FD6-F993-47C5-B112-78AE7376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32" y="2885761"/>
            <a:ext cx="8867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Algorithm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580" y="1283557"/>
                <a:ext cx="10862800" cy="4405978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Hierarchical beam search algorithm with a r</a:t>
                </a:r>
                <a:r>
                  <a:rPr lang="en-US" altLang="ko-KR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eference mechanism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K-best word-level beam search</a:t>
                </a: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new word to be generated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improve the bigram overlap  between the summary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original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reference mechanism helps to both improve the information correctness and avoid redundancy</a:t>
                </a: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N-best sentence-level beam search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the N generated sentences which have the highest attention scores and have not been used as a reference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580" y="1283557"/>
                <a:ext cx="10862800" cy="4405978"/>
              </a:xfrm>
              <a:blipFill>
                <a:blip r:embed="rId4"/>
                <a:stretch>
                  <a:fillRect t="-1247" r="-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2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Algorithm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0862800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Hierarchical beam search algorithm with a r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eference mechanism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original document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Reduces repetition</a:t>
            </a: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Hierarchical beam search  coherence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CEFB72-0929-4C67-B879-1501E060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276" y="2434953"/>
            <a:ext cx="4182104" cy="34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7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Algorithm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882B6-2D9D-4DC0-A7B7-3061012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5" y="1470001"/>
            <a:ext cx="11160100" cy="45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580" y="1283557"/>
                <a:ext cx="11506201" cy="4405978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Training with the negative log likelihood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𝒟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word sequences of document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word sequence of summary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modeled by LSTM encoder and decoder.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Adamax</a:t>
                </a: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gradient-based optimization to optimize the model parameter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 CNN, </a:t>
                </a:r>
                <a:r>
                  <a:rPr lang="en-US" altLang="ko-KR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DailyMail</a:t>
                </a:r>
                <a:endParaRPr lang="en-US" altLang="ko-KR" sz="2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580" y="1283557"/>
                <a:ext cx="11506201" cy="4405978"/>
              </a:xfrm>
              <a:blipFill>
                <a:blip r:embed="rId4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1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BD9915-8CD3-44D8-AC78-B7A497E1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7" y="1311919"/>
            <a:ext cx="5134692" cy="4572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1EBE8A-84EE-4639-82FB-B04D3AD22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5" y="1311919"/>
            <a:ext cx="516327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Model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Algorithm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7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Experiments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EF9970-B52C-4F2A-AE6E-D3B3E96B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41" y="2202630"/>
            <a:ext cx="5029902" cy="2124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5E07C-14AE-4F49-A43C-9AAF63A31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22" y="2202630"/>
            <a:ext cx="494416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4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</a:pPr>
            <a:endParaRPr lang="en-US" altLang="ko-KR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graph-based attention mechanism in hierarchical encoder-decoder framework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beam search algorithm to generate multi-sentence summary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4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3858567"/>
            <a:ext cx="11506201" cy="2366310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Summarization: 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to generate a fluent, condensed summary for a document, and keep important information.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Methods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6" name="Picture 2" descr="text summarizationì ëí ì´ë¯¸ì§ ê²ìê²°ê³¼">
            <a:extLst>
              <a:ext uri="{FF2B5EF4-FFF2-40B4-BE49-F238E27FC236}">
                <a16:creationId xmlns:a16="http://schemas.microsoft.com/office/drawing/2014/main" id="{06868A00-BEBD-427A-B301-9BAF317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97" y="1001067"/>
            <a:ext cx="5048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4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tractive methods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original sentences to form the summary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Salient content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Fluent sentences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Incoherent discourse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Redundant information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050" name="Picture 2" descr="extractive summarizationì ëí ì´ë¯¸ì§ ê²ìê²°ê³¼">
            <a:extLst>
              <a:ext uri="{FF2B5EF4-FFF2-40B4-BE49-F238E27FC236}">
                <a16:creationId xmlns:a16="http://schemas.microsoft.com/office/drawing/2014/main" id="{3F8AF719-642F-4AB6-A612-D1FE0332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80" y="2300683"/>
            <a:ext cx="5038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summary using arbitrary words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Concise, coherent, fluent and scalable summary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Ultimate goal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Natural language generation is difficult</a:t>
            </a: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2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seq2seq model to identify </a:t>
            </a:r>
            <a:r>
              <a:rPr lang="en-US" altLang="ko-KR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from massive input content</a:t>
            </a: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attention to attend to important original sentences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decoder generate qualified summaries</a:t>
            </a: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decoding algorithm to meet the qualification of summary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685846-970D-48CC-A392-4A840CBD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600"/>
            <a:ext cx="12192000" cy="3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A53163BB-715E-4E31-B5A2-B9E2805E3CA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3197" y="1170230"/>
                <a:ext cx="5411978" cy="5054647"/>
              </a:xfrm>
            </p:spPr>
            <p:txBody>
              <a:bodyPr/>
              <a:lstStyle/>
              <a:p>
                <a:pPr algn="just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Traditional attention mechanism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Attends to relevant sentences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부제목 3">
                <a:extLst>
                  <a:ext uri="{FF2B5EF4-FFF2-40B4-BE49-F238E27FC236}">
                    <a16:creationId xmlns:a16="http://schemas.microsoft.com/office/drawing/2014/main" id="{A53163BB-715E-4E31-B5A2-B9E2805E3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3197" y="1170230"/>
                <a:ext cx="5411978" cy="5054647"/>
              </a:xfrm>
              <a:blipFill>
                <a:blip r:embed="rId4"/>
                <a:stretch>
                  <a:fillRect l="-1802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32ABD720-C45A-43C7-A2BB-632D2D31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90" y="1946286"/>
            <a:ext cx="3981450" cy="11525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5E65B9-E625-4DFC-9BC1-15AB21D07D57}"/>
              </a:ext>
            </a:extLst>
          </p:cNvPr>
          <p:cNvGrpSpPr/>
          <p:nvPr/>
        </p:nvGrpSpPr>
        <p:grpSpPr>
          <a:xfrm>
            <a:off x="6148568" y="1170230"/>
            <a:ext cx="5824225" cy="5054647"/>
            <a:chOff x="6148568" y="1170230"/>
            <a:chExt cx="5824225" cy="50546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부제목 3">
                  <a:extLst>
                    <a:ext uri="{FF2B5EF4-FFF2-40B4-BE49-F238E27FC236}">
                      <a16:creationId xmlns:a16="http://schemas.microsoft.com/office/drawing/2014/main" id="{CA38816D-AA80-4A78-8848-E7CB53F05F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48568" y="1170230"/>
                  <a:ext cx="5824225" cy="50546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Graph-based attention mechanism</a:t>
                  </a: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Attends to relevant &amp; salient sentences</a:t>
                  </a: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endPara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endPara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endPara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en-US" altLang="ko-KR" b="0" dirty="0"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 the other original sentences</a:t>
                  </a:r>
                </a:p>
                <a:p>
                  <a:pPr marL="800100" lvl="1" indent="-342900" algn="just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Topic-Sensitive PageRank</a:t>
                  </a: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Replaces the traditional attention function into graphic ranking model</a:t>
                  </a:r>
                </a:p>
                <a:p>
                  <a:pPr marL="342900" indent="-342900" algn="just">
                    <a:buFont typeface="Arial" panose="020B0604020202020204" pitchFamily="34" charset="0"/>
                    <a:buChar char="•"/>
                  </a:pPr>
                  <a:endParaRPr lang="ko-KR" altLang="en-US" dirty="0"/>
                </a:p>
              </p:txBody>
            </p:sp>
          </mc:Choice>
          <mc:Fallback>
            <p:sp>
              <p:nvSpPr>
                <p:cNvPr id="11" name="부제목 3">
                  <a:extLst>
                    <a:ext uri="{FF2B5EF4-FFF2-40B4-BE49-F238E27FC236}">
                      <a16:creationId xmlns:a16="http://schemas.microsoft.com/office/drawing/2014/main" id="{CA38816D-AA80-4A78-8848-E7CB53F0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568" y="1170230"/>
                  <a:ext cx="5824225" cy="5054647"/>
                </a:xfrm>
                <a:prstGeom prst="rect">
                  <a:avLst/>
                </a:prstGeom>
                <a:blipFill>
                  <a:blip r:embed="rId6"/>
                  <a:stretch>
                    <a:fillRect l="-1675" t="-1689" r="-1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9A4D3E5-0F2A-4D50-9380-12E41F468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0705" y="2026673"/>
              <a:ext cx="3733800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14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Graph Attention Model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B2E79-C16E-4628-BA30-E56EE84C5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63" y="1029710"/>
            <a:ext cx="4252843" cy="25417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9A0ED-D0FA-49E6-8219-281749900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363" y="3683139"/>
            <a:ext cx="4227924" cy="25417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2FC71-1723-4A41-857D-A02E926E236F}"/>
              </a:ext>
            </a:extLst>
          </p:cNvPr>
          <p:cNvGrpSpPr/>
          <p:nvPr/>
        </p:nvGrpSpPr>
        <p:grpSpPr>
          <a:xfrm>
            <a:off x="2249314" y="2506802"/>
            <a:ext cx="2809875" cy="2591046"/>
            <a:chOff x="953076" y="2421900"/>
            <a:chExt cx="2809875" cy="259104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2833F0-3070-4CC8-BCBA-94351ED4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3076" y="2421900"/>
              <a:ext cx="2809875" cy="23526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1F661C8-C891-4FEA-8BF7-FCFE0015DD56}"/>
                    </a:ext>
                  </a:extLst>
                </p:cNvPr>
                <p:cNvSpPr txBox="1"/>
                <p:nvPr/>
              </p:nvSpPr>
              <p:spPr>
                <a:xfrm>
                  <a:off x="1087906" y="4705169"/>
                  <a:ext cx="26237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The PageRank of </a:t>
                  </a:r>
                  <a:r>
                    <a:rPr lang="en-US" altLang="ko-KR" sz="1400" i="1" dirty="0"/>
                    <a:t>d</a:t>
                  </a:r>
                  <a:r>
                    <a:rPr lang="en-US" altLang="ko-KR" sz="14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1F661C8-C891-4FEA-8BF7-FCFE0015D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06" y="4705169"/>
                  <a:ext cx="262379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96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EF22B9-F984-4BBB-B329-089A4AF87887}"/>
                    </a:ext>
                  </a:extLst>
                </p:cNvPr>
                <p:cNvSpPr txBox="1"/>
                <p:nvPr/>
              </p:nvSpPr>
              <p:spPr>
                <a:xfrm>
                  <a:off x="2487625" y="375518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EF22B9-F984-4BBB-B329-089A4AF87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625" y="3755187"/>
                  <a:ext cx="4571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7143" r="-45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부제목 3">
            <a:extLst>
              <a:ext uri="{FF2B5EF4-FFF2-40B4-BE49-F238E27FC236}">
                <a16:creationId xmlns:a16="http://schemas.microsoft.com/office/drawing/2014/main" id="{86281CF8-098F-4E34-B602-F6AF696E7194}"/>
              </a:ext>
            </a:extLst>
          </p:cNvPr>
          <p:cNvSpPr txBox="1">
            <a:spLocks/>
          </p:cNvSpPr>
          <p:nvPr/>
        </p:nvSpPr>
        <p:spPr>
          <a:xfrm>
            <a:off x="382980" y="1435957"/>
            <a:ext cx="11506201" cy="440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Topic-Sensitive PageRank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7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13933</TotalTime>
  <Words>639</Words>
  <Application>Microsoft Office PowerPoint</Application>
  <PresentationFormat>와이드스크린</PresentationFormat>
  <Paragraphs>145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YDIYGO330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Abstractive Document Summarization with a Graph-Based Attentional Neural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215</cp:revision>
  <dcterms:created xsi:type="dcterms:W3CDTF">2018-05-08T12:32:29Z</dcterms:created>
  <dcterms:modified xsi:type="dcterms:W3CDTF">2018-08-03T03:04:40Z</dcterms:modified>
</cp:coreProperties>
</file>