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319" r:id="rId3"/>
    <p:sldId id="333" r:id="rId4"/>
    <p:sldId id="332" r:id="rId5"/>
    <p:sldId id="321" r:id="rId6"/>
    <p:sldId id="335" r:id="rId7"/>
    <p:sldId id="334" r:id="rId8"/>
    <p:sldId id="336" r:id="rId9"/>
    <p:sldId id="337" r:id="rId10"/>
    <p:sldId id="338" r:id="rId11"/>
    <p:sldId id="324" r:id="rId12"/>
    <p:sldId id="325" r:id="rId13"/>
    <p:sldId id="322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8821" autoAdjust="0"/>
  </p:normalViewPr>
  <p:slideViewPr>
    <p:cSldViewPr snapToGrid="0">
      <p:cViewPr varScale="1">
        <p:scale>
          <a:sx n="97" d="100"/>
          <a:sy n="97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29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71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33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5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96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16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30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56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22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60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096000" y="4921930"/>
            <a:ext cx="5689599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2019/07/18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43" y="1477108"/>
            <a:ext cx="10746712" cy="1560573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Semantic Indexing with </a:t>
            </a:r>
            <a:b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Level-wise Extreme Multi-label Learning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21A5ABEA-DC64-439D-B99A-E6F1D23D05B7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78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Dingcheng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Li,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Jingyuan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Zhang, Ping Li (Baidu</a:t>
            </a:r>
            <a:r>
              <a:rPr kumimoji="1" lang="ko-KR" altLang="en-US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Research)</a:t>
            </a:r>
          </a:p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WWW 2019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6"/>
                <a:ext cx="11506201" cy="2810234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Pointer generator network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generation probability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copying word from input vs. sampling similar word from vocabulary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6"/>
                <a:ext cx="11506201" cy="2810234"/>
              </a:xfrm>
              <a:blipFill>
                <a:blip r:embed="rId4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6776E-614A-472E-8891-EDD8636C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576" y="2426030"/>
            <a:ext cx="7350848" cy="39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0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373540-6E60-43AD-BC0A-8213BF85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48" y="1925321"/>
            <a:ext cx="6509903" cy="3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Level-wise performance to show OFO’s effect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K=5 (best)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C6A8A-164A-40C1-BF8F-C5F8CAF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0" y="1945241"/>
            <a:ext cx="10953519" cy="38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53CE3-02E3-4931-9614-2B2507824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05" y="2340485"/>
            <a:ext cx="4511107" cy="3387823"/>
          </a:xfrm>
          <a:prstGeom prst="rect">
            <a:avLst/>
          </a:prstGeom>
        </p:spPr>
      </p:pic>
      <p:sp>
        <p:nvSpPr>
          <p:cNvPr id="32" name="부제목 3">
            <a:extLst>
              <a:ext uri="{FF2B5EF4-FFF2-40B4-BE49-F238E27FC236}">
                <a16:creationId xmlns:a16="http://schemas.microsoft.com/office/drawing/2014/main" id="{86471D22-8A1A-4E8D-96B9-FF123FE02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 performance against other SOTA methods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label-based: a label = a sentence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level-based: a level (a group of labels) = a sentence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DB6FA8-1955-4D15-A9EF-2BD5DB929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991" y="3604146"/>
            <a:ext cx="5113131" cy="874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6E2FF-F85C-4EAB-9793-54D3C2F6B1A9}"/>
              </a:ext>
            </a:extLst>
          </p:cNvPr>
          <p:cNvSpPr txBox="1"/>
          <p:nvPr/>
        </p:nvSpPr>
        <p:spPr>
          <a:xfrm>
            <a:off x="2890953" y="573408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MeSH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9AB03C-F2EE-408A-9B36-4834EE62814B}"/>
              </a:ext>
            </a:extLst>
          </p:cNvPr>
          <p:cNvSpPr txBox="1"/>
          <p:nvPr/>
        </p:nvSpPr>
        <p:spPr>
          <a:xfrm>
            <a:off x="7747050" y="4443149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AmazonCat13K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13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novel deep learning framework for XMLC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than other works which requires heavy expert knowledge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possibility to be applied to various multi-label data</a:t>
            </a: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6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Indexing in </a:t>
            </a:r>
            <a:r>
              <a:rPr lang="en-US" altLang="ko-K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(Medical Subject Headings):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vocabulary ontology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medical article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main topics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domain knowledge is required to manually index articles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Picture 2" descr="medical journalì ëí ì´ë¯¸ì§ ê²ìê²°ê³¼">
            <a:extLst>
              <a:ext uri="{FF2B5EF4-FFF2-40B4-BE49-F238E27FC236}">
                <a16:creationId xmlns:a16="http://schemas.microsoft.com/office/drawing/2014/main" id="{F1E3D3C3-EEDC-4D97-AEE3-C52DABFF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22" y="2973901"/>
            <a:ext cx="2387008" cy="32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15AFEF-7D5D-4F30-AD01-5CB168C921C7}"/>
              </a:ext>
            </a:extLst>
          </p:cNvPr>
          <p:cNvSpPr/>
          <p:nvPr/>
        </p:nvSpPr>
        <p:spPr>
          <a:xfrm>
            <a:off x="5554315" y="4230349"/>
            <a:ext cx="798443" cy="71561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C517D-B43F-4662-94C6-2C96BB2CE646}"/>
              </a:ext>
            </a:extLst>
          </p:cNvPr>
          <p:cNvSpPr txBox="1"/>
          <p:nvPr/>
        </p:nvSpPr>
        <p:spPr>
          <a:xfrm>
            <a:off x="7308243" y="3680216"/>
            <a:ext cx="1589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topic 1</a:t>
            </a:r>
          </a:p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topic 2</a:t>
            </a:r>
          </a:p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topic 3</a:t>
            </a:r>
          </a:p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88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Multi-label Classification (XMLC)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co-existence of thousands (or millions) of labels for each data sample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Semantic Indexing, Recommendation problem</a:t>
            </a:r>
          </a:p>
          <a:p>
            <a:pPr lvl="2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semantic indexing by level-wise learning and merging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state-of-the-art performance in MEDLINE and AmazonCat13K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9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Deep Level-wise XMLC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0E73F8-BEDE-4EA0-88C4-239C6618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19" y="1436820"/>
            <a:ext cx="10617961" cy="46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Level-wise learning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dviding labels into </a:t>
            </a:r>
            <a:r>
              <a:rPr lang="fr-FR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according to their hierarchy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dependent models and predict labels for each level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B35333-8C8E-4F8C-9F17-F04504D8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92" y="3329609"/>
            <a:ext cx="4785479" cy="1729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6676B-90F8-4B15-99A4-2E7DA3DE4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067" y="2786117"/>
            <a:ext cx="6261652" cy="28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2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6"/>
            <a:ext cx="11506201" cy="1642851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 for each level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types of text inputs 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CNN  dynamic max-pooling FCN</a:t>
            </a:r>
            <a:endParaRPr lang="fr-FR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01DF9A-0CCA-48E9-AE6A-475BA60A63C1}"/>
              </a:ext>
            </a:extLst>
          </p:cNvPr>
          <p:cNvGrpSpPr/>
          <p:nvPr/>
        </p:nvGrpSpPr>
        <p:grpSpPr>
          <a:xfrm>
            <a:off x="860634" y="2153265"/>
            <a:ext cx="8391518" cy="4448214"/>
            <a:chOff x="1775037" y="1366653"/>
            <a:chExt cx="8641926" cy="47275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29F619-C6A9-4F41-A5B4-5BFD2DCF4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037" y="1366653"/>
              <a:ext cx="8641926" cy="41246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ED7249-9B58-41DC-8E92-1A5D2889901A}"/>
                </a:ext>
              </a:extLst>
            </p:cNvPr>
            <p:cNvSpPr txBox="1"/>
            <p:nvPr/>
          </p:nvSpPr>
          <p:spPr>
            <a:xfrm>
              <a:off x="2712904" y="5496292"/>
              <a:ext cx="979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content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640636-939F-4B70-9FF5-5A16097A33E0}"/>
                </a:ext>
              </a:extLst>
            </p:cNvPr>
            <p:cNvSpPr txBox="1"/>
            <p:nvPr/>
          </p:nvSpPr>
          <p:spPr>
            <a:xfrm>
              <a:off x="4894529" y="5491346"/>
              <a:ext cx="105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keyword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C3FE38-B512-4B61-8850-D642968553C8}"/>
                </a:ext>
              </a:extLst>
            </p:cNvPr>
            <p:cNvSpPr txBox="1"/>
            <p:nvPr/>
          </p:nvSpPr>
          <p:spPr>
            <a:xfrm>
              <a:off x="6982565" y="5447840"/>
              <a:ext cx="1347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upper-level</a:t>
              </a:r>
            </a:p>
            <a:p>
              <a:pPr algn="ctr"/>
              <a:r>
                <a:rPr lang="en-US" altLang="ko-KR" dirty="0"/>
                <a:t>labels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E025A-64C3-4B0B-AA89-2AB0FDEADD3E}"/>
                </a:ext>
              </a:extLst>
            </p:cNvPr>
            <p:cNvSpPr txBox="1"/>
            <p:nvPr/>
          </p:nvSpPr>
          <p:spPr>
            <a:xfrm>
              <a:off x="8828469" y="5447839"/>
              <a:ext cx="1301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lower-level</a:t>
              </a:r>
            </a:p>
            <a:p>
              <a:pPr algn="ctr"/>
              <a:r>
                <a:rPr lang="en-US" altLang="ko-KR" dirty="0"/>
                <a:t>labels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63B0C6B-CCFE-49E3-9859-E45A63491935}"/>
              </a:ext>
            </a:extLst>
          </p:cNvPr>
          <p:cNvCxnSpPr>
            <a:cxnSpLocks/>
          </p:cNvCxnSpPr>
          <p:nvPr/>
        </p:nvCxnSpPr>
        <p:spPr>
          <a:xfrm>
            <a:off x="6912078" y="2354271"/>
            <a:ext cx="2286000" cy="3420000"/>
          </a:xfrm>
          <a:prstGeom prst="bentConnector3">
            <a:avLst>
              <a:gd name="adj1" fmla="val 1097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96E3B7B-414F-48EE-AA06-305BDBF619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8982" y="3768526"/>
            <a:ext cx="2331718" cy="1990503"/>
          </a:xfrm>
          <a:prstGeom prst="bentConnector3">
            <a:avLst>
              <a:gd name="adj1" fmla="val 839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20F551-14C8-41F1-87E3-C75BFC18BDBA}"/>
              </a:ext>
            </a:extLst>
          </p:cNvPr>
          <p:cNvSpPr txBox="1"/>
          <p:nvPr/>
        </p:nvSpPr>
        <p:spPr>
          <a:xfrm>
            <a:off x="9524662" y="3197858"/>
            <a:ext cx="241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labels are used as upper or lower labels for another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6"/>
                <a:ext cx="11506201" cy="2810234"/>
              </a:xfrm>
            </p:spPr>
            <p:txBody>
              <a:bodyPr>
                <a:normAutofit fontScale="92500" lnSpcReduction="10000"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 for each level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Online F-measure optimization (OFO) at prediction (</a:t>
                </a:r>
                <a:r>
                  <a:rPr lang="fr-FR" altLang="ko-K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NIPS 2015</a:t>
                </a: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dynamically balances precision and recall</a:t>
                </a:r>
                <a:endParaRPr lang="fr-FR" altLang="ko-KR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acc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fr-FR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prediction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b="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ko-KR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on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at iteration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ko-KR" sz="2400" b="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ko-KR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(sigmoid output)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threshold, updated at each sample and iteration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6"/>
                <a:ext cx="11506201" cy="2810234"/>
              </a:xfrm>
              <a:blipFill>
                <a:blip r:embed="rId4"/>
                <a:stretch>
                  <a:fillRect t="-1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8595B6-CA93-40A9-9902-895E8D9A3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323" y="3581555"/>
            <a:ext cx="296268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6"/>
            <a:ext cx="11506201" cy="112137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predictions</a:t>
            </a:r>
          </a:p>
          <a:p>
            <a:pPr lvl="2" algn="just">
              <a:lnSpc>
                <a:spcPct val="11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sentences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Pointer Generagion model (</a:t>
            </a:r>
            <a:r>
              <a:rPr lang="fr-FR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2017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A576DA-64CF-4784-86FB-D5CB64549186}"/>
              </a:ext>
            </a:extLst>
          </p:cNvPr>
          <p:cNvGrpSpPr/>
          <p:nvPr/>
        </p:nvGrpSpPr>
        <p:grpSpPr>
          <a:xfrm>
            <a:off x="1082698" y="2135793"/>
            <a:ext cx="10026604" cy="4061696"/>
            <a:chOff x="375925" y="2202527"/>
            <a:chExt cx="9500886" cy="400193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1777595-A356-4281-997E-04F7D30B4BE1}"/>
                </a:ext>
              </a:extLst>
            </p:cNvPr>
            <p:cNvGrpSpPr/>
            <p:nvPr/>
          </p:nvGrpSpPr>
          <p:grpSpPr>
            <a:xfrm>
              <a:off x="375925" y="2279323"/>
              <a:ext cx="4363357" cy="3486569"/>
              <a:chOff x="638286" y="2242009"/>
              <a:chExt cx="4363357" cy="348656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ABD999A-FC34-4924-9AF9-8558F1E11B96}"/>
                  </a:ext>
                </a:extLst>
              </p:cNvPr>
              <p:cNvGrpSpPr/>
              <p:nvPr/>
            </p:nvGrpSpPr>
            <p:grpSpPr>
              <a:xfrm>
                <a:off x="1513204" y="2242009"/>
                <a:ext cx="3488439" cy="3486569"/>
                <a:chOff x="1513204" y="2242009"/>
                <a:chExt cx="3488439" cy="3486569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36009A73-668E-4E11-9A35-DC554DC4A1CF}"/>
                    </a:ext>
                  </a:extLst>
                </p:cNvPr>
                <p:cNvGrpSpPr/>
                <p:nvPr/>
              </p:nvGrpSpPr>
              <p:grpSpPr>
                <a:xfrm>
                  <a:off x="1513205" y="2242009"/>
                  <a:ext cx="1216476" cy="747251"/>
                  <a:chOff x="1513205" y="2242009"/>
                  <a:chExt cx="1216476" cy="747251"/>
                </a:xfrm>
              </p:grpSpPr>
              <p:sp>
                <p:nvSpPr>
                  <p:cNvPr id="4" name="사다리꼴 3">
                    <a:extLst>
                      <a:ext uri="{FF2B5EF4-FFF2-40B4-BE49-F238E27FC236}">
                        <a16:creationId xmlns:a16="http://schemas.microsoft.com/office/drawing/2014/main" id="{E9EE479D-FA8C-40B3-A8A0-422EFF1ADC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89428" y="2265786"/>
                    <a:ext cx="747251" cy="699698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화살표: 오른쪽 5">
                    <a:extLst>
                      <a:ext uri="{FF2B5EF4-FFF2-40B4-BE49-F238E27FC236}">
                        <a16:creationId xmlns:a16="http://schemas.microsoft.com/office/drawing/2014/main" id="{507A70BE-5225-4A00-BA56-1DA7F57CD441}"/>
                      </a:ext>
                    </a:extLst>
                  </p:cNvPr>
                  <p:cNvSpPr/>
                  <p:nvPr/>
                </p:nvSpPr>
                <p:spPr>
                  <a:xfrm>
                    <a:off x="2481415" y="2493496"/>
                    <a:ext cx="248266" cy="24427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AE885145-8C40-43FB-BB18-9720A80AE308}"/>
                    </a:ext>
                  </a:extLst>
                </p:cNvPr>
                <p:cNvGrpSpPr/>
                <p:nvPr/>
              </p:nvGrpSpPr>
              <p:grpSpPr>
                <a:xfrm>
                  <a:off x="1513205" y="3279768"/>
                  <a:ext cx="1216476" cy="747251"/>
                  <a:chOff x="1513205" y="2242009"/>
                  <a:chExt cx="1216476" cy="747251"/>
                </a:xfrm>
              </p:grpSpPr>
              <p:sp>
                <p:nvSpPr>
                  <p:cNvPr id="17" name="사다리꼴 16">
                    <a:extLst>
                      <a:ext uri="{FF2B5EF4-FFF2-40B4-BE49-F238E27FC236}">
                        <a16:creationId xmlns:a16="http://schemas.microsoft.com/office/drawing/2014/main" id="{59DEFA67-46E4-4782-B3FA-CF28E6AAFF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89428" y="2265786"/>
                    <a:ext cx="747251" cy="699698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화살표: 오른쪽 17">
                    <a:extLst>
                      <a:ext uri="{FF2B5EF4-FFF2-40B4-BE49-F238E27FC236}">
                        <a16:creationId xmlns:a16="http://schemas.microsoft.com/office/drawing/2014/main" id="{5ABB3825-714E-4009-9F51-685E6BB75C38}"/>
                      </a:ext>
                    </a:extLst>
                  </p:cNvPr>
                  <p:cNvSpPr/>
                  <p:nvPr/>
                </p:nvSpPr>
                <p:spPr>
                  <a:xfrm>
                    <a:off x="2481415" y="2493496"/>
                    <a:ext cx="248266" cy="24427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73C8B5-DB10-46ED-B212-117B084DEF9D}"/>
                    </a:ext>
                  </a:extLst>
                </p:cNvPr>
                <p:cNvSpPr txBox="1"/>
                <p:nvPr/>
              </p:nvSpPr>
              <p:spPr>
                <a:xfrm>
                  <a:off x="2881626" y="2262262"/>
                  <a:ext cx="1248099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humans</a:t>
                  </a:r>
                </a:p>
                <a:p>
                  <a:r>
                    <a:rPr lang="en-US" altLang="ko-KR" sz="1400" dirty="0"/>
                    <a:t>young adults</a:t>
                  </a:r>
                </a:p>
                <a:p>
                  <a:r>
                    <a:rPr lang="en-US" altLang="ko-KR" sz="1400" dirty="0"/>
                    <a:t>child</a:t>
                  </a:r>
                  <a:endParaRPr lang="ko-KR" altLang="en-US" sz="14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3F4EF2-5E66-439C-BFE7-D67A84D1431F}"/>
                    </a:ext>
                  </a:extLst>
                </p:cNvPr>
                <p:cNvSpPr txBox="1"/>
                <p:nvPr/>
              </p:nvSpPr>
              <p:spPr>
                <a:xfrm>
                  <a:off x="2853619" y="3207386"/>
                  <a:ext cx="2148024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bronchial diseases</a:t>
                  </a:r>
                </a:p>
                <a:p>
                  <a:r>
                    <a:rPr lang="en-US" altLang="ko-KR" sz="1400" dirty="0"/>
                    <a:t>chemical surveillance</a:t>
                  </a:r>
                </a:p>
                <a:p>
                  <a:r>
                    <a:rPr lang="en-US" altLang="ko-KR" sz="1400" dirty="0"/>
                    <a:t>…</a:t>
                  </a:r>
                </a:p>
                <a:p>
                  <a:r>
                    <a:rPr lang="en-US" altLang="ko-KR" sz="1400" dirty="0"/>
                    <a:t>environmental exposure</a:t>
                  </a:r>
                  <a:endParaRPr lang="ko-KR" altLang="en-US" sz="1400" dirty="0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4BD2177-08C5-46D1-B048-8C85CE9CEC03}"/>
                    </a:ext>
                  </a:extLst>
                </p:cNvPr>
                <p:cNvGrpSpPr/>
                <p:nvPr/>
              </p:nvGrpSpPr>
              <p:grpSpPr>
                <a:xfrm>
                  <a:off x="1513204" y="4774471"/>
                  <a:ext cx="3157694" cy="954107"/>
                  <a:chOff x="1513204" y="4977671"/>
                  <a:chExt cx="3157694" cy="954107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2C389828-FDA2-42D6-A394-81F479F286D5}"/>
                      </a:ext>
                    </a:extLst>
                  </p:cNvPr>
                  <p:cNvGrpSpPr/>
                  <p:nvPr/>
                </p:nvGrpSpPr>
                <p:grpSpPr>
                  <a:xfrm>
                    <a:off x="1513204" y="5081100"/>
                    <a:ext cx="1216476" cy="747251"/>
                    <a:chOff x="1513205" y="2242009"/>
                    <a:chExt cx="1216476" cy="747251"/>
                  </a:xfrm>
                </p:grpSpPr>
                <p:sp>
                  <p:nvSpPr>
                    <p:cNvPr id="20" name="사다리꼴 19">
                      <a:extLst>
                        <a:ext uri="{FF2B5EF4-FFF2-40B4-BE49-F238E27FC236}">
                          <a16:creationId xmlns:a16="http://schemas.microsoft.com/office/drawing/2014/main" id="{7407106D-82D9-4A11-BCC0-2587CF731B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489428" y="2265786"/>
                      <a:ext cx="747251" cy="699698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화살표: 오른쪽 20">
                      <a:extLst>
                        <a:ext uri="{FF2B5EF4-FFF2-40B4-BE49-F238E27FC236}">
                          <a16:creationId xmlns:a16="http://schemas.microsoft.com/office/drawing/2014/main" id="{CA77C929-D0AF-4A3F-873E-47AAE55AB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1415" y="2493496"/>
                      <a:ext cx="248266" cy="244277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CBDBEA-D660-478F-B23B-F377B9C07C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81626" y="4977671"/>
                    <a:ext cx="1789272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longitudinal studies</a:t>
                    </a:r>
                  </a:p>
                  <a:p>
                    <a:r>
                      <a:rPr lang="en-US" altLang="ko-KR" sz="1400" dirty="0"/>
                      <a:t>risk factors</a:t>
                    </a:r>
                  </a:p>
                  <a:p>
                    <a:r>
                      <a:rPr lang="en-US" altLang="ko-KR" sz="1400" dirty="0"/>
                      <a:t>…</a:t>
                    </a:r>
                  </a:p>
                  <a:p>
                    <a:r>
                      <a:rPr lang="en-US" altLang="ko-KR" sz="1400" dirty="0"/>
                      <a:t>risk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ED9C5F-DEDE-48C8-AC85-2AC593D2A299}"/>
                    </a:ext>
                  </a:extLst>
                </p:cNvPr>
                <p:cNvSpPr txBox="1"/>
                <p:nvPr/>
              </p:nvSpPr>
              <p:spPr>
                <a:xfrm>
                  <a:off x="2007557" y="4173795"/>
                  <a:ext cx="4106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…</a:t>
                  </a:r>
                  <a:endParaRPr lang="ko-KR" altLang="en-US" sz="2000" b="1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777570-AA66-4B4D-AA5C-6583F6B019A6}"/>
                  </a:ext>
                </a:extLst>
              </p:cNvPr>
              <p:cNvSpPr txBox="1"/>
              <p:nvPr/>
            </p:nvSpPr>
            <p:spPr>
              <a:xfrm>
                <a:off x="638286" y="2461745"/>
                <a:ext cx="715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level 1</a:t>
                </a:r>
                <a:endParaRPr lang="ko-KR" alt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1FAD32-6107-4242-A247-455476922C18}"/>
                  </a:ext>
                </a:extLst>
              </p:cNvPr>
              <p:cNvSpPr txBox="1"/>
              <p:nvPr/>
            </p:nvSpPr>
            <p:spPr>
              <a:xfrm>
                <a:off x="642896" y="3530550"/>
                <a:ext cx="715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level 2</a:t>
                </a:r>
                <a:endParaRPr lang="ko-KR" alt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4486CC-F615-4B2A-A390-DF78DC28A663}"/>
                  </a:ext>
                </a:extLst>
              </p:cNvPr>
              <p:cNvSpPr txBox="1"/>
              <p:nvPr/>
            </p:nvSpPr>
            <p:spPr>
              <a:xfrm>
                <a:off x="645548" y="5099542"/>
                <a:ext cx="781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level M</a:t>
                </a:r>
                <a:endParaRPr lang="ko-KR" altLang="en-US" sz="14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D4D90F-D6AF-4767-A7FF-0CB7B797125F}"/>
                </a:ext>
              </a:extLst>
            </p:cNvPr>
            <p:cNvGrpSpPr/>
            <p:nvPr/>
          </p:nvGrpSpPr>
          <p:grpSpPr>
            <a:xfrm>
              <a:off x="5814288" y="2202527"/>
              <a:ext cx="871918" cy="3563365"/>
              <a:chOff x="5517576" y="2202527"/>
              <a:chExt cx="871918" cy="356336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FD1608C5-A9AB-487F-8D2E-22F05A0AECC5}"/>
                  </a:ext>
                </a:extLst>
              </p:cNvPr>
              <p:cNvSpPr/>
              <p:nvPr/>
            </p:nvSpPr>
            <p:spPr>
              <a:xfrm>
                <a:off x="5517576" y="2202527"/>
                <a:ext cx="871918" cy="356336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4B9C186-1068-4F81-9CC7-AB84A39CE559}"/>
                  </a:ext>
                </a:extLst>
              </p:cNvPr>
              <p:cNvSpPr/>
              <p:nvPr/>
            </p:nvSpPr>
            <p:spPr>
              <a:xfrm>
                <a:off x="5660012" y="2347004"/>
                <a:ext cx="587049" cy="6186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51CC6B9-51EF-43F4-BAC2-74EEE509C0DE}"/>
                  </a:ext>
                </a:extLst>
              </p:cNvPr>
              <p:cNvSpPr/>
              <p:nvPr/>
            </p:nvSpPr>
            <p:spPr>
              <a:xfrm>
                <a:off x="5660011" y="3365554"/>
                <a:ext cx="587049" cy="6186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27E6D3F-2CE4-4370-BC50-572EC02CA3CE}"/>
                  </a:ext>
                </a:extLst>
              </p:cNvPr>
              <p:cNvSpPr/>
              <p:nvPr/>
            </p:nvSpPr>
            <p:spPr>
              <a:xfrm>
                <a:off x="5660011" y="4979510"/>
                <a:ext cx="587049" cy="6186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3EB52C-AE8D-47AB-88B5-483D68002B67}"/>
                  </a:ext>
                </a:extLst>
              </p:cNvPr>
              <p:cNvSpPr txBox="1"/>
              <p:nvPr/>
            </p:nvSpPr>
            <p:spPr>
              <a:xfrm>
                <a:off x="5748190" y="4198807"/>
                <a:ext cx="410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…</a:t>
                </a:r>
                <a:endParaRPr lang="ko-KR" altLang="en-US" sz="2000" b="1" dirty="0"/>
              </a:p>
            </p:txBody>
          </p:sp>
        </p:grp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1AFFB230-F703-4808-B0C2-D026617DAFAA}"/>
                </a:ext>
              </a:extLst>
            </p:cNvPr>
            <p:cNvSpPr/>
            <p:nvPr/>
          </p:nvSpPr>
          <p:spPr>
            <a:xfrm>
              <a:off x="4780583" y="3771381"/>
              <a:ext cx="711864" cy="5859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2C2A8238-5811-4262-9391-AD1863E7673D}"/>
                </a:ext>
              </a:extLst>
            </p:cNvPr>
            <p:cNvSpPr/>
            <p:nvPr/>
          </p:nvSpPr>
          <p:spPr>
            <a:xfrm>
              <a:off x="7008047" y="3771381"/>
              <a:ext cx="711864" cy="5859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D7318A-29FC-4D16-A85A-40175955D9A6}"/>
                </a:ext>
              </a:extLst>
            </p:cNvPr>
            <p:cNvSpPr txBox="1"/>
            <p:nvPr/>
          </p:nvSpPr>
          <p:spPr>
            <a:xfrm>
              <a:off x="1676385" y="5896683"/>
              <a:ext cx="1957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level-wise prediction</a:t>
              </a:r>
              <a:endParaRPr lang="ko-KR" altLang="en-US" sz="14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DC3C7A-4812-4373-88A8-E4D3F381FBB1}"/>
                </a:ext>
              </a:extLst>
            </p:cNvPr>
            <p:cNvSpPr txBox="1"/>
            <p:nvPr/>
          </p:nvSpPr>
          <p:spPr>
            <a:xfrm>
              <a:off x="5016992" y="5891965"/>
              <a:ext cx="2466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pointer generator network</a:t>
              </a:r>
              <a:endParaRPr lang="ko-KR" altLang="en-US" sz="1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540FD2-226A-4783-A5D6-820833D8107D}"/>
                </a:ext>
              </a:extLst>
            </p:cNvPr>
            <p:cNvSpPr txBox="1"/>
            <p:nvPr/>
          </p:nvSpPr>
          <p:spPr>
            <a:xfrm>
              <a:off x="8198146" y="3015796"/>
              <a:ext cx="167866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humans</a:t>
              </a:r>
            </a:p>
            <a:p>
              <a:r>
                <a:rPr lang="en-US" altLang="ko-KR" sz="1400" b="1" dirty="0"/>
                <a:t>adolescent</a:t>
              </a:r>
            </a:p>
            <a:p>
              <a:r>
                <a:rPr lang="en-US" altLang="ko-KR" sz="1400" b="1" dirty="0"/>
                <a:t>child</a:t>
              </a:r>
            </a:p>
            <a:p>
              <a:r>
                <a:rPr lang="en-US" altLang="ko-KR" sz="1400" b="1" dirty="0"/>
                <a:t>asthma</a:t>
              </a:r>
            </a:p>
            <a:p>
              <a:r>
                <a:rPr lang="en-US" altLang="ko-KR" sz="1400" b="1" dirty="0"/>
                <a:t>environmental</a:t>
              </a:r>
            </a:p>
            <a:p>
              <a:r>
                <a:rPr lang="en-US" altLang="ko-KR" sz="1400" b="1" dirty="0"/>
                <a:t>exposure</a:t>
              </a:r>
            </a:p>
            <a:p>
              <a:r>
                <a:rPr lang="en-US" altLang="ko-KR" sz="1400" b="1" dirty="0"/>
                <a:t>smoke</a:t>
              </a:r>
            </a:p>
            <a:p>
              <a:r>
                <a:rPr lang="en-US" altLang="ko-KR" sz="1400" b="1" dirty="0"/>
                <a:t>follow-up studies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29D5D5-AA4E-4EEB-8696-AC8D61A2E53D}"/>
                </a:ext>
              </a:extLst>
            </p:cNvPr>
            <p:cNvSpPr txBox="1"/>
            <p:nvPr/>
          </p:nvSpPr>
          <p:spPr>
            <a:xfrm>
              <a:off x="8290799" y="5891965"/>
              <a:ext cx="1490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final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prediction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4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17364</TotalTime>
  <Words>401</Words>
  <Application>Microsoft Office PowerPoint</Application>
  <PresentationFormat>와이드스크린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times</vt:lpstr>
      <vt:lpstr>Times New Roman</vt:lpstr>
      <vt:lpstr>Office 테마</vt:lpstr>
      <vt:lpstr>Large Scale Semantic Indexing with  Deep Level-wise Extreme Multi-label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264</cp:revision>
  <dcterms:created xsi:type="dcterms:W3CDTF">2018-05-08T12:32:29Z</dcterms:created>
  <dcterms:modified xsi:type="dcterms:W3CDTF">2019-07-19T05:09:57Z</dcterms:modified>
</cp:coreProperties>
</file>