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3" r:id="rId2"/>
    <p:sldId id="341" r:id="rId3"/>
    <p:sldId id="295" r:id="rId4"/>
    <p:sldId id="342" r:id="rId5"/>
    <p:sldId id="343" r:id="rId6"/>
    <p:sldId id="344" r:id="rId7"/>
    <p:sldId id="329" r:id="rId8"/>
    <p:sldId id="330" r:id="rId9"/>
    <p:sldId id="331" r:id="rId10"/>
    <p:sldId id="337" r:id="rId11"/>
    <p:sldId id="340" r:id="rId12"/>
    <p:sldId id="346" r:id="rId13"/>
    <p:sldId id="332" r:id="rId14"/>
    <p:sldId id="348" r:id="rId15"/>
    <p:sldId id="347" r:id="rId16"/>
    <p:sldId id="349" r:id="rId17"/>
    <p:sldId id="350" r:id="rId18"/>
    <p:sldId id="339" r:id="rId19"/>
    <p:sldId id="32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609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42DAE-7C85-45C9-9EF9-6F39678D0C8D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09AD2-10CD-4211-994F-0211B693D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1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B7C8-B23A-D243-8027-C67772AEBEE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24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원래는 </a:t>
            </a:r>
            <a:r>
              <a:rPr kumimoji="1" lang="ko-KR" altLang="en-US" dirty="0" err="1"/>
              <a:t>소프트맥스</a:t>
            </a:r>
            <a:r>
              <a:rPr kumimoji="1" lang="ko-KR" altLang="en-US" dirty="0"/>
              <a:t> 분모에 모든 노드에 대해 하지만 </a:t>
            </a:r>
            <a:r>
              <a:rPr kumimoji="1" lang="ko-KR" altLang="en-US" dirty="0" err="1"/>
              <a:t>여기선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이웃노드에</a:t>
            </a:r>
            <a:r>
              <a:rPr kumimoji="1" lang="ko-KR" altLang="en-US" dirty="0"/>
              <a:t> 대해서만 계산함 </a:t>
            </a:r>
            <a:r>
              <a:rPr kumimoji="1" lang="en-US" altLang="ko-KR" dirty="0"/>
              <a:t>(masked attention)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939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원래는 </a:t>
            </a:r>
            <a:r>
              <a:rPr kumimoji="1" lang="ko-KR" altLang="en-US" dirty="0" err="1"/>
              <a:t>소프트맥스</a:t>
            </a:r>
            <a:r>
              <a:rPr kumimoji="1" lang="ko-KR" altLang="en-US" dirty="0"/>
              <a:t> 분모에 모든 노드에 대해 하지만 </a:t>
            </a:r>
            <a:r>
              <a:rPr kumimoji="1" lang="ko-KR" altLang="en-US" dirty="0" err="1"/>
              <a:t>여기선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이웃노드에</a:t>
            </a:r>
            <a:r>
              <a:rPr kumimoji="1" lang="ko-KR" altLang="en-US" dirty="0"/>
              <a:t> 대해서만 계산함 </a:t>
            </a:r>
            <a:r>
              <a:rPr kumimoji="1" lang="en-US" altLang="ko-KR" dirty="0"/>
              <a:t>(masked attention)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2577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원래는 </a:t>
            </a:r>
            <a:r>
              <a:rPr kumimoji="1" lang="ko-KR" altLang="en-US" dirty="0" err="1"/>
              <a:t>소프트맥스</a:t>
            </a:r>
            <a:r>
              <a:rPr kumimoji="1" lang="ko-KR" altLang="en-US" dirty="0"/>
              <a:t> 분모에 모든 노드에 대해 하지만 </a:t>
            </a:r>
            <a:r>
              <a:rPr kumimoji="1" lang="ko-KR" altLang="en-US" dirty="0" err="1"/>
              <a:t>여기선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이웃노드에</a:t>
            </a:r>
            <a:r>
              <a:rPr kumimoji="1" lang="ko-KR" altLang="en-US" dirty="0"/>
              <a:t> 대해서만 계산함 </a:t>
            </a:r>
            <a:r>
              <a:rPr kumimoji="1" lang="en-US" altLang="ko-KR" dirty="0"/>
              <a:t>(masked attention)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6470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7356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0632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7451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5507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705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699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590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498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241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621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2881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task: learning algorithm, model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284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152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원래는 </a:t>
            </a:r>
            <a:r>
              <a:rPr kumimoji="1" lang="ko-KR" altLang="en-US" dirty="0" err="1"/>
              <a:t>소프트맥스</a:t>
            </a:r>
            <a:r>
              <a:rPr kumimoji="1" lang="ko-KR" altLang="en-US" dirty="0"/>
              <a:t> 분모에 모든 노드에 대해 하지만 </a:t>
            </a:r>
            <a:r>
              <a:rPr kumimoji="1" lang="ko-KR" altLang="en-US" dirty="0" err="1"/>
              <a:t>여기선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이웃노드에</a:t>
            </a:r>
            <a:r>
              <a:rPr kumimoji="1" lang="ko-KR" altLang="en-US" dirty="0"/>
              <a:t> 대해서만 계산함 </a:t>
            </a:r>
            <a:r>
              <a:rPr kumimoji="1" lang="en-US" altLang="ko-KR" dirty="0"/>
              <a:t>(masked attention)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4873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D54F3-20AD-F64C-91A8-8E4A9883A02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418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CED-E530-4BF6-A3FF-09589275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2391A-F117-4DB0-9EC9-D699DDEA6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81063-BD7A-4FED-8CB5-8468CDBF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C72CD-961C-45EF-AF31-DA1F8A4A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C5A12-578C-4F87-929C-F9DEFF2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11C1-1520-4E0A-A24A-6A96868A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385B8-1720-4665-B277-B95CCD95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48C07-D464-47C7-B53B-BB04E200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95CAB-2823-4782-B68B-2893DD47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03EC2-17DB-46E8-8559-8A126197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0912C-3942-4F2B-A0D8-70154BE0A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6DBF09-087F-44C1-AA83-5E67F0FA2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E791F-59ED-42B6-9D86-91575BDD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4625E-B46B-4709-8CEC-A9CF233E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303E1-0C2F-4A99-AAD5-9CFF8CF9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2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0FF7-F30F-4A1B-87EE-003D31FA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5F3DA-FD15-4A32-8E25-D5A10C84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E6D9A-AB45-42CA-B9BD-95DD5840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6A12B-7A1B-4F71-B334-82A3FDB6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08C27-D282-40FE-97AD-7AC44C49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2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803F-2749-4843-8D22-54EB92DB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F88A6-853F-4C4D-8C87-1B54BE91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6812C-3126-4AAE-9BDF-F2B26E15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62571-46B2-45E2-A0DF-8E25D2A9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3724B-1CFA-4CCB-B59E-14A6EBD2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7278F-E508-4B15-B9B2-F81CF1B1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E4E9A-FE77-471A-904A-1A0839042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8FE34A-3EF2-4894-B7F0-6D146495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90FD-F9C7-4A71-9DB6-CC58880D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7CE4A-2256-45AD-9755-E8B1206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5E40-6F29-4F21-BEA6-9657A05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3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12839-20E3-4C75-AA2C-587AA5E4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1DB70E-80AA-4CA3-873D-5FA72B26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83B40-1159-48DA-96B6-912F582E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AD47C-A2D3-4D44-B6D1-B3052FF8A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8A02A-37C4-402F-A310-47302964B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A7CA14-A99E-4BB1-8006-8D65F252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3EDB2-6374-4187-8470-2E3EBB34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168C0D-25F4-42BF-9B78-A4339B7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1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25A38-BA97-4396-8DA4-3D02B370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3A66B-2A6A-4728-A7B6-0A098D40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5A395-BF59-408C-843B-ECB231DA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8E5F19-E23F-4FCA-9145-A8F071D2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5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9EF448-DA57-4557-9887-3A30EFE2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9F4B0D-3170-4AA3-BAF1-57081340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D8F4A-2AB2-4015-99EC-C6A79920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DAB8-6AEE-4319-AB9D-1644CED5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65240-6BEA-4585-955C-21305EF8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C6C82-5F3E-4213-92A4-9921AC64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7B77C-36CD-4258-9F25-710169BA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93D89A-3950-4F9B-A17C-E5076654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43653-4395-4606-8A8C-F6D5EDEB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CEF70-4BFF-4743-AE19-CEAA8AD8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40D86C-A024-4359-B0D4-A78B5D3EA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FEF128-EEB4-4435-A532-3136CF0C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9A75F-3CC5-414E-B481-146F1A70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06D0A-5528-4DB5-B9CE-03C9302D803C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48FC7-8D88-4F50-9430-E49F31DA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C55C5-4378-4FA0-89ED-923496A7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2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E234F-CF8B-4ECC-A3C1-2B9A6963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E22EB-E9AE-476C-AA96-71BBD04B1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FC291-C157-403A-A1EE-2C927E69B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06D0A-5528-4DB5-B9CE-03C9302D803C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CDEA5-AD46-4F0C-9700-17770EA7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08825-A4BC-44C1-A0AE-EE2A1D1D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08114-9CD2-47E7-AC22-B341A42BB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6732396" y="4873452"/>
            <a:ext cx="5053204" cy="1424840"/>
          </a:xfrm>
        </p:spPr>
        <p:txBody>
          <a:bodyPr anchor="ctr">
            <a:normAutofit fontScale="85000" lnSpcReduction="20000"/>
          </a:bodyPr>
          <a:lstStyle/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Yunseob Shin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Information &amp; Intelligence System Lab.</a:t>
            </a:r>
          </a:p>
          <a:p>
            <a:pPr algn="r"/>
            <a:r>
              <a:rPr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2019/02/21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0192"/>
            <a:ext cx="3386437" cy="547461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E2165555-FEBC-4337-9732-79B462FD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070" y="1825509"/>
            <a:ext cx="10661860" cy="1177794"/>
          </a:xfrm>
        </p:spPr>
        <p:txBody>
          <a:bodyPr>
            <a:no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PeerNets: Exploiting Peer Wisdom Against Adversarial Attacks</a:t>
            </a:r>
            <a:endParaRPr lang="ko-KR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C832F6-F1BF-46A8-B219-83EC291A818F}"/>
              </a:ext>
            </a:extLst>
          </p:cNvPr>
          <p:cNvSpPr/>
          <p:nvPr/>
        </p:nvSpPr>
        <p:spPr>
          <a:xfrm>
            <a:off x="0" y="3037681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3" name="부제 2">
            <a:extLst>
              <a:ext uri="{FF2B5EF4-FFF2-40B4-BE49-F238E27FC236}">
                <a16:creationId xmlns:a16="http://schemas.microsoft.com/office/drawing/2014/main" id="{3F501B1E-3656-4EB0-8625-016A4B0DC008}"/>
              </a:ext>
            </a:extLst>
          </p:cNvPr>
          <p:cNvSpPr txBox="1">
            <a:spLocks/>
          </p:cNvSpPr>
          <p:nvPr/>
        </p:nvSpPr>
        <p:spPr>
          <a:xfrm>
            <a:off x="1432762" y="3143497"/>
            <a:ext cx="9326475" cy="78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Jan Svoboda, Jonathan 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Masci</a:t>
            </a:r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, Federico Monti, Michael M. Bronstein, Leonidas </a:t>
            </a:r>
            <a:r>
              <a:rPr kumimoji="1" lang="en-US" altLang="ko-KR" sz="1800" dirty="0" err="1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Guibas</a:t>
            </a:r>
            <a:endParaRPr kumimoji="1" lang="en-US" altLang="ko-KR" sz="1800" dirty="0">
              <a:latin typeface="Times New Roman" panose="02020603050405020304" pitchFamily="18" charset="0"/>
              <a:ea typeface="Calibri" charset="0"/>
              <a:cs typeface="Times New Roman" panose="02020603050405020304" pitchFamily="18" charset="0"/>
            </a:endParaRPr>
          </a:p>
          <a:p>
            <a:r>
              <a:rPr kumimoji="1" lang="en-US" altLang="ko-KR" sz="1800" dirty="0"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ICLR 2019 (Accepted)</a:t>
            </a:r>
          </a:p>
        </p:txBody>
      </p:sp>
    </p:spTree>
    <p:extLst>
      <p:ext uri="{BB962C8B-B14F-4D97-AF65-F5344CB8AC3E}">
        <p14:creationId xmlns:p14="http://schemas.microsoft.com/office/powerpoint/2010/main" val="27402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부제목 3">
            <a:extLst>
              <a:ext uri="{FF2B5EF4-FFF2-40B4-BE49-F238E27FC236}">
                <a16:creationId xmlns:a16="http://schemas.microsoft.com/office/drawing/2014/main" id="{D33B3346-C3EF-4C24-8706-10729DC96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4554063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Regularization layer (PR)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into traditional CNNs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6F6A26-CEBB-42D5-A36E-B16EB1BDDA8B}"/>
              </a:ext>
            </a:extLst>
          </p:cNvPr>
          <p:cNvGrpSpPr/>
          <p:nvPr/>
        </p:nvGrpSpPr>
        <p:grpSpPr>
          <a:xfrm>
            <a:off x="269357" y="2422424"/>
            <a:ext cx="11653286" cy="2819400"/>
            <a:chOff x="202637" y="2943533"/>
            <a:chExt cx="11653286" cy="28194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57EE415-6A38-433E-AC89-C64BC0E455A4}"/>
                </a:ext>
              </a:extLst>
            </p:cNvPr>
            <p:cNvGrpSpPr/>
            <p:nvPr/>
          </p:nvGrpSpPr>
          <p:grpSpPr>
            <a:xfrm>
              <a:off x="202637" y="2943533"/>
              <a:ext cx="11653286" cy="2819400"/>
              <a:chOff x="202637" y="2943533"/>
              <a:chExt cx="11653286" cy="281940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5DA52C76-E714-4EF2-B13B-C061FEB61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637" y="2943533"/>
                <a:ext cx="10429875" cy="28194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FCDD6C-A159-406C-B043-7D2CDC7D5502}"/>
                  </a:ext>
                </a:extLst>
              </p:cNvPr>
              <p:cNvSpPr txBox="1"/>
              <p:nvPr/>
            </p:nvSpPr>
            <p:spPr>
              <a:xfrm>
                <a:off x="10632512" y="3433052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PR-</a:t>
                </a:r>
                <a:r>
                  <a:rPr lang="en-US" altLang="ko-K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LeNet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1B8E53-6D6A-4E1B-AD01-CAE7DAB87499}"/>
                  </a:ext>
                </a:extLst>
              </p:cNvPr>
              <p:cNvSpPr txBox="1"/>
              <p:nvPr/>
            </p:nvSpPr>
            <p:spPr>
              <a:xfrm>
                <a:off x="10632511" y="4814484"/>
                <a:ext cx="1223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PR-</a:t>
                </a:r>
                <a:r>
                  <a:rPr lang="en-US" altLang="ko-K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ResNet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AA228F-D2FC-4311-9395-F84DFAD8AB2C}"/>
                </a:ext>
              </a:extLst>
            </p:cNvPr>
            <p:cNvSpPr/>
            <p:nvPr/>
          </p:nvSpPr>
          <p:spPr>
            <a:xfrm>
              <a:off x="2753032" y="2953365"/>
              <a:ext cx="835742" cy="128433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97DC899-2D9D-4F26-9097-D6D95B6B8274}"/>
                </a:ext>
              </a:extLst>
            </p:cNvPr>
            <p:cNvSpPr/>
            <p:nvPr/>
          </p:nvSpPr>
          <p:spPr>
            <a:xfrm>
              <a:off x="5697793" y="2943533"/>
              <a:ext cx="835742" cy="128433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EA822D-746B-4B0F-B09F-1294780A291A}"/>
                </a:ext>
              </a:extLst>
            </p:cNvPr>
            <p:cNvSpPr/>
            <p:nvPr/>
          </p:nvSpPr>
          <p:spPr>
            <a:xfrm>
              <a:off x="5628970" y="4413455"/>
              <a:ext cx="835742" cy="128433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FE96D5-6118-4593-9398-AE3CF61B0F0A}"/>
                </a:ext>
              </a:extLst>
            </p:cNvPr>
            <p:cNvSpPr/>
            <p:nvPr/>
          </p:nvSpPr>
          <p:spPr>
            <a:xfrm>
              <a:off x="8647488" y="4413457"/>
              <a:ext cx="835742" cy="128433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40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부제목 3">
                <a:extLst>
                  <a:ext uri="{FF2B5EF4-FFF2-40B4-BE49-F238E27FC236}">
                    <a16:creationId xmlns:a16="http://schemas.microsoft.com/office/drawing/2014/main" id="{CE27AA62-59F4-45CF-9994-AAD4E83C5FA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pixels in an image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get </a:t>
                </a:r>
                <a:r>
                  <a:rPr lang="en-US" altLang="ko-KR" sz="22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nearest neighbor pixels from other images in same batch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the pi</a:t>
                </a: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xel’s feature using the generated graph with GAT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+mj-lt"/>
                  <a:buAutoNum type="arabicPeriod"/>
                </a:pPr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pixel of image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부제목 3">
                <a:extLst>
                  <a:ext uri="{FF2B5EF4-FFF2-40B4-BE49-F238E27FC236}">
                    <a16:creationId xmlns:a16="http://schemas.microsoft.com/office/drawing/2014/main" id="{CE27AA62-59F4-45CF-9994-AAD4E83C5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5043129"/>
              </a:xfrm>
              <a:blipFill>
                <a:blip r:embed="rId4"/>
                <a:stretch>
                  <a:fillRect t="-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FC8F62B-1FCE-4026-A44D-4BAC29430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326" y="2053117"/>
            <a:ext cx="7517003" cy="8163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280708-EA6F-4879-A2BF-69D3F93FC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235" y="2859302"/>
            <a:ext cx="6803923" cy="399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9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부제목 3">
            <a:extLst>
              <a:ext uri="{FF2B5EF4-FFF2-40B4-BE49-F238E27FC236}">
                <a16:creationId xmlns:a16="http://schemas.microsoft.com/office/drawing/2014/main" id="{1F60E23B-D223-4E5A-AD65-D6BE9C393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2536723"/>
            <a:ext cx="11506201" cy="3527233"/>
          </a:xfrm>
        </p:spPr>
        <p:txBody>
          <a:bodyPr>
            <a:normAutofit/>
          </a:bodyPr>
          <a:lstStyle/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all trainin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samples to build a graph is not computationally feasible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ko-K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batches by Monte Carlo Approximation</a:t>
            </a: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during training, and larger value in inference</a:t>
            </a:r>
            <a:endParaRPr lang="en-US" altLang="ko-KR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2A596C-3B5B-4628-80D5-67B59CB39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52" y="1247731"/>
            <a:ext cx="423921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3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부제목 3">
            <a:extLst>
              <a:ext uri="{FF2B5EF4-FFF2-40B4-BE49-F238E27FC236}">
                <a16:creationId xmlns:a16="http://schemas.microsoft.com/office/drawing/2014/main" id="{FCCBE9FF-958C-421D-BD28-4D1E680A3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and target models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</a:t>
            </a: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LeNet-5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</a:t>
            </a: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ResNet-32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CIFAR-100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ResNet-110</a:t>
            </a:r>
          </a:p>
          <a:p>
            <a:pPr lvl="2" algn="just">
              <a:lnSpc>
                <a:spcPct val="110000"/>
              </a:lnSpc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methods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attack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FGSM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PGD (multi-step FGSM)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DeepFool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universal adversarial example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 attack</a:t>
            </a:r>
          </a:p>
          <a:p>
            <a:pPr lvl="1" algn="just">
              <a:lnSpc>
                <a:spcPct val="110000"/>
              </a:lnSpc>
            </a:pP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B71D735-6D5F-4DAD-9053-8406820A8C24}"/>
              </a:ext>
            </a:extLst>
          </p:cNvPr>
          <p:cNvSpPr/>
          <p:nvPr/>
        </p:nvSpPr>
        <p:spPr>
          <a:xfrm>
            <a:off x="4424516" y="3805084"/>
            <a:ext cx="363794" cy="1052051"/>
          </a:xfrm>
          <a:prstGeom prst="rightBrace">
            <a:avLst>
              <a:gd name="adj1" fmla="val 8333"/>
              <a:gd name="adj2" fmla="val 5093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5A118-3B30-4DFE-B6A5-94CA65F74588}"/>
              </a:ext>
            </a:extLst>
          </p:cNvPr>
          <p:cNvSpPr txBox="1"/>
          <p:nvPr/>
        </p:nvSpPr>
        <p:spPr>
          <a:xfrm>
            <a:off x="4758814" y="4146443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Sample-specific adversarial perturbation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부제목 3">
            <a:extLst>
              <a:ext uri="{FF2B5EF4-FFF2-40B4-BE49-F238E27FC236}">
                <a16:creationId xmlns:a16="http://schemas.microsoft.com/office/drawing/2014/main" id="{FCCBE9FF-958C-421D-BD28-4D1E680A3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2x-3x slower than existing models</a:t>
            </a:r>
          </a:p>
          <a:p>
            <a:pPr lvl="1" algn="just">
              <a:lnSpc>
                <a:spcPct val="110000"/>
              </a:lnSpc>
            </a:pP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7CDE72-BD0A-4C7E-8013-9C85F51C9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29" y="1648393"/>
            <a:ext cx="10688542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5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부제목 3">
            <a:extLst>
              <a:ext uri="{FF2B5EF4-FFF2-40B4-BE49-F238E27FC236}">
                <a16:creationId xmlns:a16="http://schemas.microsoft.com/office/drawing/2014/main" id="{8E073B16-A279-42AB-85EA-5383FC185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4886632"/>
            <a:ext cx="11506201" cy="1177324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sample-specific adversarial perturbation on CIFAR-10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4136A3-F5F1-40D1-B79E-FD1AA2303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446" y="1607783"/>
            <a:ext cx="8799108" cy="30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1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5E4CAE-3985-48B3-AAB2-A6F62D5D6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933" y="1542274"/>
            <a:ext cx="8532134" cy="3082804"/>
          </a:xfrm>
          <a:prstGeom prst="rect">
            <a:avLst/>
          </a:prstGeom>
        </p:spPr>
      </p:pic>
      <p:sp>
        <p:nvSpPr>
          <p:cNvPr id="10" name="부제목 3">
            <a:extLst>
              <a:ext uri="{FF2B5EF4-FFF2-40B4-BE49-F238E27FC236}">
                <a16:creationId xmlns:a16="http://schemas.microsoft.com/office/drawing/2014/main" id="{0C06B013-852C-47F3-AD0B-2B540E811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4709651"/>
            <a:ext cx="11506201" cy="1354305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universal adversarial example</a:t>
            </a: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46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B04941-69BB-4747-93CC-F9ADCFC92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856" y="1599113"/>
            <a:ext cx="6700288" cy="2673390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A2BB5474-ACA6-48E3-BC52-A8D8FAD34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4503174"/>
            <a:ext cx="11506201" cy="1560783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black-box attack </a:t>
            </a:r>
            <a:endParaRPr lang="en-US" altLang="ko-KR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05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1" name="부제목 3">
            <a:extLst>
              <a:ext uri="{FF2B5EF4-FFF2-40B4-BE49-F238E27FC236}">
                <a16:creationId xmlns:a16="http://schemas.microsoft.com/office/drawing/2014/main" id="{79007CDF-D869-4E32-9297-75C7065EC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5184845"/>
            <a:ext cx="11506201" cy="947207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noise required to fool PeerNets is much higher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E04229-4CB9-4935-B294-2C8B07F24AD8}"/>
              </a:ext>
            </a:extLst>
          </p:cNvPr>
          <p:cNvGrpSpPr/>
          <p:nvPr/>
        </p:nvGrpSpPr>
        <p:grpSpPr>
          <a:xfrm>
            <a:off x="2423082" y="925741"/>
            <a:ext cx="7552159" cy="4259104"/>
            <a:chOff x="597788" y="925741"/>
            <a:chExt cx="7552159" cy="425910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DAC922C-DD95-4F0D-9FD2-6F30C5DA2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788" y="925741"/>
              <a:ext cx="5929471" cy="425910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F2673B-722A-4AED-8B20-3649B77E7060}"/>
                </a:ext>
              </a:extLst>
            </p:cNvPr>
            <p:cNvSpPr txBox="1"/>
            <p:nvPr/>
          </p:nvSpPr>
          <p:spPr>
            <a:xfrm>
              <a:off x="6527259" y="1284370"/>
              <a:ext cx="1255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ResNet-32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3E0F79-4571-4919-842E-1E755814C76B}"/>
                </a:ext>
              </a:extLst>
            </p:cNvPr>
            <p:cNvSpPr txBox="1"/>
            <p:nvPr/>
          </p:nvSpPr>
          <p:spPr>
            <a:xfrm>
              <a:off x="6527259" y="2088181"/>
              <a:ext cx="1622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PR-ResNet-32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5413AD-AC58-48D1-9D1C-AC2121FA1C75}"/>
                </a:ext>
              </a:extLst>
            </p:cNvPr>
            <p:cNvSpPr txBox="1"/>
            <p:nvPr/>
          </p:nvSpPr>
          <p:spPr>
            <a:xfrm>
              <a:off x="6527259" y="3515560"/>
              <a:ext cx="1255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ResNet-32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175DB6-9540-427F-9CBA-63AB8275B2DE}"/>
                </a:ext>
              </a:extLst>
            </p:cNvPr>
            <p:cNvSpPr txBox="1"/>
            <p:nvPr/>
          </p:nvSpPr>
          <p:spPr>
            <a:xfrm>
              <a:off x="6527259" y="4290187"/>
              <a:ext cx="1622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PR-ResNet-32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604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family of deep networks alternating Euclidean and Graph convolutions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use and can be added to any baseline model with minimal changes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computational cost issues are still remained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8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3941135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Attack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 learn very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discontinuous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input-output mappings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caused to misclassify an image with </a:t>
            </a: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imperceptible adversarial perturbation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2F4D78-A2FB-4746-8E19-9E0A283029C6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026" name="Picture 2" descr="ADVERSARIAL ATTACKì ëí ì´ë¯¸ì§ ê²ìê²°ê³¼">
            <a:extLst>
              <a:ext uri="{FF2B5EF4-FFF2-40B4-BE49-F238E27FC236}">
                <a16:creationId xmlns:a16="http://schemas.microsoft.com/office/drawing/2014/main" id="{308FC3C7-D078-47B5-927E-DD9826CC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41" y="2675284"/>
            <a:ext cx="8782665" cy="29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79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3941135"/>
              </a:xfrm>
            </p:spPr>
            <p:txBody>
              <a:bodyPr>
                <a:normAutofit/>
              </a:bodyPr>
              <a:lstStyle/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Sample-specific adversarial perturbation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 Gradient Sign Method (FGSM, 2014)</a:t>
                </a: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sign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371600" lvl="2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in the opposite direction of optimization (Gradient Ascent)</a:t>
                </a:r>
              </a:p>
              <a:p>
                <a:pPr marL="914400" lvl="1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부제목 3">
                <a:extLst>
                  <a:ext uri="{FF2B5EF4-FFF2-40B4-BE49-F238E27FC236}">
                    <a16:creationId xmlns:a16="http://schemas.microsoft.com/office/drawing/2014/main" id="{25E2A1D6-51B2-42D2-9C2D-F4B576DDB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9874" y="1020827"/>
                <a:ext cx="11506201" cy="3941135"/>
              </a:xfrm>
              <a:blipFill>
                <a:blip r:embed="rId4"/>
                <a:stretch>
                  <a:fillRect t="-9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2F4D78-A2FB-4746-8E19-9E0A283029C6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48841-C0DE-4583-82B0-D574298DB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253" y="3175660"/>
            <a:ext cx="3538118" cy="288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7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4554063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One-pixel Attack (2017)</a:t>
            </a:r>
          </a:p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niversal adversarial perturbation (2016)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network-specific but input-agnostic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2F4D78-A2FB-4746-8E19-9E0A283029C6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2050" name="Picture 2" descr="Universal adversarial perturbationì ëí ì´ë¯¸ì§ ê²ìê²°ê³¼">
            <a:extLst>
              <a:ext uri="{FF2B5EF4-FFF2-40B4-BE49-F238E27FC236}">
                <a16:creationId xmlns:a16="http://schemas.microsoft.com/office/drawing/2014/main" id="{DC81691D-923B-4F27-A49B-DB70F002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0" y="2549174"/>
            <a:ext cx="4556269" cy="34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B2614D0-CC93-42D3-84A2-1078094A5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394" y="3109291"/>
            <a:ext cx="6039681" cy="189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1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4554063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defend?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adversarial training (2017)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Defensive distillation training (2016)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dictionary learning (2018)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an open question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2F4D78-A2FB-4746-8E19-9E0A283029C6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5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9" name="부제목 3">
            <a:extLst>
              <a:ext uri="{FF2B5EF4-FFF2-40B4-BE49-F238E27FC236}">
                <a16:creationId xmlns:a16="http://schemas.microsoft.com/office/drawing/2014/main" id="{25E2A1D6-51B2-42D2-9C2D-F4B576DD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4" y="1020827"/>
            <a:ext cx="11506201" cy="4554063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contribution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deep models using graph of samples to perform </a:t>
            </a: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non-local forward propagation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substantially higher robustness (up to 3x)</a:t>
            </a: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2F4D78-A2FB-4746-8E19-9E0A283029C6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5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72784E-BEB1-417B-89E7-B29AC34CBA8F}"/>
              </a:ext>
            </a:extLst>
          </p:cNvPr>
          <p:cNvGrpSpPr/>
          <p:nvPr/>
        </p:nvGrpSpPr>
        <p:grpSpPr>
          <a:xfrm>
            <a:off x="1651806" y="1686625"/>
            <a:ext cx="4040446" cy="4027894"/>
            <a:chOff x="120276" y="1247888"/>
            <a:chExt cx="4040446" cy="402789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5AF2D95-6289-46F2-B2F7-B9066CEB22D7}"/>
                </a:ext>
              </a:extLst>
            </p:cNvPr>
            <p:cNvGrpSpPr/>
            <p:nvPr/>
          </p:nvGrpSpPr>
          <p:grpSpPr>
            <a:xfrm>
              <a:off x="120276" y="1247888"/>
              <a:ext cx="4040446" cy="3595952"/>
              <a:chOff x="783216" y="1263128"/>
              <a:chExt cx="4040446" cy="3595952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5EC085F-D211-49C2-A456-69FBAA78D5F3}"/>
                  </a:ext>
                </a:extLst>
              </p:cNvPr>
              <p:cNvSpPr/>
              <p:nvPr/>
            </p:nvSpPr>
            <p:spPr>
              <a:xfrm>
                <a:off x="1373721" y="1263128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9D554E5-656E-4138-A9D4-AB136008F475}"/>
                  </a:ext>
                </a:extLst>
              </p:cNvPr>
              <p:cNvSpPr/>
              <p:nvPr/>
            </p:nvSpPr>
            <p:spPr>
              <a:xfrm>
                <a:off x="1373721" y="2204043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2E0CFDD7-EC3B-443C-9B77-64F549419FA2}"/>
                  </a:ext>
                </a:extLst>
              </p:cNvPr>
              <p:cNvSpPr/>
              <p:nvPr/>
            </p:nvSpPr>
            <p:spPr>
              <a:xfrm>
                <a:off x="1372451" y="2671543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34EC8D5-302E-4387-8B66-BFE2669E64EC}"/>
                  </a:ext>
                </a:extLst>
              </p:cNvPr>
              <p:cNvSpPr/>
              <p:nvPr/>
            </p:nvSpPr>
            <p:spPr>
              <a:xfrm>
                <a:off x="1373721" y="1736543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63DD3038-D02E-420C-8CA5-6ECECA2C578B}"/>
                  </a:ext>
                </a:extLst>
              </p:cNvPr>
              <p:cNvSpPr/>
              <p:nvPr/>
            </p:nvSpPr>
            <p:spPr>
              <a:xfrm>
                <a:off x="1373721" y="3140146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95AF21A1-0F4D-4137-A8F7-18C6903D714E}"/>
                  </a:ext>
                </a:extLst>
              </p:cNvPr>
              <p:cNvSpPr/>
              <p:nvPr/>
            </p:nvSpPr>
            <p:spPr>
              <a:xfrm>
                <a:off x="1373721" y="4081061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B6FD54B7-DC67-476A-8706-CBC99AC21BE0}"/>
                  </a:ext>
                </a:extLst>
              </p:cNvPr>
              <p:cNvSpPr/>
              <p:nvPr/>
            </p:nvSpPr>
            <p:spPr>
              <a:xfrm>
                <a:off x="1372451" y="4548561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22F6F56A-2A1F-4F77-ABAB-8800C942D101}"/>
                  </a:ext>
                </a:extLst>
              </p:cNvPr>
              <p:cNvSpPr/>
              <p:nvPr/>
            </p:nvSpPr>
            <p:spPr>
              <a:xfrm>
                <a:off x="1373721" y="3613561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7CF06B-9A34-4E63-86B7-92DF3FAD5719}"/>
                  </a:ext>
                </a:extLst>
              </p:cNvPr>
              <p:cNvSpPr/>
              <p:nvPr/>
            </p:nvSpPr>
            <p:spPr>
              <a:xfrm>
                <a:off x="2297646" y="1734999"/>
                <a:ext cx="278968" cy="3105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37415029-070A-4D6A-B3C9-44FAEC941057}"/>
                  </a:ext>
                </a:extLst>
              </p:cNvPr>
              <p:cNvSpPr/>
              <p:nvPr/>
            </p:nvSpPr>
            <p:spPr>
              <a:xfrm>
                <a:off x="2297646" y="2202498"/>
                <a:ext cx="278968" cy="3105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8812C21-8C9F-439D-A194-F663038DB0BC}"/>
                  </a:ext>
                </a:extLst>
              </p:cNvPr>
              <p:cNvSpPr/>
              <p:nvPr/>
            </p:nvSpPr>
            <p:spPr>
              <a:xfrm>
                <a:off x="2297646" y="4077982"/>
                <a:ext cx="278968" cy="31051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3930A2A-7B90-4CB4-B219-A206B0E90A87}"/>
                  </a:ext>
                </a:extLst>
              </p:cNvPr>
              <p:cNvSpPr/>
              <p:nvPr/>
            </p:nvSpPr>
            <p:spPr>
              <a:xfrm>
                <a:off x="2297646" y="3610482"/>
                <a:ext cx="278968" cy="31051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00FCA97B-2E2D-47AF-83AE-4F2BD19DC1DD}"/>
                  </a:ext>
                </a:extLst>
              </p:cNvPr>
              <p:cNvCxnSpPr>
                <a:stCxn id="63" idx="6"/>
                <a:endCxn id="72" idx="2"/>
              </p:cNvCxnSpPr>
              <p:nvPr/>
            </p:nvCxnSpPr>
            <p:spPr>
              <a:xfrm flipV="1">
                <a:off x="1652689" y="1890259"/>
                <a:ext cx="644957" cy="46904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2102E94B-6CFC-4CE0-B850-06EA8732153D}"/>
                  </a:ext>
                </a:extLst>
              </p:cNvPr>
              <p:cNvCxnSpPr>
                <a:cxnSpLocks/>
                <a:stCxn id="66" idx="6"/>
                <a:endCxn id="72" idx="2"/>
              </p:cNvCxnSpPr>
              <p:nvPr/>
            </p:nvCxnSpPr>
            <p:spPr>
              <a:xfrm flipV="1">
                <a:off x="1652689" y="1890259"/>
                <a:ext cx="644957" cy="1544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30B6A520-A32C-462C-959E-3BB74BAAB77F}"/>
                  </a:ext>
                </a:extLst>
              </p:cNvPr>
              <p:cNvCxnSpPr>
                <a:cxnSpLocks/>
                <a:stCxn id="61" idx="6"/>
                <a:endCxn id="72" idx="2"/>
              </p:cNvCxnSpPr>
              <p:nvPr/>
            </p:nvCxnSpPr>
            <p:spPr>
              <a:xfrm>
                <a:off x="1652689" y="1418388"/>
                <a:ext cx="644957" cy="471871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B8461A9D-0FEF-45DE-8AE2-B41B452A6126}"/>
                  </a:ext>
                </a:extLst>
              </p:cNvPr>
              <p:cNvCxnSpPr>
                <a:cxnSpLocks/>
                <a:stCxn id="64" idx="6"/>
                <a:endCxn id="73" idx="2"/>
              </p:cNvCxnSpPr>
              <p:nvPr/>
            </p:nvCxnSpPr>
            <p:spPr>
              <a:xfrm flipV="1">
                <a:off x="1651419" y="2357758"/>
                <a:ext cx="646227" cy="469045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A358A5AD-E1AE-4CE5-9560-2A643BE3A181}"/>
                  </a:ext>
                </a:extLst>
              </p:cNvPr>
              <p:cNvCxnSpPr>
                <a:cxnSpLocks/>
                <a:stCxn id="61" idx="6"/>
                <a:endCxn id="73" idx="2"/>
              </p:cNvCxnSpPr>
              <p:nvPr/>
            </p:nvCxnSpPr>
            <p:spPr>
              <a:xfrm>
                <a:off x="1652689" y="1418388"/>
                <a:ext cx="644957" cy="939370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BFA24FD5-D368-4EA8-974E-39E5D7EDA092}"/>
                  </a:ext>
                </a:extLst>
              </p:cNvPr>
              <p:cNvCxnSpPr>
                <a:cxnSpLocks/>
                <a:stCxn id="66" idx="6"/>
                <a:endCxn id="73" idx="2"/>
              </p:cNvCxnSpPr>
              <p:nvPr/>
            </p:nvCxnSpPr>
            <p:spPr>
              <a:xfrm>
                <a:off x="1652689" y="1891803"/>
                <a:ext cx="644957" cy="465955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69F7AD0-42F0-47B9-BE3D-9C8DE89FA291}"/>
                  </a:ext>
                </a:extLst>
              </p:cNvPr>
              <p:cNvCxnSpPr>
                <a:cxnSpLocks/>
                <a:stCxn id="63" idx="6"/>
                <a:endCxn id="73" idx="2"/>
              </p:cNvCxnSpPr>
              <p:nvPr/>
            </p:nvCxnSpPr>
            <p:spPr>
              <a:xfrm flipV="1">
                <a:off x="1652689" y="2357758"/>
                <a:ext cx="644957" cy="1545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94A3488D-F16C-4D8F-9F91-B134BFD7A194}"/>
                  </a:ext>
                </a:extLst>
              </p:cNvPr>
              <p:cNvCxnSpPr>
                <a:cxnSpLocks/>
                <a:stCxn id="64" idx="6"/>
                <a:endCxn id="72" idx="2"/>
              </p:cNvCxnSpPr>
              <p:nvPr/>
            </p:nvCxnSpPr>
            <p:spPr>
              <a:xfrm flipV="1">
                <a:off x="1651419" y="1890259"/>
                <a:ext cx="646227" cy="93654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C13BC388-399F-41F2-B8E1-B3D1A494672E}"/>
                  </a:ext>
                </a:extLst>
              </p:cNvPr>
              <p:cNvCxnSpPr>
                <a:cxnSpLocks/>
                <a:stCxn id="67" idx="6"/>
                <a:endCxn id="76" idx="2"/>
              </p:cNvCxnSpPr>
              <p:nvPr/>
            </p:nvCxnSpPr>
            <p:spPr>
              <a:xfrm>
                <a:off x="1652689" y="3295406"/>
                <a:ext cx="644957" cy="470336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7F7DA7DF-0E31-452A-939F-4970B5FFFDC3}"/>
                  </a:ext>
                </a:extLst>
              </p:cNvPr>
              <p:cNvCxnSpPr>
                <a:cxnSpLocks/>
                <a:stCxn id="67" idx="6"/>
                <a:endCxn id="74" idx="2"/>
              </p:cNvCxnSpPr>
              <p:nvPr/>
            </p:nvCxnSpPr>
            <p:spPr>
              <a:xfrm>
                <a:off x="1652689" y="3295406"/>
                <a:ext cx="644957" cy="937836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8FD29E66-50B3-4C66-A12D-E31084C60EBC}"/>
                  </a:ext>
                </a:extLst>
              </p:cNvPr>
              <p:cNvCxnSpPr>
                <a:cxnSpLocks/>
                <a:stCxn id="70" idx="6"/>
                <a:endCxn id="76" idx="2"/>
              </p:cNvCxnSpPr>
              <p:nvPr/>
            </p:nvCxnSpPr>
            <p:spPr>
              <a:xfrm flipV="1">
                <a:off x="1652689" y="3765742"/>
                <a:ext cx="644957" cy="3079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2E9B1DB4-1743-4F75-BB8A-C2CC74E2A7DF}"/>
                  </a:ext>
                </a:extLst>
              </p:cNvPr>
              <p:cNvCxnSpPr>
                <a:cxnSpLocks/>
                <a:stCxn id="70" idx="6"/>
                <a:endCxn id="74" idx="2"/>
              </p:cNvCxnSpPr>
              <p:nvPr/>
            </p:nvCxnSpPr>
            <p:spPr>
              <a:xfrm>
                <a:off x="1652689" y="3768821"/>
                <a:ext cx="644957" cy="464421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E05B7CC2-7876-409A-851C-6291F2B428EE}"/>
                  </a:ext>
                </a:extLst>
              </p:cNvPr>
              <p:cNvCxnSpPr>
                <a:cxnSpLocks/>
                <a:stCxn id="68" idx="6"/>
                <a:endCxn id="76" idx="2"/>
              </p:cNvCxnSpPr>
              <p:nvPr/>
            </p:nvCxnSpPr>
            <p:spPr>
              <a:xfrm flipV="1">
                <a:off x="1652689" y="3765742"/>
                <a:ext cx="644957" cy="470579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CF3F381-7FA5-4774-A513-3D4E392A3DD5}"/>
                  </a:ext>
                </a:extLst>
              </p:cNvPr>
              <p:cNvCxnSpPr>
                <a:cxnSpLocks/>
                <a:stCxn id="69" idx="6"/>
                <a:endCxn id="74" idx="2"/>
              </p:cNvCxnSpPr>
              <p:nvPr/>
            </p:nvCxnSpPr>
            <p:spPr>
              <a:xfrm flipV="1">
                <a:off x="1651419" y="4233242"/>
                <a:ext cx="646227" cy="47057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943CDA5B-C994-4838-91CD-2400D8DE7EA6}"/>
                  </a:ext>
                </a:extLst>
              </p:cNvPr>
              <p:cNvCxnSpPr>
                <a:cxnSpLocks/>
                <a:stCxn id="68" idx="6"/>
                <a:endCxn id="74" idx="2"/>
              </p:cNvCxnSpPr>
              <p:nvPr/>
            </p:nvCxnSpPr>
            <p:spPr>
              <a:xfrm flipV="1">
                <a:off x="1652689" y="4233242"/>
                <a:ext cx="644957" cy="3079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5188C18A-F144-4F95-94BF-3735DE82FF1E}"/>
                  </a:ext>
                </a:extLst>
              </p:cNvPr>
              <p:cNvCxnSpPr>
                <a:cxnSpLocks/>
                <a:stCxn id="69" idx="6"/>
                <a:endCxn id="76" idx="2"/>
              </p:cNvCxnSpPr>
              <p:nvPr/>
            </p:nvCxnSpPr>
            <p:spPr>
              <a:xfrm flipV="1">
                <a:off x="1651419" y="3765742"/>
                <a:ext cx="646227" cy="93807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481FF1C9-0D49-4D44-A8F1-FD5291ADDA02}"/>
                  </a:ext>
                </a:extLst>
              </p:cNvPr>
              <p:cNvCxnSpPr>
                <a:cxnSpLocks/>
                <a:stCxn id="72" idx="6"/>
                <a:endCxn id="109" idx="2"/>
              </p:cNvCxnSpPr>
              <p:nvPr/>
            </p:nvCxnSpPr>
            <p:spPr>
              <a:xfrm>
                <a:off x="2576614" y="1890259"/>
                <a:ext cx="449796" cy="118498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4C83E5E-250B-4E80-BADC-1225123EDFF0}"/>
                  </a:ext>
                </a:extLst>
              </p:cNvPr>
              <p:cNvCxnSpPr>
                <a:cxnSpLocks/>
                <a:stCxn id="73" idx="6"/>
                <a:endCxn id="109" idx="2"/>
              </p:cNvCxnSpPr>
              <p:nvPr/>
            </p:nvCxnSpPr>
            <p:spPr>
              <a:xfrm>
                <a:off x="2576614" y="2357758"/>
                <a:ext cx="449796" cy="71748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08043C78-C076-484E-8364-49FF3ABC934F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576614" y="3075247"/>
                <a:ext cx="449796" cy="690495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EA27169C-8360-4B18-854F-27FA8556B793}"/>
                  </a:ext>
                </a:extLst>
              </p:cNvPr>
              <p:cNvCxnSpPr>
                <a:cxnSpLocks/>
                <a:stCxn id="74" idx="6"/>
                <a:endCxn id="109" idx="2"/>
              </p:cNvCxnSpPr>
              <p:nvPr/>
            </p:nvCxnSpPr>
            <p:spPr>
              <a:xfrm flipV="1">
                <a:off x="2576614" y="3075247"/>
                <a:ext cx="449796" cy="115799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E81D7A01-236F-4B6A-B6F8-5BF371C42BA1}"/>
                  </a:ext>
                </a:extLst>
              </p:cNvPr>
              <p:cNvGrpSpPr/>
              <p:nvPr/>
            </p:nvGrpSpPr>
            <p:grpSpPr>
              <a:xfrm>
                <a:off x="3026410" y="2918575"/>
                <a:ext cx="278968" cy="313343"/>
                <a:chOff x="3974249" y="2056429"/>
                <a:chExt cx="449796" cy="445446"/>
              </a:xfrm>
            </p:grpSpPr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A7A9217B-13AD-4EBD-AA20-45A2602B2FE9}"/>
                    </a:ext>
                  </a:extLst>
                </p:cNvPr>
                <p:cNvSpPr/>
                <p:nvPr/>
              </p:nvSpPr>
              <p:spPr>
                <a:xfrm>
                  <a:off x="3974249" y="2056429"/>
                  <a:ext cx="449796" cy="44544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F6F7AFD8-DC07-4370-90EC-F7BF046A2764}"/>
                    </a:ext>
                  </a:extLst>
                </p:cNvPr>
                <p:cNvGrpSpPr/>
                <p:nvPr/>
              </p:nvGrpSpPr>
              <p:grpSpPr>
                <a:xfrm>
                  <a:off x="4059663" y="2155868"/>
                  <a:ext cx="278968" cy="246568"/>
                  <a:chOff x="4231481" y="1981200"/>
                  <a:chExt cx="504825" cy="419100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B5DE5B03-624A-46FB-B4B5-B5E44DE373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31481" y="2311401"/>
                    <a:ext cx="353219" cy="888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7E8547EA-F9DF-4494-9841-228FE0E4AB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84700" y="1981200"/>
                    <a:ext cx="151606" cy="330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4D1F91F-B25E-4D26-86EC-8B8DEBFDDE2F}"/>
                      </a:ext>
                    </a:extLst>
                  </p:cNvPr>
                  <p:cNvSpPr txBox="1"/>
                  <p:nvPr/>
                </p:nvSpPr>
                <p:spPr>
                  <a:xfrm>
                    <a:off x="4349750" y="2892195"/>
                    <a:ext cx="473912" cy="3250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4D1F91F-B25E-4D26-86EC-8B8DEBFDD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9750" y="2892195"/>
                    <a:ext cx="473912" cy="3250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7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961C900-1183-4E58-94BD-31E8147CAF50}"/>
                      </a:ext>
                    </a:extLst>
                  </p:cNvPr>
                  <p:cNvSpPr txBox="1"/>
                  <p:nvPr/>
                </p:nvSpPr>
                <p:spPr>
                  <a:xfrm>
                    <a:off x="783216" y="3792564"/>
                    <a:ext cx="385811" cy="3250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961C900-1183-4E58-94BD-31E8147CA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216" y="3792564"/>
                    <a:ext cx="385811" cy="32508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7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1FBDAA31-D8E2-4AA4-88AC-73F35831FCDE}"/>
                      </a:ext>
                    </a:extLst>
                  </p:cNvPr>
                  <p:cNvSpPr txBox="1"/>
                  <p:nvPr/>
                </p:nvSpPr>
                <p:spPr>
                  <a:xfrm>
                    <a:off x="849521" y="1977702"/>
                    <a:ext cx="38734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1FBDAA31-D8E2-4AA4-88AC-73F35831FC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521" y="1977702"/>
                    <a:ext cx="38734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C7281291-5E5C-4D2F-B0CF-2C65A7A5BB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37559" y="1970891"/>
                    <a:ext cx="4064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C7281291-5E5C-4D2F-B0CF-2C65A7A5BB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559" y="1970891"/>
                    <a:ext cx="40645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50345137-3802-4A6A-9F71-28DED3F725B5}"/>
                      </a:ext>
                    </a:extLst>
                  </p:cNvPr>
                  <p:cNvSpPr txBox="1"/>
                  <p:nvPr/>
                </p:nvSpPr>
                <p:spPr>
                  <a:xfrm>
                    <a:off x="1806633" y="3847667"/>
                    <a:ext cx="4064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50345137-3802-4A6A-9F71-28DED3F725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6633" y="3847667"/>
                    <a:ext cx="40645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D2B8600C-C6F5-4E8B-914B-7B0285C252E4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188" y="2854192"/>
                    <a:ext cx="3311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D2B8600C-C6F5-4E8B-914B-7B0285C252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188" y="2854192"/>
                    <a:ext cx="33118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화살표: 오른쪽 107">
                    <a:extLst>
                      <a:ext uri="{FF2B5EF4-FFF2-40B4-BE49-F238E27FC236}">
                        <a16:creationId xmlns:a16="http://schemas.microsoft.com/office/drawing/2014/main" id="{CFCA1FD2-2D0C-4496-AD57-4878634E3C9F}"/>
                      </a:ext>
                    </a:extLst>
                  </p:cNvPr>
                  <p:cNvSpPr/>
                  <p:nvPr/>
                </p:nvSpPr>
                <p:spPr>
                  <a:xfrm>
                    <a:off x="3455347" y="2826803"/>
                    <a:ext cx="894403" cy="500191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softma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" name="화살표: 오른쪽 107">
                    <a:extLst>
                      <a:ext uri="{FF2B5EF4-FFF2-40B4-BE49-F238E27FC236}">
                        <a16:creationId xmlns:a16="http://schemas.microsoft.com/office/drawing/2014/main" id="{CFCA1FD2-2D0C-4496-AD57-4878634E3C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347" y="2826803"/>
                    <a:ext cx="894403" cy="500191"/>
                  </a:xfrm>
                  <a:prstGeom prst="rightArrow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F61E317-602A-49B2-B594-CF4D8BA5D46A}"/>
                </a:ext>
              </a:extLst>
            </p:cNvPr>
            <p:cNvSpPr txBox="1"/>
            <p:nvPr/>
          </p:nvSpPr>
          <p:spPr>
            <a:xfrm>
              <a:off x="910668" y="4937228"/>
              <a:ext cx="2835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Calculating attention coefficient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E8218D-6933-47F8-9489-735B9CDD2B12}"/>
              </a:ext>
            </a:extLst>
          </p:cNvPr>
          <p:cNvGrpSpPr/>
          <p:nvPr/>
        </p:nvGrpSpPr>
        <p:grpSpPr>
          <a:xfrm>
            <a:off x="5692252" y="1877997"/>
            <a:ext cx="5035654" cy="3836522"/>
            <a:chOff x="5235052" y="1621813"/>
            <a:chExt cx="5035654" cy="3836522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AEF6E43F-8BD7-40A4-B6DC-4F94942B4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35052" y="1621813"/>
              <a:ext cx="5035654" cy="329632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DBC91F4-4F0D-48B2-A62E-D2E3B7F6A216}"/>
                </a:ext>
              </a:extLst>
            </p:cNvPr>
            <p:cNvSpPr txBox="1"/>
            <p:nvPr/>
          </p:nvSpPr>
          <p:spPr>
            <a:xfrm>
              <a:off x="6361306" y="5119781"/>
              <a:ext cx="3321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Multi-head attention on neighborhood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부제목 3">
            <a:extLst>
              <a:ext uri="{FF2B5EF4-FFF2-40B4-BE49-F238E27FC236}">
                <a16:creationId xmlns:a16="http://schemas.microsoft.com/office/drawing/2014/main" id="{AF56958D-67D9-457F-8CA4-9CEF772ED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75" y="1020827"/>
            <a:ext cx="11539226" cy="5043129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51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72784E-BEB1-417B-89E7-B29AC34CBA8F}"/>
              </a:ext>
            </a:extLst>
          </p:cNvPr>
          <p:cNvGrpSpPr/>
          <p:nvPr/>
        </p:nvGrpSpPr>
        <p:grpSpPr>
          <a:xfrm>
            <a:off x="971550" y="1443430"/>
            <a:ext cx="4263501" cy="4271570"/>
            <a:chOff x="120276" y="1247888"/>
            <a:chExt cx="4040446" cy="402789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5AF2D95-6289-46F2-B2F7-B9066CEB22D7}"/>
                </a:ext>
              </a:extLst>
            </p:cNvPr>
            <p:cNvGrpSpPr/>
            <p:nvPr/>
          </p:nvGrpSpPr>
          <p:grpSpPr>
            <a:xfrm>
              <a:off x="120276" y="1247888"/>
              <a:ext cx="4040446" cy="3595952"/>
              <a:chOff x="783216" y="1263128"/>
              <a:chExt cx="4040446" cy="3595952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95EC085F-D211-49C2-A456-69FBAA78D5F3}"/>
                  </a:ext>
                </a:extLst>
              </p:cNvPr>
              <p:cNvSpPr/>
              <p:nvPr/>
            </p:nvSpPr>
            <p:spPr>
              <a:xfrm>
                <a:off x="1373721" y="1263128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39D554E5-656E-4138-A9D4-AB136008F475}"/>
                  </a:ext>
                </a:extLst>
              </p:cNvPr>
              <p:cNvSpPr/>
              <p:nvPr/>
            </p:nvSpPr>
            <p:spPr>
              <a:xfrm>
                <a:off x="1373721" y="2204043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2E0CFDD7-EC3B-443C-9B77-64F549419FA2}"/>
                  </a:ext>
                </a:extLst>
              </p:cNvPr>
              <p:cNvSpPr/>
              <p:nvPr/>
            </p:nvSpPr>
            <p:spPr>
              <a:xfrm>
                <a:off x="1372451" y="2671543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34EC8D5-302E-4387-8B66-BFE2669E64EC}"/>
                  </a:ext>
                </a:extLst>
              </p:cNvPr>
              <p:cNvSpPr/>
              <p:nvPr/>
            </p:nvSpPr>
            <p:spPr>
              <a:xfrm>
                <a:off x="1373721" y="1736543"/>
                <a:ext cx="278968" cy="3105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63DD3038-D02E-420C-8CA5-6ECECA2C578B}"/>
                  </a:ext>
                </a:extLst>
              </p:cNvPr>
              <p:cNvSpPr/>
              <p:nvPr/>
            </p:nvSpPr>
            <p:spPr>
              <a:xfrm>
                <a:off x="1373721" y="3140146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95AF21A1-0F4D-4137-A8F7-18C6903D714E}"/>
                  </a:ext>
                </a:extLst>
              </p:cNvPr>
              <p:cNvSpPr/>
              <p:nvPr/>
            </p:nvSpPr>
            <p:spPr>
              <a:xfrm>
                <a:off x="1373721" y="4081061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B6FD54B7-DC67-476A-8706-CBC99AC21BE0}"/>
                  </a:ext>
                </a:extLst>
              </p:cNvPr>
              <p:cNvSpPr/>
              <p:nvPr/>
            </p:nvSpPr>
            <p:spPr>
              <a:xfrm>
                <a:off x="1372451" y="4548561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22F6F56A-2A1F-4F77-ABAB-8800C942D101}"/>
                  </a:ext>
                </a:extLst>
              </p:cNvPr>
              <p:cNvSpPr/>
              <p:nvPr/>
            </p:nvSpPr>
            <p:spPr>
              <a:xfrm>
                <a:off x="1373721" y="3613561"/>
                <a:ext cx="278968" cy="3105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057CF06B-9A34-4E63-86B7-92DF3FAD5719}"/>
                  </a:ext>
                </a:extLst>
              </p:cNvPr>
              <p:cNvSpPr/>
              <p:nvPr/>
            </p:nvSpPr>
            <p:spPr>
              <a:xfrm>
                <a:off x="2297646" y="1734999"/>
                <a:ext cx="278968" cy="3105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37415029-070A-4D6A-B3C9-44FAEC941057}"/>
                  </a:ext>
                </a:extLst>
              </p:cNvPr>
              <p:cNvSpPr/>
              <p:nvPr/>
            </p:nvSpPr>
            <p:spPr>
              <a:xfrm>
                <a:off x="2297646" y="2202498"/>
                <a:ext cx="278968" cy="310519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8812C21-8C9F-439D-A194-F663038DB0BC}"/>
                  </a:ext>
                </a:extLst>
              </p:cNvPr>
              <p:cNvSpPr/>
              <p:nvPr/>
            </p:nvSpPr>
            <p:spPr>
              <a:xfrm>
                <a:off x="2297646" y="4077982"/>
                <a:ext cx="278968" cy="31051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3930A2A-7B90-4CB4-B219-A206B0E90A87}"/>
                  </a:ext>
                </a:extLst>
              </p:cNvPr>
              <p:cNvSpPr/>
              <p:nvPr/>
            </p:nvSpPr>
            <p:spPr>
              <a:xfrm>
                <a:off x="2297646" y="3610482"/>
                <a:ext cx="278968" cy="310519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00FCA97B-2E2D-47AF-83AE-4F2BD19DC1DD}"/>
                  </a:ext>
                </a:extLst>
              </p:cNvPr>
              <p:cNvCxnSpPr>
                <a:stCxn id="63" idx="6"/>
                <a:endCxn id="72" idx="2"/>
              </p:cNvCxnSpPr>
              <p:nvPr/>
            </p:nvCxnSpPr>
            <p:spPr>
              <a:xfrm flipV="1">
                <a:off x="1652689" y="1890259"/>
                <a:ext cx="644957" cy="469044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2102E94B-6CFC-4CE0-B850-06EA8732153D}"/>
                  </a:ext>
                </a:extLst>
              </p:cNvPr>
              <p:cNvCxnSpPr>
                <a:cxnSpLocks/>
                <a:stCxn id="66" idx="6"/>
                <a:endCxn id="72" idx="2"/>
              </p:cNvCxnSpPr>
              <p:nvPr/>
            </p:nvCxnSpPr>
            <p:spPr>
              <a:xfrm flipV="1">
                <a:off x="1652689" y="1890259"/>
                <a:ext cx="644957" cy="1544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30B6A520-A32C-462C-959E-3BB74BAAB77F}"/>
                  </a:ext>
                </a:extLst>
              </p:cNvPr>
              <p:cNvCxnSpPr>
                <a:cxnSpLocks/>
                <a:stCxn id="61" idx="6"/>
                <a:endCxn id="72" idx="2"/>
              </p:cNvCxnSpPr>
              <p:nvPr/>
            </p:nvCxnSpPr>
            <p:spPr>
              <a:xfrm>
                <a:off x="1652689" y="1418388"/>
                <a:ext cx="644957" cy="471871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B8461A9D-0FEF-45DE-8AE2-B41B452A6126}"/>
                  </a:ext>
                </a:extLst>
              </p:cNvPr>
              <p:cNvCxnSpPr>
                <a:cxnSpLocks/>
                <a:stCxn id="64" idx="6"/>
                <a:endCxn id="73" idx="2"/>
              </p:cNvCxnSpPr>
              <p:nvPr/>
            </p:nvCxnSpPr>
            <p:spPr>
              <a:xfrm flipV="1">
                <a:off x="1651419" y="2357758"/>
                <a:ext cx="646227" cy="469045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A358A5AD-E1AE-4CE5-9560-2A643BE3A181}"/>
                  </a:ext>
                </a:extLst>
              </p:cNvPr>
              <p:cNvCxnSpPr>
                <a:cxnSpLocks/>
                <a:stCxn id="61" idx="6"/>
                <a:endCxn id="73" idx="2"/>
              </p:cNvCxnSpPr>
              <p:nvPr/>
            </p:nvCxnSpPr>
            <p:spPr>
              <a:xfrm>
                <a:off x="1652689" y="1418388"/>
                <a:ext cx="644957" cy="939370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BFA24FD5-D368-4EA8-974E-39E5D7EDA092}"/>
                  </a:ext>
                </a:extLst>
              </p:cNvPr>
              <p:cNvCxnSpPr>
                <a:cxnSpLocks/>
                <a:stCxn id="66" idx="6"/>
                <a:endCxn id="73" idx="2"/>
              </p:cNvCxnSpPr>
              <p:nvPr/>
            </p:nvCxnSpPr>
            <p:spPr>
              <a:xfrm>
                <a:off x="1652689" y="1891803"/>
                <a:ext cx="644957" cy="465955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69F7AD0-42F0-47B9-BE3D-9C8DE89FA291}"/>
                  </a:ext>
                </a:extLst>
              </p:cNvPr>
              <p:cNvCxnSpPr>
                <a:cxnSpLocks/>
                <a:stCxn id="63" idx="6"/>
                <a:endCxn id="73" idx="2"/>
              </p:cNvCxnSpPr>
              <p:nvPr/>
            </p:nvCxnSpPr>
            <p:spPr>
              <a:xfrm flipV="1">
                <a:off x="1652689" y="2357758"/>
                <a:ext cx="644957" cy="1545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94A3488D-F16C-4D8F-9F91-B134BFD7A194}"/>
                  </a:ext>
                </a:extLst>
              </p:cNvPr>
              <p:cNvCxnSpPr>
                <a:cxnSpLocks/>
                <a:stCxn id="64" idx="6"/>
                <a:endCxn id="72" idx="2"/>
              </p:cNvCxnSpPr>
              <p:nvPr/>
            </p:nvCxnSpPr>
            <p:spPr>
              <a:xfrm flipV="1">
                <a:off x="1651419" y="1890259"/>
                <a:ext cx="646227" cy="93654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C13BC388-399F-41F2-B8E1-B3D1A494672E}"/>
                  </a:ext>
                </a:extLst>
              </p:cNvPr>
              <p:cNvCxnSpPr>
                <a:cxnSpLocks/>
                <a:stCxn id="67" idx="6"/>
                <a:endCxn id="76" idx="2"/>
              </p:cNvCxnSpPr>
              <p:nvPr/>
            </p:nvCxnSpPr>
            <p:spPr>
              <a:xfrm>
                <a:off x="1652689" y="3295406"/>
                <a:ext cx="644957" cy="470336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7F7DA7DF-0E31-452A-939F-4970B5FFFDC3}"/>
                  </a:ext>
                </a:extLst>
              </p:cNvPr>
              <p:cNvCxnSpPr>
                <a:cxnSpLocks/>
                <a:stCxn id="67" idx="6"/>
                <a:endCxn id="74" idx="2"/>
              </p:cNvCxnSpPr>
              <p:nvPr/>
            </p:nvCxnSpPr>
            <p:spPr>
              <a:xfrm>
                <a:off x="1652689" y="3295406"/>
                <a:ext cx="644957" cy="937836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8FD29E66-50B3-4C66-A12D-E31084C60EBC}"/>
                  </a:ext>
                </a:extLst>
              </p:cNvPr>
              <p:cNvCxnSpPr>
                <a:cxnSpLocks/>
                <a:stCxn id="70" idx="6"/>
                <a:endCxn id="76" idx="2"/>
              </p:cNvCxnSpPr>
              <p:nvPr/>
            </p:nvCxnSpPr>
            <p:spPr>
              <a:xfrm flipV="1">
                <a:off x="1652689" y="3765742"/>
                <a:ext cx="644957" cy="3079"/>
              </a:xfrm>
              <a:prstGeom prst="line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2E9B1DB4-1743-4F75-BB8A-C2CC74E2A7DF}"/>
                  </a:ext>
                </a:extLst>
              </p:cNvPr>
              <p:cNvCxnSpPr>
                <a:cxnSpLocks/>
                <a:stCxn id="70" idx="6"/>
                <a:endCxn id="74" idx="2"/>
              </p:cNvCxnSpPr>
              <p:nvPr/>
            </p:nvCxnSpPr>
            <p:spPr>
              <a:xfrm>
                <a:off x="1652689" y="3768821"/>
                <a:ext cx="644957" cy="464421"/>
              </a:xfrm>
              <a:prstGeom prst="line">
                <a:avLst/>
              </a:prstGeom>
              <a:ln w="381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E05B7CC2-7876-409A-851C-6291F2B428EE}"/>
                  </a:ext>
                </a:extLst>
              </p:cNvPr>
              <p:cNvCxnSpPr>
                <a:cxnSpLocks/>
                <a:stCxn id="68" idx="6"/>
                <a:endCxn id="76" idx="2"/>
              </p:cNvCxnSpPr>
              <p:nvPr/>
            </p:nvCxnSpPr>
            <p:spPr>
              <a:xfrm flipV="1">
                <a:off x="1652689" y="3765742"/>
                <a:ext cx="644957" cy="470579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CF3F381-7FA5-4774-A513-3D4E392A3DD5}"/>
                  </a:ext>
                </a:extLst>
              </p:cNvPr>
              <p:cNvCxnSpPr>
                <a:cxnSpLocks/>
                <a:stCxn id="69" idx="6"/>
                <a:endCxn id="74" idx="2"/>
              </p:cNvCxnSpPr>
              <p:nvPr/>
            </p:nvCxnSpPr>
            <p:spPr>
              <a:xfrm flipV="1">
                <a:off x="1651419" y="4233242"/>
                <a:ext cx="646227" cy="470579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943CDA5B-C994-4838-91CD-2400D8DE7EA6}"/>
                  </a:ext>
                </a:extLst>
              </p:cNvPr>
              <p:cNvCxnSpPr>
                <a:cxnSpLocks/>
                <a:stCxn id="68" idx="6"/>
                <a:endCxn id="74" idx="2"/>
              </p:cNvCxnSpPr>
              <p:nvPr/>
            </p:nvCxnSpPr>
            <p:spPr>
              <a:xfrm flipV="1">
                <a:off x="1652689" y="4233242"/>
                <a:ext cx="644957" cy="3079"/>
              </a:xfrm>
              <a:prstGeom prst="line">
                <a:avLst/>
              </a:prstGeom>
              <a:ln w="3810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5188C18A-F144-4F95-94BF-3735DE82FF1E}"/>
                  </a:ext>
                </a:extLst>
              </p:cNvPr>
              <p:cNvCxnSpPr>
                <a:cxnSpLocks/>
                <a:stCxn id="69" idx="6"/>
                <a:endCxn id="76" idx="2"/>
              </p:cNvCxnSpPr>
              <p:nvPr/>
            </p:nvCxnSpPr>
            <p:spPr>
              <a:xfrm flipV="1">
                <a:off x="1651419" y="3765742"/>
                <a:ext cx="646227" cy="93807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481FF1C9-0D49-4D44-A8F1-FD5291ADDA02}"/>
                  </a:ext>
                </a:extLst>
              </p:cNvPr>
              <p:cNvCxnSpPr>
                <a:cxnSpLocks/>
                <a:stCxn id="72" idx="6"/>
                <a:endCxn id="109" idx="2"/>
              </p:cNvCxnSpPr>
              <p:nvPr/>
            </p:nvCxnSpPr>
            <p:spPr>
              <a:xfrm>
                <a:off x="2576614" y="1890259"/>
                <a:ext cx="449796" cy="118498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4C83E5E-250B-4E80-BADC-1225123EDFF0}"/>
                  </a:ext>
                </a:extLst>
              </p:cNvPr>
              <p:cNvCxnSpPr>
                <a:cxnSpLocks/>
                <a:stCxn id="73" idx="6"/>
                <a:endCxn id="109" idx="2"/>
              </p:cNvCxnSpPr>
              <p:nvPr/>
            </p:nvCxnSpPr>
            <p:spPr>
              <a:xfrm>
                <a:off x="2576614" y="2357758"/>
                <a:ext cx="449796" cy="717489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08043C78-C076-484E-8364-49FF3ABC934F}"/>
                  </a:ext>
                </a:extLst>
              </p:cNvPr>
              <p:cNvCxnSpPr>
                <a:cxnSpLocks/>
                <a:stCxn id="76" idx="6"/>
                <a:endCxn id="109" idx="2"/>
              </p:cNvCxnSpPr>
              <p:nvPr/>
            </p:nvCxnSpPr>
            <p:spPr>
              <a:xfrm flipV="1">
                <a:off x="2576614" y="3075247"/>
                <a:ext cx="449796" cy="690495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EA27169C-8360-4B18-854F-27FA8556B793}"/>
                  </a:ext>
                </a:extLst>
              </p:cNvPr>
              <p:cNvCxnSpPr>
                <a:cxnSpLocks/>
                <a:stCxn id="74" idx="6"/>
                <a:endCxn id="109" idx="2"/>
              </p:cNvCxnSpPr>
              <p:nvPr/>
            </p:nvCxnSpPr>
            <p:spPr>
              <a:xfrm flipV="1">
                <a:off x="2576614" y="3075247"/>
                <a:ext cx="449796" cy="115799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E81D7A01-236F-4B6A-B6F8-5BF371C42BA1}"/>
                  </a:ext>
                </a:extLst>
              </p:cNvPr>
              <p:cNvGrpSpPr/>
              <p:nvPr/>
            </p:nvGrpSpPr>
            <p:grpSpPr>
              <a:xfrm>
                <a:off x="3026410" y="2918575"/>
                <a:ext cx="278968" cy="313343"/>
                <a:chOff x="3974249" y="2056429"/>
                <a:chExt cx="449796" cy="445446"/>
              </a:xfrm>
            </p:grpSpPr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A7A9217B-13AD-4EBD-AA20-45A2602B2FE9}"/>
                    </a:ext>
                  </a:extLst>
                </p:cNvPr>
                <p:cNvSpPr/>
                <p:nvPr/>
              </p:nvSpPr>
              <p:spPr>
                <a:xfrm>
                  <a:off x="3974249" y="2056429"/>
                  <a:ext cx="449796" cy="44544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F6F7AFD8-DC07-4370-90EC-F7BF046A2764}"/>
                    </a:ext>
                  </a:extLst>
                </p:cNvPr>
                <p:cNvGrpSpPr/>
                <p:nvPr/>
              </p:nvGrpSpPr>
              <p:grpSpPr>
                <a:xfrm>
                  <a:off x="4059663" y="2155868"/>
                  <a:ext cx="278968" cy="246568"/>
                  <a:chOff x="4231481" y="1981200"/>
                  <a:chExt cx="504825" cy="419100"/>
                </a:xfrm>
              </p:grpSpPr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B5DE5B03-624A-46FB-B4B5-B5E44DE373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231481" y="2311401"/>
                    <a:ext cx="353219" cy="888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7E8547EA-F9DF-4494-9841-228FE0E4AB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84700" y="1981200"/>
                    <a:ext cx="151606" cy="330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4D1F91F-B25E-4D26-86EC-8B8DEBFDDE2F}"/>
                      </a:ext>
                    </a:extLst>
                  </p:cNvPr>
                  <p:cNvSpPr txBox="1"/>
                  <p:nvPr/>
                </p:nvSpPr>
                <p:spPr>
                  <a:xfrm>
                    <a:off x="4349750" y="2892195"/>
                    <a:ext cx="473912" cy="3250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4D1F91F-B25E-4D26-86EC-8B8DEBFDD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9750" y="2892195"/>
                    <a:ext cx="473912" cy="3250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961C900-1183-4E58-94BD-31E8147CAF50}"/>
                      </a:ext>
                    </a:extLst>
                  </p:cNvPr>
                  <p:cNvSpPr txBox="1"/>
                  <p:nvPr/>
                </p:nvSpPr>
                <p:spPr>
                  <a:xfrm>
                    <a:off x="783216" y="3792564"/>
                    <a:ext cx="385811" cy="3250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961C900-1183-4E58-94BD-31E8147CA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216" y="3792564"/>
                    <a:ext cx="385811" cy="32508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1FBDAA31-D8E2-4AA4-88AC-73F35831FCDE}"/>
                      </a:ext>
                    </a:extLst>
                  </p:cNvPr>
                  <p:cNvSpPr txBox="1"/>
                  <p:nvPr/>
                </p:nvSpPr>
                <p:spPr>
                  <a:xfrm>
                    <a:off x="849521" y="1977702"/>
                    <a:ext cx="38734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1FBDAA31-D8E2-4AA4-88AC-73F35831FC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521" y="1977702"/>
                    <a:ext cx="38734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C7281291-5E5C-4D2F-B0CF-2C65A7A5BB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37559" y="1970891"/>
                    <a:ext cx="4064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C7281291-5E5C-4D2F-B0CF-2C65A7A5BB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559" y="1970891"/>
                    <a:ext cx="40645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50345137-3802-4A6A-9F71-28DED3F725B5}"/>
                      </a:ext>
                    </a:extLst>
                  </p:cNvPr>
                  <p:cNvSpPr txBox="1"/>
                  <p:nvPr/>
                </p:nvSpPr>
                <p:spPr>
                  <a:xfrm>
                    <a:off x="1806633" y="3847667"/>
                    <a:ext cx="4064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50345137-3802-4A6A-9F71-28DED3F725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6633" y="3847667"/>
                    <a:ext cx="40645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D2B8600C-C6F5-4E8B-914B-7B0285C252E4}"/>
                      </a:ext>
                    </a:extLst>
                  </p:cNvPr>
                  <p:cNvSpPr txBox="1"/>
                  <p:nvPr/>
                </p:nvSpPr>
                <p:spPr>
                  <a:xfrm>
                    <a:off x="2660188" y="2854192"/>
                    <a:ext cx="3311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ko-KR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D2B8600C-C6F5-4E8B-914B-7B0285C252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0188" y="2854192"/>
                    <a:ext cx="33118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화살표: 오른쪽 107">
                    <a:extLst>
                      <a:ext uri="{FF2B5EF4-FFF2-40B4-BE49-F238E27FC236}">
                        <a16:creationId xmlns:a16="http://schemas.microsoft.com/office/drawing/2014/main" id="{CFCA1FD2-2D0C-4496-AD57-4878634E3C9F}"/>
                      </a:ext>
                    </a:extLst>
                  </p:cNvPr>
                  <p:cNvSpPr/>
                  <p:nvPr/>
                </p:nvSpPr>
                <p:spPr>
                  <a:xfrm>
                    <a:off x="3455347" y="2826803"/>
                    <a:ext cx="894403" cy="500191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softma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" name="화살표: 오른쪽 107">
                    <a:extLst>
                      <a:ext uri="{FF2B5EF4-FFF2-40B4-BE49-F238E27FC236}">
                        <a16:creationId xmlns:a16="http://schemas.microsoft.com/office/drawing/2014/main" id="{CFCA1FD2-2D0C-4496-AD57-4878634E3C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347" y="2826803"/>
                    <a:ext cx="894403" cy="500191"/>
                  </a:xfrm>
                  <a:prstGeom prst="rightArrow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F61E317-602A-49B2-B594-CF4D8BA5D46A}"/>
                </a:ext>
              </a:extLst>
            </p:cNvPr>
            <p:cNvSpPr txBox="1"/>
            <p:nvPr/>
          </p:nvSpPr>
          <p:spPr>
            <a:xfrm>
              <a:off x="910668" y="4937228"/>
              <a:ext cx="28355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Calculating attention coefficient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부제목 3">
                <a:extLst>
                  <a:ext uri="{FF2B5EF4-FFF2-40B4-BE49-F238E27FC236}">
                    <a16:creationId xmlns:a16="http://schemas.microsoft.com/office/drawing/2014/main" id="{55BDC001-13DD-4202-8EF0-BADBA59CA7D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235051" y="1020827"/>
                <a:ext cx="6614049" cy="5043129"/>
              </a:xfrm>
            </p:spPr>
            <p:txBody>
              <a:bodyPr>
                <a:normAutofit/>
              </a:bodyPr>
              <a:lstStyle/>
              <a:p>
                <a:pPr lvl="1" algn="just">
                  <a:lnSpc>
                    <a:spcPct val="110000"/>
                  </a:lnSpc>
                </a:pPr>
                <a:endParaRPr lang="en-US" altLang="ko-KR" sz="2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endParaRPr lang="en-US" altLang="ko-KR" sz="2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endParaRPr lang="en-US" altLang="ko-KR" sz="2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r>
                  <a:rPr lang="en-US" altLang="ko-KR" sz="2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Pair-wise masked attention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𝐿𝑒𝑎𝑘𝑦𝑅𝑒𝐿𝑈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lit/>
                                  </m:r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||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exp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𝐿𝑒𝑎𝑘𝑦𝑅𝑒𝐿𝑈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lit/>
                                  </m:r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||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weight matrix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ko-K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weight vector</a:t>
                </a:r>
              </a:p>
            </p:txBody>
          </p:sp>
        </mc:Choice>
        <mc:Fallback xmlns="">
          <p:sp>
            <p:nvSpPr>
              <p:cNvPr id="54" name="부제목 3">
                <a:extLst>
                  <a:ext uri="{FF2B5EF4-FFF2-40B4-BE49-F238E27FC236}">
                    <a16:creationId xmlns:a16="http://schemas.microsoft.com/office/drawing/2014/main" id="{55BDC001-13DD-4202-8EF0-BADBA59CA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235051" y="1020827"/>
                <a:ext cx="6614049" cy="5043129"/>
              </a:xfr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98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6569"/>
            <a:ext cx="3026410" cy="4892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6E0B2E3-49DA-459D-AD35-7EFEF709BEA1}"/>
              </a:ext>
            </a:extLst>
          </p:cNvPr>
          <p:cNvSpPr txBox="1">
            <a:spLocks/>
          </p:cNvSpPr>
          <p:nvPr/>
        </p:nvSpPr>
        <p:spPr>
          <a:xfrm>
            <a:off x="-341082" y="61887"/>
            <a:ext cx="11664788" cy="600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just">
              <a:lnSpc>
                <a:spcPct val="110000"/>
              </a:lnSpc>
            </a:pP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FEE23D-1B68-42D2-B68F-3257FCDBCDEE}"/>
              </a:ext>
            </a:extLst>
          </p:cNvPr>
          <p:cNvSpPr/>
          <p:nvPr/>
        </p:nvSpPr>
        <p:spPr>
          <a:xfrm>
            <a:off x="0" y="675893"/>
            <a:ext cx="12192000" cy="714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E8218D-6933-47F8-9489-735B9CDD2B12}"/>
              </a:ext>
            </a:extLst>
          </p:cNvPr>
          <p:cNvGrpSpPr/>
          <p:nvPr/>
        </p:nvGrpSpPr>
        <p:grpSpPr>
          <a:xfrm>
            <a:off x="508583" y="1623689"/>
            <a:ext cx="5035654" cy="3836522"/>
            <a:chOff x="5235052" y="1621813"/>
            <a:chExt cx="5035654" cy="3836522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AEF6E43F-8BD7-40A4-B6DC-4F94942B4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5052" y="1621813"/>
              <a:ext cx="5035654" cy="329632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DBC91F4-4F0D-48B2-A62E-D2E3B7F6A216}"/>
                </a:ext>
              </a:extLst>
            </p:cNvPr>
            <p:cNvSpPr txBox="1"/>
            <p:nvPr/>
          </p:nvSpPr>
          <p:spPr>
            <a:xfrm>
              <a:off x="6361306" y="5119781"/>
              <a:ext cx="3321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Multi-head attention on neighborhood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부제목 3">
                <a:extLst>
                  <a:ext uri="{FF2B5EF4-FFF2-40B4-BE49-F238E27FC236}">
                    <a16:creationId xmlns:a16="http://schemas.microsoft.com/office/drawing/2014/main" id="{BE8009EF-C629-4A2A-B404-ABAD9882C43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544237" y="1020827"/>
                <a:ext cx="6304863" cy="5043129"/>
              </a:xfrm>
            </p:spPr>
            <p:txBody>
              <a:bodyPr>
                <a:normAutofit/>
              </a:bodyPr>
              <a:lstStyle/>
              <a:p>
                <a:pPr lvl="1" algn="just">
                  <a:lnSpc>
                    <a:spcPct val="110000"/>
                  </a:lnSpc>
                </a:pPr>
                <a:endParaRPr lang="en-US" altLang="ko-KR" sz="2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endParaRPr lang="en-US" altLang="ko-KR" sz="2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endParaRPr lang="en-US" altLang="ko-KR" sz="2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0000"/>
                  </a:lnSpc>
                </a:pPr>
                <a:r>
                  <a:rPr lang="en-US" altLang="ko-KR" sz="2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Generating the embedding of a node</a:t>
                </a:r>
              </a:p>
              <a:p>
                <a:pPr marL="800100" lvl="1" indent="-3429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bSup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Sup>
                          <m:sSub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l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ko-KR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||</m:t>
                    </m:r>
                  </m:oMath>
                </a14:m>
                <a: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concatenate operation</a:t>
                </a:r>
              </a:p>
              <a:p>
                <a:pPr marL="800100" lvl="1" indent="-342900" algn="l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number of heads</a:t>
                </a:r>
                <a:br>
                  <a:rPr lang="en-US" altLang="ko-KR" sz="2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ko-K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부제목 3">
                <a:extLst>
                  <a:ext uri="{FF2B5EF4-FFF2-40B4-BE49-F238E27FC236}">
                    <a16:creationId xmlns:a16="http://schemas.microsoft.com/office/drawing/2014/main" id="{BE8009EF-C629-4A2A-B404-ABAD9882C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44237" y="1020827"/>
                <a:ext cx="6304863" cy="504312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60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23033</TotalTime>
  <Words>547</Words>
  <Application>Microsoft Office PowerPoint</Application>
  <PresentationFormat>와이드스크린</PresentationFormat>
  <Paragraphs>152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Cambria Math</vt:lpstr>
      <vt:lpstr>Times New Roman</vt:lpstr>
      <vt:lpstr>Wingdings</vt:lpstr>
      <vt:lpstr>Office 테마</vt:lpstr>
      <vt:lpstr>PeerNets: Exploiting Peer Wisdom Against Adversarial Attacks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Balancing information exposure in social networks</dc:title>
  <dc:creator>Shin Yunseob</dc:creator>
  <cp:lastModifiedBy>Shin Yunseob</cp:lastModifiedBy>
  <cp:revision>405</cp:revision>
  <dcterms:created xsi:type="dcterms:W3CDTF">2018-05-08T12:32:29Z</dcterms:created>
  <dcterms:modified xsi:type="dcterms:W3CDTF">2019-02-21T04:23:22Z</dcterms:modified>
</cp:coreProperties>
</file>