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95" r:id="rId3"/>
    <p:sldId id="293" r:id="rId4"/>
    <p:sldId id="294" r:id="rId5"/>
    <p:sldId id="296" r:id="rId6"/>
    <p:sldId id="297" r:id="rId7"/>
    <p:sldId id="300" r:id="rId8"/>
    <p:sldId id="304" r:id="rId9"/>
    <p:sldId id="303" r:id="rId10"/>
    <p:sldId id="305" r:id="rId11"/>
    <p:sldId id="299" r:id="rId12"/>
    <p:sldId id="301" r:id="rId13"/>
    <p:sldId id="311" r:id="rId14"/>
    <p:sldId id="312" r:id="rId15"/>
    <p:sldId id="306" r:id="rId16"/>
    <p:sldId id="313" r:id="rId17"/>
    <p:sldId id="314" r:id="rId18"/>
    <p:sldId id="319" r:id="rId19"/>
    <p:sldId id="315" r:id="rId20"/>
    <p:sldId id="316" r:id="rId21"/>
    <p:sldId id="317" r:id="rId22"/>
    <p:sldId id="320" r:id="rId23"/>
    <p:sldId id="31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179" autoAdjust="0"/>
  </p:normalViewPr>
  <p:slideViewPr>
    <p:cSldViewPr snapToGrid="0">
      <p:cViewPr>
        <p:scale>
          <a:sx n="150" d="100"/>
          <a:sy n="150" d="100"/>
        </p:scale>
        <p:origin x="-1002" y="-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DAE-7C85-45C9-9EF9-6F39678D0C8D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9AD2-10CD-4211-994F-0211B693D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968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819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659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721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025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182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813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7611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4085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06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2413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0401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7942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667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76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500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489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319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0474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4414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558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14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CED-E530-4BF6-A3FF-0958927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2391A-F117-4DB0-9EC9-D699DDEA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1063-BD7A-4FED-8CB5-8468CDB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72CD-961C-45EF-AF31-DA1F8A4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5A12-578C-4F87-929C-F9DEFF2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11C1-1520-4E0A-A24A-6A9686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385B8-1720-4665-B277-B95CCD95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8C07-D464-47C7-B53B-BB04E200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5CAB-2823-4782-B68B-2893DD4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3EC2-17DB-46E8-8559-8A12619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0912C-3942-4F2B-A0D8-70154BE0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DBF09-087F-44C1-AA83-5E67F0FA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E791F-59ED-42B6-9D86-91575BDD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4625E-B46B-4709-8CEC-A9CF233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03E1-0C2F-4A99-AAD5-9CFF8C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0FF7-F30F-4A1B-87EE-003D31F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3DA-FD15-4A32-8E25-D5A10C84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6D9A-AB45-42CA-B9BD-95DD584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12B-7A1B-4F71-B334-82A3FDB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08C27-D282-40FE-97AD-7AC44C4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03F-2749-4843-8D22-54EB92D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88A6-853F-4C4D-8C87-1B54BE9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812C-3126-4AAE-9BDF-F2B26E1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571-46B2-45E2-A0DF-8E25D2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724B-1CFA-4CCB-B59E-14A6EB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278F-E508-4B15-B9B2-F81CF1B1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E9A-FE77-471A-904A-1A083904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FE34A-3EF2-4894-B7F0-6D146495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90FD-F9C7-4A71-9DB6-CC58880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7CE4A-2256-45AD-9755-E8B120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5E40-6F29-4F21-BEA6-9657A05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839-20E3-4C75-AA2C-587AA5E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DB70E-80AA-4CA3-873D-5FA72B2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83B40-1159-48DA-96B6-912F582E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D47C-A2D3-4D44-B6D1-B3052FF8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8A02A-37C4-402F-A310-47302964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7CA14-A99E-4BB1-8006-8D65F252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3EDB2-6374-4187-8470-2E3EBB3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68C0D-25F4-42BF-9B78-A4339B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25A38-BA97-4396-8DA4-3D02B37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3A66B-2A6A-4728-A7B6-0A098D4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5A395-BF59-408C-843B-ECB231DA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8E5F19-E23F-4FCA-9145-A8F071D2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F448-DA57-4557-9887-3A30EFE2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F4B0D-3170-4AA3-BAF1-5708134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D8F4A-2AB2-4015-99EC-C6A7992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DAB8-6AEE-4319-AB9D-1644CED5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5240-6BEA-4585-955C-21305EF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6C82-5F3E-4213-92A4-9921AC64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B77C-36CD-4258-9F25-710169B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D89A-3950-4F9B-A17C-E507665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3653-4395-4606-8A8C-F6D5EDE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EF70-4BFF-4743-AE19-CEAA8AD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0D86C-A024-4359-B0D4-A78B5D3E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EF128-EEB4-4435-A532-3136CF0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9A75F-3CC5-414E-B481-146F1A7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FC7-8D88-4F50-9430-E49F31D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C55C5-4378-4FA0-89ED-923496A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234F-CF8B-4ECC-A3C1-2B9A696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22EB-E9AE-476C-AA96-71BBD04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C291-C157-403A-A1EE-2C927E69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6D0A-5528-4DB5-B9CE-03C9302D803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CDEA5-AD46-4F0C-9700-17770EA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8825-A4BC-44C1-A0AE-EE2A1D1D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6732396" y="4873452"/>
            <a:ext cx="5053204" cy="1424840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2018/11/20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70" y="1825509"/>
            <a:ext cx="10661860" cy="1177794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Classification with</a:t>
            </a:r>
            <a:b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1432762" y="3143497"/>
            <a:ext cx="9326475" cy="10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Thomas N.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Kipf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and Max Welling</a:t>
            </a:r>
          </a:p>
          <a:p>
            <a:r>
              <a:rPr kumimoji="1" lang="en-US" altLang="ko-KR" sz="20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ICLR 2017</a:t>
            </a: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078FD7-DB6F-41AC-9E4C-0B0BEDBC1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423" y="1336214"/>
            <a:ext cx="4612192" cy="3284734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64709D-3BA8-4AE8-98BC-105A391DBC8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8400366" y="3846641"/>
            <a:ext cx="1346309" cy="388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BEE8AC-BABF-4E09-872A-70C37265088F}"/>
                  </a:ext>
                </a:extLst>
              </p:cNvPr>
              <p:cNvSpPr txBox="1"/>
              <p:nvPr/>
            </p:nvSpPr>
            <p:spPr>
              <a:xfrm>
                <a:off x="9746675" y="3646586"/>
                <a:ext cx="11255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BEE8AC-BABF-4E09-872A-70C37265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675" y="3646586"/>
                <a:ext cx="11255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9625CA-71BD-4D48-AC07-140C48EBEB8F}"/>
                  </a:ext>
                </a:extLst>
              </p:cNvPr>
              <p:cNvSpPr txBox="1"/>
              <p:nvPr/>
            </p:nvSpPr>
            <p:spPr>
              <a:xfrm>
                <a:off x="2202413" y="4598856"/>
                <a:ext cx="5721608" cy="94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9625CA-71BD-4D48-AC07-140C48EBE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413" y="4598856"/>
                <a:ext cx="5721608" cy="947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45B978-AEEB-4299-AFC0-730CFE33BA61}"/>
              </a:ext>
            </a:extLst>
          </p:cNvPr>
          <p:cNvSpPr/>
          <p:nvPr/>
        </p:nvSpPr>
        <p:spPr>
          <a:xfrm>
            <a:off x="7867860" y="1336214"/>
            <a:ext cx="492369" cy="318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E875954-6C2E-4A48-B0C2-98308195316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063217" y="3440934"/>
            <a:ext cx="0" cy="115792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4BB0D00-2D0A-4043-82C7-87C7C4E20EFD}"/>
                  </a:ext>
                </a:extLst>
              </p:cNvPr>
              <p:cNvSpPr txBox="1"/>
              <p:nvPr/>
            </p:nvSpPr>
            <p:spPr>
              <a:xfrm>
                <a:off x="8014427" y="4616892"/>
                <a:ext cx="29384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non-linear function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set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’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neighbors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4BB0D00-2D0A-4043-82C7-87C7C4E20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427" y="4616892"/>
                <a:ext cx="2938497" cy="923330"/>
              </a:xfrm>
              <a:prstGeom prst="rect">
                <a:avLst/>
              </a:prstGeom>
              <a:blipFill>
                <a:blip r:embed="rId7"/>
                <a:stretch>
                  <a:fillRect t="-3947" r="-830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그림 50">
            <a:extLst>
              <a:ext uri="{FF2B5EF4-FFF2-40B4-BE49-F238E27FC236}">
                <a16:creationId xmlns:a16="http://schemas.microsoft.com/office/drawing/2014/main" id="{38E0303B-618F-4415-9C2E-9C8DF8CE0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6605" y="1651505"/>
            <a:ext cx="2156427" cy="22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4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2828B0B-DB04-4230-8D0B-55F6EF9D8AA0}"/>
              </a:ext>
            </a:extLst>
          </p:cNvPr>
          <p:cNvGrpSpPr/>
          <p:nvPr/>
        </p:nvGrpSpPr>
        <p:grpSpPr>
          <a:xfrm>
            <a:off x="2289578" y="920261"/>
            <a:ext cx="7447275" cy="3098277"/>
            <a:chOff x="1765617" y="1661219"/>
            <a:chExt cx="8660765" cy="376234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57DA8311-4B42-48C4-9FB7-07A68D55E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5617" y="1661219"/>
              <a:ext cx="8660765" cy="37623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1B85CA-1320-41E4-BC63-BB719E7C1ECA}"/>
                    </a:ext>
                  </a:extLst>
                </p:cNvPr>
                <p:cNvSpPr txBox="1"/>
                <p:nvPr/>
              </p:nvSpPr>
              <p:spPr>
                <a:xfrm>
                  <a:off x="4873450" y="3647552"/>
                  <a:ext cx="46365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1B85CA-1320-41E4-BC63-BB719E7C1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450" y="3647552"/>
                  <a:ext cx="463653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부제목 3">
                <a:extLst>
                  <a:ext uri="{FF2B5EF4-FFF2-40B4-BE49-F238E27FC236}">
                    <a16:creationId xmlns:a16="http://schemas.microsoft.com/office/drawing/2014/main" id="{0FF03F79-70C6-499D-891D-DB9829CCA35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4018539"/>
                <a:ext cx="11506201" cy="2145099"/>
              </a:xfrm>
            </p:spPr>
            <p:txBody>
              <a:bodyPr>
                <a:normAutofit lnSpcReduction="10000"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Defining loss function</a:t>
                </a: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Unsupervised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Supervised or semi-supervised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fun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)+(1−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⁡(1−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부제목 3">
                <a:extLst>
                  <a:ext uri="{FF2B5EF4-FFF2-40B4-BE49-F238E27FC236}">
                    <a16:creationId xmlns:a16="http://schemas.microsoft.com/office/drawing/2014/main" id="{0FF03F79-70C6-499D-891D-DB9829CCA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4018539"/>
                <a:ext cx="11506201" cy="2145099"/>
              </a:xfrm>
              <a:blipFill>
                <a:blip r:embed="rId6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67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Sharing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CB02EF-702E-43CA-B38A-A91C4A129C14}"/>
              </a:ext>
            </a:extLst>
          </p:cNvPr>
          <p:cNvGrpSpPr/>
          <p:nvPr/>
        </p:nvGrpSpPr>
        <p:grpSpPr>
          <a:xfrm>
            <a:off x="4709626" y="1914689"/>
            <a:ext cx="1384241" cy="1957278"/>
            <a:chOff x="6071138" y="2697565"/>
            <a:chExt cx="1114342" cy="166326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D749CA-8659-4AE8-BBDC-A4FA74005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4843" y="2697565"/>
              <a:ext cx="1100637" cy="134187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515F06-BBE7-4A5D-867F-4EFCB57D99F6}"/>
                </a:ext>
              </a:extLst>
            </p:cNvPr>
            <p:cNvSpPr txBox="1"/>
            <p:nvPr/>
          </p:nvSpPr>
          <p:spPr>
            <a:xfrm>
              <a:off x="6071138" y="4046975"/>
              <a:ext cx="978367" cy="31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for 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F7359E-9A0D-4FE5-BD12-9E36BD57CDEE}"/>
              </a:ext>
            </a:extLst>
          </p:cNvPr>
          <p:cNvGrpSpPr/>
          <p:nvPr/>
        </p:nvGrpSpPr>
        <p:grpSpPr>
          <a:xfrm>
            <a:off x="4634155" y="4321241"/>
            <a:ext cx="1459715" cy="1904650"/>
            <a:chOff x="7575008" y="2697565"/>
            <a:chExt cx="1165972" cy="167402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50D3C8-B3E7-49CE-B51B-451DC4F60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5008" y="2697565"/>
              <a:ext cx="1165972" cy="131674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C2DA29-F23D-4D03-9E86-1FE05CD5CDF7}"/>
                </a:ext>
              </a:extLst>
            </p:cNvPr>
            <p:cNvSpPr txBox="1"/>
            <p:nvPr/>
          </p:nvSpPr>
          <p:spPr>
            <a:xfrm>
              <a:off x="7653440" y="4046975"/>
              <a:ext cx="970717" cy="324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for B</a:t>
              </a:r>
            </a:p>
          </p:txBody>
        </p:sp>
      </p:grp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FB77C86-6A75-42A4-A176-2408FE985A25}"/>
              </a:ext>
            </a:extLst>
          </p:cNvPr>
          <p:cNvSpPr/>
          <p:nvPr/>
        </p:nvSpPr>
        <p:spPr>
          <a:xfrm>
            <a:off x="6401175" y="2624912"/>
            <a:ext cx="470745" cy="44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2AEE936-DE3C-4F8E-9000-8849DB3AC33B}"/>
              </a:ext>
            </a:extLst>
          </p:cNvPr>
          <p:cNvGrpSpPr/>
          <p:nvPr/>
        </p:nvGrpSpPr>
        <p:grpSpPr>
          <a:xfrm>
            <a:off x="2338998" y="1771867"/>
            <a:ext cx="2144331" cy="2408825"/>
            <a:chOff x="1298207" y="1681407"/>
            <a:chExt cx="2559899" cy="270120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5653A96-187E-4225-816F-5BC30876A605}"/>
                </a:ext>
              </a:extLst>
            </p:cNvPr>
            <p:cNvGrpSpPr/>
            <p:nvPr/>
          </p:nvGrpSpPr>
          <p:grpSpPr>
            <a:xfrm>
              <a:off x="1298207" y="1681407"/>
              <a:ext cx="2559899" cy="2701202"/>
              <a:chOff x="1969444" y="2826486"/>
              <a:chExt cx="2559899" cy="2701202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68302A3-55F0-4D73-BFD1-D7B009BE0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9444" y="2849753"/>
                <a:ext cx="2559899" cy="2677935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9C5769B-BBCC-417E-A02F-DE00A4825AB9}"/>
                  </a:ext>
                </a:extLst>
              </p:cNvPr>
              <p:cNvSpPr/>
              <p:nvPr/>
            </p:nvSpPr>
            <p:spPr>
              <a:xfrm>
                <a:off x="1969445" y="2826486"/>
                <a:ext cx="783803" cy="770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65A4883-C590-4807-BE44-229FD9AED4B7}"/>
                  </a:ext>
                </a:extLst>
              </p:cNvPr>
              <p:cNvSpPr/>
              <p:nvPr/>
            </p:nvSpPr>
            <p:spPr>
              <a:xfrm>
                <a:off x="2717722" y="2916309"/>
                <a:ext cx="460581" cy="2704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9BF703D-BD05-41BC-8AC1-6C8DCDDED6B2}"/>
                </a:ext>
              </a:extLst>
            </p:cNvPr>
            <p:cNvSpPr/>
            <p:nvPr/>
          </p:nvSpPr>
          <p:spPr>
            <a:xfrm>
              <a:off x="1972970" y="4088304"/>
              <a:ext cx="1122655" cy="270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D836349-75D2-4021-B22D-CE77A2DAAFA4}"/>
              </a:ext>
            </a:extLst>
          </p:cNvPr>
          <p:cNvGrpSpPr/>
          <p:nvPr/>
        </p:nvGrpSpPr>
        <p:grpSpPr>
          <a:xfrm>
            <a:off x="7134319" y="1771867"/>
            <a:ext cx="2144331" cy="2408825"/>
            <a:chOff x="7476471" y="1681407"/>
            <a:chExt cx="2559899" cy="270120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AA5BA14-7DD5-4276-A97F-1A2120ABE134}"/>
                </a:ext>
              </a:extLst>
            </p:cNvPr>
            <p:cNvGrpSpPr/>
            <p:nvPr/>
          </p:nvGrpSpPr>
          <p:grpSpPr>
            <a:xfrm>
              <a:off x="7476471" y="1681407"/>
              <a:ext cx="2559899" cy="2701202"/>
              <a:chOff x="781083" y="1627268"/>
              <a:chExt cx="2559899" cy="2701202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ABED107A-4F03-4696-8107-FE98AC685061}"/>
                  </a:ext>
                </a:extLst>
              </p:cNvPr>
              <p:cNvGrpSpPr/>
              <p:nvPr/>
            </p:nvGrpSpPr>
            <p:grpSpPr>
              <a:xfrm>
                <a:off x="781083" y="1627268"/>
                <a:ext cx="2559899" cy="2701202"/>
                <a:chOff x="1969444" y="2826486"/>
                <a:chExt cx="2559899" cy="2701202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52237583-8042-4F27-A89E-5AA43E6F36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9444" y="2849753"/>
                  <a:ext cx="2559899" cy="2677935"/>
                </a:xfrm>
                <a:prstGeom prst="rect">
                  <a:avLst/>
                </a:prstGeom>
              </p:spPr>
            </p:pic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3F6991FE-3B5A-461E-9264-AAE248E95ED0}"/>
                    </a:ext>
                  </a:extLst>
                </p:cNvPr>
                <p:cNvSpPr/>
                <p:nvPr/>
              </p:nvSpPr>
              <p:spPr>
                <a:xfrm>
                  <a:off x="1969445" y="2826486"/>
                  <a:ext cx="783803" cy="7708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DE804DC-18B1-4809-8A1E-3665527FE0D5}"/>
                    </a:ext>
                  </a:extLst>
                </p:cNvPr>
                <p:cNvSpPr/>
                <p:nvPr/>
              </p:nvSpPr>
              <p:spPr>
                <a:xfrm>
                  <a:off x="2717722" y="2916309"/>
                  <a:ext cx="460581" cy="270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D69FC3EA-897C-4485-A73B-1AA8166B2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6375" y="1945972"/>
                <a:ext cx="899290" cy="55434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20549E1-294F-4D01-80BA-DC1F01441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205" y="2564979"/>
                <a:ext cx="1210945" cy="1057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54D3637-98E6-4A28-B6EF-1C7763C41E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563" y="2670705"/>
                <a:ext cx="286437" cy="6249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2A9038DE-1BA2-42B5-B78D-E2A39ACBE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414" y="1987559"/>
                <a:ext cx="257174" cy="577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02715034-1364-4186-AAD7-5635B10E2A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6620" y="2782452"/>
                <a:ext cx="534800" cy="78401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0D15B38-FD6C-4789-B565-25C3A8378F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065" y="2777689"/>
                <a:ext cx="115330" cy="2584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B52F3B3-C877-4822-B963-30630B9352FF}"/>
                </a:ext>
              </a:extLst>
            </p:cNvPr>
            <p:cNvSpPr/>
            <p:nvPr/>
          </p:nvSpPr>
          <p:spPr>
            <a:xfrm>
              <a:off x="8171763" y="4107846"/>
              <a:ext cx="1122655" cy="270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6EB845E-02EA-4370-81E4-4AC90058E495}"/>
              </a:ext>
            </a:extLst>
          </p:cNvPr>
          <p:cNvGrpSpPr/>
          <p:nvPr/>
        </p:nvGrpSpPr>
        <p:grpSpPr>
          <a:xfrm>
            <a:off x="2252012" y="4037032"/>
            <a:ext cx="2144331" cy="2408825"/>
            <a:chOff x="7476471" y="1681407"/>
            <a:chExt cx="2559899" cy="2701202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EDF97C4-65E8-4525-A374-ADC47D946F09}"/>
                </a:ext>
              </a:extLst>
            </p:cNvPr>
            <p:cNvGrpSpPr/>
            <p:nvPr/>
          </p:nvGrpSpPr>
          <p:grpSpPr>
            <a:xfrm>
              <a:off x="7476471" y="1681407"/>
              <a:ext cx="2559899" cy="2701202"/>
              <a:chOff x="781083" y="1627268"/>
              <a:chExt cx="2559899" cy="2701202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F7DBA3FA-A3E4-48FA-B56B-3B78245CBD23}"/>
                  </a:ext>
                </a:extLst>
              </p:cNvPr>
              <p:cNvGrpSpPr/>
              <p:nvPr/>
            </p:nvGrpSpPr>
            <p:grpSpPr>
              <a:xfrm>
                <a:off x="781083" y="1627268"/>
                <a:ext cx="2559899" cy="2701202"/>
                <a:chOff x="1969444" y="2826486"/>
                <a:chExt cx="2559899" cy="2701202"/>
              </a:xfrm>
            </p:grpSpPr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E34D9833-CAD2-4C85-82F3-BA642B55C3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9444" y="2849753"/>
                  <a:ext cx="2559899" cy="2677935"/>
                </a:xfrm>
                <a:prstGeom prst="rect">
                  <a:avLst/>
                </a:prstGeom>
              </p:spPr>
            </p:pic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87A50D9-0126-44AF-B141-FCEA0AD6A845}"/>
                    </a:ext>
                  </a:extLst>
                </p:cNvPr>
                <p:cNvSpPr/>
                <p:nvPr/>
              </p:nvSpPr>
              <p:spPr>
                <a:xfrm>
                  <a:off x="1969445" y="2826486"/>
                  <a:ext cx="783803" cy="7708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F2503D-ED67-4D7A-AA1B-E52603E332AB}"/>
                    </a:ext>
                  </a:extLst>
                </p:cNvPr>
                <p:cNvSpPr/>
                <p:nvPr/>
              </p:nvSpPr>
              <p:spPr>
                <a:xfrm>
                  <a:off x="2717722" y="2916309"/>
                  <a:ext cx="460581" cy="270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BD2B68E3-F1D5-46DC-8E31-4C950D0942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6375" y="1945972"/>
                <a:ext cx="899290" cy="55434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85145BE8-FC7E-4A0A-AFBA-A0F23F440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205" y="2564979"/>
                <a:ext cx="1210945" cy="10572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80AE3227-AFE0-47E5-92E9-5C2D8DDA40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563" y="2670705"/>
                <a:ext cx="286437" cy="6249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91BF485-27D6-4BBE-A2D2-9CC695A19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414" y="1987559"/>
                <a:ext cx="257174" cy="577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F33A965-64C4-4EA2-A6EB-5016EF2749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6620" y="2782452"/>
                <a:ext cx="534800" cy="78401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F69A6E3-B49F-4EAB-A78A-1271B7257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065" y="2777689"/>
                <a:ext cx="115330" cy="2584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FF1C34A-868D-4C32-A0D1-843FD3B4C4CD}"/>
                </a:ext>
              </a:extLst>
            </p:cNvPr>
            <p:cNvSpPr/>
            <p:nvPr/>
          </p:nvSpPr>
          <p:spPr>
            <a:xfrm>
              <a:off x="8171763" y="4107846"/>
              <a:ext cx="1122655" cy="270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42A67E41-8599-497A-93A0-88E24E9E45D8}"/>
              </a:ext>
            </a:extLst>
          </p:cNvPr>
          <p:cNvSpPr/>
          <p:nvPr/>
        </p:nvSpPr>
        <p:spPr>
          <a:xfrm>
            <a:off x="6397128" y="5021369"/>
            <a:ext cx="470745" cy="44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D73774C-295F-4547-A94F-59C51F61995D}"/>
              </a:ext>
            </a:extLst>
          </p:cNvPr>
          <p:cNvGrpSpPr/>
          <p:nvPr/>
        </p:nvGrpSpPr>
        <p:grpSpPr>
          <a:xfrm>
            <a:off x="7213237" y="4033202"/>
            <a:ext cx="2144331" cy="2408825"/>
            <a:chOff x="7476471" y="1681407"/>
            <a:chExt cx="2559899" cy="2701202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9AFE33E-38D3-4424-86E4-45A7E73F8459}"/>
                </a:ext>
              </a:extLst>
            </p:cNvPr>
            <p:cNvGrpSpPr/>
            <p:nvPr/>
          </p:nvGrpSpPr>
          <p:grpSpPr>
            <a:xfrm>
              <a:off x="7476471" y="1681407"/>
              <a:ext cx="2559899" cy="2701202"/>
              <a:chOff x="781083" y="1627268"/>
              <a:chExt cx="2559899" cy="2701202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BF7E09A1-F081-481D-85DE-3F45948B5917}"/>
                  </a:ext>
                </a:extLst>
              </p:cNvPr>
              <p:cNvGrpSpPr/>
              <p:nvPr/>
            </p:nvGrpSpPr>
            <p:grpSpPr>
              <a:xfrm>
                <a:off x="781083" y="1627268"/>
                <a:ext cx="2559899" cy="2701202"/>
                <a:chOff x="1969444" y="2826486"/>
                <a:chExt cx="2559899" cy="2701202"/>
              </a:xfrm>
            </p:grpSpPr>
            <p:pic>
              <p:nvPicPr>
                <p:cNvPr id="80" name="그림 79">
                  <a:extLst>
                    <a:ext uri="{FF2B5EF4-FFF2-40B4-BE49-F238E27FC236}">
                      <a16:creationId xmlns:a16="http://schemas.microsoft.com/office/drawing/2014/main" id="{F8D8A55F-9DA1-45B0-9D64-63A3B3E417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9444" y="2849753"/>
                  <a:ext cx="2559899" cy="2677935"/>
                </a:xfrm>
                <a:prstGeom prst="rect">
                  <a:avLst/>
                </a:prstGeom>
              </p:spPr>
            </p:pic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B1B5F388-1ECC-46AF-9F69-4509FE8B18C8}"/>
                    </a:ext>
                  </a:extLst>
                </p:cNvPr>
                <p:cNvSpPr/>
                <p:nvPr/>
              </p:nvSpPr>
              <p:spPr>
                <a:xfrm>
                  <a:off x="1969445" y="2826486"/>
                  <a:ext cx="783803" cy="7708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80B622F9-D78B-4F92-B71D-010D3D7C848F}"/>
                    </a:ext>
                  </a:extLst>
                </p:cNvPr>
                <p:cNvSpPr/>
                <p:nvPr/>
              </p:nvSpPr>
              <p:spPr>
                <a:xfrm>
                  <a:off x="2717722" y="2916309"/>
                  <a:ext cx="460581" cy="270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E45204DC-7774-457F-8DCA-2B593C2761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6375" y="1945972"/>
                <a:ext cx="899290" cy="55434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221E583-3E7A-47AF-902A-AE51E3D56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205" y="2564979"/>
                <a:ext cx="1210945" cy="10572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C79CEA83-A882-437F-B66F-7D06246B46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563" y="2670705"/>
                <a:ext cx="286437" cy="62494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BAD6516-D80E-4DA6-83F4-AC9E17F3D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414" y="1987559"/>
                <a:ext cx="257174" cy="5774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6F1F09B-05BB-423E-B5D4-FDB1665F7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6620" y="2782452"/>
                <a:ext cx="534800" cy="78401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64F6C999-7426-4002-864F-DC3B3130A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065" y="2777689"/>
                <a:ext cx="115330" cy="25845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BE5AEE0-677A-479E-91DC-8B312EBEBEC8}"/>
                </a:ext>
              </a:extLst>
            </p:cNvPr>
            <p:cNvSpPr/>
            <p:nvPr/>
          </p:nvSpPr>
          <p:spPr>
            <a:xfrm>
              <a:off x="8171763" y="4107846"/>
              <a:ext cx="1122655" cy="270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35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Sharing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FB77C86-6A75-42A4-A176-2408FE985A25}"/>
              </a:ext>
            </a:extLst>
          </p:cNvPr>
          <p:cNvSpPr/>
          <p:nvPr/>
        </p:nvSpPr>
        <p:spPr>
          <a:xfrm>
            <a:off x="6401175" y="2624912"/>
            <a:ext cx="470745" cy="44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42A67E41-8599-497A-93A0-88E24E9E45D8}"/>
              </a:ext>
            </a:extLst>
          </p:cNvPr>
          <p:cNvSpPr/>
          <p:nvPr/>
        </p:nvSpPr>
        <p:spPr>
          <a:xfrm>
            <a:off x="2733948" y="4663914"/>
            <a:ext cx="470745" cy="44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D73774C-295F-4547-A94F-59C51F61995D}"/>
              </a:ext>
            </a:extLst>
          </p:cNvPr>
          <p:cNvGrpSpPr/>
          <p:nvPr/>
        </p:nvGrpSpPr>
        <p:grpSpPr>
          <a:xfrm>
            <a:off x="2405666" y="1790862"/>
            <a:ext cx="2144331" cy="2408825"/>
            <a:chOff x="7476471" y="1681407"/>
            <a:chExt cx="2559899" cy="2701202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9AFE33E-38D3-4424-86E4-45A7E73F8459}"/>
                </a:ext>
              </a:extLst>
            </p:cNvPr>
            <p:cNvGrpSpPr/>
            <p:nvPr/>
          </p:nvGrpSpPr>
          <p:grpSpPr>
            <a:xfrm>
              <a:off x="7476471" y="1681407"/>
              <a:ext cx="2559899" cy="2701202"/>
              <a:chOff x="781083" y="1627268"/>
              <a:chExt cx="2559899" cy="2701202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BF7E09A1-F081-481D-85DE-3F45948B5917}"/>
                  </a:ext>
                </a:extLst>
              </p:cNvPr>
              <p:cNvGrpSpPr/>
              <p:nvPr/>
            </p:nvGrpSpPr>
            <p:grpSpPr>
              <a:xfrm>
                <a:off x="781083" y="1627268"/>
                <a:ext cx="2559899" cy="2701202"/>
                <a:chOff x="1969444" y="2826486"/>
                <a:chExt cx="2559899" cy="2701202"/>
              </a:xfrm>
            </p:grpSpPr>
            <p:pic>
              <p:nvPicPr>
                <p:cNvPr id="80" name="그림 79">
                  <a:extLst>
                    <a:ext uri="{FF2B5EF4-FFF2-40B4-BE49-F238E27FC236}">
                      <a16:creationId xmlns:a16="http://schemas.microsoft.com/office/drawing/2014/main" id="{F8D8A55F-9DA1-45B0-9D64-63A3B3E417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9444" y="2849753"/>
                  <a:ext cx="2559899" cy="2677935"/>
                </a:xfrm>
                <a:prstGeom prst="rect">
                  <a:avLst/>
                </a:prstGeom>
              </p:spPr>
            </p:pic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B1B5F388-1ECC-46AF-9F69-4509FE8B18C8}"/>
                    </a:ext>
                  </a:extLst>
                </p:cNvPr>
                <p:cNvSpPr/>
                <p:nvPr/>
              </p:nvSpPr>
              <p:spPr>
                <a:xfrm>
                  <a:off x="1969445" y="2826486"/>
                  <a:ext cx="783803" cy="7708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80B622F9-D78B-4F92-B71D-010D3D7C848F}"/>
                    </a:ext>
                  </a:extLst>
                </p:cNvPr>
                <p:cNvSpPr/>
                <p:nvPr/>
              </p:nvSpPr>
              <p:spPr>
                <a:xfrm>
                  <a:off x="2717722" y="2916309"/>
                  <a:ext cx="460581" cy="270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E45204DC-7774-457F-8DCA-2B593C2761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6375" y="1945972"/>
                <a:ext cx="899290" cy="55434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221E583-3E7A-47AF-902A-AE51E3D56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205" y="2564979"/>
                <a:ext cx="1210945" cy="10572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C79CEA83-A882-437F-B66F-7D06246B46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563" y="2670705"/>
                <a:ext cx="286437" cy="62494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BAD6516-D80E-4DA6-83F4-AC9E17F3D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414" y="1987559"/>
                <a:ext cx="257174" cy="5774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6F1F09B-05BB-423E-B5D4-FDB1665F7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6620" y="2782452"/>
                <a:ext cx="534800" cy="78401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64F6C999-7426-4002-864F-DC3B3130A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065" y="2777689"/>
                <a:ext cx="115330" cy="25845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BE5AEE0-677A-479E-91DC-8B312EBEBEC8}"/>
                </a:ext>
              </a:extLst>
            </p:cNvPr>
            <p:cNvSpPr/>
            <p:nvPr/>
          </p:nvSpPr>
          <p:spPr>
            <a:xfrm>
              <a:off x="8171763" y="4107846"/>
              <a:ext cx="1122655" cy="270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D891FBD-3B2B-4706-833E-3A64E7BACFA2}"/>
              </a:ext>
            </a:extLst>
          </p:cNvPr>
          <p:cNvGrpSpPr/>
          <p:nvPr/>
        </p:nvGrpSpPr>
        <p:grpSpPr>
          <a:xfrm>
            <a:off x="4605411" y="1931620"/>
            <a:ext cx="1522654" cy="1981217"/>
            <a:chOff x="7539828" y="4725862"/>
            <a:chExt cx="1236332" cy="1711145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CB60054-23BD-4CF1-83B6-9D4DAA1B7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9828" y="4725862"/>
              <a:ext cx="1236332" cy="135192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18C5BC-BDFF-4001-9CD6-419C26CC0B48}"/>
                </a:ext>
              </a:extLst>
            </p:cNvPr>
            <p:cNvSpPr txBox="1"/>
            <p:nvPr/>
          </p:nvSpPr>
          <p:spPr>
            <a:xfrm>
              <a:off x="7669823" y="6118021"/>
              <a:ext cx="976336" cy="31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for E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4464751-A106-4A44-88F4-7104E39CDA49}"/>
              </a:ext>
            </a:extLst>
          </p:cNvPr>
          <p:cNvGrpSpPr/>
          <p:nvPr/>
        </p:nvGrpSpPr>
        <p:grpSpPr>
          <a:xfrm>
            <a:off x="7117314" y="1733328"/>
            <a:ext cx="2144331" cy="2408825"/>
            <a:chOff x="7476471" y="1681407"/>
            <a:chExt cx="2559899" cy="2701202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65BE5F6-DC5D-40FE-8D02-52394B9A8F6F}"/>
                </a:ext>
              </a:extLst>
            </p:cNvPr>
            <p:cNvGrpSpPr/>
            <p:nvPr/>
          </p:nvGrpSpPr>
          <p:grpSpPr>
            <a:xfrm>
              <a:off x="7476471" y="1681407"/>
              <a:ext cx="2559899" cy="2701202"/>
              <a:chOff x="781083" y="1627268"/>
              <a:chExt cx="2559899" cy="2701202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2F1FB79D-F8FC-46BB-A6C2-DCB12D8D7519}"/>
                  </a:ext>
                </a:extLst>
              </p:cNvPr>
              <p:cNvGrpSpPr/>
              <p:nvPr/>
            </p:nvGrpSpPr>
            <p:grpSpPr>
              <a:xfrm>
                <a:off x="781083" y="1627268"/>
                <a:ext cx="2559899" cy="2701202"/>
                <a:chOff x="1969444" y="2826486"/>
                <a:chExt cx="2559899" cy="2701202"/>
              </a:xfrm>
            </p:grpSpPr>
            <p:pic>
              <p:nvPicPr>
                <p:cNvPr id="95" name="그림 94">
                  <a:extLst>
                    <a:ext uri="{FF2B5EF4-FFF2-40B4-BE49-F238E27FC236}">
                      <a16:creationId xmlns:a16="http://schemas.microsoft.com/office/drawing/2014/main" id="{CAF42696-5A5B-4988-928B-819F875058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9444" y="2849753"/>
                  <a:ext cx="2559899" cy="2677935"/>
                </a:xfrm>
                <a:prstGeom prst="rect">
                  <a:avLst/>
                </a:prstGeom>
              </p:spPr>
            </p:pic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B13F9BCB-1F5F-4D41-8127-C71FE98BE316}"/>
                    </a:ext>
                  </a:extLst>
                </p:cNvPr>
                <p:cNvSpPr/>
                <p:nvPr/>
              </p:nvSpPr>
              <p:spPr>
                <a:xfrm>
                  <a:off x="1969445" y="2826486"/>
                  <a:ext cx="783803" cy="7708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15992670-5F93-4BFE-B248-8C1BA294D84C}"/>
                    </a:ext>
                  </a:extLst>
                </p:cNvPr>
                <p:cNvSpPr/>
                <p:nvPr/>
              </p:nvSpPr>
              <p:spPr>
                <a:xfrm>
                  <a:off x="2717722" y="2916309"/>
                  <a:ext cx="460581" cy="270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DB4FFC1-E9F1-4970-AB1B-B28CCEF4D7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6375" y="1945972"/>
                <a:ext cx="899290" cy="55434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C27D9CE7-9B0C-4F7C-9D90-4A3A62D41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205" y="2564979"/>
                <a:ext cx="1210945" cy="10572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8B906FA5-6BCC-4AC9-9135-441EFD0C4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563" y="2670705"/>
                <a:ext cx="286437" cy="62494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186A3F8-9B87-4D4A-9C5F-3D4227660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414" y="1987559"/>
                <a:ext cx="257174" cy="5774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0EBEB51-BF0D-4D8D-B707-1EA41072C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6620" y="2782452"/>
                <a:ext cx="534800" cy="78401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FBAF800F-FA97-4EB8-9640-6CEC47B40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065" y="2777689"/>
                <a:ext cx="115330" cy="25845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40FF1D2-9BCA-44D3-BF94-486F24E557E2}"/>
                </a:ext>
              </a:extLst>
            </p:cNvPr>
            <p:cNvSpPr/>
            <p:nvPr/>
          </p:nvSpPr>
          <p:spPr>
            <a:xfrm>
              <a:off x="8171763" y="4107846"/>
              <a:ext cx="1122655" cy="270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1387657-64DC-442C-B53A-231E6E74F286}"/>
              </a:ext>
            </a:extLst>
          </p:cNvPr>
          <p:cNvCxnSpPr>
            <a:cxnSpLocks/>
          </p:cNvCxnSpPr>
          <p:nvPr/>
        </p:nvCxnSpPr>
        <p:spPr>
          <a:xfrm flipH="1">
            <a:off x="8409185" y="3170583"/>
            <a:ext cx="546502" cy="3718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97A60C-702A-4012-AF53-86D613A523A0}"/>
              </a:ext>
            </a:extLst>
          </p:cNvPr>
          <p:cNvSpPr txBox="1"/>
          <p:nvPr/>
        </p:nvSpPr>
        <p:spPr>
          <a:xfrm>
            <a:off x="3324288" y="4682120"/>
            <a:ext cx="448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much further training for C, D, F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1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learning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generate embeddings for new nodes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016570D2-5463-41D7-9CAF-D787C4563B26}"/>
              </a:ext>
            </a:extLst>
          </p:cNvPr>
          <p:cNvGrpSpPr/>
          <p:nvPr/>
        </p:nvGrpSpPr>
        <p:grpSpPr>
          <a:xfrm>
            <a:off x="2451080" y="2209800"/>
            <a:ext cx="3473469" cy="3408729"/>
            <a:chOff x="2517756" y="1678053"/>
            <a:chExt cx="3225490" cy="312132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64ED55-CE50-41C1-816C-A21BA80949EC}"/>
                </a:ext>
              </a:extLst>
            </p:cNvPr>
            <p:cNvGrpSpPr/>
            <p:nvPr/>
          </p:nvGrpSpPr>
          <p:grpSpPr>
            <a:xfrm>
              <a:off x="2517756" y="1678053"/>
              <a:ext cx="2979186" cy="3121326"/>
              <a:chOff x="7117314" y="1733328"/>
              <a:chExt cx="2144331" cy="2408825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14464751-A106-4A44-88F4-7104E39CDA49}"/>
                  </a:ext>
                </a:extLst>
              </p:cNvPr>
              <p:cNvGrpSpPr/>
              <p:nvPr/>
            </p:nvGrpSpPr>
            <p:grpSpPr>
              <a:xfrm>
                <a:off x="7117314" y="1733328"/>
                <a:ext cx="2144331" cy="2408825"/>
                <a:chOff x="7476471" y="1681407"/>
                <a:chExt cx="2559899" cy="2701202"/>
              </a:xfrm>
            </p:grpSpPr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F65BE5F6-DC5D-40FE-8D02-52394B9A8F6F}"/>
                    </a:ext>
                  </a:extLst>
                </p:cNvPr>
                <p:cNvGrpSpPr/>
                <p:nvPr/>
              </p:nvGrpSpPr>
              <p:grpSpPr>
                <a:xfrm>
                  <a:off x="7476471" y="1681407"/>
                  <a:ext cx="2559899" cy="2701202"/>
                  <a:chOff x="781083" y="1627268"/>
                  <a:chExt cx="2559899" cy="2701202"/>
                </a:xfrm>
              </p:grpSpPr>
              <p:grpSp>
                <p:nvGrpSpPr>
                  <p:cNvPr id="88" name="그룹 87">
                    <a:extLst>
                      <a:ext uri="{FF2B5EF4-FFF2-40B4-BE49-F238E27FC236}">
                        <a16:creationId xmlns:a16="http://schemas.microsoft.com/office/drawing/2014/main" id="{2F1FB79D-F8FC-46BB-A6C2-DCB12D8D7519}"/>
                      </a:ext>
                    </a:extLst>
                  </p:cNvPr>
                  <p:cNvGrpSpPr/>
                  <p:nvPr/>
                </p:nvGrpSpPr>
                <p:grpSpPr>
                  <a:xfrm>
                    <a:off x="781083" y="1627268"/>
                    <a:ext cx="2559899" cy="2701202"/>
                    <a:chOff x="1969444" y="2826486"/>
                    <a:chExt cx="2559899" cy="2701202"/>
                  </a:xfrm>
                </p:grpSpPr>
                <p:pic>
                  <p:nvPicPr>
                    <p:cNvPr id="95" name="그림 94">
                      <a:extLst>
                        <a:ext uri="{FF2B5EF4-FFF2-40B4-BE49-F238E27FC236}">
                          <a16:creationId xmlns:a16="http://schemas.microsoft.com/office/drawing/2014/main" id="{CAF42696-5A5B-4988-928B-819F875058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69444" y="2849753"/>
                      <a:ext cx="2559899" cy="267793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6" name="직사각형 95">
                      <a:extLst>
                        <a:ext uri="{FF2B5EF4-FFF2-40B4-BE49-F238E27FC236}">
                          <a16:creationId xmlns:a16="http://schemas.microsoft.com/office/drawing/2014/main" id="{B13F9BCB-1F5F-4D41-8127-C71FE98BE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9445" y="2826486"/>
                      <a:ext cx="783803" cy="7708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7" name="직사각형 96">
                      <a:extLst>
                        <a:ext uri="{FF2B5EF4-FFF2-40B4-BE49-F238E27FC236}">
                          <a16:creationId xmlns:a16="http://schemas.microsoft.com/office/drawing/2014/main" id="{15992670-5F93-4BFE-B248-8C1BA294D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7722" y="2916309"/>
                      <a:ext cx="460581" cy="27046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CDB4FFC1-E9F1-4970-AB1B-B28CCEF4D7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76375" y="1945972"/>
                    <a:ext cx="899290" cy="554341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C27D9CE7-9B0C-4F7C-9D90-4A3A62D417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3205" y="2564979"/>
                    <a:ext cx="1210945" cy="105726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8B906FA5-6BCC-4AC9-9135-441EFD0C4B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1563" y="2670705"/>
                    <a:ext cx="286437" cy="624945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7186A3F8-9B87-4D4A-9C5F-3D4227660D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8414" y="1987559"/>
                    <a:ext cx="257174" cy="57742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60EBEB51-BF0D-4D8D-B707-1EA41072CA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66620" y="2782452"/>
                    <a:ext cx="534800" cy="78401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>
                    <a:extLst>
                      <a:ext uri="{FF2B5EF4-FFF2-40B4-BE49-F238E27FC236}">
                        <a16:creationId xmlns:a16="http://schemas.microsoft.com/office/drawing/2014/main" id="{FBAF800F-FA97-4EB8-9640-6CEC47B40E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18065" y="2777689"/>
                    <a:ext cx="115330" cy="258456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840FF1D2-9BCA-44D3-BF94-486F24E557E2}"/>
                    </a:ext>
                  </a:extLst>
                </p:cNvPr>
                <p:cNvSpPr/>
                <p:nvPr/>
              </p:nvSpPr>
              <p:spPr>
                <a:xfrm>
                  <a:off x="8171763" y="4107846"/>
                  <a:ext cx="1122655" cy="2704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1387657-64DC-442C-B53A-231E6E74F2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185" y="3170583"/>
                <a:ext cx="546502" cy="37180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9C00AD2-CF83-4350-BD5B-F74929CD23BE}"/>
                </a:ext>
              </a:extLst>
            </p:cNvPr>
            <p:cNvSpPr/>
            <p:nvPr/>
          </p:nvSpPr>
          <p:spPr>
            <a:xfrm>
              <a:off x="5387646" y="1751480"/>
              <a:ext cx="355600" cy="342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166ADD9-D8DF-401F-9262-545A98296B6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4633465" y="1922930"/>
              <a:ext cx="754181" cy="25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C363DEB-84E7-484F-9533-98AEF73C9898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5004755" y="2044163"/>
              <a:ext cx="434967" cy="710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91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 variation on the neighborhood aggregation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AECBDA-FFE0-4244-B2FF-A97ADF3D7A16}"/>
                  </a:ext>
                </a:extLst>
              </p:cNvPr>
              <p:cNvSpPr txBox="1"/>
              <p:nvPr/>
            </p:nvSpPr>
            <p:spPr>
              <a:xfrm>
                <a:off x="1754738" y="2684331"/>
                <a:ext cx="5721608" cy="937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AECBDA-FFE0-4244-B2FF-A97ADF3D7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38" y="2684331"/>
                <a:ext cx="5721608" cy="937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7C0244-AE80-4CEE-BF19-D32712C7E80F}"/>
                  </a:ext>
                </a:extLst>
              </p:cNvPr>
              <p:cNvSpPr txBox="1"/>
              <p:nvPr/>
            </p:nvSpPr>
            <p:spPr>
              <a:xfrm>
                <a:off x="1754738" y="3631513"/>
                <a:ext cx="5721608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)|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7C0244-AE80-4CEE-BF19-D32712C7E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38" y="3631513"/>
                <a:ext cx="5721608" cy="1281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E09F858-DA89-4F2D-9AB1-09ACDCE1D5AA}"/>
              </a:ext>
            </a:extLst>
          </p:cNvPr>
          <p:cNvSpPr txBox="1"/>
          <p:nvPr/>
        </p:nvSpPr>
        <p:spPr>
          <a:xfrm>
            <a:off x="745088" y="2737486"/>
            <a:ext cx="86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626D2-F7AE-42CF-89E1-79222F78A456}"/>
              </a:ext>
            </a:extLst>
          </p:cNvPr>
          <p:cNvSpPr txBox="1"/>
          <p:nvPr/>
        </p:nvSpPr>
        <p:spPr>
          <a:xfrm>
            <a:off x="745088" y="4041368"/>
            <a:ext cx="87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7EF206-85C9-47CA-87AD-2F44AD6AA57F}"/>
              </a:ext>
            </a:extLst>
          </p:cNvPr>
          <p:cNvCxnSpPr/>
          <p:nvPr/>
        </p:nvCxnSpPr>
        <p:spPr>
          <a:xfrm>
            <a:off x="4434840" y="4503033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AE1D1D1-72A6-4538-BE70-611138A9BF6A}"/>
              </a:ext>
            </a:extLst>
          </p:cNvPr>
          <p:cNvCxnSpPr>
            <a:cxnSpLocks/>
          </p:cNvCxnSpPr>
          <p:nvPr/>
        </p:nvCxnSpPr>
        <p:spPr>
          <a:xfrm>
            <a:off x="5250180" y="4754493"/>
            <a:ext cx="7772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316EF1-E41B-4066-A3D4-E95F1813CAEF}"/>
              </a:ext>
            </a:extLst>
          </p:cNvPr>
          <p:cNvCxnSpPr>
            <a:cxnSpLocks/>
          </p:cNvCxnSpPr>
          <p:nvPr/>
        </p:nvCxnSpPr>
        <p:spPr>
          <a:xfrm>
            <a:off x="4587240" y="4493159"/>
            <a:ext cx="0" cy="92170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2DA969-62C4-4AE0-BFBF-12DBC0316F09}"/>
              </a:ext>
            </a:extLst>
          </p:cNvPr>
          <p:cNvSpPr txBox="1"/>
          <p:nvPr/>
        </p:nvSpPr>
        <p:spPr>
          <a:xfrm>
            <a:off x="3820478" y="5333626"/>
            <a:ext cx="1533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parameter sharing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A3F364-1076-442F-A55D-A2551C931AB8}"/>
              </a:ext>
            </a:extLst>
          </p:cNvPr>
          <p:cNvSpPr txBox="1"/>
          <p:nvPr/>
        </p:nvSpPr>
        <p:spPr>
          <a:xfrm>
            <a:off x="6257129" y="4922763"/>
            <a:ext cx="1533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 for</a:t>
            </a:r>
          </a:p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nodes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FB0D3AD-0CBC-4E4B-92F8-53F3AB33CEA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38800" y="4754493"/>
            <a:ext cx="618329" cy="460658"/>
          </a:xfrm>
          <a:prstGeom prst="bentConnector3">
            <a:avLst>
              <a:gd name="adj1" fmla="val -13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3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925708-7574-42B4-874C-DA49CA410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702" y="2310944"/>
            <a:ext cx="4612192" cy="32847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CFEFE8-527A-47E4-B0B8-A5F80DF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484" y="2769110"/>
            <a:ext cx="2156427" cy="2255859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4FE008E0-6E52-4666-93F7-BDDC0C806F53}"/>
              </a:ext>
            </a:extLst>
          </p:cNvPr>
          <p:cNvGrpSpPr/>
          <p:nvPr/>
        </p:nvGrpSpPr>
        <p:grpSpPr>
          <a:xfrm>
            <a:off x="7015899" y="1458773"/>
            <a:ext cx="1814067" cy="2202007"/>
            <a:chOff x="5478501" y="1417493"/>
            <a:chExt cx="1814067" cy="2202007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F69185B-365B-45A8-A6DD-158A95D866D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5478501" y="2573535"/>
              <a:ext cx="461050" cy="104596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8ACFC48-4AA0-4B25-97DD-0CFAFFDC319A}"/>
                </a:ext>
              </a:extLst>
            </p:cNvPr>
            <p:cNvSpPr/>
            <p:nvPr/>
          </p:nvSpPr>
          <p:spPr>
            <a:xfrm>
              <a:off x="5897374" y="2327712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CAAC963-842B-4BFF-ACD2-83D08FCACC72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H="1">
              <a:off x="6562073" y="1663316"/>
              <a:ext cx="157124" cy="30456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A75B40-556C-4021-9A3B-E90A715FC87E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6143197" y="2211289"/>
              <a:ext cx="219504" cy="1586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A91415-5427-4482-8B3A-F4DE3B89573B}"/>
                </a:ext>
              </a:extLst>
            </p:cNvPr>
            <p:cNvSpPr/>
            <p:nvPr/>
          </p:nvSpPr>
          <p:spPr>
            <a:xfrm rot="19103788">
              <a:off x="6326797" y="1985928"/>
              <a:ext cx="274320" cy="2711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A419A4F-4D4A-4065-A69A-A3DB29479F88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 flipV="1">
              <a:off x="6663476" y="2072149"/>
              <a:ext cx="341092" cy="102452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CF36B0C-ED75-444A-9FE2-DBA5551CD756}"/>
                </a:ext>
              </a:extLst>
            </p:cNvPr>
            <p:cNvSpPr/>
            <p:nvPr/>
          </p:nvSpPr>
          <p:spPr>
            <a:xfrm>
              <a:off x="6677020" y="1417493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D4439EE-4092-41D8-9F90-11F5D619DAFC}"/>
                </a:ext>
              </a:extLst>
            </p:cNvPr>
            <p:cNvSpPr/>
            <p:nvPr/>
          </p:nvSpPr>
          <p:spPr>
            <a:xfrm>
              <a:off x="6917397" y="169507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AE47CD8-FE7A-4F60-BC9A-11980252CDFA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6624069" y="1839070"/>
              <a:ext cx="293328" cy="17341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3D35037-5F5E-48AE-A7E8-462F585CF23D}"/>
                </a:ext>
              </a:extLst>
            </p:cNvPr>
            <p:cNvSpPr/>
            <p:nvPr/>
          </p:nvSpPr>
          <p:spPr>
            <a:xfrm>
              <a:off x="7004568" y="2030601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76A2196-025F-4DE3-A978-13D8CCFBEFDF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823545" y="2155250"/>
            <a:ext cx="636037" cy="51555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993F0ABA-28C2-47D7-8F29-FE7F5D7BC581}"/>
              </a:ext>
            </a:extLst>
          </p:cNvPr>
          <p:cNvSpPr/>
          <p:nvPr/>
        </p:nvSpPr>
        <p:spPr>
          <a:xfrm>
            <a:off x="9459582" y="201125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3A449DB-623E-4D6F-9F6E-56DDFE0397B8}"/>
              </a:ext>
            </a:extLst>
          </p:cNvPr>
          <p:cNvSpPr/>
          <p:nvPr/>
        </p:nvSpPr>
        <p:spPr>
          <a:xfrm>
            <a:off x="9171582" y="3023576"/>
            <a:ext cx="288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82EA315-68BE-437A-83B0-2262E9056691}"/>
              </a:ext>
            </a:extLst>
          </p:cNvPr>
          <p:cNvCxnSpPr>
            <a:cxnSpLocks/>
          </p:cNvCxnSpPr>
          <p:nvPr/>
        </p:nvCxnSpPr>
        <p:spPr>
          <a:xfrm flipH="1">
            <a:off x="8856125" y="3269171"/>
            <a:ext cx="348617" cy="53605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C4A150F-7A5C-42B5-9BD6-D0912BCE1F0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8816402" y="4951347"/>
            <a:ext cx="516720" cy="5521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17AD6AC5-816C-4FF7-9361-AC2195E7E5F4}"/>
              </a:ext>
            </a:extLst>
          </p:cNvPr>
          <p:cNvSpPr/>
          <p:nvPr/>
        </p:nvSpPr>
        <p:spPr>
          <a:xfrm>
            <a:off x="9333122" y="4807347"/>
            <a:ext cx="288000" cy="28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90687B6-527D-4D6B-AE46-F50B92FADCB4}"/>
              </a:ext>
            </a:extLst>
          </p:cNvPr>
          <p:cNvSpPr/>
          <p:nvPr/>
        </p:nvSpPr>
        <p:spPr>
          <a:xfrm>
            <a:off x="7888424" y="1376881"/>
            <a:ext cx="288000" cy="28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2F102A3-6011-4C07-BE40-DF5A1776C296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8032424" y="1664881"/>
            <a:ext cx="19939" cy="27349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Convolutional Network</a:t>
                </a: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 implementation using batch operations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complexity</a:t>
                </a: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37392D-44A5-44CA-ABCC-DD20EC02694C}"/>
                  </a:ext>
                </a:extLst>
              </p:cNvPr>
              <p:cNvSpPr txBox="1"/>
              <p:nvPr/>
            </p:nvSpPr>
            <p:spPr>
              <a:xfrm>
                <a:off x="1513205" y="2012158"/>
                <a:ext cx="5721608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)|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37392D-44A5-44CA-ABCC-DD20EC02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205" y="2012158"/>
                <a:ext cx="5721608" cy="1281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C1BBB5A-0437-471E-9893-16FE5DF715CC}"/>
              </a:ext>
            </a:extLst>
          </p:cNvPr>
          <p:cNvSpPr/>
          <p:nvPr/>
        </p:nvSpPr>
        <p:spPr>
          <a:xfrm rot="5400000">
            <a:off x="3294574" y="3304097"/>
            <a:ext cx="470745" cy="44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63C379-FAFB-4EC5-B39A-5396B8B59BD1}"/>
                  </a:ext>
                </a:extLst>
              </p:cNvPr>
              <p:cNvSpPr txBox="1"/>
              <p:nvPr/>
            </p:nvSpPr>
            <p:spPr>
              <a:xfrm>
                <a:off x="669143" y="3835400"/>
                <a:ext cx="5721608" cy="627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63C379-FAFB-4EC5-B39A-5396B8B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43" y="3835400"/>
                <a:ext cx="5721608" cy="6273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4DA196-C1CD-44CD-8CD5-7ECC41888319}"/>
                  </a:ext>
                </a:extLst>
              </p:cNvPr>
              <p:cNvSpPr txBox="1"/>
              <p:nvPr/>
            </p:nvSpPr>
            <p:spPr>
              <a:xfrm>
                <a:off x="1513205" y="4564246"/>
                <a:ext cx="5721608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4DA196-C1CD-44CD-8CD5-7ECC41888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205" y="4564246"/>
                <a:ext cx="5721608" cy="491417"/>
              </a:xfrm>
              <a:prstGeom prst="rect">
                <a:avLst/>
              </a:prstGeom>
              <a:blipFill>
                <a:blip r:embed="rId7"/>
                <a:stretch>
                  <a:fillRect l="-1065" t="-10000" b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66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Semi-supervised learning with GCN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softamx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2-layer network output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activation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few labeled nodes, predict the labels of the other nodes in a graph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function: cross entropy error over all labeled examples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𝑙𝑖</m:t>
                        </m:r>
                      </m:sub>
                    </m:sSub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set of node indices that have labels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output dimension</a:t>
                </a: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5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436649" cy="523116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citation networks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as undirected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sparse bag of words as node feature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and random graph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one-hot encoding as node feature 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D51A10-28F0-4E8B-A275-F8C0F7B75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1577097"/>
            <a:ext cx="7943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1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3941135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learning in graphs (Network embedding)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Learn features for a set of objects (graphs)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a function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:|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→ 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 given a graph, by learning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use the features for any downstream task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3941135"/>
              </a:xfrm>
              <a:blipFill>
                <a:blip r:embed="rId4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AA1CA4A1-2CFA-4DC8-9FB9-034BF8DBBD1D}"/>
              </a:ext>
            </a:extLst>
          </p:cNvPr>
          <p:cNvGrpSpPr/>
          <p:nvPr/>
        </p:nvGrpSpPr>
        <p:grpSpPr>
          <a:xfrm>
            <a:off x="2536384" y="3633154"/>
            <a:ext cx="7053180" cy="2336068"/>
            <a:chOff x="2366554" y="2376718"/>
            <a:chExt cx="7307987" cy="2331348"/>
          </a:xfrm>
        </p:grpSpPr>
        <p:pic>
          <p:nvPicPr>
            <p:cNvPr id="7" name="Picture 2" descr="graph data structureì ëí ì´ë¯¸ì§ ê²ìê²°ê³¼">
              <a:extLst>
                <a:ext uri="{FF2B5EF4-FFF2-40B4-BE49-F238E27FC236}">
                  <a16:creationId xmlns:a16="http://schemas.microsoft.com/office/drawing/2014/main" id="{A6490B32-24BD-42BF-B011-71560292C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554" y="2376718"/>
              <a:ext cx="3108464" cy="2331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7EA39F7-5A8C-4397-9A3C-6EDE7D70CBC2}"/>
                </a:ext>
              </a:extLst>
            </p:cNvPr>
            <p:cNvGrpSpPr/>
            <p:nvPr/>
          </p:nvGrpSpPr>
          <p:grpSpPr>
            <a:xfrm>
              <a:off x="7497399" y="2464073"/>
              <a:ext cx="2177142" cy="2156637"/>
              <a:chOff x="6861674" y="2899416"/>
              <a:chExt cx="2177142" cy="215663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36CFB85-18F1-41C8-8776-5B0A385508E7}"/>
                  </a:ext>
                </a:extLst>
              </p:cNvPr>
              <p:cNvGrpSpPr/>
              <p:nvPr/>
            </p:nvGrpSpPr>
            <p:grpSpPr>
              <a:xfrm>
                <a:off x="6861674" y="2899416"/>
                <a:ext cx="2177142" cy="2156637"/>
                <a:chOff x="6704920" y="2346507"/>
                <a:chExt cx="2177142" cy="2156637"/>
              </a:xfrm>
            </p:grpSpPr>
            <p:sp>
              <p:nvSpPr>
                <p:cNvPr id="19" name="1/2 액자 18">
                  <a:extLst>
                    <a:ext uri="{FF2B5EF4-FFF2-40B4-BE49-F238E27FC236}">
                      <a16:creationId xmlns:a16="http://schemas.microsoft.com/office/drawing/2014/main" id="{29E579B2-9D24-42D1-A21C-C54864451786}"/>
                    </a:ext>
                  </a:extLst>
                </p:cNvPr>
                <p:cNvSpPr/>
                <p:nvPr/>
              </p:nvSpPr>
              <p:spPr>
                <a:xfrm rot="16200000">
                  <a:off x="6715172" y="2336255"/>
                  <a:ext cx="2156637" cy="2177142"/>
                </a:xfrm>
                <a:prstGeom prst="halfFrame">
                  <a:avLst>
                    <a:gd name="adj1" fmla="val 751"/>
                    <a:gd name="adj2" fmla="val 75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F94DF19-7AAA-48A1-9F94-427F40BE349E}"/>
                    </a:ext>
                  </a:extLst>
                </p:cNvPr>
                <p:cNvSpPr/>
                <p:nvPr/>
              </p:nvSpPr>
              <p:spPr>
                <a:xfrm>
                  <a:off x="7193280" y="2843348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EDDFF75F-CC20-4205-A004-094C09CA56C5}"/>
                    </a:ext>
                  </a:extLst>
                </p:cNvPr>
                <p:cNvSpPr/>
                <p:nvPr/>
              </p:nvSpPr>
              <p:spPr>
                <a:xfrm>
                  <a:off x="6988628" y="3374752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B7E62511-5B52-4ED0-9A58-BFB111E02287}"/>
                    </a:ext>
                  </a:extLst>
                </p:cNvPr>
                <p:cNvSpPr/>
                <p:nvPr/>
              </p:nvSpPr>
              <p:spPr>
                <a:xfrm>
                  <a:off x="7754983" y="2795451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5B6C356C-3356-4C5F-A66D-3845320A4B02}"/>
                    </a:ext>
                  </a:extLst>
                </p:cNvPr>
                <p:cNvSpPr/>
                <p:nvPr/>
              </p:nvSpPr>
              <p:spPr>
                <a:xfrm>
                  <a:off x="7545978" y="349231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8039B06F-3285-4768-B1B7-4FC6F46FD5EE}"/>
                    </a:ext>
                  </a:extLst>
                </p:cNvPr>
                <p:cNvSpPr/>
                <p:nvPr/>
              </p:nvSpPr>
              <p:spPr>
                <a:xfrm>
                  <a:off x="8278039" y="365600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CD1BCE6-BA44-49FD-8641-D829B4E3A382}"/>
                    </a:ext>
                  </a:extLst>
                </p:cNvPr>
                <p:cNvSpPr/>
                <p:nvPr/>
              </p:nvSpPr>
              <p:spPr>
                <a:xfrm>
                  <a:off x="7920445" y="4127863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3A2DD7-0C6F-4FD4-945C-E1614900544B}"/>
                  </a:ext>
                </a:extLst>
              </p:cNvPr>
              <p:cNvSpPr txBox="1"/>
              <p:nvPr/>
            </p:nvSpPr>
            <p:spPr>
              <a:xfrm>
                <a:off x="7244110" y="3088480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</a:t>
                </a:r>
                <a:endParaRPr lang="en-US" altLang="ko-KR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504877-F4D9-44E6-B0ED-77494758D085}"/>
                  </a:ext>
                </a:extLst>
              </p:cNvPr>
              <p:cNvSpPr txBox="1"/>
              <p:nvPr/>
            </p:nvSpPr>
            <p:spPr>
              <a:xfrm>
                <a:off x="7805813" y="304058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B</a:t>
                </a:r>
                <a:endParaRPr lang="en-US" altLang="ko-KR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7CF6DD-4230-44A1-AF53-F0209FE82D9D}"/>
                  </a:ext>
                </a:extLst>
              </p:cNvPr>
              <p:cNvSpPr txBox="1"/>
              <p:nvPr/>
            </p:nvSpPr>
            <p:spPr>
              <a:xfrm>
                <a:off x="7046671" y="3637467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C</a:t>
                </a:r>
                <a:endParaRPr lang="en-US" altLang="ko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5DB280-27F4-429E-8844-3D976760A85C}"/>
                  </a:ext>
                </a:extLst>
              </p:cNvPr>
              <p:cNvSpPr txBox="1"/>
              <p:nvPr/>
            </p:nvSpPr>
            <p:spPr>
              <a:xfrm>
                <a:off x="7599212" y="3732897"/>
                <a:ext cx="31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</a:t>
                </a:r>
                <a:endParaRPr lang="en-US" altLang="ko-KR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67E3C3-40BC-498E-8691-F3670D353BDA}"/>
                  </a:ext>
                </a:extLst>
              </p:cNvPr>
              <p:cNvSpPr txBox="1"/>
              <p:nvPr/>
            </p:nvSpPr>
            <p:spPr>
              <a:xfrm>
                <a:off x="8336027" y="38843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93FAB-C1D3-49DB-8FAB-CF7D2FE33F4D}"/>
                  </a:ext>
                </a:extLst>
              </p:cNvPr>
              <p:cNvSpPr txBox="1"/>
              <p:nvPr/>
            </p:nvSpPr>
            <p:spPr>
              <a:xfrm>
                <a:off x="7984099" y="435622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</a:t>
                </a:r>
              </a:p>
            </p:txBody>
          </p:sp>
        </p:grp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166484F3-1E19-426A-BEF3-046E7CE6AEDF}"/>
                </a:ext>
              </a:extLst>
            </p:cNvPr>
            <p:cNvSpPr/>
            <p:nvPr/>
          </p:nvSpPr>
          <p:spPr>
            <a:xfrm>
              <a:off x="5969114" y="3208201"/>
              <a:ext cx="731520" cy="56823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F4D78-A2FB-4746-8E19-9E0A283029C6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7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3984497"/>
            <a:ext cx="11506201" cy="2267500"/>
          </a:xfrm>
        </p:spPr>
        <p:txBody>
          <a:bodyPr>
            <a:normAutofit fontScale="92500" lnSpcReduction="20000"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results on a test set of 1,000 labeled examples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rate: 0.5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200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with window size of 10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regularization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6CC609-4F00-4A62-B892-AA6D22222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287" y="1192730"/>
            <a:ext cx="6829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0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 per epoch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indicates out-of-memory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C353CD-D9A0-4CE5-84E7-5828EC812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169" y="2250832"/>
            <a:ext cx="6373662" cy="324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4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by number of layers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Residual: use skip-connection between hidden layers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FBBBE6-FCE2-4C07-8731-754770DB1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12" y="2054658"/>
            <a:ext cx="10097576" cy="37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42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approach for semi-supervised classification on graph data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layer-wise propagation based on spectral convolutions on graphs 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requirement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undirected graphs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7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network embedding?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amenable to data science than graphs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only use specific mathematics and toolsets for graph data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852E19-5AB8-4B41-A7F0-88D265E48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89" y="2732950"/>
            <a:ext cx="8706461" cy="215295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41011-F121-4EAE-8FD2-60BBA6D7A766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6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8"/>
            <a:ext cx="11506201" cy="1115286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78B0C3-9E6A-486D-9237-FD243D64B65E}"/>
              </a:ext>
            </a:extLst>
          </p:cNvPr>
          <p:cNvSpPr/>
          <p:nvPr/>
        </p:nvSpPr>
        <p:spPr>
          <a:xfrm>
            <a:off x="411170" y="3019985"/>
            <a:ext cx="2029767" cy="10439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Embedding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F5D1004-D281-41DF-91F5-985B2272192E}"/>
              </a:ext>
            </a:extLst>
          </p:cNvPr>
          <p:cNvSpPr/>
          <p:nvPr/>
        </p:nvSpPr>
        <p:spPr>
          <a:xfrm>
            <a:off x="3006970" y="2331678"/>
            <a:ext cx="1384998" cy="6436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b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995878-4A92-400B-93A4-D690CCF4929A}"/>
              </a:ext>
            </a:extLst>
          </p:cNvPr>
          <p:cNvSpPr/>
          <p:nvPr/>
        </p:nvSpPr>
        <p:spPr>
          <a:xfrm>
            <a:off x="3006970" y="3227206"/>
            <a:ext cx="1384998" cy="6436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b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48AAF5-6A97-402A-9A37-C619B97330DD}"/>
              </a:ext>
            </a:extLst>
          </p:cNvPr>
          <p:cNvSpPr/>
          <p:nvPr/>
        </p:nvSpPr>
        <p:spPr>
          <a:xfrm>
            <a:off x="3026410" y="4122734"/>
            <a:ext cx="1384998" cy="6436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C08BFB-2135-4A80-928B-693961B636D2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411408" y="4444568"/>
            <a:ext cx="813077" cy="545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F9A9D6-2ED6-43AD-AEDA-E3625665BEE8}"/>
              </a:ext>
            </a:extLst>
          </p:cNvPr>
          <p:cNvSpPr/>
          <p:nvPr/>
        </p:nvSpPr>
        <p:spPr>
          <a:xfrm>
            <a:off x="5224485" y="4043213"/>
            <a:ext cx="1748413" cy="8136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611B1925-43D2-4EAF-ADDE-283602443557}"/>
              </a:ext>
            </a:extLst>
          </p:cNvPr>
          <p:cNvSpPr/>
          <p:nvPr/>
        </p:nvSpPr>
        <p:spPr>
          <a:xfrm>
            <a:off x="2542233" y="2227062"/>
            <a:ext cx="577703" cy="2629776"/>
          </a:xfrm>
          <a:prstGeom prst="leftBrace">
            <a:avLst>
              <a:gd name="adj1" fmla="val 8333"/>
              <a:gd name="adj2" fmla="val 49448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ADC2-9511-44F1-A65A-C84F0F1EEAE1}"/>
              </a:ext>
            </a:extLst>
          </p:cNvPr>
          <p:cNvSpPr txBox="1"/>
          <p:nvPr/>
        </p:nvSpPr>
        <p:spPr>
          <a:xfrm>
            <a:off x="4595264" y="2713071"/>
            <a:ext cx="2935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incremental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parameter sharing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incorporate node features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2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 variation of 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 (GNN)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parameter sharing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scalable semi-supervised classification of nodes in a graph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GNN?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ko-KR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adjacency matrix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features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0" lvl="4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attribute of a node</a:t>
                </a:r>
              </a:p>
              <a:p>
                <a:pPr marL="2743200" lvl="5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category, text, image, personal profile</a:t>
                </a:r>
              </a:p>
              <a:p>
                <a:pPr marL="2743200" lvl="5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structural attributes: degrees, clustering coefficients, etc.</a:t>
                </a:r>
              </a:p>
              <a:p>
                <a:pPr marL="2743200" lvl="5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one-hot encoding</a:t>
                </a:r>
              </a:p>
              <a:p>
                <a:pPr lvl="5" algn="just">
                  <a:lnSpc>
                    <a:spcPct val="110000"/>
                  </a:lnSpc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3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99" y="1020385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GNN?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Idea: Neighborhood Aggregation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node embeddings based on local neighborhood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aggregate information from their neighbors using neural networks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F9D70A-CBA1-44F5-A603-4CB7FB03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11" y="2886896"/>
            <a:ext cx="8226775" cy="33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1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10F0F9-EE16-4E68-A774-A9EF44C4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432" y="2483793"/>
            <a:ext cx="8660765" cy="3762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99" y="1020385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GNN?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have embeddings at each layer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embeddings (features) in Layer-0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can be arbitrary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8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99" y="1020385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GNN?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Intuition: Network neighborhood defines a computation graph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470B85-5A18-43A9-81FA-45B765E65BE8}"/>
              </a:ext>
            </a:extLst>
          </p:cNvPr>
          <p:cNvGrpSpPr/>
          <p:nvPr/>
        </p:nvGrpSpPr>
        <p:grpSpPr>
          <a:xfrm>
            <a:off x="6084843" y="2697565"/>
            <a:ext cx="1100637" cy="1718742"/>
            <a:chOff x="6084843" y="2697565"/>
            <a:chExt cx="1100637" cy="171874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DA5E5C-AD25-4229-BB82-60445042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4843" y="2697565"/>
              <a:ext cx="1100637" cy="134187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C7019C-1368-4147-9BEB-EE65933EF316}"/>
                </a:ext>
              </a:extLst>
            </p:cNvPr>
            <p:cNvSpPr txBox="1"/>
            <p:nvPr/>
          </p:nvSpPr>
          <p:spPr>
            <a:xfrm>
              <a:off x="6384630" y="4046975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83FBBB2-DDD0-44BA-A311-DE993DB4CC76}"/>
              </a:ext>
            </a:extLst>
          </p:cNvPr>
          <p:cNvGrpSpPr/>
          <p:nvPr/>
        </p:nvGrpSpPr>
        <p:grpSpPr>
          <a:xfrm>
            <a:off x="7575008" y="2697565"/>
            <a:ext cx="1165972" cy="1718742"/>
            <a:chOff x="7575008" y="2697565"/>
            <a:chExt cx="1165972" cy="171874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8D16D7-27CB-44A2-810D-70C285141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5008" y="2697565"/>
              <a:ext cx="1165972" cy="131674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A7314B-40EF-4263-A45D-3AEE47C42A6B}"/>
                </a:ext>
              </a:extLst>
            </p:cNvPr>
            <p:cNvSpPr txBox="1"/>
            <p:nvPr/>
          </p:nvSpPr>
          <p:spPr>
            <a:xfrm>
              <a:off x="7969518" y="4046975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12DD1AE-3EB5-4EC8-B5ED-29370B73D747}"/>
              </a:ext>
            </a:extLst>
          </p:cNvPr>
          <p:cNvGrpSpPr/>
          <p:nvPr/>
        </p:nvGrpSpPr>
        <p:grpSpPr>
          <a:xfrm>
            <a:off x="8914760" y="2690026"/>
            <a:ext cx="1557978" cy="1726281"/>
            <a:chOff x="8914760" y="2690026"/>
            <a:chExt cx="1557978" cy="172628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57446E0-2B1B-457E-8A4C-E76F66EB7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4760" y="2690026"/>
              <a:ext cx="1557978" cy="135694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8CCC6C-E9BB-4C47-82AA-4BA19494FB45}"/>
                </a:ext>
              </a:extLst>
            </p:cNvPr>
            <p:cNvSpPr txBox="1"/>
            <p:nvPr/>
          </p:nvSpPr>
          <p:spPr>
            <a:xfrm>
              <a:off x="9498817" y="4046975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9F809C2-5FB7-4BCC-A4B4-1A1548A4501D}"/>
              </a:ext>
            </a:extLst>
          </p:cNvPr>
          <p:cNvGrpSpPr/>
          <p:nvPr/>
        </p:nvGrpSpPr>
        <p:grpSpPr>
          <a:xfrm>
            <a:off x="6384629" y="4707860"/>
            <a:ext cx="436484" cy="1779493"/>
            <a:chOff x="6384629" y="4707860"/>
            <a:chExt cx="436484" cy="177949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213E348-DC3D-4C06-82D8-ABAA03398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9208" y="4707860"/>
              <a:ext cx="371905" cy="134689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B9B84E-E816-4FAF-9F03-41B613CA0FEA}"/>
                </a:ext>
              </a:extLst>
            </p:cNvPr>
            <p:cNvSpPr txBox="1"/>
            <p:nvPr/>
          </p:nvSpPr>
          <p:spPr>
            <a:xfrm>
              <a:off x="6384629" y="6118021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EEAD9B-AC74-4D2E-88E7-CFC411492178}"/>
              </a:ext>
            </a:extLst>
          </p:cNvPr>
          <p:cNvGrpSpPr/>
          <p:nvPr/>
        </p:nvGrpSpPr>
        <p:grpSpPr>
          <a:xfrm>
            <a:off x="7539828" y="4725862"/>
            <a:ext cx="1236332" cy="1761491"/>
            <a:chOff x="7539828" y="4725862"/>
            <a:chExt cx="1236332" cy="176149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D0317E-68B4-4186-B31F-B56AEB351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39828" y="4725862"/>
              <a:ext cx="1236332" cy="135192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1BE282-FD89-4764-98B9-D37B4439D96B}"/>
                </a:ext>
              </a:extLst>
            </p:cNvPr>
            <p:cNvSpPr txBox="1"/>
            <p:nvPr/>
          </p:nvSpPr>
          <p:spPr>
            <a:xfrm>
              <a:off x="7995128" y="6118021"/>
              <a:ext cx="325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E2DE23-5073-4C0B-8470-4CEA9FE172AF}"/>
              </a:ext>
            </a:extLst>
          </p:cNvPr>
          <p:cNvGrpSpPr/>
          <p:nvPr/>
        </p:nvGrpSpPr>
        <p:grpSpPr>
          <a:xfrm>
            <a:off x="9279125" y="4707860"/>
            <a:ext cx="983115" cy="1779493"/>
            <a:chOff x="9279125" y="4707860"/>
            <a:chExt cx="983115" cy="177949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721E3A9-6A66-4D7D-B85C-8A09A414EBAB}"/>
                </a:ext>
              </a:extLst>
            </p:cNvPr>
            <p:cNvGrpSpPr/>
            <p:nvPr/>
          </p:nvGrpSpPr>
          <p:grpSpPr>
            <a:xfrm>
              <a:off x="9279125" y="4707860"/>
              <a:ext cx="983115" cy="1346898"/>
              <a:chOff x="9840529" y="2510513"/>
              <a:chExt cx="2200275" cy="255270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45CF0B36-AE2C-4323-8ED8-7F8474FFF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40529" y="2510513"/>
                <a:ext cx="2200275" cy="255270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598806E-A5EA-4E79-B6B2-BB27901A3AB7}"/>
                  </a:ext>
                </a:extLst>
              </p:cNvPr>
              <p:cNvSpPr/>
              <p:nvPr/>
            </p:nvSpPr>
            <p:spPr>
              <a:xfrm>
                <a:off x="9873944" y="2510513"/>
                <a:ext cx="887841" cy="2829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17E3EB-2C33-4A61-8B6E-0468E89889DA}"/>
                </a:ext>
              </a:extLst>
            </p:cNvPr>
            <p:cNvSpPr txBox="1"/>
            <p:nvPr/>
          </p:nvSpPr>
          <p:spPr>
            <a:xfrm>
              <a:off x="9614228" y="6118021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DF8650E-3F2D-4974-8584-07417C183511}"/>
              </a:ext>
            </a:extLst>
          </p:cNvPr>
          <p:cNvGrpSpPr/>
          <p:nvPr/>
        </p:nvGrpSpPr>
        <p:grpSpPr>
          <a:xfrm>
            <a:off x="1969444" y="2826486"/>
            <a:ext cx="2559899" cy="2701202"/>
            <a:chOff x="1969444" y="2826486"/>
            <a:chExt cx="2559899" cy="27012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1F8F25A-EB85-4EFB-9E9F-FEDD2CAA1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69444" y="2849753"/>
              <a:ext cx="2559899" cy="267793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2F14829-FE97-49CF-897E-E039189DA45B}"/>
                </a:ext>
              </a:extLst>
            </p:cNvPr>
            <p:cNvSpPr/>
            <p:nvPr/>
          </p:nvSpPr>
          <p:spPr>
            <a:xfrm>
              <a:off x="1969445" y="2826486"/>
              <a:ext cx="783803" cy="770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8D82EA-6D20-4E3E-81E3-54671AD44039}"/>
                </a:ext>
              </a:extLst>
            </p:cNvPr>
            <p:cNvSpPr/>
            <p:nvPr/>
          </p:nvSpPr>
          <p:spPr>
            <a:xfrm>
              <a:off x="2717722" y="2916309"/>
              <a:ext cx="460581" cy="270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22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17067</TotalTime>
  <Words>665</Words>
  <Application>Microsoft Office PowerPoint</Application>
  <PresentationFormat>와이드스크린</PresentationFormat>
  <Paragraphs>193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Cambria Math</vt:lpstr>
      <vt:lpstr>Times New Roman</vt:lpstr>
      <vt:lpstr>Office 테마</vt:lpstr>
      <vt:lpstr>Semi-supervised Classification with Graph Convolutional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Balancing information exposure in social networks</dc:title>
  <dc:creator>Shin Yunseob</dc:creator>
  <cp:lastModifiedBy>Shin Yunseob</cp:lastModifiedBy>
  <cp:revision>301</cp:revision>
  <dcterms:created xsi:type="dcterms:W3CDTF">2018-05-08T12:32:29Z</dcterms:created>
  <dcterms:modified xsi:type="dcterms:W3CDTF">2019-01-17T13:45:20Z</dcterms:modified>
</cp:coreProperties>
</file>