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8" d="100"/>
          <a:sy n="28" d="100"/>
        </p:scale>
        <p:origin x="62" y="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2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5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0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8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1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8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2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1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2AD14-8950-2E76-DD20-237F822DF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687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2BD56B-4810-944D-4252-05BBFA608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84" y="952499"/>
            <a:ext cx="4814316" cy="2476501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4</a:t>
            </a:r>
            <a:r>
              <a:rPr lang="ko-KR" altLang="en-US">
                <a:solidFill>
                  <a:srgbClr val="FFFFFF"/>
                </a:solidFill>
              </a:rPr>
              <a:t>장 모델 훈련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5FE32E-D2E5-61C1-7D66-D456198DB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84" y="4270342"/>
            <a:ext cx="4814316" cy="1778503"/>
          </a:xfrm>
        </p:spPr>
        <p:txBody>
          <a:bodyPr anchor="b"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201824148 </a:t>
            </a:r>
            <a:r>
              <a:rPr lang="ko-KR" altLang="en-US">
                <a:solidFill>
                  <a:srgbClr val="FFFFFF"/>
                </a:solidFill>
              </a:rPr>
              <a:t>우민수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4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BD930-27BC-E3FC-ECDC-7D2E1576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하강법의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3ACF0-1E70-D537-43C9-5933DD43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r>
              <a:rPr lang="en-US" altLang="ko-KR" dirty="0"/>
              <a:t>:</a:t>
            </a:r>
            <a:r>
              <a:rPr lang="ko-KR" altLang="en-US" dirty="0"/>
              <a:t>모든 데이터의 </a:t>
            </a:r>
            <a:r>
              <a:rPr lang="ko-KR" altLang="en-US" dirty="0" err="1"/>
              <a:t>그레디언트를</a:t>
            </a:r>
            <a:r>
              <a:rPr lang="ko-KR" altLang="en-US" dirty="0"/>
              <a:t> 구한다음 그것을 </a:t>
            </a:r>
            <a:r>
              <a:rPr lang="ko-KR" altLang="en-US" dirty="0" err="1"/>
              <a:t>평균내어</a:t>
            </a:r>
            <a:r>
              <a:rPr lang="ko-KR" altLang="en-US" dirty="0"/>
              <a:t> </a:t>
            </a:r>
            <a:r>
              <a:rPr lang="ko-KR" altLang="en-US" dirty="0" err="1"/>
              <a:t>그레디언트를</a:t>
            </a:r>
            <a:r>
              <a:rPr lang="ko-KR" altLang="en-US" dirty="0"/>
              <a:t> 정하고 업데이트 </a:t>
            </a:r>
            <a:r>
              <a:rPr lang="ko-KR" altLang="en-US" dirty="0" err="1"/>
              <a:t>하는방식으로</a:t>
            </a:r>
            <a:r>
              <a:rPr lang="ko-KR" altLang="en-US" dirty="0"/>
              <a:t> 학습이 안정적이지만 데이터의 크기가 </a:t>
            </a:r>
            <a:r>
              <a:rPr lang="ko-KR" altLang="en-US" dirty="0" err="1"/>
              <a:t>클경우</a:t>
            </a:r>
            <a:r>
              <a:rPr lang="ko-KR" altLang="en-US" dirty="0"/>
              <a:t> 학습속도가 느려지고 너무 안정적이어서 지역 </a:t>
            </a:r>
            <a:r>
              <a:rPr lang="ko-KR" altLang="en-US" dirty="0" err="1"/>
              <a:t>최솟점에</a:t>
            </a:r>
            <a:r>
              <a:rPr lang="ko-KR" altLang="en-US" dirty="0"/>
              <a:t> 갇힐 위험이 늘어남</a:t>
            </a:r>
            <a:endParaRPr lang="en-US" altLang="ko-KR" dirty="0"/>
          </a:p>
          <a:p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r>
              <a:rPr lang="en-US" altLang="ko-KR" dirty="0"/>
              <a:t>:</a:t>
            </a:r>
            <a:r>
              <a:rPr lang="ko-KR" altLang="en-US" dirty="0"/>
              <a:t>한번의 학습에 하나의 데이터를 랜덤으로 선택하여 </a:t>
            </a:r>
            <a:r>
              <a:rPr lang="ko-KR" altLang="en-US" dirty="0" err="1"/>
              <a:t>그레디언트를</a:t>
            </a:r>
            <a:r>
              <a:rPr lang="ko-KR" altLang="en-US" dirty="0"/>
              <a:t> 구하는 방법으로 배치 경사 하강법에 비해 훨씬 빠른 속도를 가지지만 </a:t>
            </a:r>
            <a:r>
              <a:rPr lang="ko-KR" altLang="en-US" dirty="0" err="1"/>
              <a:t>그레디언트가</a:t>
            </a:r>
            <a:r>
              <a:rPr lang="ko-KR" altLang="en-US" dirty="0"/>
              <a:t> 랜덤적으로 구해짐으로 훨씬 불안정함 </a:t>
            </a:r>
            <a:r>
              <a:rPr lang="ko-KR" altLang="en-US" dirty="0" err="1"/>
              <a:t>이로인해</a:t>
            </a:r>
            <a:r>
              <a:rPr lang="ko-KR" altLang="en-US" dirty="0"/>
              <a:t> </a:t>
            </a:r>
            <a:r>
              <a:rPr lang="ko-KR" altLang="en-US" dirty="0" err="1"/>
              <a:t>지역최솟점에서는</a:t>
            </a:r>
            <a:r>
              <a:rPr lang="ko-KR" altLang="en-US" dirty="0"/>
              <a:t> </a:t>
            </a:r>
            <a:r>
              <a:rPr lang="ko-KR" altLang="en-US" dirty="0" err="1"/>
              <a:t>벗어날수있지만</a:t>
            </a:r>
            <a:r>
              <a:rPr lang="ko-KR" altLang="en-US" dirty="0"/>
              <a:t> 전역 </a:t>
            </a:r>
            <a:r>
              <a:rPr lang="ko-KR" altLang="en-US" dirty="0" err="1"/>
              <a:t>최솟점으로</a:t>
            </a:r>
            <a:r>
              <a:rPr lang="ko-KR" altLang="en-US" dirty="0"/>
              <a:t> 수렴하긴 </a:t>
            </a:r>
            <a:r>
              <a:rPr lang="ko-KR" altLang="en-US" dirty="0" err="1"/>
              <a:t>힘듬</a:t>
            </a:r>
            <a:endParaRPr lang="en-US" altLang="ko-KR" dirty="0"/>
          </a:p>
          <a:p>
            <a:r>
              <a:rPr lang="ko-KR" altLang="en-US" dirty="0"/>
              <a:t>미니배치 경사 </a:t>
            </a:r>
            <a:r>
              <a:rPr lang="ko-KR" altLang="en-US" dirty="0" err="1"/>
              <a:t>하강법</a:t>
            </a:r>
            <a:r>
              <a:rPr lang="en-US" altLang="ko-KR" dirty="0"/>
              <a:t>:</a:t>
            </a:r>
            <a:r>
              <a:rPr lang="ko-KR" altLang="en-US" dirty="0"/>
              <a:t>미니배치라 불리는 작은 샘플세트를 만들어 </a:t>
            </a:r>
            <a:r>
              <a:rPr lang="ko-KR" altLang="en-US" dirty="0" err="1"/>
              <a:t>그레디언트를</a:t>
            </a:r>
            <a:r>
              <a:rPr lang="ko-KR" altLang="en-US" dirty="0"/>
              <a:t> 구하고 그것의  평균으로 학습을 진행하는 방식으로 잘 활용할 경우 배치 </a:t>
            </a:r>
            <a:r>
              <a:rPr lang="ko-KR" altLang="en-US" dirty="0" err="1"/>
              <a:t>경사하강법의</a:t>
            </a:r>
            <a:r>
              <a:rPr lang="ko-KR" altLang="en-US" dirty="0"/>
              <a:t> 안정성과 확률적 경사 하강법의 역동성을 모두 </a:t>
            </a:r>
            <a:r>
              <a:rPr lang="ko-KR" altLang="en-US" dirty="0" err="1"/>
              <a:t>가질수있음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0A26AB-E1BA-4180-829A-BF134BA8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E6E3BD-CB2D-D0A9-7AFB-4401798D7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21"/>
          <a:stretch/>
        </p:blipFill>
        <p:spPr>
          <a:xfrm>
            <a:off x="647700" y="671462"/>
            <a:ext cx="10900833" cy="55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9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B9B1F2-665B-4FBB-ACC6-BEE3112B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0EFDA6-F788-A1D5-11A8-F04813EF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59" cy="1766587"/>
          </a:xfrm>
        </p:spPr>
        <p:txBody>
          <a:bodyPr>
            <a:normAutofit/>
          </a:bodyPr>
          <a:lstStyle/>
          <a:p>
            <a:r>
              <a:rPr lang="ko-KR" altLang="en-US" dirty="0"/>
              <a:t>다항 회귀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F20DFB-5301-4092-ACCB-8FB5CBDE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65534-0DA8-28B6-C011-E48F089A0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895600"/>
            <a:ext cx="5547359" cy="3240268"/>
          </a:xfrm>
        </p:spPr>
        <p:txBody>
          <a:bodyPr>
            <a:normAutofit/>
          </a:bodyPr>
          <a:lstStyle/>
          <a:p>
            <a:r>
              <a:rPr lang="ko-KR" altLang="en-US"/>
              <a:t>앞서 선형회귀가 특성과 예측 값 사이를 선형관계 즉</a:t>
            </a:r>
            <a:r>
              <a:rPr lang="en-US" altLang="ko-KR"/>
              <a:t>,</a:t>
            </a:r>
            <a:r>
              <a:rPr lang="ko-KR" altLang="en-US"/>
              <a:t>직선의 관계로 바라보았다면 다항 회귀는 비선형의 관계 즉</a:t>
            </a:r>
            <a:r>
              <a:rPr lang="en-US" altLang="ko-KR"/>
              <a:t>, </a:t>
            </a:r>
            <a:r>
              <a:rPr lang="ko-KR" altLang="en-US" err="1"/>
              <a:t>곡선등의</a:t>
            </a:r>
            <a:r>
              <a:rPr lang="ko-KR" altLang="en-US"/>
              <a:t> 복잡한 관계성을 뛴다고 바라본다</a:t>
            </a:r>
            <a:r>
              <a:rPr lang="en-US" altLang="ko-KR"/>
              <a:t>.</a:t>
            </a:r>
            <a:r>
              <a:rPr lang="ko-KR" altLang="en-US"/>
              <a:t>이는 앞선 선형회귀식에서 특성들을 </a:t>
            </a:r>
            <a:r>
              <a:rPr lang="en-US" altLang="ko-KR"/>
              <a:t>1</a:t>
            </a:r>
            <a:r>
              <a:rPr lang="ko-KR" altLang="en-US" err="1"/>
              <a:t>차식이</a:t>
            </a:r>
            <a:r>
              <a:rPr lang="ko-KR" altLang="en-US"/>
              <a:t> 아닌 비선형식으로 대체함으로써 </a:t>
            </a:r>
            <a:r>
              <a:rPr lang="ko-KR" altLang="en-US" err="1"/>
              <a:t>이뤄질수있다</a:t>
            </a:r>
            <a:endParaRPr lang="ko-KR" altLang="en-US"/>
          </a:p>
        </p:txBody>
      </p:sp>
      <p:pic>
        <p:nvPicPr>
          <p:cNvPr id="5" name="그림 4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F609FCB5-7C77-FDE8-3556-F2C29A8DD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682" y="1163904"/>
            <a:ext cx="4812827" cy="1973258"/>
          </a:xfrm>
          <a:prstGeom prst="rect">
            <a:avLst/>
          </a:prstGeom>
        </p:spPr>
      </p:pic>
      <p:pic>
        <p:nvPicPr>
          <p:cNvPr id="7" name="그림 6" descr="라인, 도표, 그래프이(가) 표시된 사진&#10;&#10;자동 생성된 설명">
            <a:extLst>
              <a:ext uri="{FF2B5EF4-FFF2-40B4-BE49-F238E27FC236}">
                <a16:creationId xmlns:a16="http://schemas.microsoft.com/office/drawing/2014/main" id="{3128A7D3-A5A1-D66C-0CB4-C78D9E5E4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382" y="3509433"/>
            <a:ext cx="3951105" cy="254846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269EEA-1BDB-4A4E-A4F0-C1250954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101733-A021-44D6-BE4E-2D908CFF5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4C0586-0501-0461-7291-B1ABC6B3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3528060" cy="3893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학습 곡선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4598CC-172A-48F9-9A7C-3E3E635F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1732AF-5D5C-079A-8F2C-006B1E409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307068"/>
            <a:ext cx="6896100" cy="439626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7A0454-7A54-450D-9B36-0C5378D02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101733-A021-44D6-BE4E-2D908CFF5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16E01C-50D9-02DB-A404-8FAF208C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3528060" cy="3893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100" dirty="0"/>
              <a:t>학습곡선</a:t>
            </a:r>
            <a:r>
              <a:rPr lang="en-US" altLang="ko-KR" sz="3100" dirty="0"/>
              <a:t>(</a:t>
            </a:r>
            <a:r>
              <a:rPr lang="ko-KR" altLang="en-US" sz="3100" dirty="0"/>
              <a:t>선형회귀</a:t>
            </a:r>
            <a:r>
              <a:rPr lang="en-US" altLang="ko-KR" sz="3100" dirty="0"/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4598CC-172A-48F9-9A7C-3E3E635F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F5359E-B6AE-DB01-50BB-C791366D8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393269"/>
            <a:ext cx="6896100" cy="422386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7A0454-7A54-450D-9B36-0C5378D02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1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101733-A021-44D6-BE4E-2D908CFF5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A6F4F4-3914-C40D-8AFC-0641BD1C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3528060" cy="3893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100"/>
              <a:t>학습곡선</a:t>
            </a:r>
            <a:r>
              <a:rPr lang="en-US" altLang="ko-KR" sz="3100"/>
              <a:t>(</a:t>
            </a:r>
            <a:r>
              <a:rPr lang="ko-KR" altLang="en-US" sz="3100"/>
              <a:t>선형회귀</a:t>
            </a:r>
            <a:r>
              <a:rPr lang="en-US" altLang="ko-KR" sz="3100"/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4598CC-172A-48F9-9A7C-3E3E635F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44F7B5-B9FA-DB58-2838-FACE7430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324308"/>
            <a:ext cx="6896100" cy="436178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7A0454-7A54-450D-9B36-0C5378D02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0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1BB9B1F2-665B-4FBB-ACC6-BEE3112B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B95DCF-A4F5-2789-BF35-E2E2F3B9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59" cy="1766587"/>
          </a:xfrm>
        </p:spPr>
        <p:txBody>
          <a:bodyPr>
            <a:normAutofit/>
          </a:bodyPr>
          <a:lstStyle/>
          <a:p>
            <a:r>
              <a:rPr lang="ko-KR" altLang="en-US" dirty="0"/>
              <a:t>과대적합에 싸우는 법 규제</a:t>
            </a:r>
            <a:r>
              <a:rPr lang="en-US" altLang="ko-KR" dirty="0"/>
              <a:t>:</a:t>
            </a: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8CF20DFB-5301-4092-ACCB-8FB5CBDE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A9476-C6AB-FC61-5FF9-82396F7D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895600"/>
            <a:ext cx="5547359" cy="3240268"/>
          </a:xfrm>
        </p:spPr>
        <p:txBody>
          <a:bodyPr>
            <a:normAutofit/>
          </a:bodyPr>
          <a:lstStyle/>
          <a:p>
            <a:r>
              <a:rPr lang="ko-KR" altLang="en-US"/>
              <a:t>릿지회귀는 과대적합에 싸우기 위해 </a:t>
            </a:r>
            <a:r>
              <a:rPr lang="en-US" altLang="ko-KR"/>
              <a:t>loss </a:t>
            </a:r>
            <a:r>
              <a:rPr lang="ko-KR" altLang="en-US"/>
              <a:t>함수에 가중치의 크기를 측정하는 텀을 추가함으로써</a:t>
            </a:r>
            <a:r>
              <a:rPr lang="en-US" altLang="ko-KR"/>
              <a:t>  </a:t>
            </a:r>
            <a:r>
              <a:rPr lang="ko-KR" altLang="en-US"/>
              <a:t>정답과 예측값 사이의 차이</a:t>
            </a:r>
            <a:r>
              <a:rPr lang="en-US" altLang="ko-KR"/>
              <a:t>(loss)</a:t>
            </a:r>
            <a:r>
              <a:rPr lang="ko-KR" altLang="en-US"/>
              <a:t>를 줄이는 목표에 추가하여 가중치의 크기를 줄이는 목표를 설정함으로써 둘사이의 최적점을 찾게한다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DF1F6C-C6F5-5D97-C05F-6CA92B550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682" y="1168324"/>
            <a:ext cx="4812827" cy="19644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642617-BF52-5995-7AEB-D62411934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614" y="3509433"/>
            <a:ext cx="3528641" cy="2548463"/>
          </a:xfrm>
          <a:prstGeom prst="rect">
            <a:avLst/>
          </a:prstGeom>
        </p:spPr>
      </p:pic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CA269EEA-1BDB-4A4E-A4F0-C1250954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5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B9B1F2-665B-4FBB-ACC6-BEE3112B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BF35EE-0061-5C3F-0EC3-066EA7A8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59" cy="1766587"/>
          </a:xfrm>
        </p:spPr>
        <p:txBody>
          <a:bodyPr>
            <a:normAutofit/>
          </a:bodyPr>
          <a:lstStyle/>
          <a:p>
            <a:r>
              <a:rPr lang="ko-KR" altLang="en-US" dirty="0"/>
              <a:t>과대적합에 싸우는 법 규제</a:t>
            </a:r>
            <a:r>
              <a:rPr lang="en-US" altLang="ko-KR" dirty="0"/>
              <a:t>:</a:t>
            </a: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F20DFB-5301-4092-ACCB-8FB5CBDE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18D43-9D35-1D28-0833-74909C05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895600"/>
            <a:ext cx="5547359" cy="324026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라쏘회귀는</a:t>
            </a:r>
            <a:r>
              <a:rPr lang="ko-KR" altLang="en-US" dirty="0"/>
              <a:t> 또 다른 규제 버전으로써 </a:t>
            </a:r>
            <a:r>
              <a:rPr lang="ko-KR" altLang="en-US" dirty="0" err="1"/>
              <a:t>릿지회귀처럼</a:t>
            </a:r>
            <a:r>
              <a:rPr lang="ko-KR" altLang="en-US" dirty="0"/>
              <a:t> 비용함수에 가중치 규제항을 넣지만 </a:t>
            </a:r>
            <a:r>
              <a:rPr lang="ko-KR" altLang="en-US" dirty="0" err="1"/>
              <a:t>릿지회귀에서</a:t>
            </a:r>
            <a:r>
              <a:rPr lang="ko-KR" altLang="en-US" dirty="0"/>
              <a:t> </a:t>
            </a:r>
            <a:r>
              <a:rPr lang="en-US" altLang="ko-KR" dirty="0"/>
              <a:t>L2norm</a:t>
            </a:r>
            <a:r>
              <a:rPr lang="ko-KR" altLang="en-US" dirty="0"/>
              <a:t>을 사용한 식을 사용한 것과는 달리 </a:t>
            </a:r>
            <a:r>
              <a:rPr lang="en-US" altLang="ko-KR" dirty="0"/>
              <a:t>L1 norm,</a:t>
            </a:r>
            <a:r>
              <a:rPr lang="ko-KR" altLang="en-US" dirty="0"/>
              <a:t>즉 절대값 </a:t>
            </a:r>
            <a:r>
              <a:rPr lang="ko-KR" altLang="en-US" dirty="0" err="1"/>
              <a:t>텀을</a:t>
            </a:r>
            <a:r>
              <a:rPr lang="ko-KR" altLang="en-US" dirty="0"/>
              <a:t> </a:t>
            </a:r>
            <a:r>
              <a:rPr lang="ko-KR" altLang="en-US" dirty="0" err="1"/>
              <a:t>사용한것이</a:t>
            </a:r>
            <a:r>
              <a:rPr lang="ko-KR" altLang="en-US" dirty="0"/>
              <a:t> 특징이다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92E752-839E-85B7-7E40-77D724FD5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682" y="1049842"/>
            <a:ext cx="4812827" cy="22013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FB12DD-CE94-5C3C-9F8D-CFFC5E3A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952" y="3509433"/>
            <a:ext cx="3587966" cy="254846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269EEA-1BDB-4A4E-A4F0-C1250954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31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D1EA06-65E5-423D-918F-BC9B4B261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8B8157-B196-C682-E7CF-4742D130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478024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과대적합에 싸우는 법 규제</a:t>
            </a:r>
            <a:r>
              <a:rPr lang="en-US" altLang="ko-KR" dirty="0"/>
              <a:t>:</a:t>
            </a:r>
            <a:r>
              <a:rPr lang="ko-KR" altLang="en-US" dirty="0" err="1"/>
              <a:t>엘라스틱넷</a:t>
            </a:r>
            <a:r>
              <a:rPr lang="ko-KR" altLang="en-US" dirty="0"/>
              <a:t> 회귀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284A1A-5912-4234-8058-F3E2BC7AB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78EEAD6-A6EA-CF94-A594-9AC64E25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724" y="952500"/>
            <a:ext cx="6889698" cy="159997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E89AF-C005-126F-E535-400256649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602" y="3760750"/>
            <a:ext cx="6889698" cy="229715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릿지회귀와</a:t>
            </a:r>
            <a:r>
              <a:rPr lang="ko-KR" altLang="en-US" dirty="0"/>
              <a:t> </a:t>
            </a:r>
            <a:r>
              <a:rPr lang="ko-KR" altLang="en-US" dirty="0" err="1"/>
              <a:t>라쏘회귀를</a:t>
            </a:r>
            <a:r>
              <a:rPr lang="ko-KR" altLang="en-US" dirty="0"/>
              <a:t> 절충한 모델로 비율로써 </a:t>
            </a:r>
            <a:r>
              <a:rPr lang="ko-KR" altLang="en-US" dirty="0" err="1"/>
              <a:t>둘중</a:t>
            </a:r>
            <a:r>
              <a:rPr lang="ko-KR" altLang="en-US" dirty="0"/>
              <a:t> 어느 </a:t>
            </a:r>
            <a:r>
              <a:rPr lang="ko-KR" altLang="en-US" dirty="0" err="1"/>
              <a:t>텀을</a:t>
            </a:r>
            <a:r>
              <a:rPr lang="ko-KR" altLang="en-US" dirty="0"/>
              <a:t> 더 </a:t>
            </a:r>
            <a:r>
              <a:rPr lang="ko-KR" altLang="en-US" dirty="0" err="1"/>
              <a:t>반영할것인지</a:t>
            </a:r>
            <a:r>
              <a:rPr lang="ko-KR" altLang="en-US" dirty="0"/>
              <a:t> 결정한다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C2EB05-BDF8-45BF-BA9A-F4E9D8AD8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00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D1EA06-65E5-423D-918F-BC9B4B261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22A1B1-DE67-26E6-2E3D-1ACF1E54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478024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과대적합에 싸우는 법 규제</a:t>
            </a:r>
            <a:r>
              <a:rPr lang="en-US" altLang="ko-KR" dirty="0"/>
              <a:t>:</a:t>
            </a:r>
            <a:r>
              <a:rPr lang="ko-KR" altLang="en-US" dirty="0"/>
              <a:t>조기 종료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284A1A-5912-4234-8058-F3E2BC7AB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AAFFDF2-7CAB-56C0-8DCE-81537551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724" y="952500"/>
            <a:ext cx="3824710" cy="24765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210BA-513C-F019-8C1C-0DC4E3D6B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602" y="3760750"/>
            <a:ext cx="6889698" cy="2297150"/>
          </a:xfrm>
        </p:spPr>
        <p:txBody>
          <a:bodyPr>
            <a:normAutofit/>
          </a:bodyPr>
          <a:lstStyle/>
          <a:p>
            <a:r>
              <a:rPr lang="ko-KR" altLang="en-US" dirty="0"/>
              <a:t>일반적으로 과대적합이 진행되기 시작하면 훈련 오차</a:t>
            </a:r>
            <a:r>
              <a:rPr lang="en-US" altLang="ko-KR" dirty="0"/>
              <a:t>(train loss)</a:t>
            </a:r>
            <a:r>
              <a:rPr lang="ko-KR" altLang="en-US" dirty="0"/>
              <a:t>는 꾸준히 줄어드는 반면에 검증 오차</a:t>
            </a:r>
            <a:r>
              <a:rPr lang="en-US" altLang="ko-KR" dirty="0"/>
              <a:t>(</a:t>
            </a:r>
            <a:r>
              <a:rPr lang="en-US" altLang="ko-KR" dirty="0" err="1"/>
              <a:t>val</a:t>
            </a:r>
            <a:r>
              <a:rPr lang="en-US" altLang="ko-KR" dirty="0"/>
              <a:t> loss)</a:t>
            </a:r>
            <a:r>
              <a:rPr lang="ko-KR" altLang="en-US" dirty="0"/>
              <a:t>는 다시 증가하기 시작한다</a:t>
            </a:r>
            <a:r>
              <a:rPr lang="en-US" altLang="ko-KR" dirty="0"/>
              <a:t>.</a:t>
            </a:r>
            <a:r>
              <a:rPr lang="ko-KR" altLang="en-US" dirty="0"/>
              <a:t>이때 검증오차가 증가하기전에 학습을 </a:t>
            </a:r>
            <a:r>
              <a:rPr lang="ko-KR" altLang="en-US" dirty="0" err="1"/>
              <a:t>종료시키는걸</a:t>
            </a:r>
            <a:r>
              <a:rPr lang="ko-KR" altLang="en-US" dirty="0"/>
              <a:t> </a:t>
            </a:r>
            <a:r>
              <a:rPr lang="ko-KR" altLang="en-US" dirty="0" err="1"/>
              <a:t>조기종료라고한다</a:t>
            </a:r>
            <a:r>
              <a:rPr lang="ko-KR" altLang="en-US" dirty="0"/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C2EB05-BDF8-45BF-BA9A-F4E9D8AD8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4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4B15E1-8643-4122-BC17-9DE123491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2D9BF9-CAD9-1EBE-3D50-D4F45231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6419719" cy="1623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선형 회귀 모델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1D576B-3782-47A1-8847-9E731C48B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라인, 그래프, 도표, 번호이(가) 표시된 사진&#10;&#10;자동 생성된 설명">
            <a:extLst>
              <a:ext uri="{FF2B5EF4-FFF2-40B4-BE49-F238E27FC236}">
                <a16:creationId xmlns:a16="http://schemas.microsoft.com/office/drawing/2014/main" id="{4DBA6E4E-5F8A-F114-54CE-F33165BB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67" y="2895600"/>
            <a:ext cx="5141952" cy="3162300"/>
          </a:xfrm>
          <a:prstGeom prst="rect">
            <a:avLst/>
          </a:prstGeom>
        </p:spPr>
      </p:pic>
      <p:pic>
        <p:nvPicPr>
          <p:cNvPr id="5" name="내용 개체 틀 4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F93C740A-344F-5659-F169-811996B65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8492" y="2895599"/>
            <a:ext cx="5454497" cy="222270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4FB581-6A58-4B43-8121-6AA1567A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09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9A80C15-3247-4F0B-9E9F-027A6C940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60CF2-D9C4-FC86-4F51-1A8DD87D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1" y="952500"/>
            <a:ext cx="6896100" cy="3613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5400"/>
              <a:t>이진 분류</a:t>
            </a:r>
            <a:r>
              <a:rPr lang="en-US" altLang="ko-KR" sz="5400"/>
              <a:t>:</a:t>
            </a:r>
            <a:r>
              <a:rPr lang="ko-KR" altLang="en-US" sz="5400"/>
              <a:t>로지스틱 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D76AF-C247-5197-D16A-387B86510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1" y="4817476"/>
            <a:ext cx="6896100" cy="1240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선형 회귀 모델과 같이 가중치 합을 계산하되 그 결과값을 </a:t>
            </a:r>
            <a:r>
              <a:rPr lang="ko-KR" altLang="en-US"/>
              <a:t>시그모이드</a:t>
            </a:r>
            <a:r>
              <a:rPr lang="en-US" altLang="ko-KR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en-US" altLang="ko-KR"/>
              <a:t>sigmiod</a:t>
            </a:r>
            <a:r>
              <a:rPr lang="en-US" altLang="ko-KR" dirty="0"/>
              <a:t>)</a:t>
            </a:r>
            <a:r>
              <a:rPr lang="ko-KR" altLang="en-US" dirty="0"/>
              <a:t>에 넣어 출력을 구함</a:t>
            </a:r>
            <a:endParaRPr lang="ko-KR" alt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87ADE6-D373-4E0F-BB12-D30968CB6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E0A4B43-80D5-C24A-DB73-A8BA6D8D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989364"/>
            <a:ext cx="3152870" cy="15212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9B3A55-BB81-AECE-E139-4EA3DC951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32" y="4190963"/>
            <a:ext cx="3152870" cy="13891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B12382-1C98-D246-8902-F63ECE90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400" y="3053658"/>
            <a:ext cx="3152870" cy="75068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3312C9-88BC-4F55-8078-5589DAADC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9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8D6085F8-E39B-486C-B9B4-19F5C60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103633-A67A-3BED-17EB-A671CB2B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013434" cy="2182585"/>
          </a:xfrm>
        </p:spPr>
        <p:txBody>
          <a:bodyPr>
            <a:normAutofit/>
          </a:bodyPr>
          <a:lstStyle/>
          <a:p>
            <a:r>
              <a:rPr lang="ko-KR" altLang="en-US"/>
              <a:t>로지스틱 회귀의 비용함수</a:t>
            </a:r>
            <a:endParaRPr lang="ko-KR" altLang="en-US" dirty="0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20E81896-F236-4624-A5A5-7B6B1EBD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09C327-66A8-E2C3-1C7C-19D4B006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52501"/>
            <a:ext cx="5432808" cy="218258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C65080-3105-2E58-5100-79DE030A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623494"/>
            <a:ext cx="5356251" cy="2239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73F6E6-3C47-62CE-ED78-B1CD4E65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18" y="4124265"/>
            <a:ext cx="5383715" cy="1238385"/>
          </a:xfrm>
          <a:prstGeom prst="rect">
            <a:avLst/>
          </a:prstGeom>
        </p:spPr>
      </p:pic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7517EBED-CD23-46F7-9944-921247CA8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2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C4B15E1-8643-4122-BC17-9DE123491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3E8291-692F-7ACC-03DD-B76597B0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6419719" cy="1623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다항 분류</a:t>
            </a:r>
            <a:r>
              <a:rPr lang="en-US" altLang="ko-KR" dirty="0"/>
              <a:t>:</a:t>
            </a:r>
            <a:r>
              <a:rPr lang="ko-KR" altLang="en-US"/>
              <a:t>소프트맥스</a:t>
            </a:r>
            <a:r>
              <a:rPr lang="en-US" altLang="ko-KR"/>
              <a:t> </a:t>
            </a:r>
            <a:r>
              <a:rPr lang="ko-KR" altLang="en-US" dirty="0"/>
              <a:t>회귀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D576B-3782-47A1-8847-9E731C48B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B2C1EB3-98F6-3689-37B2-90B24F865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3" y="2895600"/>
            <a:ext cx="5303521" cy="2764003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54F79B-1A43-9EB2-6755-38BA6C493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8492" y="2895599"/>
            <a:ext cx="5454497" cy="184089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4FB581-6A58-4B43-8121-6AA1567A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328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7A827B-03DA-D050-3D6E-3C4DA9A7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ko-KR" altLang="en-US" sz="4400"/>
              <a:t>크로스 앤트로피 비용함수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8F7597-B40F-C57E-6F6B-0197AF7AB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>
            <a:normAutofit/>
          </a:bodyPr>
          <a:lstStyle/>
          <a:p>
            <a:r>
              <a:rPr lang="ko-KR" altLang="en-US" dirty="0"/>
              <a:t>앞선 로지스틱 회귀에서도 사용된 비용함수로 </a:t>
            </a:r>
            <a:r>
              <a:rPr lang="ko-KR" altLang="en-US" dirty="0" err="1"/>
              <a:t>뷴류기에서</a:t>
            </a:r>
            <a:r>
              <a:rPr lang="ko-KR" altLang="en-US" dirty="0"/>
              <a:t> 널리 사용되는 비용함수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EBDD6A-062F-08B3-6DC0-BAE2FA9E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606246"/>
            <a:ext cx="6915150" cy="3126025"/>
          </a:xfrm>
          <a:prstGeom prst="rect">
            <a:avLst/>
          </a:prstGeom>
        </p:spPr>
      </p:pic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6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D1EA06-65E5-423D-918F-BC9B4B261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F2A43-3517-5418-5310-1F427F10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478024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모델의 학습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284A1A-5912-4234-8058-F3E2BC7AB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601B269-990E-CD6A-8611-B4751BDD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724" y="952500"/>
            <a:ext cx="6889698" cy="210457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44B06-360C-D09B-5B8F-A27582B8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602" y="3760750"/>
            <a:ext cx="6889698" cy="2297150"/>
          </a:xfrm>
        </p:spPr>
        <p:txBody>
          <a:bodyPr>
            <a:normAutofit/>
          </a:bodyPr>
          <a:lstStyle/>
          <a:p>
            <a:r>
              <a:rPr lang="ko-KR" altLang="en-US" dirty="0"/>
              <a:t>정해진 모델의 파라미터를 변화시켜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</a:t>
            </a:r>
            <a:r>
              <a:rPr lang="en-US" altLang="ko-KR" dirty="0"/>
              <a:t>(loss)</a:t>
            </a:r>
            <a:r>
              <a:rPr lang="ko-KR" altLang="en-US" dirty="0"/>
              <a:t>를 최소화하는 과정으로 책에서는 </a:t>
            </a:r>
            <a:r>
              <a:rPr lang="ko-KR" altLang="en-US" dirty="0" err="1"/>
              <a:t>로스함수를</a:t>
            </a:r>
            <a:r>
              <a:rPr lang="ko-KR" altLang="en-US" dirty="0"/>
              <a:t> </a:t>
            </a:r>
            <a:r>
              <a:rPr lang="en-US" altLang="ko-KR" dirty="0"/>
              <a:t>MES(</a:t>
            </a:r>
            <a:r>
              <a:rPr lang="ko-KR" altLang="en-US" dirty="0"/>
              <a:t>평균 제곱 오차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삼았다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C2EB05-BDF8-45BF-BA9A-F4E9D8AD8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3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414945-E282-1B71-AFA6-C05C2891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비용함수</a:t>
            </a:r>
            <a:r>
              <a:rPr lang="en-US" altLang="ko-KR" sz="4400" dirty="0"/>
              <a:t>(loss function)</a:t>
            </a:r>
            <a:r>
              <a:rPr lang="ko-KR" altLang="en-US" sz="4400" dirty="0"/>
              <a:t>을 최소화하기</a:t>
            </a:r>
            <a:r>
              <a:rPr lang="en-US" altLang="ko-KR" sz="4400" dirty="0"/>
              <a:t>(1)</a:t>
            </a:r>
            <a:endParaRPr lang="ko-KR" altLang="en-US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AAA0C-4B84-73E9-C09B-E49EB33F8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>
            <a:normAutofit/>
          </a:bodyPr>
          <a:lstStyle/>
          <a:p>
            <a:r>
              <a:rPr lang="ko-KR" altLang="en-US" dirty="0"/>
              <a:t>해석적인 방법</a:t>
            </a:r>
            <a:r>
              <a:rPr lang="en-US" altLang="ko-KR" dirty="0"/>
              <a:t>:</a:t>
            </a:r>
            <a:r>
              <a:rPr lang="ko-KR" altLang="en-US" dirty="0"/>
              <a:t>수학공식</a:t>
            </a:r>
            <a:r>
              <a:rPr lang="en-US" altLang="ko-KR" dirty="0"/>
              <a:t>(</a:t>
            </a:r>
            <a:r>
              <a:rPr lang="ko-KR" altLang="en-US" dirty="0"/>
              <a:t>정규 방정식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4D937B-2B80-05DE-C589-3D7CC1EEF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"/>
          <a:stretch/>
        </p:blipFill>
        <p:spPr>
          <a:xfrm>
            <a:off x="4648200" y="2412462"/>
            <a:ext cx="6915150" cy="36600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4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D2BA24-1BE6-6BFC-A2B4-98ED7C99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비용함수</a:t>
            </a:r>
            <a:r>
              <a:rPr lang="en-US" altLang="ko-KR" sz="4400" dirty="0"/>
              <a:t>(loss function)</a:t>
            </a:r>
            <a:r>
              <a:rPr lang="ko-KR" altLang="en-US" sz="4400" dirty="0"/>
              <a:t>을 최소화하기</a:t>
            </a:r>
            <a:r>
              <a:rPr lang="en-US" altLang="ko-KR" sz="4400" dirty="0"/>
              <a:t>(2)</a:t>
            </a:r>
            <a:endParaRPr lang="ko-KR" altLang="en-US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7ED3C-0B33-207F-9F5D-FE02EE345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경사하강법</a:t>
            </a:r>
            <a:r>
              <a:rPr lang="en-US" altLang="ko-KR" dirty="0"/>
              <a:t>(gradient</a:t>
            </a:r>
            <a:r>
              <a:rPr lang="ko-KR" altLang="en-US" dirty="0"/>
              <a:t> </a:t>
            </a:r>
            <a:r>
              <a:rPr lang="en-US" altLang="ko-KR" dirty="0"/>
              <a:t>descent):</a:t>
            </a:r>
            <a:r>
              <a:rPr lang="ko-KR" altLang="en-US" dirty="0"/>
              <a:t>현재 파라미터 </a:t>
            </a:r>
            <a:r>
              <a:rPr lang="ko-KR" altLang="en-US" dirty="0" err="1"/>
              <a:t>백터에</a:t>
            </a:r>
            <a:r>
              <a:rPr lang="ko-KR" altLang="en-US" dirty="0"/>
              <a:t> 대해 비용함수의 </a:t>
            </a:r>
            <a:r>
              <a:rPr lang="ko-KR" altLang="en-US" dirty="0" err="1"/>
              <a:t>그레디언트</a:t>
            </a:r>
            <a:r>
              <a:rPr lang="en-US" altLang="ko-KR" dirty="0"/>
              <a:t>(</a:t>
            </a:r>
            <a:r>
              <a:rPr lang="ko-KR" altLang="en-US" dirty="0"/>
              <a:t>기울기</a:t>
            </a:r>
            <a:r>
              <a:rPr lang="en-US" altLang="ko-KR" dirty="0"/>
              <a:t>)</a:t>
            </a:r>
            <a:r>
              <a:rPr lang="ko-KR" altLang="en-US" dirty="0"/>
              <a:t>를 구하여 </a:t>
            </a:r>
            <a:r>
              <a:rPr lang="ko-KR" altLang="en-US" dirty="0" err="1"/>
              <a:t>그래디언트가</a:t>
            </a:r>
            <a:r>
              <a:rPr lang="ko-KR" altLang="en-US" dirty="0"/>
              <a:t> </a:t>
            </a:r>
            <a:r>
              <a:rPr lang="ko-KR" altLang="en-US" dirty="0" err="1"/>
              <a:t>가장크게</a:t>
            </a:r>
            <a:r>
              <a:rPr lang="ko-KR" altLang="en-US" dirty="0"/>
              <a:t> 감소하는 방향으로 </a:t>
            </a:r>
            <a:r>
              <a:rPr lang="ko-KR" altLang="en-US" dirty="0" err="1"/>
              <a:t>진행하는것을</a:t>
            </a:r>
            <a:r>
              <a:rPr lang="ko-KR" altLang="en-US" dirty="0"/>
              <a:t> 반복함으로써 최솟값을 향해가는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64D833-71B2-0980-26AD-92E267FDC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1" b="-2"/>
          <a:stretch/>
        </p:blipFill>
        <p:spPr>
          <a:xfrm>
            <a:off x="4648200" y="2412462"/>
            <a:ext cx="6915150" cy="36600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6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E4576-9E6B-5F99-09B9-8C194554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비용함수</a:t>
            </a:r>
            <a:r>
              <a:rPr lang="en-US" altLang="ko-KR" sz="4400" dirty="0"/>
              <a:t>(loss function)</a:t>
            </a:r>
            <a:r>
              <a:rPr lang="ko-KR" altLang="en-US" sz="4400" dirty="0"/>
              <a:t>을 최소화하기</a:t>
            </a:r>
            <a:r>
              <a:rPr lang="en-US" altLang="ko-KR" sz="4400" dirty="0"/>
              <a:t>(2)</a:t>
            </a:r>
            <a:endParaRPr lang="ko-KR" altLang="en-US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0EEEB-1182-5E25-546C-BB63CD961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경사하강법</a:t>
            </a:r>
            <a:r>
              <a:rPr lang="en-US" altLang="ko-KR" dirty="0"/>
              <a:t>(gradient</a:t>
            </a:r>
            <a:r>
              <a:rPr lang="ko-KR" altLang="en-US" dirty="0"/>
              <a:t> </a:t>
            </a:r>
            <a:r>
              <a:rPr lang="en-US" altLang="ko-KR" dirty="0"/>
              <a:t>descent)</a:t>
            </a:r>
            <a:r>
              <a:rPr lang="ko-KR" altLang="en-US" dirty="0"/>
              <a:t>에서 </a:t>
            </a:r>
            <a:r>
              <a:rPr lang="ko-KR" altLang="en-US" dirty="0" err="1"/>
              <a:t>학습률</a:t>
            </a:r>
            <a:r>
              <a:rPr lang="en-US" altLang="ko-KR" dirty="0"/>
              <a:t>(learning rate)</a:t>
            </a:r>
            <a:r>
              <a:rPr lang="ko-KR" altLang="en-US" dirty="0"/>
              <a:t>가 너무 </a:t>
            </a:r>
            <a:r>
              <a:rPr lang="ko-KR" altLang="en-US" dirty="0" err="1"/>
              <a:t>작을때</a:t>
            </a:r>
            <a:r>
              <a:rPr lang="en-US" altLang="ko-KR" dirty="0"/>
              <a:t>:</a:t>
            </a:r>
            <a:r>
              <a:rPr lang="ko-KR" altLang="en-US" dirty="0"/>
              <a:t>최솟값으로 향하는 시간이 </a:t>
            </a:r>
            <a:r>
              <a:rPr lang="ko-KR" altLang="en-US" dirty="0" err="1"/>
              <a:t>오래걸림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AB992B-6859-91FA-404C-E1A90C55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405895"/>
            <a:ext cx="6915150" cy="35267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8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75E08E-93E2-EE41-7B80-8BE33B2A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ko-KR" altLang="en-US" sz="4400"/>
              <a:t>비용함수</a:t>
            </a:r>
            <a:r>
              <a:rPr lang="en-US" altLang="ko-KR" sz="4400"/>
              <a:t>(loss function)</a:t>
            </a:r>
            <a:r>
              <a:rPr lang="ko-KR" altLang="en-US" sz="4400"/>
              <a:t>을 최소화하기</a:t>
            </a:r>
            <a:r>
              <a:rPr lang="en-US" altLang="ko-KR" sz="4400"/>
              <a:t>(2)</a:t>
            </a:r>
            <a:endParaRPr lang="ko-KR" altLang="en-US" sz="4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2DB8D-3047-5EA8-5B6B-BB5AEA78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경사하강법</a:t>
            </a:r>
            <a:r>
              <a:rPr lang="en-US" altLang="ko-KR" dirty="0"/>
              <a:t>(gradient</a:t>
            </a:r>
            <a:r>
              <a:rPr lang="ko-KR" altLang="en-US" dirty="0"/>
              <a:t> </a:t>
            </a:r>
            <a:r>
              <a:rPr lang="en-US" altLang="ko-KR" dirty="0"/>
              <a:t>descent)</a:t>
            </a:r>
            <a:r>
              <a:rPr lang="ko-KR" altLang="en-US" dirty="0"/>
              <a:t>에서 </a:t>
            </a:r>
            <a:r>
              <a:rPr lang="ko-KR" altLang="en-US" dirty="0" err="1"/>
              <a:t>학습률</a:t>
            </a:r>
            <a:r>
              <a:rPr lang="en-US" altLang="ko-KR" dirty="0"/>
              <a:t>(learning rate)</a:t>
            </a:r>
            <a:r>
              <a:rPr lang="ko-KR" altLang="en-US" dirty="0"/>
              <a:t>가 너무 </a:t>
            </a:r>
            <a:r>
              <a:rPr lang="ko-KR" altLang="en-US" dirty="0" err="1"/>
              <a:t>클때</a:t>
            </a:r>
            <a:r>
              <a:rPr lang="en-US" altLang="ko-KR" dirty="0"/>
              <a:t>:</a:t>
            </a:r>
            <a:r>
              <a:rPr lang="ko-KR" altLang="en-US" dirty="0"/>
              <a:t>최솟값으로 수렴하지 못하고 </a:t>
            </a:r>
            <a:r>
              <a:rPr lang="ko-KR" altLang="en-US" dirty="0" err="1"/>
              <a:t>발산할수</a:t>
            </a:r>
            <a:r>
              <a:rPr lang="ko-KR" altLang="en-US" dirty="0"/>
              <a:t>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C8C96B-4696-74E2-8969-F276387B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302168"/>
            <a:ext cx="6915150" cy="373418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65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2D5967-D287-4BDA-8914-854D6EC8A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46A9EC-0947-8DE4-D7ED-080A8C62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ko-KR" altLang="en-US" dirty="0"/>
              <a:t>경사 하강법의 문제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538056-4BE2-4156-9522-75617E95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3A8F0-3D0B-86B4-3B82-C7D703F7E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7" y="3429000"/>
            <a:ext cx="3521564" cy="2636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지역 최솟값의 존재</a:t>
            </a:r>
            <a:r>
              <a:rPr lang="en-US" altLang="ko-KR" dirty="0"/>
              <a:t>:</a:t>
            </a:r>
            <a:r>
              <a:rPr lang="ko-KR" altLang="en-US" dirty="0"/>
              <a:t>지역 최솟값은 국부적으로 최솟값이 존재하는 지역으로 전체에서 최솟값을 가지지 못함에도 불구하고 </a:t>
            </a:r>
            <a:r>
              <a:rPr lang="ko-KR" altLang="en-US" dirty="0" err="1"/>
              <a:t>학습률이</a:t>
            </a:r>
            <a:r>
              <a:rPr lang="ko-KR" altLang="en-US" dirty="0"/>
              <a:t> </a:t>
            </a:r>
            <a:r>
              <a:rPr lang="ko-KR" altLang="en-US" dirty="0" err="1"/>
              <a:t>낮을경우</a:t>
            </a:r>
            <a:r>
              <a:rPr lang="ko-KR" altLang="en-US" dirty="0"/>
              <a:t> </a:t>
            </a:r>
            <a:r>
              <a:rPr lang="ko-KR" altLang="en-US" dirty="0" err="1"/>
              <a:t>지역최솟값에</a:t>
            </a:r>
            <a:r>
              <a:rPr lang="ko-KR" altLang="en-US" dirty="0"/>
              <a:t> </a:t>
            </a:r>
            <a:r>
              <a:rPr lang="ko-KR" altLang="en-US" dirty="0" err="1"/>
              <a:t>빠질수있음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F1F13D-5B35-C604-E98F-4B9F19A59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460094"/>
            <a:ext cx="6903309" cy="409021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40FC25-B92B-49CA-9B3B-580CCD12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6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2D5967-D287-4BDA-8914-854D6EC8A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DA39C6-6478-A8BA-EA09-59237599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ko-KR" altLang="en-US" dirty="0"/>
              <a:t>특성들의 스케일링이 필요한 이유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538056-4BE2-4156-9522-75617E95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51043-A154-A7A9-0BDD-5D37CD2B3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7" y="3429000"/>
            <a:ext cx="3521564" cy="2636949"/>
          </a:xfrm>
        </p:spPr>
        <p:txBody>
          <a:bodyPr>
            <a:normAutofit/>
          </a:bodyPr>
          <a:lstStyle/>
          <a:p>
            <a:r>
              <a:rPr lang="ko-KR" altLang="en-US" dirty="0"/>
              <a:t>모델 </a:t>
            </a:r>
            <a:r>
              <a:rPr lang="ko-KR" altLang="en-US" dirty="0" err="1"/>
              <a:t>학습시</a:t>
            </a:r>
            <a:r>
              <a:rPr lang="ko-KR" altLang="en-US" dirty="0"/>
              <a:t> 각 특성마다 스케일이 </a:t>
            </a:r>
            <a:r>
              <a:rPr lang="ko-KR" altLang="en-US" dirty="0" err="1"/>
              <a:t>같지않으면</a:t>
            </a:r>
            <a:r>
              <a:rPr lang="ko-KR" altLang="en-US" dirty="0"/>
              <a:t> 최솟값을 찾는데 </a:t>
            </a:r>
            <a:r>
              <a:rPr lang="ko-KR" altLang="en-US" dirty="0" err="1"/>
              <a:t>더많은</a:t>
            </a:r>
            <a:r>
              <a:rPr lang="ko-KR" altLang="en-US" dirty="0"/>
              <a:t> 시간과 비용이 든다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76BA73-0E24-B3AC-6E0D-04161EF7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874292"/>
            <a:ext cx="6903309" cy="32618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40FC25-B92B-49CA-9B3B-580CCD12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904959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3E2"/>
      </a:lt2>
      <a:accent1>
        <a:srgbClr val="31AED1"/>
      </a:accent1>
      <a:accent2>
        <a:srgbClr val="42B29C"/>
      </a:accent2>
      <a:accent3>
        <a:srgbClr val="3FB76E"/>
      </a:accent3>
      <a:accent4>
        <a:srgbClr val="3FB93B"/>
      </a:accent4>
      <a:accent5>
        <a:srgbClr val="79B14D"/>
      </a:accent5>
      <a:accent6>
        <a:srgbClr val="9AA83E"/>
      </a:accent6>
      <a:hlink>
        <a:srgbClr val="AC7465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491</Words>
  <Application>Microsoft Office PowerPoint</Application>
  <PresentationFormat>와이드스크린</PresentationFormat>
  <Paragraphs>40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Amasis MT Pro Medium</vt:lpstr>
      <vt:lpstr>Arial</vt:lpstr>
      <vt:lpstr>Univers Light</vt:lpstr>
      <vt:lpstr>TribuneVTI</vt:lpstr>
      <vt:lpstr>4장 모델 훈련</vt:lpstr>
      <vt:lpstr>선형 회귀 모델</vt:lpstr>
      <vt:lpstr>모델의 학습</vt:lpstr>
      <vt:lpstr>비용함수(loss function)을 최소화하기(1)</vt:lpstr>
      <vt:lpstr>비용함수(loss function)을 최소화하기(2)</vt:lpstr>
      <vt:lpstr>비용함수(loss function)을 최소화하기(2)</vt:lpstr>
      <vt:lpstr>비용함수(loss function)을 최소화하기(2)</vt:lpstr>
      <vt:lpstr>경사 하강법의 문제</vt:lpstr>
      <vt:lpstr>특성들의 스케일링이 필요한 이유</vt:lpstr>
      <vt:lpstr>경사 하강법의 종류</vt:lpstr>
      <vt:lpstr>PowerPoint 프레젠테이션</vt:lpstr>
      <vt:lpstr>다항 회귀</vt:lpstr>
      <vt:lpstr>학습 곡선</vt:lpstr>
      <vt:lpstr>학습곡선(선형회귀)</vt:lpstr>
      <vt:lpstr>학습곡선(선형회귀)</vt:lpstr>
      <vt:lpstr>과대적합에 싸우는 법 규제:릿지 회귀</vt:lpstr>
      <vt:lpstr>과대적합에 싸우는 법 규제:라쏘 회귀</vt:lpstr>
      <vt:lpstr>과대적합에 싸우는 법 규제:엘라스틱넷 회귀</vt:lpstr>
      <vt:lpstr>과대적합에 싸우는 법 규제:조기 종료</vt:lpstr>
      <vt:lpstr>이진 분류:로지스틱 회귀</vt:lpstr>
      <vt:lpstr>로지스틱 회귀의 비용함수</vt:lpstr>
      <vt:lpstr>다항 분류:소프트맥스 회귀</vt:lpstr>
      <vt:lpstr>크로스 앤트로피 비용함수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4장 모델 훈련</dc:title>
  <dc:creator>우민수</dc:creator>
  <cp:lastModifiedBy>우민수</cp:lastModifiedBy>
  <cp:revision>4</cp:revision>
  <dcterms:created xsi:type="dcterms:W3CDTF">2024-05-02T11:52:26Z</dcterms:created>
  <dcterms:modified xsi:type="dcterms:W3CDTF">2024-05-05T06:19:56Z</dcterms:modified>
</cp:coreProperties>
</file>