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5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0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4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4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9C7FBE-69E1-F555-180D-37A1A8E53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비지도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2F79D-BC9F-73B2-B9AE-408D0FA79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ko-KR" sz="2200"/>
              <a:t>201824148 </a:t>
            </a:r>
            <a:r>
              <a:rPr lang="ko-KR" altLang="en-US" sz="2200"/>
              <a:t>우민수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636E-8ACF-4265-2274-3CCA75FBF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" r="25294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EC0FC5-1D81-BA9B-000A-323C74AC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6" y="447234"/>
            <a:ext cx="10535179" cy="34502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A19198-0A79-48D6-B085-050CC678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altLang="ko-KR" sz="3100" dirty="0">
                <a:solidFill>
                  <a:srgbClr val="FFFFFF"/>
                </a:solidFill>
              </a:rPr>
              <a:t>Gaussian Mixtures(GMM)</a:t>
            </a:r>
            <a:endParaRPr lang="ko-KR" altLang="en-US" sz="31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B2C8-5F01-71DD-5041-9A7F60E3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700">
                <a:solidFill>
                  <a:srgbClr val="FFFFFF"/>
                </a:solidFill>
              </a:rPr>
              <a:t>Gaussian Mixtures: Gaussian Mixture Models (GMM)</a:t>
            </a:r>
            <a:r>
              <a:rPr lang="ko-KR" altLang="en-US" sz="1700">
                <a:solidFill>
                  <a:srgbClr val="FFFFFF"/>
                </a:solidFill>
              </a:rPr>
              <a:t>은 데이터의 분포를 여러 개의 가우시안</a:t>
            </a:r>
            <a:r>
              <a:rPr lang="en-US" altLang="ko-KR" sz="1700">
                <a:solidFill>
                  <a:srgbClr val="FFFFFF"/>
                </a:solidFill>
              </a:rPr>
              <a:t>(</a:t>
            </a:r>
            <a:r>
              <a:rPr lang="ko-KR" altLang="en-US" sz="1700">
                <a:solidFill>
                  <a:srgbClr val="FFFFFF"/>
                </a:solidFill>
              </a:rPr>
              <a:t>정규</a:t>
            </a:r>
            <a:r>
              <a:rPr lang="en-US" altLang="ko-KR" sz="1700">
                <a:solidFill>
                  <a:srgbClr val="FFFFFF"/>
                </a:solidFill>
              </a:rPr>
              <a:t>) </a:t>
            </a:r>
            <a:r>
              <a:rPr lang="ko-KR" altLang="en-US" sz="1700">
                <a:solidFill>
                  <a:srgbClr val="FFFFFF"/>
                </a:solidFill>
              </a:rPr>
              <a:t>분포로 모델링하는 통계적 모델입니다</a:t>
            </a:r>
            <a:r>
              <a:rPr lang="en-US" altLang="ko-KR" sz="1700">
                <a:solidFill>
                  <a:srgbClr val="FFFFFF"/>
                </a:solidFill>
              </a:rPr>
              <a:t>. GMM</a:t>
            </a:r>
            <a:r>
              <a:rPr lang="ko-KR" altLang="en-US" sz="1700">
                <a:solidFill>
                  <a:srgbClr val="FFFFFF"/>
                </a:solidFill>
              </a:rPr>
              <a:t>은 데이터가 여러 개의 잠재적인 가우시안 분포로부터 생성된다고 가정하고</a:t>
            </a:r>
            <a:r>
              <a:rPr lang="en-US" altLang="ko-KR" sz="1700">
                <a:solidFill>
                  <a:srgbClr val="FFFFFF"/>
                </a:solidFill>
              </a:rPr>
              <a:t>, </a:t>
            </a:r>
            <a:r>
              <a:rPr lang="ko-KR" altLang="en-US" sz="1700">
                <a:solidFill>
                  <a:srgbClr val="FFFFFF"/>
                </a:solidFill>
              </a:rPr>
              <a:t>각 데이터 포인트가 어느 가우시안 분포로부터 생성되었는지에 대한 확률을 계산합니다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endParaRPr lang="ko-KR" alt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7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080B67-B754-42DD-A48D-9F9825B8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D1230F-A795-4397-9AB6-7FDC98B7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182216-581B-4394-806B-79D6D406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78ABD2-2F95-4A50-936B-1A18BD7E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27EDFD-C02F-4070-BDA1-2A074624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B7F288-2588-C8A0-1C04-A070F778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GAUSSIAN MIXTURE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C78D19-92E9-4BAF-986C-B007349B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A6B13838-844D-8792-A558-14351D25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98" y="1108411"/>
            <a:ext cx="3397924" cy="1512076"/>
          </a:xfrm>
          <a:prstGeom prst="rect">
            <a:avLst/>
          </a:prstGeom>
        </p:spPr>
      </p:pic>
      <p:pic>
        <p:nvPicPr>
          <p:cNvPr id="5" name="그림 4" descr="폰트, 화이트, 텍스트, 서예이(가) 표시된 사진&#10;&#10;자동 생성된 설명">
            <a:extLst>
              <a:ext uri="{FF2B5EF4-FFF2-40B4-BE49-F238E27FC236}">
                <a16:creationId xmlns:a16="http://schemas.microsoft.com/office/drawing/2014/main" id="{BD794A5F-8067-F4E7-5A6A-C375750D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827" y="1464437"/>
            <a:ext cx="3400442" cy="8174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EF1D81-170C-4CAD-9246-D18D8D45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A49C5-E07C-DE77-49E4-6C5398EA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900"/>
              <a:t>GMM</a:t>
            </a:r>
            <a:r>
              <a:rPr lang="ko-KR" altLang="en-US" sz="1900"/>
              <a:t>에서 주어진 데이터</a:t>
            </a:r>
            <a:r>
              <a:rPr lang="en-US" altLang="ko-KR" sz="1900"/>
              <a:t>X</a:t>
            </a:r>
            <a:r>
              <a:rPr lang="ko-KR" altLang="en-US" sz="1900"/>
              <a:t>가 발생할 확률은 아래식과 같이 </a:t>
            </a:r>
            <a:r>
              <a:rPr lang="en-US" altLang="ko-KR" sz="1900"/>
              <a:t>K</a:t>
            </a:r>
            <a:r>
              <a:rPr lang="ko-KR" altLang="en-US" sz="1900"/>
              <a:t>개의 </a:t>
            </a:r>
            <a:r>
              <a:rPr lang="ko-KR" altLang="en-US" sz="1900" err="1"/>
              <a:t>가우시안</a:t>
            </a:r>
            <a:r>
              <a:rPr lang="ko-KR" altLang="en-US" sz="1900"/>
              <a:t> 확률밀도함수의 혼합으로 정의된다</a:t>
            </a:r>
            <a:r>
              <a:rPr lang="en-US" altLang="ko-KR" sz="1900"/>
              <a:t>.</a:t>
            </a:r>
          </a:p>
          <a:p>
            <a:pPr>
              <a:lnSpc>
                <a:spcPct val="104000"/>
              </a:lnSpc>
            </a:pPr>
            <a:r>
              <a:rPr lang="ko-KR" altLang="en-US" sz="1900" b="0" i="0">
                <a:effectLst/>
                <a:latin typeface="AppleSDGothicNeo"/>
              </a:rPr>
              <a:t>식 에서 </a:t>
            </a:r>
            <a:r>
              <a:rPr lang="ko-KR" altLang="en-US" sz="1900"/>
              <a:t>𝜋𝑘∈</a:t>
            </a:r>
            <a:r>
              <a:rPr lang="en-US" altLang="ko-KR" sz="1900"/>
              <a:t>[0,1]</a:t>
            </a:r>
            <a:r>
              <a:rPr lang="ko-KR" altLang="en-US" sz="1900" b="0" i="0">
                <a:effectLst/>
                <a:latin typeface="AppleSDGothicNeo"/>
              </a:rPr>
              <a:t>는 </a:t>
            </a:r>
            <a:r>
              <a:rPr lang="en-US" altLang="ko-KR" sz="1900" b="0" i="0">
                <a:effectLst/>
                <a:latin typeface="AppleSDGothicNeo"/>
              </a:rPr>
              <a:t>mixing coefficient</a:t>
            </a:r>
            <a:r>
              <a:rPr lang="ko-KR" altLang="en-US" sz="1900" b="0" i="0">
                <a:effectLst/>
                <a:latin typeface="AppleSDGothicNeo"/>
              </a:rPr>
              <a:t>라고 하며</a:t>
            </a:r>
            <a:r>
              <a:rPr lang="en-US" altLang="ko-KR" sz="1900" b="0" i="0">
                <a:effectLst/>
                <a:latin typeface="AppleSDGothicNeo"/>
              </a:rPr>
              <a:t>, </a:t>
            </a:r>
            <a:r>
              <a:rPr lang="ko-KR" altLang="en-US" sz="1900" b="0" i="0">
                <a:effectLst/>
                <a:latin typeface="AppleSDGothicNeo"/>
              </a:rPr>
              <a:t>혼합 분포에 대한 확률밀도함수에서 </a:t>
            </a:r>
            <a:r>
              <a:rPr lang="ko-KR" altLang="en-US" sz="1900"/>
              <a:t>𝑘</a:t>
            </a:r>
            <a:r>
              <a:rPr lang="ko-KR" altLang="en-US" sz="1900" b="0" i="0">
                <a:effectLst/>
                <a:latin typeface="AppleSDGothicNeo"/>
              </a:rPr>
              <a:t>번째 </a:t>
            </a:r>
            <a:r>
              <a:rPr lang="ko-KR" altLang="en-US" sz="1900" b="0" i="0" err="1">
                <a:effectLst/>
                <a:latin typeface="AppleSDGothicNeo"/>
              </a:rPr>
              <a:t>가우시안</a:t>
            </a:r>
            <a:r>
              <a:rPr lang="ko-KR" altLang="en-US" sz="1900" b="0" i="0">
                <a:effectLst/>
                <a:latin typeface="AppleSDGothicNeo"/>
              </a:rPr>
              <a:t> 분포가 선택될 확률을 의미한다</a:t>
            </a:r>
            <a:r>
              <a:rPr lang="en-US" altLang="ko-KR" sz="1900" b="0" i="0">
                <a:effectLst/>
                <a:latin typeface="AppleSDGothicNeo"/>
              </a:rPr>
              <a:t>.</a:t>
            </a:r>
          </a:p>
          <a:p>
            <a:pPr>
              <a:lnSpc>
                <a:spcPct val="104000"/>
              </a:lnSpc>
            </a:pPr>
            <a:r>
              <a:rPr lang="en-US" altLang="ko-KR" sz="1900" b="0" i="0">
                <a:effectLst/>
                <a:latin typeface="AppleSDGothicNeo"/>
              </a:rPr>
              <a:t>GMM</a:t>
            </a:r>
            <a:r>
              <a:rPr lang="ko-KR" altLang="en-US" sz="1900" b="0" i="0">
                <a:effectLst/>
                <a:latin typeface="AppleSDGothicNeo"/>
              </a:rPr>
              <a:t>을 학습시킨다는 것은 주어진 데이터셋 </a:t>
            </a:r>
            <a:r>
              <a:rPr lang="ko-KR" altLang="en-US" sz="1900"/>
              <a:t>𝑋</a:t>
            </a:r>
            <a:r>
              <a:rPr lang="en-US" altLang="ko-KR" sz="1900"/>
              <a:t>={x1,x2,...,x</a:t>
            </a:r>
            <a:r>
              <a:rPr lang="ko-KR" altLang="en-US" sz="1900"/>
              <a:t>𝑁</a:t>
            </a:r>
            <a:r>
              <a:rPr lang="en-US" altLang="ko-KR" sz="1900"/>
              <a:t>}</a:t>
            </a:r>
            <a:r>
              <a:rPr lang="ko-KR" altLang="en-US" sz="1900" b="0" i="0">
                <a:effectLst/>
                <a:latin typeface="AppleSDGothicNeo"/>
              </a:rPr>
              <a:t>에 대하여 데이터의 확률 </a:t>
            </a:r>
            <a:r>
              <a:rPr lang="ko-KR" altLang="en-US" sz="1900"/>
              <a:t>𝑝</a:t>
            </a:r>
            <a:r>
              <a:rPr lang="en-US" altLang="ko-KR" sz="1900"/>
              <a:t>(x)</a:t>
            </a:r>
            <a:r>
              <a:rPr lang="ko-KR" altLang="en-US" sz="1900" b="0" i="0">
                <a:effectLst/>
                <a:latin typeface="AppleSDGothicNeo"/>
              </a:rPr>
              <a:t>를 최대화하는 매개변수</a:t>
            </a:r>
            <a:r>
              <a:rPr lang="ko-KR" altLang="en-US" sz="1900"/>
              <a:t>𝜃</a:t>
            </a:r>
            <a:r>
              <a:rPr lang="en-US" altLang="ko-KR" sz="1900"/>
              <a:t>={</a:t>
            </a:r>
            <a:r>
              <a:rPr lang="ko-KR" altLang="en-US" sz="1900"/>
              <a:t>𝜋</a:t>
            </a:r>
            <a:r>
              <a:rPr lang="en-US" altLang="ko-KR" sz="1900"/>
              <a:t>1,...,</a:t>
            </a:r>
            <a:r>
              <a:rPr lang="ko-KR" altLang="en-US" sz="1900"/>
              <a:t>𝜋𝐾</a:t>
            </a:r>
            <a:r>
              <a:rPr lang="en-US" altLang="ko-KR" sz="1900"/>
              <a:t>,</a:t>
            </a:r>
            <a:r>
              <a:rPr lang="ko-KR" altLang="en-US" sz="1900"/>
              <a:t>𝜇</a:t>
            </a:r>
            <a:r>
              <a:rPr lang="en-US" altLang="ko-KR" sz="1900"/>
              <a:t>1,...,</a:t>
            </a:r>
            <a:r>
              <a:rPr lang="ko-KR" altLang="en-US" sz="1900"/>
              <a:t>𝜇𝐾</a:t>
            </a:r>
            <a:r>
              <a:rPr lang="en-US" altLang="ko-KR" sz="1900"/>
              <a:t>,Σ1,...,Σ</a:t>
            </a:r>
            <a:r>
              <a:rPr lang="ko-KR" altLang="en-US" sz="1900"/>
              <a:t>𝐾</a:t>
            </a:r>
            <a:r>
              <a:rPr lang="en-US" altLang="ko-KR" sz="1900"/>
              <a:t>}</a:t>
            </a:r>
            <a:r>
              <a:rPr lang="ko-KR" altLang="en-US" sz="1900" b="0" i="0">
                <a:effectLst/>
                <a:latin typeface="AppleSDGothicNeo"/>
              </a:rPr>
              <a:t>를 추정하는 것과 같다</a:t>
            </a:r>
            <a:r>
              <a:rPr lang="en-US" altLang="ko-KR" sz="1900" b="0" i="0">
                <a:effectLst/>
                <a:latin typeface="AppleSDGothicNeo"/>
              </a:rPr>
              <a:t>.</a:t>
            </a:r>
            <a:endParaRPr lang="en-US" altLang="ko-KR" sz="1900"/>
          </a:p>
          <a:p>
            <a:pPr>
              <a:lnSpc>
                <a:spcPct val="104000"/>
              </a:lnSpc>
            </a:pP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61331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0FF23-C7BA-FDE3-B22F-F3498A4E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MIXTURE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A7775-DE69-6862-0E73-F6DFC5FD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 1. </a:t>
            </a:r>
            <a:r>
              <a:rPr lang="ko-KR" altLang="en-US" dirty="0"/>
              <a:t>데이터가 여러 개의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분포로 이루어진 경우 유연성을 가지기 쉬운 모델임</a:t>
            </a:r>
            <a:r>
              <a:rPr lang="en-US" altLang="ko-KR" dirty="0"/>
              <a:t>, 2.</a:t>
            </a:r>
            <a:r>
              <a:rPr lang="ko-KR" altLang="en-US" dirty="0"/>
              <a:t> 각 데이터 포인트가 어느 군집에 속할 확률을 제공하여 군집화의 불확실성을 정량화 </a:t>
            </a:r>
            <a:r>
              <a:rPr lang="ko-KR" altLang="en-US" dirty="0" err="1"/>
              <a:t>할수있음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1.</a:t>
            </a:r>
            <a:r>
              <a:rPr lang="ko-KR" altLang="en-US" dirty="0"/>
              <a:t>초기 파라미터 설정에 민감하며 이에 따라 결과가 </a:t>
            </a:r>
            <a:r>
              <a:rPr lang="ko-KR" altLang="en-US" dirty="0" err="1"/>
              <a:t>달라질수</a:t>
            </a:r>
            <a:r>
              <a:rPr lang="ko-KR" altLang="en-US" dirty="0"/>
              <a:t> 있습니다</a:t>
            </a:r>
            <a:r>
              <a:rPr lang="en-US" altLang="ko-KR" dirty="0"/>
              <a:t>,</a:t>
            </a:r>
            <a:r>
              <a:rPr lang="ko-KR" altLang="en-US" dirty="0"/>
              <a:t>고차원 데이터나 클러스터 수가 많을 경우 계산 비용이 증가합니다</a:t>
            </a:r>
          </a:p>
        </p:txBody>
      </p:sp>
    </p:spTree>
    <p:extLst>
      <p:ext uri="{BB962C8B-B14F-4D97-AF65-F5344CB8AC3E}">
        <p14:creationId xmlns:p14="http://schemas.microsoft.com/office/powerpoint/2010/main" val="29984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E73A-C1AD-C97C-12A8-51C2104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CCFD1-CB28-335D-E5CC-984F76E0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r>
              <a:rPr lang="ko-KR" altLang="en-US" dirty="0"/>
              <a:t>은 데이터에 레이블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제공되지 않은 상황에서 패턴을 찾아내는 </a:t>
            </a:r>
            <a:r>
              <a:rPr lang="ko-KR" altLang="en-US" dirty="0" err="1"/>
              <a:t>머신러닝</a:t>
            </a:r>
            <a:r>
              <a:rPr lang="ko-KR" altLang="en-US" dirty="0"/>
              <a:t> 기법입니다</a:t>
            </a:r>
            <a:r>
              <a:rPr lang="en-US" altLang="ko-KR" dirty="0"/>
              <a:t>. </a:t>
            </a:r>
            <a:r>
              <a:rPr lang="ko-KR" altLang="en-US" dirty="0"/>
              <a:t>비지도 학습은 데이터의 구조를 파악하고 숨겨진 패턴이나 군집을 발견하는 데 주로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2E86-F780-CA21-163F-5171C837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비지도학습의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4E11-6A27-8321-CAB7-2C5B57B6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군집화</a:t>
            </a:r>
            <a:r>
              <a:rPr lang="en-US" altLang="ko-KR" dirty="0"/>
              <a:t>(clustering):</a:t>
            </a:r>
            <a:r>
              <a:rPr lang="ko-KR" altLang="en-US" dirty="0"/>
              <a:t>비슷한 성질을 갖는 예시들을 같은 군집으로 </a:t>
            </a:r>
            <a:r>
              <a:rPr lang="ko-KR" altLang="en-US" dirty="0" err="1"/>
              <a:t>묶는것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Anomaly detection(</a:t>
            </a:r>
            <a:r>
              <a:rPr lang="ko-KR" altLang="en-US" dirty="0"/>
              <a:t>이상탐지</a:t>
            </a:r>
            <a:r>
              <a:rPr lang="en-US" altLang="ko-KR" dirty="0"/>
              <a:t>):</a:t>
            </a:r>
            <a:r>
              <a:rPr lang="ko-KR" altLang="en-US" dirty="0"/>
              <a:t>정상 데이터가 어떤 성질을 가지는지 알아내어 그걸 이용해 </a:t>
            </a:r>
            <a:r>
              <a:rPr lang="ko-KR" altLang="en-US" dirty="0" err="1"/>
              <a:t>비이상적인</a:t>
            </a:r>
            <a:r>
              <a:rPr lang="ko-KR" altLang="en-US" dirty="0"/>
              <a:t> 상황을 </a:t>
            </a:r>
            <a:r>
              <a:rPr lang="ko-KR" altLang="en-US" dirty="0" err="1"/>
              <a:t>탐지하는것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Density estimation:</a:t>
            </a:r>
            <a:r>
              <a:rPr lang="ko-KR" altLang="en-US" dirty="0"/>
              <a:t>데이터를 생성하는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 err="1"/>
              <a:t>proces</a:t>
            </a:r>
            <a:r>
              <a:rPr lang="ko-KR" altLang="en-US" dirty="0"/>
              <a:t>의 </a:t>
            </a:r>
            <a:r>
              <a:rPr lang="en-US" altLang="ko-KR" dirty="0"/>
              <a:t>probability density </a:t>
            </a:r>
            <a:r>
              <a:rPr lang="en-US" altLang="ko-KR" dirty="0" err="1"/>
              <a:t>functio</a:t>
            </a:r>
            <a:r>
              <a:rPr lang="ko-KR" altLang="en-US" dirty="0"/>
              <a:t>을 </a:t>
            </a:r>
            <a:r>
              <a:rPr lang="ko-KR" altLang="en-US" dirty="0" err="1"/>
              <a:t>찾는것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365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B9C9-06CD-D4CD-D860-9CF8AD3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ko-KR"/>
              <a:t>K-means clustering</a:t>
            </a:r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AED9265F-E496-5318-5FB2-FB3216310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9" r="10745" b="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6E93-52F9-68EB-B78B-BF88334F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700"/>
              <a:t>K-means clustering: K-means clustering</a:t>
            </a:r>
            <a:r>
              <a:rPr lang="ko-KR" altLang="en-US" sz="1700"/>
              <a:t>은 비지도 학습 기법 중 하나로</a:t>
            </a:r>
            <a:r>
              <a:rPr lang="en-US" altLang="ko-KR" sz="1700"/>
              <a:t>, </a:t>
            </a:r>
            <a:r>
              <a:rPr lang="ko-KR" altLang="en-US" sz="1700"/>
              <a:t>데이터셋을 </a:t>
            </a:r>
            <a:r>
              <a:rPr lang="en-US" altLang="ko-KR" sz="1700"/>
              <a:t>K</a:t>
            </a:r>
            <a:r>
              <a:rPr lang="ko-KR" altLang="en-US" sz="1700"/>
              <a:t>개의 군집으로 나누는 방법입니다</a:t>
            </a:r>
            <a:r>
              <a:rPr lang="en-US" altLang="ko-KR" sz="1700"/>
              <a:t>. </a:t>
            </a:r>
            <a:r>
              <a:rPr lang="ko-KR" altLang="en-US" sz="1700"/>
              <a:t>이 알고리즘은 각 데이터 포인트를 가장 가까운 군집 중심</a:t>
            </a:r>
            <a:r>
              <a:rPr lang="en-US" altLang="ko-KR" sz="1700"/>
              <a:t>(centroid)</a:t>
            </a:r>
            <a:r>
              <a:rPr lang="ko-KR" altLang="en-US" sz="1700"/>
              <a:t>에 할당함으로써 군집을 형성합니다</a:t>
            </a:r>
            <a:r>
              <a:rPr lang="en-US" altLang="ko-KR" sz="1700"/>
              <a:t>. </a:t>
            </a:r>
            <a:r>
              <a:rPr lang="ko-KR" altLang="en-US" sz="1700"/>
              <a:t>군집의 중심은 해당 군집 내 데이터 포인트들의 평균값</a:t>
            </a:r>
            <a:r>
              <a:rPr lang="en-US" altLang="ko-KR" sz="1700"/>
              <a:t>(means)</a:t>
            </a:r>
            <a:r>
              <a:rPr lang="ko-KR" altLang="en-US" sz="1700"/>
              <a:t>을 사용하여 계산됩니다</a:t>
            </a:r>
            <a:r>
              <a:rPr lang="en-US" altLang="ko-KR" sz="1700"/>
              <a:t>.</a:t>
            </a:r>
          </a:p>
          <a:p>
            <a:pPr>
              <a:lnSpc>
                <a:spcPct val="104000"/>
              </a:lnSpc>
            </a:pPr>
            <a:r>
              <a:rPr lang="en-US" altLang="ko-KR" sz="1700"/>
              <a:t>K-means clustering</a:t>
            </a:r>
            <a:r>
              <a:rPr lang="ko-KR" altLang="en-US" sz="1700"/>
              <a:t>의 알고리즘 </a:t>
            </a:r>
            <a:r>
              <a:rPr lang="en-US" altLang="ko-KR" sz="1700"/>
              <a:t>: 1.</a:t>
            </a:r>
            <a:r>
              <a:rPr lang="ko-KR" altLang="en-US" sz="1700"/>
              <a:t>랜덤으로 </a:t>
            </a:r>
            <a:r>
              <a:rPr lang="en-US" altLang="ko-KR" sz="1700"/>
              <a:t>k</a:t>
            </a:r>
            <a:r>
              <a:rPr lang="ko-KR" altLang="en-US" sz="1700"/>
              <a:t>개의 </a:t>
            </a:r>
            <a:r>
              <a:rPr lang="en-US" altLang="ko-KR" sz="1700" err="1"/>
              <a:t>centriod</a:t>
            </a:r>
            <a:r>
              <a:rPr lang="ko-KR" altLang="en-US" sz="1700"/>
              <a:t>를 정한다</a:t>
            </a:r>
            <a:r>
              <a:rPr lang="en-US" altLang="ko-KR" sz="1700"/>
              <a:t>-&gt;2.</a:t>
            </a:r>
            <a:r>
              <a:rPr lang="ko-KR" altLang="en-US" sz="1700"/>
              <a:t>모든 데이터들과</a:t>
            </a:r>
            <a:r>
              <a:rPr lang="en-US" altLang="ko-KR" sz="1700"/>
              <a:t>centroid</a:t>
            </a:r>
            <a:r>
              <a:rPr lang="ko-KR" altLang="en-US" sz="1700"/>
              <a:t>들 간의 거리를 구한다</a:t>
            </a:r>
            <a:r>
              <a:rPr lang="en-US" altLang="ko-KR" sz="1700"/>
              <a:t>-&gt;3.</a:t>
            </a:r>
            <a:r>
              <a:rPr lang="ko-KR" altLang="en-US" sz="1700"/>
              <a:t>가장 거리차이가 적은 </a:t>
            </a:r>
            <a:r>
              <a:rPr lang="en-US" altLang="ko-KR" sz="1700"/>
              <a:t>centroid</a:t>
            </a:r>
            <a:r>
              <a:rPr lang="ko-KR" altLang="en-US" sz="1700"/>
              <a:t>에 데이터를 귀속시켜 군집을 이룬다</a:t>
            </a:r>
            <a:r>
              <a:rPr lang="en-US" altLang="ko-KR" sz="1700"/>
              <a:t>-&gt;4.</a:t>
            </a:r>
            <a:r>
              <a:rPr lang="ko-KR" altLang="en-US" sz="1700"/>
              <a:t>각 군집내의 데이터들끼리 평균을 내어 </a:t>
            </a:r>
            <a:r>
              <a:rPr lang="en-US" altLang="ko-KR" sz="1700"/>
              <a:t>centroid</a:t>
            </a:r>
            <a:r>
              <a:rPr lang="ko-KR" altLang="en-US" sz="1700"/>
              <a:t>를 업데이트 시킨다</a:t>
            </a:r>
            <a:endParaRPr lang="en-US" altLang="ko-KR" sz="1700"/>
          </a:p>
        </p:txBody>
      </p:sp>
    </p:spTree>
    <p:extLst>
      <p:ext uri="{BB962C8B-B14F-4D97-AF65-F5344CB8AC3E}">
        <p14:creationId xmlns:p14="http://schemas.microsoft.com/office/powerpoint/2010/main" val="106709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03E78-C04D-7041-D481-EB27406A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K-means clustering:</a:t>
            </a:r>
            <a:r>
              <a:rPr lang="ko-KR" altLang="en-US" dirty="0"/>
              <a:t>적절한 </a:t>
            </a:r>
            <a:r>
              <a:rPr lang="en-US" altLang="ko-KR" dirty="0"/>
              <a:t>k</a:t>
            </a:r>
            <a:r>
              <a:rPr lang="ko-KR" altLang="en-US" dirty="0"/>
              <a:t>값 찾기</a:t>
            </a:r>
            <a:r>
              <a:rPr lang="en-US" altLang="ko-KR" dirty="0"/>
              <a:t>(elbow rule)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68A81-C384-0D1E-0527-ADE78ACA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r="25462" b="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37946-6FAC-FBCC-5C52-1301F3FB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r>
              <a:rPr lang="en-US" altLang="ko-KR" dirty="0"/>
              <a:t>Elbow rule:</a:t>
            </a:r>
            <a:r>
              <a:rPr lang="ko-KR" altLang="en-US" dirty="0"/>
              <a:t> 각데이터와 </a:t>
            </a:r>
            <a:r>
              <a:rPr lang="ko-KR" altLang="en-US" dirty="0" err="1"/>
              <a:t>중심간의</a:t>
            </a:r>
            <a:r>
              <a:rPr lang="ko-KR" altLang="en-US" dirty="0"/>
              <a:t> 거리를 측정하고 이를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ko-KR" altLang="en-US" dirty="0" err="1"/>
              <a:t>바뀜에따라</a:t>
            </a:r>
            <a:r>
              <a:rPr lang="ko-KR" altLang="en-US" dirty="0"/>
              <a:t> 관찰하여 급격한 변화가 존재하는 지점을 찾는 방법</a:t>
            </a:r>
          </a:p>
        </p:txBody>
      </p:sp>
    </p:spTree>
    <p:extLst>
      <p:ext uri="{BB962C8B-B14F-4D97-AF65-F5344CB8AC3E}">
        <p14:creationId xmlns:p14="http://schemas.microsoft.com/office/powerpoint/2010/main" val="29448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BF48-51A4-80CB-79C1-3C48998A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/>
              <a:t>K-means clustering:</a:t>
            </a:r>
            <a:r>
              <a:rPr lang="ko-KR" altLang="en-US"/>
              <a:t>적절한 </a:t>
            </a:r>
            <a:r>
              <a:rPr lang="en-US" altLang="ko-KR"/>
              <a:t>k</a:t>
            </a:r>
            <a:r>
              <a:rPr lang="ko-KR" altLang="en-US"/>
              <a:t>값 찾기</a:t>
            </a:r>
            <a:br>
              <a:rPr lang="en-US" altLang="ko-KR"/>
            </a:br>
            <a:r>
              <a:rPr lang="en-US" altLang="ko-KR"/>
              <a:t>(Silhouette Score)</a:t>
            </a:r>
            <a:endParaRPr lang="ko-KR" alt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A7B8BBB-5B34-401F-9483-EB5DC6D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7D4CD-EDA2-B1A4-8F5F-95B02EAA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9" y="2719455"/>
            <a:ext cx="3331551" cy="10871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1C00D-8DCD-F7C8-D0A5-3B59F33F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9" y="4635590"/>
            <a:ext cx="3331551" cy="101612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42389-6325-250A-ECAC-7D624431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ko-KR" altLang="en-US" dirty="0"/>
              <a:t>실루엣 점수</a:t>
            </a:r>
            <a:r>
              <a:rPr lang="en-US" altLang="ko-KR" dirty="0"/>
              <a:t>:</a:t>
            </a:r>
            <a:r>
              <a:rPr lang="ko-KR" altLang="en-US" dirty="0"/>
              <a:t>실루엣 점수는 각 데이터 포인트에 대해 다음 두 가지 값을 계산하여 결정됩니다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데이터 포인트 </a:t>
            </a:r>
            <a:r>
              <a:rPr lang="en-US" altLang="ko-KR" dirty="0"/>
              <a:t>iii</a:t>
            </a:r>
            <a:r>
              <a:rPr lang="ko-KR" altLang="en-US" dirty="0"/>
              <a:t>와 동일한 군집 내의 다른 데이터 포인트 간의 평균 거리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군집 내의 응집도</a:t>
            </a:r>
            <a:r>
              <a:rPr lang="en-US" altLang="ko-KR" dirty="0"/>
              <a:t>(cohesion).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b(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데이터 포인트 </a:t>
            </a:r>
            <a:r>
              <a:rPr lang="en-US" altLang="ko-KR" dirty="0"/>
              <a:t>iii</a:t>
            </a:r>
            <a:r>
              <a:rPr lang="ko-KR" altLang="en-US" dirty="0"/>
              <a:t>와 가장 가까운 다른 군집 내의 모든 데이터 포인트 간의 평균 거리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군집 간의 분리도</a:t>
            </a:r>
            <a:r>
              <a:rPr lang="en-US" altLang="ko-KR" dirty="0"/>
              <a:t>(separation).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4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DE5E41-9021-AD53-C9C8-6BCA0760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altLang="ko-KR"/>
              <a:t>K-means</a:t>
            </a:r>
            <a:r>
              <a:rPr lang="ko-KR" altLang="en-US"/>
              <a:t>의 한계</a:t>
            </a:r>
            <a:endParaRPr lang="ko-KR" alt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5A8DB-601A-7507-5456-50918925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altLang="ko-KR" sz="1900"/>
              <a:t>1.</a:t>
            </a:r>
            <a:r>
              <a:rPr lang="ko-KR" altLang="en-US" sz="1900"/>
              <a:t>초기 </a:t>
            </a:r>
            <a:r>
              <a:rPr lang="ko-KR" altLang="en-US" sz="1900" err="1"/>
              <a:t>중심값이</a:t>
            </a:r>
            <a:r>
              <a:rPr lang="ko-KR" altLang="en-US" sz="1900"/>
              <a:t> 랜덤이므로 시행마다 결과가 달라지고 이는 </a:t>
            </a:r>
            <a:r>
              <a:rPr lang="ko-KR" altLang="en-US" sz="1900" err="1"/>
              <a:t>좋은결과를</a:t>
            </a:r>
            <a:r>
              <a:rPr lang="ko-KR" altLang="en-US" sz="1900"/>
              <a:t> 보장하지 </a:t>
            </a:r>
            <a:r>
              <a:rPr lang="ko-KR" altLang="en-US" sz="1900" err="1"/>
              <a:t>못할수</a:t>
            </a:r>
            <a:r>
              <a:rPr lang="ko-KR" altLang="en-US" sz="1900"/>
              <a:t> 있음</a:t>
            </a:r>
            <a:endParaRPr lang="en-US" altLang="ko-KR" sz="1900"/>
          </a:p>
          <a:p>
            <a:r>
              <a:rPr lang="en-US" altLang="ko-KR" sz="1900"/>
              <a:t>2.k</a:t>
            </a:r>
            <a:r>
              <a:rPr lang="ko-KR" altLang="en-US" sz="1900"/>
              <a:t>의 개수를 직접 </a:t>
            </a:r>
            <a:r>
              <a:rPr lang="ko-KR" altLang="en-US" sz="1900" err="1"/>
              <a:t>지정해줘야함</a:t>
            </a:r>
            <a:r>
              <a:rPr lang="ko-KR" altLang="en-US" sz="1900"/>
              <a:t> </a:t>
            </a:r>
            <a:r>
              <a:rPr lang="ko-KR" altLang="en-US" sz="1900" err="1"/>
              <a:t>이또한</a:t>
            </a:r>
            <a:r>
              <a:rPr lang="ko-KR" altLang="en-US" sz="1900"/>
              <a:t> </a:t>
            </a:r>
            <a:r>
              <a:rPr lang="ko-KR" altLang="en-US" sz="1900" err="1"/>
              <a:t>좋은결과를</a:t>
            </a:r>
            <a:r>
              <a:rPr lang="ko-KR" altLang="en-US" sz="1900"/>
              <a:t> 보장하지 </a:t>
            </a:r>
            <a:r>
              <a:rPr lang="ko-KR" altLang="en-US" sz="1900" err="1"/>
              <a:t>못할수</a:t>
            </a:r>
            <a:r>
              <a:rPr lang="ko-KR" altLang="en-US" sz="1900"/>
              <a:t> 있음</a:t>
            </a:r>
            <a:endParaRPr lang="en-US" altLang="ko-KR" sz="1900"/>
          </a:p>
          <a:p>
            <a:r>
              <a:rPr lang="en-US" altLang="ko-KR" sz="1900"/>
              <a:t>3.</a:t>
            </a:r>
            <a:r>
              <a:rPr lang="ko-KR" altLang="en-US" sz="1900"/>
              <a:t>데이터 사이즈가 다르거나</a:t>
            </a:r>
            <a:r>
              <a:rPr lang="en-US" altLang="ko-KR" sz="1900"/>
              <a:t>,</a:t>
            </a:r>
            <a:r>
              <a:rPr lang="ko-KR" altLang="en-US" sz="1900"/>
              <a:t>밀도가 다르거나</a:t>
            </a:r>
            <a:r>
              <a:rPr lang="en-US" altLang="ko-KR" sz="1900"/>
              <a:t>,</a:t>
            </a:r>
            <a:r>
              <a:rPr lang="ko-KR" altLang="en-US" sz="1900"/>
              <a:t>구형의 모양을 띄지 </a:t>
            </a:r>
            <a:r>
              <a:rPr lang="ko-KR" altLang="en-US" sz="1900" err="1"/>
              <a:t>않을시에</a:t>
            </a:r>
            <a:r>
              <a:rPr lang="ko-KR" altLang="en-US" sz="1900"/>
              <a:t> 제대로 작동하지 못함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1E9732-C94D-AA5B-955A-F5F102D5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4" y="3261798"/>
            <a:ext cx="10881877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CBC63-785F-2DDA-0466-23DED690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DBSCAN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95C4-5EC2-8C7C-E48D-9B5EA517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DBSCAN : DBSCAN (Density-Based Spatial Clustering of Applications with Noise)</a:t>
            </a:r>
            <a:r>
              <a:rPr lang="ko-KR" altLang="en-US" dirty="0"/>
              <a:t>은 밀집된 영역 내에 있는 점들을 그룹으로 묶고</a:t>
            </a:r>
            <a:r>
              <a:rPr lang="en-US" altLang="ko-KR" dirty="0"/>
              <a:t>, </a:t>
            </a:r>
            <a:r>
              <a:rPr lang="ko-KR" altLang="en-US" dirty="0"/>
              <a:t>밀도가 낮은 영역에 있는 점들을 이상치로 표시하는 클러스터링 알고리즘입니다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DBSCAN </a:t>
            </a:r>
            <a:r>
              <a:rPr lang="ko-KR" altLang="en-US" dirty="0"/>
              <a:t>알고리즘</a:t>
            </a:r>
            <a:r>
              <a:rPr lang="en-US" altLang="ko-KR" dirty="0"/>
              <a:t>:</a:t>
            </a:r>
            <a:r>
              <a:rPr lang="ko-KR" altLang="en-US" dirty="0"/>
              <a:t>어떠한 데이터</a:t>
            </a:r>
            <a:r>
              <a:rPr lang="en-US" altLang="ko-KR" dirty="0"/>
              <a:t>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중심으로 </a:t>
            </a:r>
            <a:r>
              <a:rPr lang="en-US" altLang="ko-KR" dirty="0"/>
              <a:t>EPLISON </a:t>
            </a:r>
            <a:r>
              <a:rPr lang="ko-KR" altLang="en-US" dirty="0"/>
              <a:t>반경내에 </a:t>
            </a:r>
            <a:r>
              <a:rPr lang="en-US" altLang="ko-KR" dirty="0"/>
              <a:t>MINPTS </a:t>
            </a:r>
            <a:r>
              <a:rPr lang="ko-KR" altLang="en-US" dirty="0"/>
              <a:t>이상수의 점이 있으면 그 점을 중심으로 군집이 형성되고 그 점을 </a:t>
            </a:r>
            <a:r>
              <a:rPr lang="en-US" altLang="ko-KR" dirty="0"/>
              <a:t>CORE POINT</a:t>
            </a:r>
            <a:r>
              <a:rPr lang="ko-KR" altLang="en-US" dirty="0" err="1"/>
              <a:t>라고한다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가 다른 군집의 일부가 되면 그 군집끼리 연결하여 하나의 군집으로 만든다 이러한 과정을 거쳐 어떤 군집에도 속하지 않는 점은 </a:t>
            </a:r>
            <a:r>
              <a:rPr lang="en-US" altLang="ko-KR" dirty="0"/>
              <a:t>NOISE POINT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3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61A89-51C9-7EFE-2816-4EBF4542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DBSCAN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93856-0C7D-B48E-259F-D751C10F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 1.</a:t>
            </a:r>
            <a:r>
              <a:rPr lang="ko-KR" altLang="en-US" dirty="0"/>
              <a:t>클러스터 수를 지정할 필요가 없다</a:t>
            </a:r>
            <a:r>
              <a:rPr lang="en-US" altLang="ko-KR" dirty="0"/>
              <a:t>, 2. </a:t>
            </a:r>
            <a:r>
              <a:rPr lang="ko-KR" altLang="en-US" dirty="0"/>
              <a:t>밀도가 충분히 </a:t>
            </a:r>
            <a:r>
              <a:rPr lang="ko-KR" altLang="en-US" dirty="0" err="1"/>
              <a:t>높은경우</a:t>
            </a:r>
            <a:r>
              <a:rPr lang="ko-KR" altLang="en-US" dirty="0"/>
              <a:t> 꼭 특정 모양을 </a:t>
            </a:r>
            <a:r>
              <a:rPr lang="ko-KR" altLang="en-US" dirty="0" err="1"/>
              <a:t>띄지않더라도</a:t>
            </a:r>
            <a:r>
              <a:rPr lang="ko-KR" altLang="en-US" dirty="0"/>
              <a:t> 임의의 형태의 클래스를 </a:t>
            </a:r>
            <a:r>
              <a:rPr lang="ko-KR" altLang="en-US" dirty="0" err="1"/>
              <a:t>찾을수있다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노이즈 점을 </a:t>
            </a:r>
            <a:r>
              <a:rPr lang="ko-KR" altLang="en-US" dirty="0" err="1"/>
              <a:t>자연스래</a:t>
            </a:r>
            <a:r>
              <a:rPr lang="ko-KR" altLang="en-US" dirty="0"/>
              <a:t> </a:t>
            </a:r>
            <a:r>
              <a:rPr lang="ko-KR" altLang="en-US" dirty="0" err="1"/>
              <a:t>식별할수있다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1.</a:t>
            </a:r>
            <a:r>
              <a:rPr lang="ko-KR" altLang="en-US" dirty="0"/>
              <a:t>파라미터 민감성이 커서 </a:t>
            </a:r>
            <a:r>
              <a:rPr lang="en-US" altLang="ko-KR" dirty="0"/>
              <a:t>EPS</a:t>
            </a:r>
            <a:r>
              <a:rPr lang="ko-KR" altLang="en-US" dirty="0"/>
              <a:t>와 </a:t>
            </a:r>
            <a:r>
              <a:rPr lang="en-US" altLang="ko-KR" dirty="0"/>
              <a:t>MINPTS</a:t>
            </a:r>
            <a:r>
              <a:rPr lang="ko-KR" altLang="en-US" dirty="0"/>
              <a:t>등의 파라미터에 크게 의존하여 최적의 파라미터를 찾기가 </a:t>
            </a:r>
            <a:r>
              <a:rPr lang="ko-KR" altLang="en-US" dirty="0" err="1"/>
              <a:t>힘들수있다</a:t>
            </a:r>
            <a:r>
              <a:rPr lang="en-US" altLang="ko-KR" dirty="0"/>
              <a:t>, </a:t>
            </a:r>
            <a:r>
              <a:rPr lang="ko-KR" altLang="en-US" dirty="0"/>
              <a:t>매우 큰 데이터셋에 적용하면 문제가 </a:t>
            </a:r>
            <a:r>
              <a:rPr lang="ko-KR" altLang="en-US" dirty="0" err="1"/>
              <a:t>될수있다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3994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675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AppleSDGothicNeo</vt:lpstr>
      <vt:lpstr>Microsoft GothicNeo</vt:lpstr>
      <vt:lpstr>Arial</vt:lpstr>
      <vt:lpstr>Gill Sans MT</vt:lpstr>
      <vt:lpstr>Wingdings 2</vt:lpstr>
      <vt:lpstr>DividendVTI</vt:lpstr>
      <vt:lpstr>비지도 학습</vt:lpstr>
      <vt:lpstr>비지도학습</vt:lpstr>
      <vt:lpstr>비지도학습의 종류</vt:lpstr>
      <vt:lpstr>K-means clustering</vt:lpstr>
      <vt:lpstr>K-means clustering:적절한 k값 찾기(elbow rule)</vt:lpstr>
      <vt:lpstr>K-means clustering:적절한 k값 찾기 (Silhouette Score)</vt:lpstr>
      <vt:lpstr>K-means의 한계</vt:lpstr>
      <vt:lpstr>DBSCAN</vt:lpstr>
      <vt:lpstr>DBSCAN의 장단점</vt:lpstr>
      <vt:lpstr>Gaussian Mixtures(GMM)</vt:lpstr>
      <vt:lpstr>GAUSSIAN MIXTURE</vt:lpstr>
      <vt:lpstr>GAUSSIAN MIXTURE의 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우민수</dc:creator>
  <cp:lastModifiedBy>우민수</cp:lastModifiedBy>
  <cp:revision>1</cp:revision>
  <dcterms:created xsi:type="dcterms:W3CDTF">2024-05-31T04:28:41Z</dcterms:created>
  <dcterms:modified xsi:type="dcterms:W3CDTF">2024-05-31T06:32:53Z</dcterms:modified>
</cp:coreProperties>
</file>