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57" r:id="rId9"/>
    <p:sldId id="259" r:id="rId10"/>
    <p:sldId id="258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0B66E-F9A5-462E-AA85-3FB93082A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888115"/>
            <a:ext cx="8825658" cy="977725"/>
          </a:xfrm>
        </p:spPr>
        <p:txBody>
          <a:bodyPr/>
          <a:lstStyle/>
          <a:p>
            <a:pPr algn="ctr"/>
            <a:r>
              <a:rPr lang="en-US" altLang="zh-CN" sz="3200" dirty="0">
                <a:solidFill>
                  <a:srgbClr val="FFC000"/>
                </a:solidFill>
              </a:rPr>
              <a:t>Write an algorithm which computes the number of trailing zeros in </a:t>
            </a:r>
            <a:r>
              <a:rPr lang="en-US" altLang="zh-CN" sz="3200" i="1" dirty="0">
                <a:solidFill>
                  <a:srgbClr val="FFC000"/>
                </a:solidFill>
              </a:rPr>
              <a:t>n!</a:t>
            </a:r>
            <a:r>
              <a:rPr lang="en-US" altLang="zh-CN" sz="3200" dirty="0">
                <a:solidFill>
                  <a:srgbClr val="FFC000"/>
                </a:solidFill>
              </a:rPr>
              <a:t> (n factorial).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2A0D15-A833-4BFA-A743-97CA9588A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935170"/>
            <a:ext cx="8825658" cy="861420"/>
          </a:xfrm>
        </p:spPr>
        <p:txBody>
          <a:bodyPr/>
          <a:lstStyle/>
          <a:p>
            <a:pPr algn="ctr"/>
            <a:r>
              <a:rPr lang="en-US" altLang="zh-CN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Yunshan Jiang</a:t>
            </a:r>
          </a:p>
          <a:p>
            <a:pPr algn="ctr"/>
            <a:r>
              <a:rPr lang="en-US" altLang="zh-CN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Helin Yuan</a:t>
            </a:r>
            <a:endParaRPr lang="zh-CN" altLang="en-US" cap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0723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D994C-7889-4729-93B3-81A64F33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Solution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29DC0-61D0-42B7-AA10-67AB29ED6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41383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Example:</a:t>
            </a:r>
          </a:p>
          <a:p>
            <a:pPr marL="0" indent="0">
              <a:buNone/>
            </a:pPr>
            <a:r>
              <a:rPr lang="en-US" altLang="zh-CN" sz="2400" dirty="0"/>
              <a:t>23!</a:t>
            </a:r>
          </a:p>
          <a:p>
            <a:pPr marL="0" indent="0">
              <a:buNone/>
            </a:pPr>
            <a:r>
              <a:rPr lang="en-US" altLang="zh-CN" sz="2400" dirty="0"/>
              <a:t>1*2*3*4*5*6*7*8</a:t>
            </a:r>
            <a:r>
              <a:rPr lang="zh-CN" altLang="en-US" sz="2400" dirty="0"/>
              <a:t>*</a:t>
            </a:r>
            <a:r>
              <a:rPr lang="en-US" altLang="zh-CN" sz="2400" dirty="0"/>
              <a:t>9</a:t>
            </a:r>
            <a:r>
              <a:rPr lang="zh-CN" altLang="en-US" sz="2400" dirty="0"/>
              <a:t>*</a:t>
            </a:r>
            <a:r>
              <a:rPr lang="en-US" altLang="zh-CN" sz="2400" dirty="0"/>
              <a:t>10</a:t>
            </a:r>
            <a:r>
              <a:rPr lang="zh-CN" altLang="en-US" sz="2400" dirty="0"/>
              <a:t>*</a:t>
            </a:r>
            <a:r>
              <a:rPr lang="en-US" altLang="zh-CN" sz="2400" dirty="0"/>
              <a:t>11</a:t>
            </a:r>
            <a:r>
              <a:rPr lang="zh-CN" altLang="en-US" sz="2400" dirty="0"/>
              <a:t>*</a:t>
            </a:r>
            <a:r>
              <a:rPr lang="en-US" altLang="zh-CN" sz="2400" dirty="0"/>
              <a:t>12</a:t>
            </a:r>
            <a:r>
              <a:rPr lang="zh-CN" altLang="en-US" sz="2400" dirty="0"/>
              <a:t>*</a:t>
            </a:r>
            <a:r>
              <a:rPr lang="en-US" altLang="zh-CN" sz="2400" dirty="0"/>
              <a:t>13</a:t>
            </a:r>
            <a:r>
              <a:rPr lang="zh-CN" altLang="en-US" sz="2400" dirty="0"/>
              <a:t>*</a:t>
            </a:r>
            <a:r>
              <a:rPr lang="en-US" altLang="zh-CN" sz="2400" dirty="0"/>
              <a:t>14</a:t>
            </a:r>
            <a:r>
              <a:rPr lang="zh-CN" altLang="en-US" sz="2400" dirty="0"/>
              <a:t>*</a:t>
            </a:r>
            <a:r>
              <a:rPr lang="en-US" altLang="zh-CN" sz="2400" dirty="0"/>
              <a:t>15</a:t>
            </a:r>
            <a:r>
              <a:rPr lang="zh-CN" altLang="en-US" sz="2400" dirty="0"/>
              <a:t>*</a:t>
            </a:r>
            <a:r>
              <a:rPr lang="en-US" altLang="zh-CN" sz="2400" dirty="0"/>
              <a:t>16</a:t>
            </a:r>
            <a:r>
              <a:rPr lang="zh-CN" altLang="en-US" sz="2400" dirty="0"/>
              <a:t>*</a:t>
            </a:r>
            <a:r>
              <a:rPr lang="en-US" altLang="zh-CN" sz="2400" dirty="0"/>
              <a:t>17</a:t>
            </a:r>
            <a:r>
              <a:rPr lang="zh-CN" altLang="en-US" sz="2400" dirty="0"/>
              <a:t>*</a:t>
            </a:r>
            <a:r>
              <a:rPr lang="en-US" altLang="zh-CN" sz="2400" dirty="0"/>
              <a:t>18</a:t>
            </a:r>
            <a:r>
              <a:rPr lang="zh-CN" altLang="en-US" sz="2400" dirty="0"/>
              <a:t>*</a:t>
            </a:r>
            <a:r>
              <a:rPr lang="en-US" altLang="zh-CN" sz="2400" dirty="0"/>
              <a:t>19</a:t>
            </a:r>
            <a:r>
              <a:rPr lang="zh-CN" altLang="en-US" sz="2400" dirty="0"/>
              <a:t>*</a:t>
            </a:r>
            <a:r>
              <a:rPr lang="en-US" altLang="zh-CN" sz="2400" dirty="0"/>
              <a:t>20</a:t>
            </a:r>
            <a:r>
              <a:rPr lang="zh-CN" altLang="en-US" sz="2400" dirty="0"/>
              <a:t>*</a:t>
            </a:r>
            <a:r>
              <a:rPr lang="en-US" altLang="zh-CN" sz="2400" dirty="0"/>
              <a:t>21</a:t>
            </a:r>
            <a:r>
              <a:rPr lang="zh-CN" altLang="en-US" sz="2400" dirty="0"/>
              <a:t>*</a:t>
            </a:r>
            <a:r>
              <a:rPr lang="en-US" altLang="zh-CN" sz="2400" dirty="0"/>
              <a:t>22</a:t>
            </a:r>
            <a:r>
              <a:rPr lang="zh-CN" altLang="en-US" sz="2400" dirty="0"/>
              <a:t>*</a:t>
            </a:r>
            <a:r>
              <a:rPr lang="en-US" altLang="zh-CN" sz="2400" dirty="0"/>
              <a:t>23</a:t>
            </a:r>
          </a:p>
          <a:p>
            <a:pPr marL="0" indent="0">
              <a:buNone/>
            </a:pPr>
            <a:r>
              <a:rPr lang="en-US" altLang="zh-CN" sz="2400" dirty="0"/>
              <a:t>1*2*3*4*</a:t>
            </a:r>
            <a:r>
              <a:rPr lang="en-US" altLang="zh-CN" sz="2400" dirty="0">
                <a:highlight>
                  <a:srgbClr val="FF0000"/>
                </a:highlight>
              </a:rPr>
              <a:t>5</a:t>
            </a:r>
            <a:r>
              <a:rPr lang="en-US" altLang="zh-CN" sz="2400" dirty="0"/>
              <a:t>*6*7*8</a:t>
            </a:r>
            <a:r>
              <a:rPr lang="zh-CN" altLang="en-US" sz="2400" dirty="0"/>
              <a:t>*</a:t>
            </a:r>
            <a:r>
              <a:rPr lang="en-US" altLang="zh-CN" sz="2400" dirty="0"/>
              <a:t>9</a:t>
            </a:r>
            <a:r>
              <a:rPr lang="zh-CN" altLang="en-US" sz="2400" dirty="0"/>
              <a:t>*</a:t>
            </a:r>
            <a:r>
              <a:rPr lang="en-US" altLang="zh-CN" sz="2400" dirty="0">
                <a:highlight>
                  <a:srgbClr val="FF0000"/>
                </a:highlight>
              </a:rPr>
              <a:t>10</a:t>
            </a:r>
            <a:r>
              <a:rPr lang="zh-CN" altLang="en-US" sz="2400" dirty="0"/>
              <a:t>*</a:t>
            </a:r>
            <a:r>
              <a:rPr lang="en-US" altLang="zh-CN" sz="2400" dirty="0"/>
              <a:t>11</a:t>
            </a:r>
            <a:r>
              <a:rPr lang="zh-CN" altLang="en-US" sz="2400" dirty="0"/>
              <a:t>*</a:t>
            </a:r>
            <a:r>
              <a:rPr lang="en-US" altLang="zh-CN" sz="2400" dirty="0"/>
              <a:t>12</a:t>
            </a:r>
            <a:r>
              <a:rPr lang="zh-CN" altLang="en-US" sz="2400" dirty="0"/>
              <a:t>*</a:t>
            </a:r>
            <a:r>
              <a:rPr lang="en-US" altLang="zh-CN" sz="2400" dirty="0"/>
              <a:t>13</a:t>
            </a:r>
            <a:r>
              <a:rPr lang="zh-CN" altLang="en-US" sz="2400" dirty="0"/>
              <a:t>*</a:t>
            </a:r>
            <a:r>
              <a:rPr lang="en-US" altLang="zh-CN" sz="2400" dirty="0"/>
              <a:t>14</a:t>
            </a:r>
            <a:r>
              <a:rPr lang="zh-CN" altLang="en-US" sz="2400" dirty="0"/>
              <a:t>*</a:t>
            </a:r>
            <a:r>
              <a:rPr lang="en-US" altLang="zh-CN" sz="2400" dirty="0">
                <a:highlight>
                  <a:srgbClr val="FF0000"/>
                </a:highlight>
              </a:rPr>
              <a:t>15</a:t>
            </a:r>
            <a:r>
              <a:rPr lang="zh-CN" altLang="en-US" sz="2400" dirty="0"/>
              <a:t>*</a:t>
            </a:r>
            <a:r>
              <a:rPr lang="en-US" altLang="zh-CN" sz="2400" dirty="0"/>
              <a:t>16</a:t>
            </a:r>
            <a:r>
              <a:rPr lang="zh-CN" altLang="en-US" sz="2400" dirty="0"/>
              <a:t>*</a:t>
            </a:r>
            <a:r>
              <a:rPr lang="en-US" altLang="zh-CN" sz="2400" dirty="0"/>
              <a:t>17</a:t>
            </a:r>
            <a:r>
              <a:rPr lang="zh-CN" altLang="en-US" sz="2400" dirty="0"/>
              <a:t>*</a:t>
            </a:r>
            <a:r>
              <a:rPr lang="en-US" altLang="zh-CN" sz="2400" dirty="0"/>
              <a:t>18</a:t>
            </a:r>
            <a:r>
              <a:rPr lang="zh-CN" altLang="en-US" sz="2400" dirty="0"/>
              <a:t>*</a:t>
            </a:r>
            <a:r>
              <a:rPr lang="en-US" altLang="zh-CN" sz="2400" dirty="0"/>
              <a:t>19</a:t>
            </a:r>
            <a:r>
              <a:rPr lang="zh-CN" altLang="en-US" sz="2400" dirty="0"/>
              <a:t>*</a:t>
            </a:r>
            <a:r>
              <a:rPr lang="en-US" altLang="zh-CN" sz="2400" dirty="0">
                <a:highlight>
                  <a:srgbClr val="FF0000"/>
                </a:highlight>
              </a:rPr>
              <a:t>20</a:t>
            </a:r>
            <a:r>
              <a:rPr lang="zh-CN" altLang="en-US" sz="2400" dirty="0"/>
              <a:t>*</a:t>
            </a:r>
            <a:r>
              <a:rPr lang="en-US" altLang="zh-CN" sz="2400" dirty="0"/>
              <a:t>21</a:t>
            </a:r>
            <a:r>
              <a:rPr lang="zh-CN" altLang="en-US" sz="2400" dirty="0"/>
              <a:t>*</a:t>
            </a:r>
            <a:r>
              <a:rPr lang="en-US" altLang="zh-CN" sz="2400" dirty="0"/>
              <a:t>22</a:t>
            </a:r>
            <a:r>
              <a:rPr lang="zh-CN" altLang="en-US" sz="2400" dirty="0"/>
              <a:t>*</a:t>
            </a:r>
            <a:r>
              <a:rPr lang="en-US" altLang="zh-CN" sz="2400" dirty="0"/>
              <a:t>23</a:t>
            </a:r>
          </a:p>
          <a:p>
            <a:pPr marL="0" indent="0">
              <a:buNone/>
            </a:pPr>
            <a:r>
              <a:rPr lang="en-US" altLang="zh-CN" sz="2400" dirty="0"/>
              <a:t>              5               2</a:t>
            </a:r>
            <a:r>
              <a:rPr lang="zh-CN" altLang="en-US" sz="2400" dirty="0"/>
              <a:t>*</a:t>
            </a:r>
            <a:r>
              <a:rPr lang="en-US" altLang="zh-CN" sz="2400" dirty="0"/>
              <a:t>5                      3</a:t>
            </a:r>
            <a:r>
              <a:rPr lang="zh-CN" altLang="en-US" sz="2400" dirty="0"/>
              <a:t>*</a:t>
            </a:r>
            <a:r>
              <a:rPr lang="en-US" altLang="zh-CN" sz="2400" dirty="0"/>
              <a:t>5                     2</a:t>
            </a:r>
            <a:r>
              <a:rPr lang="zh-CN" altLang="en-US" sz="2400" dirty="0"/>
              <a:t>*</a:t>
            </a:r>
            <a:r>
              <a:rPr lang="en-US" altLang="zh-CN" sz="2400" dirty="0"/>
              <a:t>2</a:t>
            </a:r>
            <a:r>
              <a:rPr lang="zh-CN" altLang="en-US" sz="2400" dirty="0"/>
              <a:t>*</a:t>
            </a:r>
            <a:r>
              <a:rPr lang="en-US" altLang="zh-CN" sz="2400" dirty="0"/>
              <a:t>5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Simple solution is calculate floor(n/5)</a:t>
            </a:r>
          </a:p>
        </p:txBody>
      </p:sp>
    </p:spTree>
    <p:extLst>
      <p:ext uri="{BB962C8B-B14F-4D97-AF65-F5344CB8AC3E}">
        <p14:creationId xmlns:p14="http://schemas.microsoft.com/office/powerpoint/2010/main" val="2365964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AB635-D708-42CC-BF70-5265AABE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Solution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C1BCC-0D75-4719-96FA-63D8F48D0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35" y="2787984"/>
            <a:ext cx="10459530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How about numbers that greater than 25!, 125!, 625! ….?</a:t>
            </a:r>
          </a:p>
          <a:p>
            <a:pPr marL="0" indent="0">
              <a:buNone/>
            </a:pPr>
            <a:r>
              <a:rPr lang="en-US" altLang="zh-CN" sz="2400" dirty="0"/>
              <a:t>25!</a:t>
            </a:r>
          </a:p>
          <a:p>
            <a:pPr marL="0" indent="0">
              <a:buNone/>
            </a:pPr>
            <a:r>
              <a:rPr lang="en-US" altLang="zh-CN" sz="2400" dirty="0"/>
              <a:t>1*2*3*4*</a:t>
            </a:r>
            <a:r>
              <a:rPr lang="en-US" altLang="zh-CN" sz="2400" dirty="0">
                <a:highlight>
                  <a:srgbClr val="FF0000"/>
                </a:highlight>
              </a:rPr>
              <a:t>5</a:t>
            </a:r>
            <a:r>
              <a:rPr lang="en-US" altLang="zh-CN" sz="2400" dirty="0"/>
              <a:t>*6*7*8</a:t>
            </a:r>
            <a:r>
              <a:rPr lang="zh-CN" altLang="en-US" sz="2400" dirty="0"/>
              <a:t>*</a:t>
            </a:r>
            <a:r>
              <a:rPr lang="en-US" altLang="zh-CN" sz="2400" dirty="0"/>
              <a:t>9</a:t>
            </a:r>
            <a:r>
              <a:rPr lang="zh-CN" altLang="en-US" sz="2400" dirty="0"/>
              <a:t>*</a:t>
            </a:r>
            <a:r>
              <a:rPr lang="en-US" altLang="zh-CN" sz="2400" dirty="0">
                <a:highlight>
                  <a:srgbClr val="FF0000"/>
                </a:highlight>
              </a:rPr>
              <a:t>10</a:t>
            </a:r>
            <a:r>
              <a:rPr lang="zh-CN" altLang="en-US" sz="2400" dirty="0"/>
              <a:t>*</a:t>
            </a:r>
            <a:r>
              <a:rPr lang="en-US" altLang="zh-CN" sz="2400" dirty="0"/>
              <a:t>11</a:t>
            </a:r>
            <a:r>
              <a:rPr lang="zh-CN" altLang="en-US" sz="2400" dirty="0"/>
              <a:t>*</a:t>
            </a:r>
            <a:r>
              <a:rPr lang="en-US" altLang="zh-CN" sz="2400" dirty="0"/>
              <a:t>12</a:t>
            </a:r>
            <a:r>
              <a:rPr lang="zh-CN" altLang="en-US" sz="2400" dirty="0"/>
              <a:t>*</a:t>
            </a:r>
            <a:r>
              <a:rPr lang="en-US" altLang="zh-CN" sz="2400" dirty="0"/>
              <a:t>13</a:t>
            </a:r>
            <a:r>
              <a:rPr lang="zh-CN" altLang="en-US" sz="2400" dirty="0"/>
              <a:t>*</a:t>
            </a:r>
            <a:r>
              <a:rPr lang="en-US" altLang="zh-CN" sz="2400" dirty="0"/>
              <a:t>14</a:t>
            </a:r>
            <a:r>
              <a:rPr lang="zh-CN" altLang="en-US" sz="2400" dirty="0"/>
              <a:t>*</a:t>
            </a:r>
            <a:r>
              <a:rPr lang="en-US" altLang="zh-CN" sz="2400" dirty="0">
                <a:highlight>
                  <a:srgbClr val="FF0000"/>
                </a:highlight>
              </a:rPr>
              <a:t>15</a:t>
            </a:r>
            <a:r>
              <a:rPr lang="zh-CN" altLang="en-US" sz="2400" dirty="0"/>
              <a:t>*</a:t>
            </a:r>
            <a:r>
              <a:rPr lang="en-US" altLang="zh-CN" sz="2400" dirty="0"/>
              <a:t>16</a:t>
            </a:r>
            <a:r>
              <a:rPr lang="zh-CN" altLang="en-US" sz="2400" dirty="0"/>
              <a:t>*</a:t>
            </a:r>
            <a:r>
              <a:rPr lang="en-US" altLang="zh-CN" sz="2400" dirty="0"/>
              <a:t>17</a:t>
            </a:r>
            <a:r>
              <a:rPr lang="zh-CN" altLang="en-US" sz="2400" dirty="0"/>
              <a:t>*</a:t>
            </a:r>
            <a:r>
              <a:rPr lang="en-US" altLang="zh-CN" sz="2400" dirty="0"/>
              <a:t>18</a:t>
            </a:r>
            <a:r>
              <a:rPr lang="zh-CN" altLang="en-US" sz="2400" dirty="0"/>
              <a:t>*</a:t>
            </a:r>
            <a:r>
              <a:rPr lang="en-US" altLang="zh-CN" sz="2400" dirty="0"/>
              <a:t>19</a:t>
            </a:r>
            <a:r>
              <a:rPr lang="zh-CN" altLang="en-US" sz="2400" dirty="0"/>
              <a:t>*</a:t>
            </a:r>
            <a:r>
              <a:rPr lang="en-US" altLang="zh-CN" sz="2400" dirty="0">
                <a:highlight>
                  <a:srgbClr val="FF0000"/>
                </a:highlight>
              </a:rPr>
              <a:t>20</a:t>
            </a:r>
            <a:r>
              <a:rPr lang="zh-CN" altLang="en-US" sz="2400" dirty="0"/>
              <a:t>*</a:t>
            </a:r>
            <a:r>
              <a:rPr lang="en-US" altLang="zh-CN" sz="2400" dirty="0"/>
              <a:t>21</a:t>
            </a:r>
            <a:r>
              <a:rPr lang="zh-CN" altLang="en-US" sz="2400" dirty="0"/>
              <a:t>*</a:t>
            </a:r>
            <a:r>
              <a:rPr lang="en-US" altLang="zh-CN" sz="2400" dirty="0"/>
              <a:t>22</a:t>
            </a:r>
            <a:r>
              <a:rPr lang="zh-CN" altLang="en-US" sz="2400" dirty="0"/>
              <a:t>*</a:t>
            </a:r>
            <a:r>
              <a:rPr lang="en-US" altLang="zh-CN" sz="2400" dirty="0"/>
              <a:t>23*24*</a:t>
            </a:r>
            <a:r>
              <a:rPr lang="en-US" altLang="zh-CN" sz="2400" dirty="0">
                <a:highlight>
                  <a:srgbClr val="FF0000"/>
                </a:highlight>
              </a:rPr>
              <a:t>25</a:t>
            </a:r>
          </a:p>
          <a:p>
            <a:pPr marL="0" indent="0">
              <a:buNone/>
            </a:pPr>
            <a:r>
              <a:rPr lang="en-US" altLang="zh-CN" sz="2400" dirty="0"/>
              <a:t>              5               2</a:t>
            </a:r>
            <a:r>
              <a:rPr lang="zh-CN" altLang="en-US" sz="2400" dirty="0"/>
              <a:t>*</a:t>
            </a:r>
            <a:r>
              <a:rPr lang="en-US" altLang="zh-CN" sz="2400" dirty="0"/>
              <a:t>5                      3</a:t>
            </a:r>
            <a:r>
              <a:rPr lang="zh-CN" altLang="en-US" sz="2400" dirty="0"/>
              <a:t>*</a:t>
            </a:r>
            <a:r>
              <a:rPr lang="en-US" altLang="zh-CN" sz="2400" dirty="0"/>
              <a:t>5                     2</a:t>
            </a:r>
            <a:r>
              <a:rPr lang="zh-CN" altLang="en-US" sz="2400" dirty="0"/>
              <a:t>*</a:t>
            </a:r>
            <a:r>
              <a:rPr lang="en-US" altLang="zh-CN" sz="2400" dirty="0"/>
              <a:t>2</a:t>
            </a:r>
            <a:r>
              <a:rPr lang="zh-CN" altLang="en-US" sz="2400" dirty="0"/>
              <a:t>*</a:t>
            </a:r>
            <a:r>
              <a:rPr lang="en-US" altLang="zh-CN" sz="2400" dirty="0"/>
              <a:t>5                    5*5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Floor(25/5) equals 5, but we have 6 factors of “5”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7045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BD9A9-A5C4-48FD-8D07-BEACE0FB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Solution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EF632-0B04-4724-B81B-F4B06745B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9890035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count = 0;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for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5; n/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&gt;= 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*=5){</a:t>
            </a:r>
          </a:p>
          <a:p>
            <a:pPr marL="0" indent="0">
              <a:buNone/>
            </a:pPr>
            <a:r>
              <a:rPr lang="en-US" altLang="zh-CN" sz="2400" dirty="0"/>
              <a:t>     count += n/</a:t>
            </a:r>
            <a:r>
              <a:rPr lang="en-US" altLang="zh-CN" sz="2400" dirty="0" err="1"/>
              <a:t>i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First divided by 5, then remove all single 5, then divided by 25…..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39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E0D7-5F7E-4E22-84A0-D3100C38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pPr algn="ctr"/>
            <a:r>
              <a:rPr lang="en-US" altLang="zh-CN" dirty="0"/>
              <a:t>Solution</a:t>
            </a:r>
            <a:r>
              <a:rPr lang="en-CA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4C59-B38A-4B03-81A0-1ADAED64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Step 1: Calculate </a:t>
            </a:r>
            <a:r>
              <a:rPr lang="en-CA" i="1" dirty="0"/>
              <a:t>n</a:t>
            </a:r>
            <a:r>
              <a:rPr lang="en-CA" dirty="0"/>
              <a:t>!</a:t>
            </a:r>
          </a:p>
          <a:p>
            <a:pPr marL="0" indent="0">
              <a:buNone/>
            </a:pPr>
            <a:r>
              <a:rPr lang="en-CA" dirty="0"/>
              <a:t>	(1) What is</a:t>
            </a:r>
            <a:r>
              <a:rPr lang="en-CA" i="1" dirty="0"/>
              <a:t> n</a:t>
            </a:r>
            <a:r>
              <a:rPr lang="en-CA" dirty="0"/>
              <a:t>!(n factorial)?</a:t>
            </a:r>
          </a:p>
          <a:p>
            <a:pPr marL="0" indent="0">
              <a:buNone/>
            </a:pPr>
            <a:r>
              <a:rPr lang="en-CA" dirty="0"/>
              <a:t>	     is the product of all positive integer less than or equal to </a:t>
            </a:r>
            <a:r>
              <a:rPr lang="en-CA" i="1" dirty="0"/>
              <a:t>n.</a:t>
            </a:r>
          </a:p>
          <a:p>
            <a:pPr marL="0" indent="0">
              <a:buNone/>
            </a:pPr>
            <a:endParaRPr lang="en-CA" i="1" dirty="0"/>
          </a:p>
          <a:p>
            <a:pPr marL="0" indent="0">
              <a:buNone/>
            </a:pPr>
            <a:r>
              <a:rPr lang="en-CA" i="1" dirty="0"/>
              <a:t>	</a:t>
            </a:r>
            <a:r>
              <a:rPr lang="en-CA" dirty="0"/>
              <a:t>     For example: </a:t>
            </a:r>
          </a:p>
          <a:p>
            <a:pPr marL="0" indent="0">
              <a:buNone/>
            </a:pPr>
            <a:r>
              <a:rPr lang="en-CA" dirty="0"/>
              <a:t>	     5! = 5 * 4 * 3 * 2 * 1</a:t>
            </a:r>
          </a:p>
          <a:p>
            <a:pPr marL="0" indent="0">
              <a:buNone/>
            </a:pPr>
            <a:r>
              <a:rPr lang="en-CA" dirty="0"/>
              <a:t>	     2000! = 2000 * 1999 * 1998 *……4 * 3 * 2 * 1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488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C964-8D31-478F-8828-640828708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909"/>
            <a:ext cx="10515600" cy="56920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</a:t>
            </a:r>
          </a:p>
          <a:p>
            <a:pPr marL="0" indent="0">
              <a:buNone/>
            </a:pP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(2) How to calculate </a:t>
            </a:r>
            <a:r>
              <a:rPr lang="en-CA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! in code?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Simple and Fast way is using recursion.</a:t>
            </a:r>
          </a:p>
          <a:p>
            <a:pPr marL="0" indent="0">
              <a:buNone/>
            </a:pP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factorial(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if (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== 1)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return 1;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}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return 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* factorial(num-1);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} </a:t>
            </a:r>
          </a:p>
        </p:txBody>
      </p:sp>
    </p:spTree>
    <p:extLst>
      <p:ext uri="{BB962C8B-B14F-4D97-AF65-F5344CB8AC3E}">
        <p14:creationId xmlns:p14="http://schemas.microsoft.com/office/powerpoint/2010/main" val="364539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C49DC-890F-4236-AF4B-5FAB365C4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18084"/>
            <a:ext cx="10495547" cy="4186990"/>
          </a:xfrm>
        </p:spPr>
        <p:txBody>
          <a:bodyPr>
            <a:normAutofit fontScale="85000" lnSpcReduction="20000"/>
          </a:bodyPr>
          <a:lstStyle/>
          <a:p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Step 2: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Calculate the number of trailing zeros in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n!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 	(1)We need to find the rule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	For example: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	        1 / 10 = 0……1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	        10 / 10 = 1……0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	        12 / 10 = 1……2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	        20 / 10 = 2……0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	        99 / 10 = 9……9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		….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	How about 100?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	        100 / 10 = 10……0,    10 / 10 = 1……0, 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	        1 /  10 = 0……1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       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So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the number of trailing zeros in 100 is 2.</a:t>
            </a:r>
          </a:p>
        </p:txBody>
      </p:sp>
    </p:spTree>
    <p:extLst>
      <p:ext uri="{BB962C8B-B14F-4D97-AF65-F5344CB8AC3E}">
        <p14:creationId xmlns:p14="http://schemas.microsoft.com/office/powerpoint/2010/main" val="262227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6FC69-B94D-4857-992F-D356E0A11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7873"/>
            <a:ext cx="10515600" cy="41789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>
                <a:latin typeface="+mj-ea"/>
                <a:ea typeface="+mj-ea"/>
              </a:rPr>
              <a:t>	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   (2)Now lets go to </a:t>
            </a:r>
            <a:r>
              <a:rPr lang="en-CA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n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!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	For Example: 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		5! = 120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		120 / 10 = 12……0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		12 / 10 =  1……2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		so the number of trailing zeros in </a:t>
            </a:r>
            <a:r>
              <a:rPr lang="en-CA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n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! is 1.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		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		10! = 3628800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		3628800 / 10 = 362880……0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		362880 / 10 = 36288……0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		36288 / 10 = 3628……8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		so the number of trailing zeros in </a:t>
            </a:r>
            <a:r>
              <a:rPr lang="en-CA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n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! is 2.</a:t>
            </a:r>
          </a:p>
          <a:p>
            <a:pPr marL="0" indent="0">
              <a:buNone/>
            </a:pPr>
            <a:endParaRPr lang="en-CA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0100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397C-BFB0-4596-92A7-B558C103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42511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>
                <a:latin typeface="+mj-ea"/>
                <a:ea typeface="+mj-ea"/>
              </a:rPr>
              <a:t>	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(3) How to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calculate the number of trailing zeros in 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n!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by code?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We can use loop or recursion.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	 set 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thefactorialNum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to factorial(n)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	 set count to 0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	 set Reminder to 0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	 while Reminder is equal to 0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	    set Reminder equal to the reminder of 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thefactorialNum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divided by 10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	    if  Reminder is equal to 0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	        add one to the count 	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	        set 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thefactorialNum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to 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thefactorialNum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divided by 10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	return count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73164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A56AC-8321-443A-8B9E-BF807CEFA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440355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>
                <a:latin typeface="+mj-ea"/>
                <a:ea typeface="+mj-ea"/>
              </a:rPr>
              <a:t>	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int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NumOfTrailngZero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(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int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thefactorial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) 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    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int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thefactorialNum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= factorial(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thefactorial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);</a:t>
            </a:r>
          </a:p>
          <a:p>
            <a:endParaRPr lang="en-CA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    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int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count = 0;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    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int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TheReminder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= 0;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    while (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TheReminder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== 0)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    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    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TheReminder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= 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thefactorialNum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% 10;</a:t>
            </a:r>
          </a:p>
          <a:p>
            <a:pPr marL="0" indent="0">
              <a:buNone/>
            </a:pPr>
            <a:endParaRPr lang="en-CA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        if (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TheReminder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== 0)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        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        count++;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        </a:t>
            </a:r>
            <a:r>
              <a:rPr lang="en-CA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thefactorialNum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/= 10;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        }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    }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return count;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00897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1533F-3417-4C45-8A81-AAB876B9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Too much calculation?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6C26A-FFA2-459A-8FF9-59AE579ED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What if we want to get the trailing zeros of a huge number?</a:t>
            </a: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2145!  ?</a:t>
            </a: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1241235436214!  ?</a:t>
            </a: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#$%^&amp;*(&amp;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Uhhhhh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80243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6ED7C-0595-4A00-B57F-DCB36FEA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Solution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FD334-8092-4F54-8E20-62FA75D6E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1200 = 12 * 10 * 10</a:t>
            </a:r>
          </a:p>
          <a:p>
            <a:r>
              <a:rPr lang="en-US" altLang="zh-CN" sz="2400" dirty="0"/>
              <a:t>1350 =  135 * 10</a:t>
            </a:r>
          </a:p>
          <a:p>
            <a:r>
              <a:rPr lang="en-US" altLang="zh-CN" sz="2400" dirty="0"/>
              <a:t>123000 = 123 * 10 </a:t>
            </a:r>
            <a:r>
              <a:rPr lang="zh-CN" altLang="en-US" sz="2400" dirty="0"/>
              <a:t>* </a:t>
            </a:r>
            <a:r>
              <a:rPr lang="en-US" altLang="zh-CN" sz="2400" dirty="0"/>
              <a:t>10 </a:t>
            </a:r>
            <a:r>
              <a:rPr lang="zh-CN" altLang="en-US" sz="2400" dirty="0"/>
              <a:t>* </a:t>
            </a:r>
            <a:r>
              <a:rPr lang="en-US" altLang="zh-CN" sz="2400" dirty="0"/>
              <a:t>10</a:t>
            </a:r>
          </a:p>
          <a:p>
            <a:endParaRPr lang="en-US" altLang="zh-CN" sz="2400" dirty="0"/>
          </a:p>
          <a:p>
            <a:r>
              <a:rPr lang="en-US" altLang="zh-CN" sz="2400" dirty="0"/>
              <a:t>10 can be consider as 2 * 5</a:t>
            </a:r>
          </a:p>
          <a:p>
            <a:r>
              <a:rPr lang="en-US" altLang="zh-CN" sz="2400" dirty="0"/>
              <a:t>Count all factors of “5”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9896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111</TotalTime>
  <Words>345</Words>
  <Application>Microsoft Office PowerPoint</Application>
  <PresentationFormat>宽屏</PresentationFormat>
  <Paragraphs>119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Century Gothic</vt:lpstr>
      <vt:lpstr>Wingdings 3</vt:lpstr>
      <vt:lpstr>离子会议室</vt:lpstr>
      <vt:lpstr>Write an algorithm which computes the number of trailing zeros in n! (n factorial).</vt:lpstr>
      <vt:lpstr>Solution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Too much calculation?</vt:lpstr>
      <vt:lpstr>Solution 2</vt:lpstr>
      <vt:lpstr>Solution 2</vt:lpstr>
      <vt:lpstr>Solution 2</vt:lpstr>
      <vt:lpstr>Solution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an algorithm which computes the number of trailing zeros in n! (n factorial).</dc:title>
  <dc:creator>Barry Helin</dc:creator>
  <cp:lastModifiedBy>Barry Helin</cp:lastModifiedBy>
  <cp:revision>11</cp:revision>
  <dcterms:created xsi:type="dcterms:W3CDTF">2018-04-03T03:42:52Z</dcterms:created>
  <dcterms:modified xsi:type="dcterms:W3CDTF">2018-04-03T15:34:44Z</dcterms:modified>
</cp:coreProperties>
</file>