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5" r:id="rId2"/>
    <p:sldId id="296" r:id="rId3"/>
    <p:sldId id="268" r:id="rId4"/>
    <p:sldId id="353" r:id="rId5"/>
    <p:sldId id="359" r:id="rId6"/>
    <p:sldId id="354" r:id="rId7"/>
    <p:sldId id="355" r:id="rId8"/>
    <p:sldId id="287" r:id="rId9"/>
    <p:sldId id="346" r:id="rId10"/>
    <p:sldId id="349" r:id="rId11"/>
    <p:sldId id="351" r:id="rId12"/>
    <p:sldId id="340" r:id="rId13"/>
    <p:sldId id="350" r:id="rId14"/>
    <p:sldId id="356" r:id="rId15"/>
    <p:sldId id="344" r:id="rId16"/>
    <p:sldId id="357" r:id="rId17"/>
    <p:sldId id="347" r:id="rId18"/>
    <p:sldId id="342" r:id="rId19"/>
    <p:sldId id="348" r:id="rId20"/>
    <p:sldId id="343" r:id="rId21"/>
    <p:sldId id="352" r:id="rId22"/>
    <p:sldId id="358"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3B8F2-B7C5-43AE-AE73-4F858DD1D069}" type="datetimeFigureOut">
              <a:rPr lang="zh-TW" altLang="en-US" smtClean="0"/>
              <a:t>2024/4/11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C85E1-FD88-41C9-B96E-418932DF88ED}" type="slidenum">
              <a:rPr lang="zh-TW" altLang="en-US" smtClean="0"/>
              <a:t>‹#›</a:t>
            </a:fld>
            <a:endParaRPr lang="zh-TW" altLang="en-US"/>
          </a:p>
        </p:txBody>
      </p:sp>
    </p:spTree>
    <p:extLst>
      <p:ext uri="{BB962C8B-B14F-4D97-AF65-F5344CB8AC3E}">
        <p14:creationId xmlns:p14="http://schemas.microsoft.com/office/powerpoint/2010/main" val="3821716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21834B8-9322-BED6-A9E7-0E17D4218D6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8195" name="Rectangle 3">
            <a:extLst>
              <a:ext uri="{FF2B5EF4-FFF2-40B4-BE49-F238E27FC236}">
                <a16:creationId xmlns:a16="http://schemas.microsoft.com/office/drawing/2014/main" id="{CA5EEA4D-9203-9DB9-1F7C-B8966818413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DD64AFC-7F05-450A-A548-7959C3E5C824}" type="datetime4">
              <a:rPr lang="en-US" altLang="en-US" smtClean="0">
                <a:latin typeface="Times New Roman" panose="02020603050405020304" pitchFamily="18" charset="0"/>
              </a:rPr>
              <a:pPr/>
              <a:t>April 11, 2024</a:t>
            </a:fld>
            <a:endParaRPr lang="en-US" altLang="en-US">
              <a:latin typeface="Times New Roman" panose="02020603050405020304" pitchFamily="18" charset="0"/>
            </a:endParaRPr>
          </a:p>
        </p:txBody>
      </p:sp>
      <p:sp>
        <p:nvSpPr>
          <p:cNvPr id="8196" name="Rectangle 6">
            <a:extLst>
              <a:ext uri="{FF2B5EF4-FFF2-40B4-BE49-F238E27FC236}">
                <a16:creationId xmlns:a16="http://schemas.microsoft.com/office/drawing/2014/main" id="{BB45B4F7-CFF5-6389-0847-80C9F8469A8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8197" name="Rectangle 7">
            <a:extLst>
              <a:ext uri="{FF2B5EF4-FFF2-40B4-BE49-F238E27FC236}">
                <a16:creationId xmlns:a16="http://schemas.microsoft.com/office/drawing/2014/main" id="{0B2C91D0-52C0-70A1-3A63-950C1F9430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ADD3417-CD59-4FC0-92D7-38A536716AEB}"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8198" name="Rectangle 2">
            <a:extLst>
              <a:ext uri="{FF2B5EF4-FFF2-40B4-BE49-F238E27FC236}">
                <a16:creationId xmlns:a16="http://schemas.microsoft.com/office/drawing/2014/main" id="{B0CEA4CE-ADCD-8720-F7C0-48591D63CA67}"/>
              </a:ext>
            </a:extLst>
          </p:cNvPr>
          <p:cNvSpPr>
            <a:spLocks noGrp="1" noRot="1" noChangeAspect="1" noChangeArrowheads="1" noTextEdit="1"/>
          </p:cNvSpPr>
          <p:nvPr>
            <p:ph type="sldImg"/>
          </p:nvPr>
        </p:nvSpPr>
        <p:spPr>
          <a:ln/>
        </p:spPr>
      </p:sp>
      <p:sp>
        <p:nvSpPr>
          <p:cNvPr id="8199" name="Rectangle 3">
            <a:extLst>
              <a:ext uri="{FF2B5EF4-FFF2-40B4-BE49-F238E27FC236}">
                <a16:creationId xmlns:a16="http://schemas.microsoft.com/office/drawing/2014/main" id="{1DFBC366-8F64-AFBB-6F80-EB16CC3B8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768C6AE-3BA3-7E33-8DE2-DDFF4DC3E32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10243" name="Rectangle 3">
            <a:extLst>
              <a:ext uri="{FF2B5EF4-FFF2-40B4-BE49-F238E27FC236}">
                <a16:creationId xmlns:a16="http://schemas.microsoft.com/office/drawing/2014/main" id="{26AD50AB-71F2-5B46-B61D-3FC71DF750E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67908A-13C6-41A8-A35D-A365AEF354DF}" type="datetime4">
              <a:rPr lang="en-US" altLang="en-US" smtClean="0">
                <a:latin typeface="Times New Roman" panose="02020603050405020304" pitchFamily="18" charset="0"/>
              </a:rPr>
              <a:pPr/>
              <a:t>April 11, 2024</a:t>
            </a:fld>
            <a:endParaRPr lang="en-US" altLang="en-US">
              <a:latin typeface="Times New Roman" panose="02020603050405020304" pitchFamily="18" charset="0"/>
            </a:endParaRPr>
          </a:p>
        </p:txBody>
      </p:sp>
      <p:sp>
        <p:nvSpPr>
          <p:cNvPr id="10244" name="Rectangle 6">
            <a:extLst>
              <a:ext uri="{FF2B5EF4-FFF2-40B4-BE49-F238E27FC236}">
                <a16:creationId xmlns:a16="http://schemas.microsoft.com/office/drawing/2014/main" id="{F67C7992-002B-A116-62EB-A5CC0A4906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10245" name="Rectangle 7">
            <a:extLst>
              <a:ext uri="{FF2B5EF4-FFF2-40B4-BE49-F238E27FC236}">
                <a16:creationId xmlns:a16="http://schemas.microsoft.com/office/drawing/2014/main" id="{F37CC350-7877-FDF0-340A-A2FC2160D1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79BDB1C-9B3F-42CB-B06C-1B489937FD6A}"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0246" name="Rectangle 2">
            <a:extLst>
              <a:ext uri="{FF2B5EF4-FFF2-40B4-BE49-F238E27FC236}">
                <a16:creationId xmlns:a16="http://schemas.microsoft.com/office/drawing/2014/main" id="{BBC0FE65-4BB3-0250-F91A-48C3B934466B}"/>
              </a:ext>
            </a:extLst>
          </p:cNvPr>
          <p:cNvSpPr>
            <a:spLocks noGrp="1" noRot="1" noChangeAspect="1" noChangeArrowheads="1" noTextEdit="1"/>
          </p:cNvSpPr>
          <p:nvPr>
            <p:ph type="sldImg"/>
          </p:nvPr>
        </p:nvSpPr>
        <p:spPr>
          <a:ln/>
        </p:spPr>
      </p:sp>
      <p:sp>
        <p:nvSpPr>
          <p:cNvPr id="10247" name="Rectangle 3">
            <a:extLst>
              <a:ext uri="{FF2B5EF4-FFF2-40B4-BE49-F238E27FC236}">
                <a16:creationId xmlns:a16="http://schemas.microsoft.com/office/drawing/2014/main" id="{F035DABB-B21E-4920-5CFB-083B7C8BF6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1461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768C6AE-3BA3-7E33-8DE2-DDFF4DC3E32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10243" name="Rectangle 3">
            <a:extLst>
              <a:ext uri="{FF2B5EF4-FFF2-40B4-BE49-F238E27FC236}">
                <a16:creationId xmlns:a16="http://schemas.microsoft.com/office/drawing/2014/main" id="{26AD50AB-71F2-5B46-B61D-3FC71DF750E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67908A-13C6-41A8-A35D-A365AEF354DF}" type="datetime4">
              <a:rPr lang="en-US" altLang="en-US" smtClean="0">
                <a:latin typeface="Times New Roman" panose="02020603050405020304" pitchFamily="18" charset="0"/>
              </a:rPr>
              <a:pPr/>
              <a:t>April 11, 2024</a:t>
            </a:fld>
            <a:endParaRPr lang="en-US" altLang="en-US">
              <a:latin typeface="Times New Roman" panose="02020603050405020304" pitchFamily="18" charset="0"/>
            </a:endParaRPr>
          </a:p>
        </p:txBody>
      </p:sp>
      <p:sp>
        <p:nvSpPr>
          <p:cNvPr id="10244" name="Rectangle 6">
            <a:extLst>
              <a:ext uri="{FF2B5EF4-FFF2-40B4-BE49-F238E27FC236}">
                <a16:creationId xmlns:a16="http://schemas.microsoft.com/office/drawing/2014/main" id="{F67C7992-002B-A116-62EB-A5CC0A4906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10245" name="Rectangle 7">
            <a:extLst>
              <a:ext uri="{FF2B5EF4-FFF2-40B4-BE49-F238E27FC236}">
                <a16:creationId xmlns:a16="http://schemas.microsoft.com/office/drawing/2014/main" id="{F37CC350-7877-FDF0-340A-A2FC2160D1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79BDB1C-9B3F-42CB-B06C-1B489937FD6A}"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0246" name="Rectangle 2">
            <a:extLst>
              <a:ext uri="{FF2B5EF4-FFF2-40B4-BE49-F238E27FC236}">
                <a16:creationId xmlns:a16="http://schemas.microsoft.com/office/drawing/2014/main" id="{BBC0FE65-4BB3-0250-F91A-48C3B934466B}"/>
              </a:ext>
            </a:extLst>
          </p:cNvPr>
          <p:cNvSpPr>
            <a:spLocks noGrp="1" noRot="1" noChangeAspect="1" noChangeArrowheads="1" noTextEdit="1"/>
          </p:cNvSpPr>
          <p:nvPr>
            <p:ph type="sldImg"/>
          </p:nvPr>
        </p:nvSpPr>
        <p:spPr>
          <a:ln/>
        </p:spPr>
      </p:sp>
      <p:sp>
        <p:nvSpPr>
          <p:cNvPr id="10247" name="Rectangle 3">
            <a:extLst>
              <a:ext uri="{FF2B5EF4-FFF2-40B4-BE49-F238E27FC236}">
                <a16:creationId xmlns:a16="http://schemas.microsoft.com/office/drawing/2014/main" id="{F035DABB-B21E-4920-5CFB-083B7C8BF6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52880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768C6AE-3BA3-7E33-8DE2-DDFF4DC3E32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10243" name="Rectangle 3">
            <a:extLst>
              <a:ext uri="{FF2B5EF4-FFF2-40B4-BE49-F238E27FC236}">
                <a16:creationId xmlns:a16="http://schemas.microsoft.com/office/drawing/2014/main" id="{26AD50AB-71F2-5B46-B61D-3FC71DF750E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67908A-13C6-41A8-A35D-A365AEF354DF}" type="datetime4">
              <a:rPr lang="en-US" altLang="en-US" smtClean="0">
                <a:latin typeface="Times New Roman" panose="02020603050405020304" pitchFamily="18" charset="0"/>
              </a:rPr>
              <a:pPr/>
              <a:t>April 11, 2024</a:t>
            </a:fld>
            <a:endParaRPr lang="en-US" altLang="en-US">
              <a:latin typeface="Times New Roman" panose="02020603050405020304" pitchFamily="18" charset="0"/>
            </a:endParaRPr>
          </a:p>
        </p:txBody>
      </p:sp>
      <p:sp>
        <p:nvSpPr>
          <p:cNvPr id="10244" name="Rectangle 6">
            <a:extLst>
              <a:ext uri="{FF2B5EF4-FFF2-40B4-BE49-F238E27FC236}">
                <a16:creationId xmlns:a16="http://schemas.microsoft.com/office/drawing/2014/main" id="{F67C7992-002B-A116-62EB-A5CC0A4906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10245" name="Rectangle 7">
            <a:extLst>
              <a:ext uri="{FF2B5EF4-FFF2-40B4-BE49-F238E27FC236}">
                <a16:creationId xmlns:a16="http://schemas.microsoft.com/office/drawing/2014/main" id="{F37CC350-7877-FDF0-340A-A2FC2160D1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79BDB1C-9B3F-42CB-B06C-1B489937FD6A}"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0246" name="Rectangle 2">
            <a:extLst>
              <a:ext uri="{FF2B5EF4-FFF2-40B4-BE49-F238E27FC236}">
                <a16:creationId xmlns:a16="http://schemas.microsoft.com/office/drawing/2014/main" id="{BBC0FE65-4BB3-0250-F91A-48C3B934466B}"/>
              </a:ext>
            </a:extLst>
          </p:cNvPr>
          <p:cNvSpPr>
            <a:spLocks noGrp="1" noRot="1" noChangeAspect="1" noChangeArrowheads="1" noTextEdit="1"/>
          </p:cNvSpPr>
          <p:nvPr>
            <p:ph type="sldImg"/>
          </p:nvPr>
        </p:nvSpPr>
        <p:spPr>
          <a:ln/>
        </p:spPr>
      </p:sp>
      <p:sp>
        <p:nvSpPr>
          <p:cNvPr id="10247" name="Rectangle 3">
            <a:extLst>
              <a:ext uri="{FF2B5EF4-FFF2-40B4-BE49-F238E27FC236}">
                <a16:creationId xmlns:a16="http://schemas.microsoft.com/office/drawing/2014/main" id="{F035DABB-B21E-4920-5CFB-083B7C8BF6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1816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768C6AE-3BA3-7E33-8DE2-DDFF4DC3E32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10243" name="Rectangle 3">
            <a:extLst>
              <a:ext uri="{FF2B5EF4-FFF2-40B4-BE49-F238E27FC236}">
                <a16:creationId xmlns:a16="http://schemas.microsoft.com/office/drawing/2014/main" id="{26AD50AB-71F2-5B46-B61D-3FC71DF750E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67908A-13C6-41A8-A35D-A365AEF354DF}" type="datetime4">
              <a:rPr lang="en-US" altLang="en-US" smtClean="0">
                <a:latin typeface="Times New Roman" panose="02020603050405020304" pitchFamily="18" charset="0"/>
              </a:rPr>
              <a:pPr/>
              <a:t>April 11, 2024</a:t>
            </a:fld>
            <a:endParaRPr lang="en-US" altLang="en-US">
              <a:latin typeface="Times New Roman" panose="02020603050405020304" pitchFamily="18" charset="0"/>
            </a:endParaRPr>
          </a:p>
        </p:txBody>
      </p:sp>
      <p:sp>
        <p:nvSpPr>
          <p:cNvPr id="10244" name="Rectangle 6">
            <a:extLst>
              <a:ext uri="{FF2B5EF4-FFF2-40B4-BE49-F238E27FC236}">
                <a16:creationId xmlns:a16="http://schemas.microsoft.com/office/drawing/2014/main" id="{F67C7992-002B-A116-62EB-A5CC0A4906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10245" name="Rectangle 7">
            <a:extLst>
              <a:ext uri="{FF2B5EF4-FFF2-40B4-BE49-F238E27FC236}">
                <a16:creationId xmlns:a16="http://schemas.microsoft.com/office/drawing/2014/main" id="{F37CC350-7877-FDF0-340A-A2FC2160D1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79BDB1C-9B3F-42CB-B06C-1B489937FD6A}"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0246" name="Rectangle 2">
            <a:extLst>
              <a:ext uri="{FF2B5EF4-FFF2-40B4-BE49-F238E27FC236}">
                <a16:creationId xmlns:a16="http://schemas.microsoft.com/office/drawing/2014/main" id="{BBC0FE65-4BB3-0250-F91A-48C3B934466B}"/>
              </a:ext>
            </a:extLst>
          </p:cNvPr>
          <p:cNvSpPr>
            <a:spLocks noGrp="1" noRot="1" noChangeAspect="1" noChangeArrowheads="1" noTextEdit="1"/>
          </p:cNvSpPr>
          <p:nvPr>
            <p:ph type="sldImg"/>
          </p:nvPr>
        </p:nvSpPr>
        <p:spPr>
          <a:ln/>
        </p:spPr>
      </p:sp>
      <p:sp>
        <p:nvSpPr>
          <p:cNvPr id="10247" name="Rectangle 3">
            <a:extLst>
              <a:ext uri="{FF2B5EF4-FFF2-40B4-BE49-F238E27FC236}">
                <a16:creationId xmlns:a16="http://schemas.microsoft.com/office/drawing/2014/main" id="{F035DABB-B21E-4920-5CFB-083B7C8BF6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035596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768C6AE-3BA3-7E33-8DE2-DDFF4DC3E32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10243" name="Rectangle 3">
            <a:extLst>
              <a:ext uri="{FF2B5EF4-FFF2-40B4-BE49-F238E27FC236}">
                <a16:creationId xmlns:a16="http://schemas.microsoft.com/office/drawing/2014/main" id="{26AD50AB-71F2-5B46-B61D-3FC71DF750E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67908A-13C6-41A8-A35D-A365AEF354DF}" type="datetime4">
              <a:rPr lang="en-US" altLang="en-US" smtClean="0">
                <a:latin typeface="Times New Roman" panose="02020603050405020304" pitchFamily="18" charset="0"/>
              </a:rPr>
              <a:pPr/>
              <a:t>April 11, 2024</a:t>
            </a:fld>
            <a:endParaRPr lang="en-US" altLang="en-US">
              <a:latin typeface="Times New Roman" panose="02020603050405020304" pitchFamily="18" charset="0"/>
            </a:endParaRPr>
          </a:p>
        </p:txBody>
      </p:sp>
      <p:sp>
        <p:nvSpPr>
          <p:cNvPr id="10244" name="Rectangle 6">
            <a:extLst>
              <a:ext uri="{FF2B5EF4-FFF2-40B4-BE49-F238E27FC236}">
                <a16:creationId xmlns:a16="http://schemas.microsoft.com/office/drawing/2014/main" id="{F67C7992-002B-A116-62EB-A5CC0A49062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10245" name="Rectangle 7">
            <a:extLst>
              <a:ext uri="{FF2B5EF4-FFF2-40B4-BE49-F238E27FC236}">
                <a16:creationId xmlns:a16="http://schemas.microsoft.com/office/drawing/2014/main" id="{F37CC350-7877-FDF0-340A-A2FC2160D1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79BDB1C-9B3F-42CB-B06C-1B489937FD6A}"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0246" name="Rectangle 2">
            <a:extLst>
              <a:ext uri="{FF2B5EF4-FFF2-40B4-BE49-F238E27FC236}">
                <a16:creationId xmlns:a16="http://schemas.microsoft.com/office/drawing/2014/main" id="{BBC0FE65-4BB3-0250-F91A-48C3B934466B}"/>
              </a:ext>
            </a:extLst>
          </p:cNvPr>
          <p:cNvSpPr>
            <a:spLocks noGrp="1" noRot="1" noChangeAspect="1" noChangeArrowheads="1" noTextEdit="1"/>
          </p:cNvSpPr>
          <p:nvPr>
            <p:ph type="sldImg"/>
          </p:nvPr>
        </p:nvSpPr>
        <p:spPr>
          <a:ln/>
        </p:spPr>
      </p:sp>
      <p:sp>
        <p:nvSpPr>
          <p:cNvPr id="10247" name="Rectangle 3">
            <a:extLst>
              <a:ext uri="{FF2B5EF4-FFF2-40B4-BE49-F238E27FC236}">
                <a16:creationId xmlns:a16="http://schemas.microsoft.com/office/drawing/2014/main" id="{F035DABB-B21E-4920-5CFB-083B7C8BF6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B1F814-841D-8FE8-E001-7115BEAE833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FABECF7-04D4-0AC1-71FC-4E92459C1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E207853-0423-3275-A33F-BC02D3E1CDCC}"/>
              </a:ext>
            </a:extLst>
          </p:cNvPr>
          <p:cNvSpPr>
            <a:spLocks noGrp="1"/>
          </p:cNvSpPr>
          <p:nvPr>
            <p:ph type="dt" sz="half" idx="10"/>
          </p:nvPr>
        </p:nvSpPr>
        <p:spPr/>
        <p:txBody>
          <a:bodyPr/>
          <a:lstStyle/>
          <a:p>
            <a:fld id="{E37F1E4E-6DC7-4FAE-94B2-BA312F858CA9}" type="datetimeFigureOut">
              <a:rPr lang="zh-TW" altLang="en-US" smtClean="0"/>
              <a:t>2024/4/11</a:t>
            </a:fld>
            <a:endParaRPr lang="zh-TW" altLang="en-US"/>
          </a:p>
        </p:txBody>
      </p:sp>
      <p:sp>
        <p:nvSpPr>
          <p:cNvPr id="5" name="頁尾版面配置區 4">
            <a:extLst>
              <a:ext uri="{FF2B5EF4-FFF2-40B4-BE49-F238E27FC236}">
                <a16:creationId xmlns:a16="http://schemas.microsoft.com/office/drawing/2014/main" id="{6FDA371F-0031-4347-1BBE-ED57EEFAB4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D425249-404C-E457-73A2-E640D4C1D15F}"/>
              </a:ext>
            </a:extLst>
          </p:cNvPr>
          <p:cNvSpPr>
            <a:spLocks noGrp="1"/>
          </p:cNvSpPr>
          <p:nvPr>
            <p:ph type="sldNum" sz="quarter" idx="12"/>
          </p:nvPr>
        </p:nvSpPr>
        <p:spPr/>
        <p:txBody>
          <a:body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156661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25E44A-9925-E043-27E1-D6AF85FB145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D7FCBBD-A081-C134-0DEE-E996FA0391C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975FA3B-489B-AF00-067F-0463D043C519}"/>
              </a:ext>
            </a:extLst>
          </p:cNvPr>
          <p:cNvSpPr>
            <a:spLocks noGrp="1"/>
          </p:cNvSpPr>
          <p:nvPr>
            <p:ph type="dt" sz="half" idx="10"/>
          </p:nvPr>
        </p:nvSpPr>
        <p:spPr/>
        <p:txBody>
          <a:bodyPr/>
          <a:lstStyle/>
          <a:p>
            <a:fld id="{E37F1E4E-6DC7-4FAE-94B2-BA312F858CA9}" type="datetimeFigureOut">
              <a:rPr lang="zh-TW" altLang="en-US" smtClean="0"/>
              <a:t>2024/4/11</a:t>
            </a:fld>
            <a:endParaRPr lang="zh-TW" altLang="en-US"/>
          </a:p>
        </p:txBody>
      </p:sp>
      <p:sp>
        <p:nvSpPr>
          <p:cNvPr id="5" name="頁尾版面配置區 4">
            <a:extLst>
              <a:ext uri="{FF2B5EF4-FFF2-40B4-BE49-F238E27FC236}">
                <a16:creationId xmlns:a16="http://schemas.microsoft.com/office/drawing/2014/main" id="{392419BE-07E2-835D-1E1D-3FB4D50C4C7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5A51C65-ACC1-DA77-DEE2-1354C4EFE348}"/>
              </a:ext>
            </a:extLst>
          </p:cNvPr>
          <p:cNvSpPr>
            <a:spLocks noGrp="1"/>
          </p:cNvSpPr>
          <p:nvPr>
            <p:ph type="sldNum" sz="quarter" idx="12"/>
          </p:nvPr>
        </p:nvSpPr>
        <p:spPr/>
        <p:txBody>
          <a:body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41321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DDA6BBD-0C9E-9D00-27E9-66B2EE351D1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7EA73E8-75F5-A6BD-DC7E-EB6432048B1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419776-AE36-97DE-F401-903E227AEC1B}"/>
              </a:ext>
            </a:extLst>
          </p:cNvPr>
          <p:cNvSpPr>
            <a:spLocks noGrp="1"/>
          </p:cNvSpPr>
          <p:nvPr>
            <p:ph type="dt" sz="half" idx="10"/>
          </p:nvPr>
        </p:nvSpPr>
        <p:spPr/>
        <p:txBody>
          <a:bodyPr/>
          <a:lstStyle/>
          <a:p>
            <a:fld id="{E37F1E4E-6DC7-4FAE-94B2-BA312F858CA9}" type="datetimeFigureOut">
              <a:rPr lang="zh-TW" altLang="en-US" smtClean="0"/>
              <a:t>2024/4/11</a:t>
            </a:fld>
            <a:endParaRPr lang="zh-TW" altLang="en-US"/>
          </a:p>
        </p:txBody>
      </p:sp>
      <p:sp>
        <p:nvSpPr>
          <p:cNvPr id="5" name="頁尾版面配置區 4">
            <a:extLst>
              <a:ext uri="{FF2B5EF4-FFF2-40B4-BE49-F238E27FC236}">
                <a16:creationId xmlns:a16="http://schemas.microsoft.com/office/drawing/2014/main" id="{F30187EB-ED02-54BD-3BBB-71CFD1E31A6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62B606F-67AD-0FF6-EA47-22C69B9E7F51}"/>
              </a:ext>
            </a:extLst>
          </p:cNvPr>
          <p:cNvSpPr>
            <a:spLocks noGrp="1"/>
          </p:cNvSpPr>
          <p:nvPr>
            <p:ph type="sldNum" sz="quarter" idx="12"/>
          </p:nvPr>
        </p:nvSpPr>
        <p:spPr/>
        <p:txBody>
          <a:body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284521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userDrawn="1"/>
        </p:nvCxnSpPr>
        <p:spPr>
          <a:xfrm flipV="1">
            <a:off x="0" y="1"/>
            <a:ext cx="3506912" cy="1139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userDrawn="1"/>
        </p:nvCxnSpPr>
        <p:spPr>
          <a:xfrm flipH="1">
            <a:off x="0" y="0"/>
            <a:ext cx="1027416" cy="1952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49894075-74D7-F967-9566-C8ECE996A512}"/>
              </a:ext>
            </a:extLst>
          </p:cNvPr>
          <p:cNvSpPr>
            <a:spLocks noGrp="1"/>
          </p:cNvSpPr>
          <p:nvPr>
            <p:ph type="dt" sz="half" idx="2"/>
          </p:nvPr>
        </p:nvSpPr>
        <p:spPr>
          <a:xfrm>
            <a:off x="4724400" y="6492876"/>
            <a:ext cx="2743200" cy="365125"/>
          </a:xfrm>
          <a:prstGeom prst="rect">
            <a:avLst/>
          </a:prstGeom>
        </p:spPr>
        <p:txBody>
          <a:bodyPr vert="horz" lIns="91440" tIns="45720" rIns="91440" bIns="45720" rtlCol="0" anchor="b"/>
          <a:lstStyle>
            <a:lvl1pPr algn="ctr">
              <a:defRPr sz="900">
                <a:solidFill>
                  <a:schemeClr val="tx1">
                    <a:tint val="75000"/>
                  </a:schemeClr>
                </a:solidFill>
              </a:defRPr>
            </a:lvl1pPr>
          </a:lstStyle>
          <a:p>
            <a:fld id="{88739FA3-0A97-4FB7-8D25-68A0BD9186D3}" type="datetime1">
              <a:rPr lang="en-US" altLang="zh-TW" smtClean="0"/>
              <a:t>4/11/2024</a:t>
            </a:fld>
            <a:endParaRPr lang="en-US" dirty="0"/>
          </a:p>
        </p:txBody>
      </p:sp>
      <p:sp>
        <p:nvSpPr>
          <p:cNvPr id="8" name="Slide Number Placeholder 5">
            <a:extLst>
              <a:ext uri="{FF2B5EF4-FFF2-40B4-BE49-F238E27FC236}">
                <a16:creationId xmlns:a16="http://schemas.microsoft.com/office/drawing/2014/main" id="{36E3AE3F-49A0-4B6B-7CB4-7DC789D2F1AC}"/>
              </a:ext>
            </a:extLst>
          </p:cNvPr>
          <p:cNvSpPr>
            <a:spLocks noGrp="1"/>
          </p:cNvSpPr>
          <p:nvPr>
            <p:ph type="sldNum" sz="quarter" idx="4"/>
          </p:nvPr>
        </p:nvSpPr>
        <p:spPr>
          <a:xfrm>
            <a:off x="11705690" y="6492876"/>
            <a:ext cx="486311"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B5CEABB6-07DC-46E8-9B57-56EC44A396E5}" type="slidenum">
              <a:rPr lang="en-US" smtClean="0"/>
              <a:pPr/>
              <a:t>‹#›</a:t>
            </a:fld>
            <a:endParaRPr lang="en-US" dirty="0"/>
          </a:p>
        </p:txBody>
      </p:sp>
      <p:sp>
        <p:nvSpPr>
          <p:cNvPr id="4" name="Text Placeholder 2">
            <a:extLst>
              <a:ext uri="{FF2B5EF4-FFF2-40B4-BE49-F238E27FC236}">
                <a16:creationId xmlns:a16="http://schemas.microsoft.com/office/drawing/2014/main" id="{D9FC0E16-7713-7139-7ADF-E41CFB7CE9F1}"/>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84813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ACA954-EE4D-A061-BBBE-E6BA5F81534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0145196-94CD-64AB-A0BD-1D7BAFE55AA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BDE09-22D9-02E8-541E-CD62834AF582}"/>
              </a:ext>
            </a:extLst>
          </p:cNvPr>
          <p:cNvSpPr>
            <a:spLocks noGrp="1"/>
          </p:cNvSpPr>
          <p:nvPr>
            <p:ph type="dt" sz="half" idx="10"/>
          </p:nvPr>
        </p:nvSpPr>
        <p:spPr/>
        <p:txBody>
          <a:bodyPr/>
          <a:lstStyle/>
          <a:p>
            <a:fld id="{E37F1E4E-6DC7-4FAE-94B2-BA312F858CA9}" type="datetimeFigureOut">
              <a:rPr lang="zh-TW" altLang="en-US" smtClean="0"/>
              <a:t>2024/4/11</a:t>
            </a:fld>
            <a:endParaRPr lang="zh-TW" altLang="en-US"/>
          </a:p>
        </p:txBody>
      </p:sp>
      <p:sp>
        <p:nvSpPr>
          <p:cNvPr id="5" name="頁尾版面配置區 4">
            <a:extLst>
              <a:ext uri="{FF2B5EF4-FFF2-40B4-BE49-F238E27FC236}">
                <a16:creationId xmlns:a16="http://schemas.microsoft.com/office/drawing/2014/main" id="{81A06D22-FD57-15E8-3595-EF69ADD597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A87B751-BCD6-2909-49CD-5F8566A667B6}"/>
              </a:ext>
            </a:extLst>
          </p:cNvPr>
          <p:cNvSpPr>
            <a:spLocks noGrp="1"/>
          </p:cNvSpPr>
          <p:nvPr>
            <p:ph type="sldNum" sz="quarter" idx="12"/>
          </p:nvPr>
        </p:nvSpPr>
        <p:spPr/>
        <p:txBody>
          <a:body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410511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E344A0-256D-5229-288F-F5A37D8ACA7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B0853EF-EA17-327C-03C8-9717DD86BB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39BBED3-BF71-DCDD-1039-DD6807C3762B}"/>
              </a:ext>
            </a:extLst>
          </p:cNvPr>
          <p:cNvSpPr>
            <a:spLocks noGrp="1"/>
          </p:cNvSpPr>
          <p:nvPr>
            <p:ph type="dt" sz="half" idx="10"/>
          </p:nvPr>
        </p:nvSpPr>
        <p:spPr/>
        <p:txBody>
          <a:bodyPr/>
          <a:lstStyle/>
          <a:p>
            <a:fld id="{E37F1E4E-6DC7-4FAE-94B2-BA312F858CA9}" type="datetimeFigureOut">
              <a:rPr lang="zh-TW" altLang="en-US" smtClean="0"/>
              <a:t>2024/4/11</a:t>
            </a:fld>
            <a:endParaRPr lang="zh-TW" altLang="en-US"/>
          </a:p>
        </p:txBody>
      </p:sp>
      <p:sp>
        <p:nvSpPr>
          <p:cNvPr id="5" name="頁尾版面配置區 4">
            <a:extLst>
              <a:ext uri="{FF2B5EF4-FFF2-40B4-BE49-F238E27FC236}">
                <a16:creationId xmlns:a16="http://schemas.microsoft.com/office/drawing/2014/main" id="{ED780DA4-1807-C7F9-82EF-7F92917F533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F125708-5DB2-585C-6957-F5B8E764F9C6}"/>
              </a:ext>
            </a:extLst>
          </p:cNvPr>
          <p:cNvSpPr>
            <a:spLocks noGrp="1"/>
          </p:cNvSpPr>
          <p:nvPr>
            <p:ph type="sldNum" sz="quarter" idx="12"/>
          </p:nvPr>
        </p:nvSpPr>
        <p:spPr/>
        <p:txBody>
          <a:body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309379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805122-B3C7-FC54-7ADF-FCF657D51B7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32239DD-F312-5C78-067E-4796039F81F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F2CA3CB-7232-5CBC-D451-F1D224F2891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75BBE6B-1377-B84D-4CAC-D25E68EB91F5}"/>
              </a:ext>
            </a:extLst>
          </p:cNvPr>
          <p:cNvSpPr>
            <a:spLocks noGrp="1"/>
          </p:cNvSpPr>
          <p:nvPr>
            <p:ph type="dt" sz="half" idx="10"/>
          </p:nvPr>
        </p:nvSpPr>
        <p:spPr/>
        <p:txBody>
          <a:bodyPr/>
          <a:lstStyle/>
          <a:p>
            <a:fld id="{E37F1E4E-6DC7-4FAE-94B2-BA312F858CA9}" type="datetimeFigureOut">
              <a:rPr lang="zh-TW" altLang="en-US" smtClean="0"/>
              <a:t>2024/4/11</a:t>
            </a:fld>
            <a:endParaRPr lang="zh-TW" altLang="en-US"/>
          </a:p>
        </p:txBody>
      </p:sp>
      <p:sp>
        <p:nvSpPr>
          <p:cNvPr id="6" name="頁尾版面配置區 5">
            <a:extLst>
              <a:ext uri="{FF2B5EF4-FFF2-40B4-BE49-F238E27FC236}">
                <a16:creationId xmlns:a16="http://schemas.microsoft.com/office/drawing/2014/main" id="{7A03F19F-15C2-0E40-0B5F-63029F4A6AE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90C5183-4514-942C-8A89-3CE62E742A01}"/>
              </a:ext>
            </a:extLst>
          </p:cNvPr>
          <p:cNvSpPr>
            <a:spLocks noGrp="1"/>
          </p:cNvSpPr>
          <p:nvPr>
            <p:ph type="sldNum" sz="quarter" idx="12"/>
          </p:nvPr>
        </p:nvSpPr>
        <p:spPr/>
        <p:txBody>
          <a:body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242953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6F23C3-4947-6F5A-E3F3-E0D2C406E65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23866B3-874C-90DA-A99D-6FEEDEBAF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DE48A16-D1BF-423E-DA1D-9568077DE7F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2495F8A-0C85-CB21-0A7E-2F13C28DBA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D1EB258-1C4A-4F7E-13DC-5F2DB4500BC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A6D886E-D133-4759-5E41-7C4A381B73CC}"/>
              </a:ext>
            </a:extLst>
          </p:cNvPr>
          <p:cNvSpPr>
            <a:spLocks noGrp="1"/>
          </p:cNvSpPr>
          <p:nvPr>
            <p:ph type="dt" sz="half" idx="10"/>
          </p:nvPr>
        </p:nvSpPr>
        <p:spPr/>
        <p:txBody>
          <a:bodyPr/>
          <a:lstStyle/>
          <a:p>
            <a:fld id="{E37F1E4E-6DC7-4FAE-94B2-BA312F858CA9}" type="datetimeFigureOut">
              <a:rPr lang="zh-TW" altLang="en-US" smtClean="0"/>
              <a:t>2024/4/11</a:t>
            </a:fld>
            <a:endParaRPr lang="zh-TW" altLang="en-US"/>
          </a:p>
        </p:txBody>
      </p:sp>
      <p:sp>
        <p:nvSpPr>
          <p:cNvPr id="8" name="頁尾版面配置區 7">
            <a:extLst>
              <a:ext uri="{FF2B5EF4-FFF2-40B4-BE49-F238E27FC236}">
                <a16:creationId xmlns:a16="http://schemas.microsoft.com/office/drawing/2014/main" id="{3EB853DF-91BF-17CF-32FC-ED265F0C10E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3C73C10-F026-DEBB-E215-94D925E98DDA}"/>
              </a:ext>
            </a:extLst>
          </p:cNvPr>
          <p:cNvSpPr>
            <a:spLocks noGrp="1"/>
          </p:cNvSpPr>
          <p:nvPr>
            <p:ph type="sldNum" sz="quarter" idx="12"/>
          </p:nvPr>
        </p:nvSpPr>
        <p:spPr/>
        <p:txBody>
          <a:body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2405871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227A6E-9908-6F08-B9C5-AEEC03D8909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F342D09-F8BE-6DE4-807E-D309E9081E6C}"/>
              </a:ext>
            </a:extLst>
          </p:cNvPr>
          <p:cNvSpPr>
            <a:spLocks noGrp="1"/>
          </p:cNvSpPr>
          <p:nvPr>
            <p:ph type="dt" sz="half" idx="10"/>
          </p:nvPr>
        </p:nvSpPr>
        <p:spPr/>
        <p:txBody>
          <a:bodyPr/>
          <a:lstStyle/>
          <a:p>
            <a:fld id="{E37F1E4E-6DC7-4FAE-94B2-BA312F858CA9}" type="datetimeFigureOut">
              <a:rPr lang="zh-TW" altLang="en-US" smtClean="0"/>
              <a:t>2024/4/11</a:t>
            </a:fld>
            <a:endParaRPr lang="zh-TW" altLang="en-US"/>
          </a:p>
        </p:txBody>
      </p:sp>
      <p:sp>
        <p:nvSpPr>
          <p:cNvPr id="4" name="頁尾版面配置區 3">
            <a:extLst>
              <a:ext uri="{FF2B5EF4-FFF2-40B4-BE49-F238E27FC236}">
                <a16:creationId xmlns:a16="http://schemas.microsoft.com/office/drawing/2014/main" id="{5907BE12-8BBA-F0A8-4741-62CFF8E4E11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77735C2-B831-7E56-2EB6-443D9574E519}"/>
              </a:ext>
            </a:extLst>
          </p:cNvPr>
          <p:cNvSpPr>
            <a:spLocks noGrp="1"/>
          </p:cNvSpPr>
          <p:nvPr>
            <p:ph type="sldNum" sz="quarter" idx="12"/>
          </p:nvPr>
        </p:nvSpPr>
        <p:spPr/>
        <p:txBody>
          <a:body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27933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EF5DC773-8127-1627-6AA2-24817B719FCB}"/>
              </a:ext>
            </a:extLst>
          </p:cNvPr>
          <p:cNvSpPr>
            <a:spLocks noGrp="1"/>
          </p:cNvSpPr>
          <p:nvPr>
            <p:ph type="dt" sz="half" idx="10"/>
          </p:nvPr>
        </p:nvSpPr>
        <p:spPr/>
        <p:txBody>
          <a:bodyPr/>
          <a:lstStyle/>
          <a:p>
            <a:fld id="{E37F1E4E-6DC7-4FAE-94B2-BA312F858CA9}" type="datetimeFigureOut">
              <a:rPr lang="zh-TW" altLang="en-US" smtClean="0"/>
              <a:t>2024/4/11</a:t>
            </a:fld>
            <a:endParaRPr lang="zh-TW" altLang="en-US"/>
          </a:p>
        </p:txBody>
      </p:sp>
      <p:sp>
        <p:nvSpPr>
          <p:cNvPr id="3" name="頁尾版面配置區 2">
            <a:extLst>
              <a:ext uri="{FF2B5EF4-FFF2-40B4-BE49-F238E27FC236}">
                <a16:creationId xmlns:a16="http://schemas.microsoft.com/office/drawing/2014/main" id="{7A64C9DD-40BA-6DA7-6697-7AA6CE9CE55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A5B651D-4567-00E9-7ED3-84ED2E270655}"/>
              </a:ext>
            </a:extLst>
          </p:cNvPr>
          <p:cNvSpPr>
            <a:spLocks noGrp="1"/>
          </p:cNvSpPr>
          <p:nvPr>
            <p:ph type="sldNum" sz="quarter" idx="12"/>
          </p:nvPr>
        </p:nvSpPr>
        <p:spPr/>
        <p:txBody>
          <a:body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184436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B69EF6-501A-F91E-B222-2144DD2ACC9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A5B6FDC-A43A-B5C5-457E-8861A7134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423A5E6-E8E2-69E4-2FB7-1D88E8037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4A27405-98DB-E347-DABF-BAECACD2557A}"/>
              </a:ext>
            </a:extLst>
          </p:cNvPr>
          <p:cNvSpPr>
            <a:spLocks noGrp="1"/>
          </p:cNvSpPr>
          <p:nvPr>
            <p:ph type="dt" sz="half" idx="10"/>
          </p:nvPr>
        </p:nvSpPr>
        <p:spPr/>
        <p:txBody>
          <a:bodyPr/>
          <a:lstStyle/>
          <a:p>
            <a:fld id="{E37F1E4E-6DC7-4FAE-94B2-BA312F858CA9}" type="datetimeFigureOut">
              <a:rPr lang="zh-TW" altLang="en-US" smtClean="0"/>
              <a:t>2024/4/11</a:t>
            </a:fld>
            <a:endParaRPr lang="zh-TW" altLang="en-US"/>
          </a:p>
        </p:txBody>
      </p:sp>
      <p:sp>
        <p:nvSpPr>
          <p:cNvPr id="6" name="頁尾版面配置區 5">
            <a:extLst>
              <a:ext uri="{FF2B5EF4-FFF2-40B4-BE49-F238E27FC236}">
                <a16:creationId xmlns:a16="http://schemas.microsoft.com/office/drawing/2014/main" id="{21F511D0-7822-931E-8AFE-906A9EA2D2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3ADAFC7-9B24-84B7-E289-3985D6371122}"/>
              </a:ext>
            </a:extLst>
          </p:cNvPr>
          <p:cNvSpPr>
            <a:spLocks noGrp="1"/>
          </p:cNvSpPr>
          <p:nvPr>
            <p:ph type="sldNum" sz="quarter" idx="12"/>
          </p:nvPr>
        </p:nvSpPr>
        <p:spPr/>
        <p:txBody>
          <a:body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192883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22E8F6-2541-CD56-74FC-2208ABE904A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4F9DC90-E041-CA5B-1881-70D423B5F6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F972FFE-6C02-7A6D-CE25-025B9C7E7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73D6F07-A649-92E2-26EA-B3AC7CBC4A2D}"/>
              </a:ext>
            </a:extLst>
          </p:cNvPr>
          <p:cNvSpPr>
            <a:spLocks noGrp="1"/>
          </p:cNvSpPr>
          <p:nvPr>
            <p:ph type="dt" sz="half" idx="10"/>
          </p:nvPr>
        </p:nvSpPr>
        <p:spPr/>
        <p:txBody>
          <a:bodyPr/>
          <a:lstStyle/>
          <a:p>
            <a:fld id="{E37F1E4E-6DC7-4FAE-94B2-BA312F858CA9}" type="datetimeFigureOut">
              <a:rPr lang="zh-TW" altLang="en-US" smtClean="0"/>
              <a:t>2024/4/11</a:t>
            </a:fld>
            <a:endParaRPr lang="zh-TW" altLang="en-US"/>
          </a:p>
        </p:txBody>
      </p:sp>
      <p:sp>
        <p:nvSpPr>
          <p:cNvPr id="6" name="頁尾版面配置區 5">
            <a:extLst>
              <a:ext uri="{FF2B5EF4-FFF2-40B4-BE49-F238E27FC236}">
                <a16:creationId xmlns:a16="http://schemas.microsoft.com/office/drawing/2014/main" id="{2C7FCDF6-9907-6FB9-7325-AD17CB8A0AE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44F38D6-BEBA-0EC3-1692-4C4D04C305E2}"/>
              </a:ext>
            </a:extLst>
          </p:cNvPr>
          <p:cNvSpPr>
            <a:spLocks noGrp="1"/>
          </p:cNvSpPr>
          <p:nvPr>
            <p:ph type="sldNum" sz="quarter" idx="12"/>
          </p:nvPr>
        </p:nvSpPr>
        <p:spPr/>
        <p:txBody>
          <a:body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337042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1D91D4F-1711-6AD4-8EBD-C1F6C4C35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1DF46BB-5DB6-1166-3B99-A3A30E557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D423C59-9C99-2B07-DEB4-DD77710C0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F1E4E-6DC7-4FAE-94B2-BA312F858CA9}" type="datetimeFigureOut">
              <a:rPr lang="zh-TW" altLang="en-US" smtClean="0"/>
              <a:t>2024/4/11</a:t>
            </a:fld>
            <a:endParaRPr lang="zh-TW" altLang="en-US"/>
          </a:p>
        </p:txBody>
      </p:sp>
      <p:sp>
        <p:nvSpPr>
          <p:cNvPr id="5" name="頁尾版面配置區 4">
            <a:extLst>
              <a:ext uri="{FF2B5EF4-FFF2-40B4-BE49-F238E27FC236}">
                <a16:creationId xmlns:a16="http://schemas.microsoft.com/office/drawing/2014/main" id="{1126C5DA-B106-0614-9D03-2293DE7A9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ACEA6B4-B0F9-1076-0C76-784EE01F6F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3280B-70E2-40D0-83EC-6B03EAF88061}" type="slidenum">
              <a:rPr lang="zh-TW" altLang="en-US" smtClean="0"/>
              <a:t>‹#›</a:t>
            </a:fld>
            <a:endParaRPr lang="zh-TW" altLang="en-US"/>
          </a:p>
        </p:txBody>
      </p:sp>
    </p:spTree>
    <p:extLst>
      <p:ext uri="{BB962C8B-B14F-4D97-AF65-F5344CB8AC3E}">
        <p14:creationId xmlns:p14="http://schemas.microsoft.com/office/powerpoint/2010/main" val="316243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eupilot.eu/wp-content/uploads/2022/11/RISC-V-VectorExtension-1-1.pdf" TargetMode="External"/><Relationship Id="rId5" Type="http://schemas.openxmlformats.org/officeDocument/2006/relationships/hyperlink" Target="https://github.com/riscv/riscv-v-spec/releases/download/v1.0/riscv-v-spec-1.0.pdf"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hyperlink" Target="mailto:asrlab@csie.ncku.edu.tw"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68B91495-DE5E-0852-8C83-3746F8EA1C8B}"/>
              </a:ext>
            </a:extLst>
          </p:cNvPr>
          <p:cNvPicPr>
            <a:picLocks noChangeAspect="1"/>
          </p:cNvPicPr>
          <p:nvPr/>
        </p:nvPicPr>
        <p:blipFill>
          <a:blip r:embed="rId2"/>
          <a:stretch>
            <a:fillRect/>
          </a:stretch>
        </p:blipFill>
        <p:spPr>
          <a:xfrm>
            <a:off x="0" y="-2308"/>
            <a:ext cx="12192000" cy="6854910"/>
          </a:xfrm>
          <a:prstGeom prst="rect">
            <a:avLst/>
          </a:prstGeo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042870" y="1643866"/>
            <a:ext cx="6478938" cy="801384"/>
          </a:xfrm>
        </p:spPr>
        <p:txBody>
          <a:bodyPr>
            <a:normAutofit fontScale="90000"/>
          </a:bodyPr>
          <a:lstStyle/>
          <a:p>
            <a:pPr algn="ctr"/>
            <a:r>
              <a:rPr lang="en-US" altLang="zh-TW" dirty="0">
                <a:solidFill>
                  <a:srgbClr val="A89C80"/>
                </a:solidFill>
                <a:latin typeface="Arial" panose="020B0604020202020204" pitchFamily="34" charset="0"/>
                <a:cs typeface="Arial" panose="020B0604020202020204" pitchFamily="34" charset="0"/>
              </a:rPr>
              <a:t>HW</a:t>
            </a:r>
            <a:r>
              <a:rPr lang="en-US" dirty="0">
                <a:solidFill>
                  <a:srgbClr val="A89C80"/>
                </a:solidFill>
                <a:latin typeface="Arial" panose="020B0604020202020204" pitchFamily="34" charset="0"/>
                <a:cs typeface="Arial" panose="020B0604020202020204" pitchFamily="34" charset="0"/>
              </a:rPr>
              <a:t> 2</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3042870" y="5427563"/>
            <a:ext cx="6478938" cy="1178721"/>
          </a:xfrm>
        </p:spPr>
        <p:txBody>
          <a:bodyPr>
            <a:normAutofit/>
          </a:bodyPr>
          <a:lstStyle/>
          <a:p>
            <a:pPr>
              <a:tabLst>
                <a:tab pos="3487738" algn="l"/>
              </a:tabLst>
            </a:pPr>
            <a:r>
              <a:rPr lang="en-US" sz="1600" dirty="0">
                <a:solidFill>
                  <a:srgbClr val="78B850"/>
                </a:solidFill>
                <a:latin typeface="Arial" panose="020B0604020202020204" pitchFamily="34" charset="0"/>
                <a:cs typeface="Arial" panose="020B0604020202020204" pitchFamily="34" charset="0"/>
              </a:rPr>
              <a:t>Chia-Heng Tu</a:t>
            </a:r>
          </a:p>
          <a:p>
            <a:pPr>
              <a:tabLst>
                <a:tab pos="3487738" algn="l"/>
              </a:tabLst>
            </a:pPr>
            <a:r>
              <a:rPr lang="en-US" sz="1600" dirty="0">
                <a:solidFill>
                  <a:srgbClr val="78B850"/>
                </a:solidFill>
                <a:latin typeface="Arial" panose="020B0604020202020204" pitchFamily="34" charset="0"/>
                <a:cs typeface="Arial" panose="020B0604020202020204" pitchFamily="34" charset="0"/>
              </a:rPr>
              <a:t>Dept. of Computer Science and Information Engineering</a:t>
            </a:r>
          </a:p>
          <a:p>
            <a:pPr>
              <a:tabLst>
                <a:tab pos="3487738" algn="l"/>
              </a:tabLst>
            </a:pPr>
            <a:r>
              <a:rPr lang="en-US" sz="1600" dirty="0">
                <a:solidFill>
                  <a:srgbClr val="78B850"/>
                </a:solidFill>
                <a:latin typeface="Arial" panose="020B0604020202020204" pitchFamily="34" charset="0"/>
                <a:cs typeface="Arial" panose="020B0604020202020204" pitchFamily="34" charset="0"/>
              </a:rPr>
              <a:t>National Cheng Kung University</a:t>
            </a:r>
          </a:p>
        </p:txBody>
      </p:sp>
      <p:sp>
        <p:nvSpPr>
          <p:cNvPr id="4" name="Subtitle 2">
            <a:extLst>
              <a:ext uri="{FF2B5EF4-FFF2-40B4-BE49-F238E27FC236}">
                <a16:creationId xmlns:a16="http://schemas.microsoft.com/office/drawing/2014/main" id="{6F388686-5245-308C-98DE-B46D9C831DBE}"/>
              </a:ext>
            </a:extLst>
          </p:cNvPr>
          <p:cNvSpPr txBox="1">
            <a:spLocks/>
          </p:cNvSpPr>
          <p:nvPr/>
        </p:nvSpPr>
        <p:spPr>
          <a:xfrm>
            <a:off x="2746865" y="3179852"/>
            <a:ext cx="7070948" cy="1818526"/>
          </a:xfrm>
          <a:prstGeom prst="rect">
            <a:avLst/>
          </a:prstGeom>
        </p:spPr>
        <p:txBody>
          <a:bodyPr vert="horz" lIns="91440" tIns="45720" rIns="91440" bIns="45720" rtlCol="0">
            <a:normAutofit/>
          </a:bodyPr>
          <a:lstStyle>
            <a:lvl1pPr marL="0" indent="0" algn="l" defTabSz="685800" rtl="0" eaLnBrk="1" latinLnBrk="0" hangingPunct="1">
              <a:lnSpc>
                <a:spcPct val="100000"/>
              </a:lnSpc>
              <a:spcBef>
                <a:spcPts val="750"/>
              </a:spcBef>
              <a:buFont typeface="Arial" panose="020B0604020202020204" pitchFamily="34" charset="0"/>
              <a:buNone/>
              <a:defRPr sz="20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3200" dirty="0">
                <a:latin typeface="Arial" panose="020B0604020202020204" pitchFamily="34" charset="0"/>
                <a:ea typeface="+mj-ea"/>
                <a:cs typeface="Arial" panose="020B0604020202020204" pitchFamily="34" charset="0"/>
              </a:rPr>
              <a:t>2024 Computer Organization : Performance Modeling for the </a:t>
            </a:r>
            <a:r>
              <a:rPr lang="en-US" sz="3200" dirty="0" err="1">
                <a:latin typeface="Arial" panose="020B0604020202020204" pitchFamily="34" charset="0"/>
                <a:ea typeface="+mj-ea"/>
                <a:cs typeface="Arial" panose="020B0604020202020204" pitchFamily="34" charset="0"/>
              </a:rPr>
              <a:t>μRISC</a:t>
            </a:r>
            <a:r>
              <a:rPr lang="en-US" sz="3200" dirty="0">
                <a:latin typeface="Arial" panose="020B0604020202020204" pitchFamily="34" charset="0"/>
                <a:ea typeface="+mj-ea"/>
                <a:cs typeface="Arial" panose="020B0604020202020204" pitchFamily="34" charset="0"/>
              </a:rPr>
              <a:t>-V Processor</a:t>
            </a:r>
          </a:p>
        </p:txBody>
      </p:sp>
      <p:pic>
        <p:nvPicPr>
          <p:cNvPr id="9" name="圖片 8">
            <a:extLst>
              <a:ext uri="{FF2B5EF4-FFF2-40B4-BE49-F238E27FC236}">
                <a16:creationId xmlns:a16="http://schemas.microsoft.com/office/drawing/2014/main" id="{18BBBA53-409E-02AC-4BCF-820E5116F9CD}"/>
              </a:ext>
            </a:extLst>
          </p:cNvPr>
          <p:cNvPicPr>
            <a:picLocks noChangeAspect="1"/>
          </p:cNvPicPr>
          <p:nvPr/>
        </p:nvPicPr>
        <p:blipFill>
          <a:blip r:embed="rId3"/>
          <a:stretch>
            <a:fillRect/>
          </a:stretch>
        </p:blipFill>
        <p:spPr>
          <a:xfrm>
            <a:off x="83128" y="75021"/>
            <a:ext cx="3553321" cy="838317"/>
          </a:xfrm>
          <a:prstGeom prst="rect">
            <a:avLst/>
          </a:prstGeom>
        </p:spPr>
      </p:pic>
      <p:pic>
        <p:nvPicPr>
          <p:cNvPr id="15" name="圖片 14">
            <a:extLst>
              <a:ext uri="{FF2B5EF4-FFF2-40B4-BE49-F238E27FC236}">
                <a16:creationId xmlns:a16="http://schemas.microsoft.com/office/drawing/2014/main" id="{D8AC8E64-9199-E701-C90C-A6C073F5D522}"/>
              </a:ext>
            </a:extLst>
          </p:cNvPr>
          <p:cNvPicPr>
            <a:picLocks noChangeAspect="1"/>
          </p:cNvPicPr>
          <p:nvPr/>
        </p:nvPicPr>
        <p:blipFill>
          <a:blip r:embed="rId4"/>
          <a:stretch>
            <a:fillRect/>
          </a:stretch>
        </p:blipFill>
        <p:spPr>
          <a:xfrm>
            <a:off x="0" y="6414391"/>
            <a:ext cx="600159" cy="438211"/>
          </a:xfrm>
          <a:prstGeom prst="rect">
            <a:avLst/>
          </a:prstGeom>
        </p:spPr>
      </p:pic>
    </p:spTree>
    <p:extLst>
      <p:ext uri="{BB962C8B-B14F-4D97-AF65-F5344CB8AC3E}">
        <p14:creationId xmlns:p14="http://schemas.microsoft.com/office/powerpoint/2010/main" val="84520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0383B42-F196-BBD3-8527-F373BBA5EA79}"/>
              </a:ext>
            </a:extLst>
          </p:cNvPr>
          <p:cNvPicPr>
            <a:picLocks noChangeAspect="1"/>
          </p:cNvPicPr>
          <p:nvPr/>
        </p:nvPicPr>
        <p:blipFill>
          <a:blip r:embed="rId2"/>
          <a:stretch>
            <a:fillRect/>
          </a:stretch>
        </p:blipFill>
        <p:spPr>
          <a:xfrm>
            <a:off x="0" y="-2308"/>
            <a:ext cx="12192000" cy="6854910"/>
          </a:xfrm>
          <a:prstGeom prst="rect">
            <a:avLst/>
          </a:prstGeom>
        </p:spPr>
      </p:pic>
      <p:pic>
        <p:nvPicPr>
          <p:cNvPr id="5" name="圖片 4">
            <a:extLst>
              <a:ext uri="{FF2B5EF4-FFF2-40B4-BE49-F238E27FC236}">
                <a16:creationId xmlns:a16="http://schemas.microsoft.com/office/drawing/2014/main" id="{3D663B38-7B74-BCF1-8817-457CB5B767D6}"/>
              </a:ext>
            </a:extLst>
          </p:cNvPr>
          <p:cNvPicPr>
            <a:picLocks noChangeAspect="1"/>
          </p:cNvPicPr>
          <p:nvPr/>
        </p:nvPicPr>
        <p:blipFill>
          <a:blip r:embed="rId3"/>
          <a:stretch>
            <a:fillRect/>
          </a:stretch>
        </p:blipFill>
        <p:spPr>
          <a:xfrm>
            <a:off x="0" y="6414391"/>
            <a:ext cx="600159" cy="438211"/>
          </a:xfrm>
          <a:prstGeom prst="rect">
            <a:avLst/>
          </a:prstGeom>
        </p:spPr>
      </p:pic>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C0751A22-95FC-A532-9C6F-FDDCDF08514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altLang="en-US" sz="3200" dirty="0">
                    <a:latin typeface="Arial" panose="020B0604020202020204" pitchFamily="34" charset="0"/>
                    <a:cs typeface="Arial" panose="020B0604020202020204" pitchFamily="34" charset="0"/>
                  </a:rPr>
                  <a:t>Exercise</a:t>
                </a:r>
                <a:r>
                  <a:rPr lang="en-US" altLang="zh-TW" sz="3200" dirty="0"/>
                  <a:t>1-1(40%): </a:t>
                </a:r>
                <a:r>
                  <a:rPr lang="zh-TW" altLang="en-US" sz="3200" dirty="0"/>
                  <a:t>Calculating </a:t>
                </a:r>
                <a14:m>
                  <m:oMath xmlns:m="http://schemas.openxmlformats.org/officeDocument/2006/math">
                    <m:r>
                      <a:rPr lang="el-GR" altLang="zh-TW" sz="3200" i="1" smtClean="0">
                        <a:latin typeface="Cambria Math" panose="02040503050406030204" pitchFamily="18" charset="0"/>
                      </a:rPr>
                      <m:t>𝜋</m:t>
                    </m:r>
                  </m:oMath>
                </a14:m>
                <a:endParaRPr lang="zh-TW" altLang="en-US" sz="3200" dirty="0"/>
              </a:p>
            </p:txBody>
          </p:sp>
        </mc:Choice>
        <mc:Fallback xmlns="">
          <p:sp>
            <p:nvSpPr>
              <p:cNvPr id="7" name="Title 1">
                <a:extLst>
                  <a:ext uri="{FF2B5EF4-FFF2-40B4-BE49-F238E27FC236}">
                    <a16:creationId xmlns:a16="http://schemas.microsoft.com/office/drawing/2014/main" id="{C0751A22-95FC-A532-9C6F-FDDCDF085144}"/>
                  </a:ext>
                </a:extLst>
              </p:cNvPr>
              <p:cNvSpPr txBox="1">
                <a:spLocks noRot="1" noChangeAspect="1" noMove="1" noResize="1" noEditPoints="1" noAdjustHandles="1" noChangeArrowheads="1" noChangeShapeType="1" noTextEdit="1"/>
              </p:cNvSpPr>
              <p:nvPr/>
            </p:nvSpPr>
            <p:spPr>
              <a:xfrm>
                <a:off x="838200" y="365125"/>
                <a:ext cx="10515600" cy="1325563"/>
              </a:xfrm>
              <a:prstGeom prst="rect">
                <a:avLst/>
              </a:prstGeom>
              <a:blipFill>
                <a:blip r:embed="rId4"/>
                <a:stretch>
                  <a:fillRect l="-1507"/>
                </a:stretch>
              </a:blipFill>
            </p:spPr>
            <p:txBody>
              <a:bodyPr/>
              <a:lstStyle/>
              <a:p>
                <a:r>
                  <a:rPr lang="zh-TW" altLang="en-US">
                    <a:noFill/>
                  </a:rPr>
                  <a:t> </a:t>
                </a:r>
              </a:p>
            </p:txBody>
          </p:sp>
        </mc:Fallback>
      </mc:AlternateContent>
      <p:grpSp>
        <p:nvGrpSpPr>
          <p:cNvPr id="10" name="群組 9">
            <a:extLst>
              <a:ext uri="{FF2B5EF4-FFF2-40B4-BE49-F238E27FC236}">
                <a16:creationId xmlns:a16="http://schemas.microsoft.com/office/drawing/2014/main" id="{5685A5C7-EEDF-5E43-7CF4-97BC0C6FA4A3}"/>
              </a:ext>
            </a:extLst>
          </p:cNvPr>
          <p:cNvGrpSpPr/>
          <p:nvPr/>
        </p:nvGrpSpPr>
        <p:grpSpPr>
          <a:xfrm>
            <a:off x="0" y="-13076"/>
            <a:ext cx="3223491" cy="2255981"/>
            <a:chOff x="0" y="5398"/>
            <a:chExt cx="3223491" cy="2255981"/>
          </a:xfrm>
        </p:grpSpPr>
        <p:cxnSp>
          <p:nvCxnSpPr>
            <p:cNvPr id="11" name="直線接點 10">
              <a:extLst>
                <a:ext uri="{FF2B5EF4-FFF2-40B4-BE49-F238E27FC236}">
                  <a16:creationId xmlns:a16="http://schemas.microsoft.com/office/drawing/2014/main" id="{C5BC0CA8-4D77-1A98-3DEF-8E71FD9760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9939466B-AC3D-4D3B-BF76-C98C70DF540E}"/>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3" name="圖片 12">
            <a:extLst>
              <a:ext uri="{FF2B5EF4-FFF2-40B4-BE49-F238E27FC236}">
                <a16:creationId xmlns:a16="http://schemas.microsoft.com/office/drawing/2014/main" id="{6A825A27-6740-016F-D749-1A1E87EC67DF}"/>
              </a:ext>
            </a:extLst>
          </p:cNvPr>
          <p:cNvPicPr>
            <a:picLocks noChangeAspect="1"/>
          </p:cNvPicPr>
          <p:nvPr/>
        </p:nvPicPr>
        <p:blipFill>
          <a:blip r:embed="rId5"/>
          <a:stretch>
            <a:fillRect/>
          </a:stretch>
        </p:blipFill>
        <p:spPr>
          <a:xfrm>
            <a:off x="11167862" y="69809"/>
            <a:ext cx="962159" cy="590632"/>
          </a:xfrm>
          <a:prstGeom prst="rect">
            <a:avLst/>
          </a:prstGeom>
        </p:spPr>
      </p:pic>
      <p:sp>
        <p:nvSpPr>
          <p:cNvPr id="8" name="文字方塊 7">
            <a:extLst>
              <a:ext uri="{FF2B5EF4-FFF2-40B4-BE49-F238E27FC236}">
                <a16:creationId xmlns:a16="http://schemas.microsoft.com/office/drawing/2014/main" id="{7EBF5F5D-F22D-AC7F-BB87-A275C0158EA3}"/>
              </a:ext>
            </a:extLst>
          </p:cNvPr>
          <p:cNvSpPr txBox="1"/>
          <p:nvPr/>
        </p:nvSpPr>
        <p:spPr>
          <a:xfrm>
            <a:off x="1112981" y="1938056"/>
            <a:ext cx="9213274" cy="646331"/>
          </a:xfrm>
          <a:prstGeom prst="rect">
            <a:avLst/>
          </a:prstGeom>
          <a:noFill/>
        </p:spPr>
        <p:txBody>
          <a:bodyPr wrap="square" rtlCol="0">
            <a:spAutoFit/>
          </a:bodyPr>
          <a:lstStyle/>
          <a:p>
            <a:r>
              <a:rPr lang="en-US" altLang="zh-TW" dirty="0"/>
              <a:t>Step2: Insert the assembly code into </a:t>
            </a:r>
            <a:r>
              <a:rPr lang="en-US" altLang="zh-TW" dirty="0" err="1">
                <a:highlight>
                  <a:srgbClr val="C0C0C0"/>
                </a:highlight>
              </a:rPr>
              <a:t>pi.c</a:t>
            </a:r>
            <a:r>
              <a:rPr lang="en-US" altLang="zh-TW" dirty="0"/>
              <a:t> to count the number of instructions, according to the</a:t>
            </a:r>
          </a:p>
          <a:p>
            <a:r>
              <a:rPr lang="en-US" altLang="zh-TW" dirty="0"/>
              <a:t>            types of the instructions, and to store the accumulated counts in the respective counters.</a:t>
            </a:r>
            <a:endParaRPr lang="zh-TW" altLang="en-US" dirty="0"/>
          </a:p>
        </p:txBody>
      </p:sp>
      <p:sp>
        <p:nvSpPr>
          <p:cNvPr id="14" name="文字方塊 13">
            <a:extLst>
              <a:ext uri="{FF2B5EF4-FFF2-40B4-BE49-F238E27FC236}">
                <a16:creationId xmlns:a16="http://schemas.microsoft.com/office/drawing/2014/main" id="{70F380A6-985A-5C6B-4179-427A6DC41393}"/>
              </a:ext>
            </a:extLst>
          </p:cNvPr>
          <p:cNvSpPr txBox="1"/>
          <p:nvPr/>
        </p:nvSpPr>
        <p:spPr>
          <a:xfrm>
            <a:off x="1482436" y="3050195"/>
            <a:ext cx="9601327" cy="2308324"/>
          </a:xfrm>
          <a:prstGeom prst="rect">
            <a:avLst/>
          </a:prstGeom>
          <a:noFill/>
        </p:spPr>
        <p:txBody>
          <a:bodyPr wrap="square">
            <a:spAutoFit/>
          </a:bodyPr>
          <a:lstStyle/>
          <a:p>
            <a:pPr marL="285750" indent="-285750">
              <a:buFont typeface="Arial" panose="020B0604020202020204" pitchFamily="34" charset="0"/>
              <a:buChar char="•"/>
            </a:pPr>
            <a:r>
              <a:rPr lang="en-US" altLang="zh-TW" dirty="0"/>
              <a:t>The seven counters values</a:t>
            </a:r>
            <a:r>
              <a:rPr lang="zh-TW" altLang="en-US" dirty="0"/>
              <a:t> </a:t>
            </a:r>
            <a:r>
              <a:rPr lang="en-US" altLang="zh-TW" dirty="0"/>
              <a:t>which are define in </a:t>
            </a:r>
            <a:r>
              <a:rPr lang="en-US" altLang="zh-TW" dirty="0" err="1">
                <a:highlight>
                  <a:srgbClr val="C0C0C0"/>
                </a:highlight>
              </a:rPr>
              <a:t>pi.h</a:t>
            </a:r>
            <a:r>
              <a:rPr lang="en-US" altLang="zh-TW" dirty="0"/>
              <a:t>:</a:t>
            </a:r>
          </a:p>
          <a:p>
            <a:pPr marL="742950" lvl="1" indent="-285750">
              <a:buFont typeface="Arial" panose="020B0604020202020204" pitchFamily="34" charset="0"/>
              <a:buChar char="•"/>
            </a:pPr>
            <a:r>
              <a:rPr lang="en-US" altLang="zh-TW" dirty="0"/>
              <a:t>add</a:t>
            </a:r>
            <a:r>
              <a:rPr lang="zh-TW" altLang="en-US" dirty="0"/>
              <a:t>_cnt (4%)</a:t>
            </a:r>
            <a:endParaRPr lang="en-US" altLang="zh-TW" dirty="0"/>
          </a:p>
          <a:p>
            <a:pPr marL="742950" lvl="1" indent="-285750">
              <a:buFont typeface="Arial" panose="020B0604020202020204" pitchFamily="34" charset="0"/>
              <a:buChar char="•"/>
            </a:pPr>
            <a:r>
              <a:rPr lang="zh-TW" altLang="en-US" dirty="0"/>
              <a:t>sub_cnt (4%)</a:t>
            </a:r>
            <a:endParaRPr lang="en-US" altLang="zh-TW" dirty="0"/>
          </a:p>
          <a:p>
            <a:pPr marL="742950" lvl="1" indent="-285750">
              <a:buFont typeface="Arial" panose="020B0604020202020204" pitchFamily="34" charset="0"/>
              <a:buChar char="•"/>
            </a:pPr>
            <a:r>
              <a:rPr lang="zh-TW" altLang="en-US" dirty="0"/>
              <a:t>mul_cnt (4%)</a:t>
            </a:r>
            <a:endParaRPr lang="en-US" altLang="zh-TW" dirty="0"/>
          </a:p>
          <a:p>
            <a:pPr marL="742950" lvl="1" indent="-285750">
              <a:buFont typeface="Arial" panose="020B0604020202020204" pitchFamily="34" charset="0"/>
              <a:buChar char="•"/>
            </a:pPr>
            <a:r>
              <a:rPr lang="zh-TW" altLang="en-US" dirty="0"/>
              <a:t>div_cnt (4%)</a:t>
            </a:r>
            <a:endParaRPr lang="en-US" altLang="zh-TW" dirty="0"/>
          </a:p>
          <a:p>
            <a:pPr marL="742950" lvl="1" indent="-285750">
              <a:buFont typeface="Arial" panose="020B0604020202020204" pitchFamily="34" charset="0"/>
              <a:buChar char="•"/>
            </a:pPr>
            <a:r>
              <a:rPr lang="zh-TW" altLang="en-US" dirty="0"/>
              <a:t>lw_cnt (4%)</a:t>
            </a:r>
            <a:endParaRPr lang="en-US" altLang="zh-TW" dirty="0"/>
          </a:p>
          <a:p>
            <a:pPr marL="742950" lvl="1" indent="-285750">
              <a:buFont typeface="Arial" panose="020B0604020202020204" pitchFamily="34" charset="0"/>
              <a:buChar char="•"/>
            </a:pPr>
            <a:r>
              <a:rPr lang="zh-TW" altLang="en-US" dirty="0"/>
              <a:t>sw_cnt (4%)</a:t>
            </a:r>
            <a:endParaRPr lang="en-US" altLang="zh-TW" dirty="0"/>
          </a:p>
          <a:p>
            <a:pPr marL="742950" lvl="1" indent="-285750">
              <a:buFont typeface="Arial" panose="020B0604020202020204" pitchFamily="34" charset="0"/>
              <a:buChar char="•"/>
            </a:pPr>
            <a:r>
              <a:rPr lang="zh-TW" altLang="en-US" dirty="0"/>
              <a:t>others_cnt(4%)</a:t>
            </a:r>
            <a:endParaRPr lang="zh-TW" altLang="en-US" dirty="0">
              <a:solidFill>
                <a:schemeClr val="accent6"/>
              </a:solidFill>
            </a:endParaRPr>
          </a:p>
        </p:txBody>
      </p:sp>
      <p:pic>
        <p:nvPicPr>
          <p:cNvPr id="2" name="圖片 1">
            <a:extLst>
              <a:ext uri="{FF2B5EF4-FFF2-40B4-BE49-F238E27FC236}">
                <a16:creationId xmlns:a16="http://schemas.microsoft.com/office/drawing/2014/main" id="{52FBDEDB-BB6D-3208-A8E0-9FDB7478BF99}"/>
              </a:ext>
            </a:extLst>
          </p:cNvPr>
          <p:cNvPicPr>
            <a:picLocks noChangeAspect="1"/>
          </p:cNvPicPr>
          <p:nvPr/>
        </p:nvPicPr>
        <p:blipFill>
          <a:blip r:embed="rId6"/>
          <a:stretch>
            <a:fillRect/>
          </a:stretch>
        </p:blipFill>
        <p:spPr>
          <a:xfrm>
            <a:off x="7617770" y="3050195"/>
            <a:ext cx="4020111" cy="3229426"/>
          </a:xfrm>
          <a:prstGeom prst="rect">
            <a:avLst/>
          </a:prstGeom>
        </p:spPr>
      </p:pic>
      <p:cxnSp>
        <p:nvCxnSpPr>
          <p:cNvPr id="3" name="直線接點 2">
            <a:extLst>
              <a:ext uri="{FF2B5EF4-FFF2-40B4-BE49-F238E27FC236}">
                <a16:creationId xmlns:a16="http://schemas.microsoft.com/office/drawing/2014/main" id="{8FDB6613-E542-DA64-F560-6EB49D604302}"/>
              </a:ext>
            </a:extLst>
          </p:cNvPr>
          <p:cNvCxnSpPr/>
          <p:nvPr/>
        </p:nvCxnSpPr>
        <p:spPr>
          <a:xfrm>
            <a:off x="7765753" y="3941034"/>
            <a:ext cx="29833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線接點 3">
            <a:extLst>
              <a:ext uri="{FF2B5EF4-FFF2-40B4-BE49-F238E27FC236}">
                <a16:creationId xmlns:a16="http://schemas.microsoft.com/office/drawing/2014/main" id="{CB4898C0-3E21-8BFB-608C-17094F7EA482}"/>
              </a:ext>
            </a:extLst>
          </p:cNvPr>
          <p:cNvCxnSpPr/>
          <p:nvPr/>
        </p:nvCxnSpPr>
        <p:spPr>
          <a:xfrm>
            <a:off x="7765753" y="4490165"/>
            <a:ext cx="29833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3E6CE1CD-A53F-B7E2-506A-3A1CD57FBEE8}"/>
              </a:ext>
            </a:extLst>
          </p:cNvPr>
          <p:cNvCxnSpPr/>
          <p:nvPr/>
        </p:nvCxnSpPr>
        <p:spPr>
          <a:xfrm>
            <a:off x="7765753" y="5090961"/>
            <a:ext cx="29833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30E46CC1-9517-060F-5380-831A76843166}"/>
              </a:ext>
            </a:extLst>
          </p:cNvPr>
          <p:cNvCxnSpPr/>
          <p:nvPr/>
        </p:nvCxnSpPr>
        <p:spPr>
          <a:xfrm>
            <a:off x="7765753" y="5608198"/>
            <a:ext cx="29833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51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0383B42-F196-BBD3-8527-F373BBA5EA79}"/>
              </a:ext>
            </a:extLst>
          </p:cNvPr>
          <p:cNvPicPr>
            <a:picLocks noChangeAspect="1"/>
          </p:cNvPicPr>
          <p:nvPr/>
        </p:nvPicPr>
        <p:blipFill>
          <a:blip r:embed="rId2"/>
          <a:stretch>
            <a:fillRect/>
          </a:stretch>
        </p:blipFill>
        <p:spPr>
          <a:xfrm>
            <a:off x="0" y="-2308"/>
            <a:ext cx="12192000" cy="6854910"/>
          </a:xfrm>
          <a:prstGeom prst="rect">
            <a:avLst/>
          </a:prstGeom>
        </p:spPr>
      </p:pic>
      <p:pic>
        <p:nvPicPr>
          <p:cNvPr id="5" name="圖片 4">
            <a:extLst>
              <a:ext uri="{FF2B5EF4-FFF2-40B4-BE49-F238E27FC236}">
                <a16:creationId xmlns:a16="http://schemas.microsoft.com/office/drawing/2014/main" id="{3D663B38-7B74-BCF1-8817-457CB5B767D6}"/>
              </a:ext>
            </a:extLst>
          </p:cNvPr>
          <p:cNvPicPr>
            <a:picLocks noChangeAspect="1"/>
          </p:cNvPicPr>
          <p:nvPr/>
        </p:nvPicPr>
        <p:blipFill>
          <a:blip r:embed="rId3"/>
          <a:stretch>
            <a:fillRect/>
          </a:stretch>
        </p:blipFill>
        <p:spPr>
          <a:xfrm>
            <a:off x="0" y="6414391"/>
            <a:ext cx="600159" cy="438211"/>
          </a:xfrm>
          <a:prstGeom prst="rect">
            <a:avLst/>
          </a:prstGeom>
        </p:spPr>
      </p:pic>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C0751A22-95FC-A532-9C6F-FDDCDF08514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altLang="en-US" sz="3200" dirty="0">
                    <a:latin typeface="Arial" panose="020B0604020202020204" pitchFamily="34" charset="0"/>
                    <a:cs typeface="Arial" panose="020B0604020202020204" pitchFamily="34" charset="0"/>
                  </a:rPr>
                  <a:t>Exercise</a:t>
                </a:r>
                <a:r>
                  <a:rPr lang="en-US" altLang="zh-TW" sz="3200" dirty="0"/>
                  <a:t>1-1(40%): </a:t>
                </a:r>
                <a:r>
                  <a:rPr lang="zh-TW" altLang="en-US" sz="3200" dirty="0"/>
                  <a:t>Calculating </a:t>
                </a:r>
                <a14:m>
                  <m:oMath xmlns:m="http://schemas.openxmlformats.org/officeDocument/2006/math">
                    <m:r>
                      <a:rPr lang="el-GR" altLang="zh-TW" sz="3200" i="1" smtClean="0">
                        <a:latin typeface="Cambria Math" panose="02040503050406030204" pitchFamily="18" charset="0"/>
                      </a:rPr>
                      <m:t>𝜋</m:t>
                    </m:r>
                  </m:oMath>
                </a14:m>
                <a:endParaRPr lang="zh-TW" altLang="en-US" sz="3200" dirty="0"/>
              </a:p>
            </p:txBody>
          </p:sp>
        </mc:Choice>
        <mc:Fallback xmlns="">
          <p:sp>
            <p:nvSpPr>
              <p:cNvPr id="7" name="Title 1">
                <a:extLst>
                  <a:ext uri="{FF2B5EF4-FFF2-40B4-BE49-F238E27FC236}">
                    <a16:creationId xmlns:a16="http://schemas.microsoft.com/office/drawing/2014/main" id="{C0751A22-95FC-A532-9C6F-FDDCDF085144}"/>
                  </a:ext>
                </a:extLst>
              </p:cNvPr>
              <p:cNvSpPr txBox="1">
                <a:spLocks noRot="1" noChangeAspect="1" noMove="1" noResize="1" noEditPoints="1" noAdjustHandles="1" noChangeArrowheads="1" noChangeShapeType="1" noTextEdit="1"/>
              </p:cNvSpPr>
              <p:nvPr/>
            </p:nvSpPr>
            <p:spPr>
              <a:xfrm>
                <a:off x="838200" y="365125"/>
                <a:ext cx="10515600" cy="1325563"/>
              </a:xfrm>
              <a:prstGeom prst="rect">
                <a:avLst/>
              </a:prstGeom>
              <a:blipFill>
                <a:blip r:embed="rId4"/>
                <a:stretch>
                  <a:fillRect l="-1507"/>
                </a:stretch>
              </a:blipFill>
            </p:spPr>
            <p:txBody>
              <a:bodyPr/>
              <a:lstStyle/>
              <a:p>
                <a:r>
                  <a:rPr lang="zh-TW" altLang="en-US">
                    <a:noFill/>
                  </a:rPr>
                  <a:t> </a:t>
                </a:r>
              </a:p>
            </p:txBody>
          </p:sp>
        </mc:Fallback>
      </mc:AlternateContent>
      <p:grpSp>
        <p:nvGrpSpPr>
          <p:cNvPr id="10" name="群組 9">
            <a:extLst>
              <a:ext uri="{FF2B5EF4-FFF2-40B4-BE49-F238E27FC236}">
                <a16:creationId xmlns:a16="http://schemas.microsoft.com/office/drawing/2014/main" id="{5685A5C7-EEDF-5E43-7CF4-97BC0C6FA4A3}"/>
              </a:ext>
            </a:extLst>
          </p:cNvPr>
          <p:cNvGrpSpPr/>
          <p:nvPr/>
        </p:nvGrpSpPr>
        <p:grpSpPr>
          <a:xfrm>
            <a:off x="0" y="-13076"/>
            <a:ext cx="3223491" cy="2255981"/>
            <a:chOff x="0" y="5398"/>
            <a:chExt cx="3223491" cy="2255981"/>
          </a:xfrm>
        </p:grpSpPr>
        <p:cxnSp>
          <p:nvCxnSpPr>
            <p:cNvPr id="11" name="直線接點 10">
              <a:extLst>
                <a:ext uri="{FF2B5EF4-FFF2-40B4-BE49-F238E27FC236}">
                  <a16:creationId xmlns:a16="http://schemas.microsoft.com/office/drawing/2014/main" id="{C5BC0CA8-4D77-1A98-3DEF-8E71FD9760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9939466B-AC3D-4D3B-BF76-C98C70DF540E}"/>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3" name="圖片 12">
            <a:extLst>
              <a:ext uri="{FF2B5EF4-FFF2-40B4-BE49-F238E27FC236}">
                <a16:creationId xmlns:a16="http://schemas.microsoft.com/office/drawing/2014/main" id="{6A825A27-6740-016F-D749-1A1E87EC67DF}"/>
              </a:ext>
            </a:extLst>
          </p:cNvPr>
          <p:cNvPicPr>
            <a:picLocks noChangeAspect="1"/>
          </p:cNvPicPr>
          <p:nvPr/>
        </p:nvPicPr>
        <p:blipFill>
          <a:blip r:embed="rId5"/>
          <a:stretch>
            <a:fillRect/>
          </a:stretch>
        </p:blipFill>
        <p:spPr>
          <a:xfrm>
            <a:off x="11167862" y="69809"/>
            <a:ext cx="962159" cy="590632"/>
          </a:xfrm>
          <a:prstGeom prst="rect">
            <a:avLst/>
          </a:prstGeom>
        </p:spPr>
      </p:pic>
      <p:sp>
        <p:nvSpPr>
          <p:cNvPr id="8" name="文字方塊 7">
            <a:extLst>
              <a:ext uri="{FF2B5EF4-FFF2-40B4-BE49-F238E27FC236}">
                <a16:creationId xmlns:a16="http://schemas.microsoft.com/office/drawing/2014/main" id="{7EBF5F5D-F22D-AC7F-BB87-A275C0158EA3}"/>
              </a:ext>
            </a:extLst>
          </p:cNvPr>
          <p:cNvSpPr txBox="1"/>
          <p:nvPr/>
        </p:nvSpPr>
        <p:spPr>
          <a:xfrm>
            <a:off x="1112981" y="1938056"/>
            <a:ext cx="9213274" cy="369332"/>
          </a:xfrm>
          <a:prstGeom prst="rect">
            <a:avLst/>
          </a:prstGeom>
          <a:noFill/>
        </p:spPr>
        <p:txBody>
          <a:bodyPr wrap="square" rtlCol="0">
            <a:spAutoFit/>
          </a:bodyPr>
          <a:lstStyle/>
          <a:p>
            <a:r>
              <a:rPr lang="en-US" altLang="zh-TW" dirty="0"/>
              <a:t>Step3: Add the related code(formula) in </a:t>
            </a:r>
            <a:r>
              <a:rPr lang="en-US" altLang="zh-TW" dirty="0" err="1">
                <a:highlight>
                  <a:srgbClr val="C0C0C0"/>
                </a:highlight>
              </a:rPr>
              <a:t>answer.h</a:t>
            </a:r>
            <a:r>
              <a:rPr lang="en-US" altLang="zh-TW" dirty="0"/>
              <a:t> to set up the value for performance data.</a:t>
            </a:r>
            <a:endParaRPr lang="zh-TW" altLang="en-US" dirty="0"/>
          </a:p>
        </p:txBody>
      </p:sp>
      <p:sp>
        <p:nvSpPr>
          <p:cNvPr id="14" name="文字方塊 13">
            <a:extLst>
              <a:ext uri="{FF2B5EF4-FFF2-40B4-BE49-F238E27FC236}">
                <a16:creationId xmlns:a16="http://schemas.microsoft.com/office/drawing/2014/main" id="{70F380A6-985A-5C6B-4179-427A6DC41393}"/>
              </a:ext>
            </a:extLst>
          </p:cNvPr>
          <p:cNvSpPr txBox="1"/>
          <p:nvPr/>
        </p:nvSpPr>
        <p:spPr>
          <a:xfrm>
            <a:off x="1163992" y="4511708"/>
            <a:ext cx="10584664" cy="2308324"/>
          </a:xfrm>
          <a:prstGeom prst="rect">
            <a:avLst/>
          </a:prstGeom>
          <a:noFill/>
        </p:spPr>
        <p:txBody>
          <a:bodyPr wrap="square">
            <a:spAutoFit/>
          </a:bodyPr>
          <a:lstStyle/>
          <a:p>
            <a:pPr marL="285750" indent="-285750">
              <a:buFont typeface="Arial" panose="020B0604020202020204" pitchFamily="34" charset="0"/>
              <a:buChar char="•"/>
            </a:pPr>
            <a:r>
              <a:rPr lang="zh-TW" altLang="en-US" dirty="0"/>
              <a:t>The total cycle count (pi_cycle_count)(4%)</a:t>
            </a:r>
            <a:endParaRPr lang="en-US" altLang="zh-TW" dirty="0"/>
          </a:p>
          <a:p>
            <a:pPr marL="742950" lvl="1" indent="-285750">
              <a:buFont typeface="Wingdings" panose="05000000000000000000" pitchFamily="2" charset="2"/>
              <a:buChar char="Ø"/>
            </a:pPr>
            <a:r>
              <a:rPr lang="en-US" altLang="zh-TW" dirty="0">
                <a:solidFill>
                  <a:schemeClr val="accent6"/>
                </a:solidFill>
              </a:rPr>
              <a:t>formula: Clock Cycles =  Instruction Count * Cycles per Instruction</a:t>
            </a:r>
          </a:p>
          <a:p>
            <a:pPr marL="285750" indent="-285750">
              <a:buFont typeface="Arial" panose="020B0604020202020204" pitchFamily="34" charset="0"/>
              <a:buChar char="•"/>
            </a:pPr>
            <a:r>
              <a:rPr lang="zh-TW" altLang="en-US" dirty="0"/>
              <a:t>The CPU time (pi_cpu_time)(4%)</a:t>
            </a:r>
            <a:endParaRPr lang="en-US" altLang="zh-TW" dirty="0"/>
          </a:p>
          <a:p>
            <a:pPr marL="742950" lvl="1" indent="-285750">
              <a:buFont typeface="Wingdings" panose="05000000000000000000" pitchFamily="2" charset="2"/>
              <a:buChar char="Ø"/>
            </a:pPr>
            <a:r>
              <a:rPr lang="en-US" altLang="zh-TW" dirty="0">
                <a:solidFill>
                  <a:schemeClr val="accent6"/>
                </a:solidFill>
              </a:rPr>
              <a:t>formula: Instruction Count * </a:t>
            </a:r>
            <a:r>
              <a:rPr lang="en-US" altLang="zh-TW" dirty="0" err="1">
                <a:solidFill>
                  <a:schemeClr val="accent6"/>
                </a:solidFill>
              </a:rPr>
              <a:t>CPl</a:t>
            </a:r>
            <a:r>
              <a:rPr lang="en-US" altLang="zh-TW" dirty="0">
                <a:solidFill>
                  <a:schemeClr val="accent6"/>
                </a:solidFill>
              </a:rPr>
              <a:t> * Clock Cycle Time</a:t>
            </a:r>
          </a:p>
          <a:p>
            <a:pPr marL="285750" indent="-285750">
              <a:buFont typeface="Arial" panose="020B0604020202020204" pitchFamily="34" charset="0"/>
              <a:buChar char="•"/>
            </a:pPr>
            <a:r>
              <a:rPr lang="en-US" altLang="zh-TW" dirty="0"/>
              <a:t>What is the maximum value of N and the program is still memory bound? Please manually record the answer into N.txt.</a:t>
            </a:r>
            <a:r>
              <a:rPr lang="zh-TW" altLang="en-US" dirty="0"/>
              <a:t> (4%)</a:t>
            </a:r>
          </a:p>
          <a:p>
            <a:pPr marL="742950" lvl="1" indent="-285750">
              <a:buFont typeface="Wingdings" panose="05000000000000000000" pitchFamily="2" charset="2"/>
              <a:buChar char="Ø"/>
            </a:pPr>
            <a:r>
              <a:rPr lang="en-US" altLang="zh-TW" dirty="0">
                <a:solidFill>
                  <a:schemeClr val="accent6"/>
                </a:solidFill>
              </a:rPr>
              <a:t>formula:</a:t>
            </a:r>
            <a:r>
              <a:rPr lang="zh-TW" altLang="en-US" dirty="0">
                <a:solidFill>
                  <a:schemeClr val="accent6"/>
                </a:solidFill>
              </a:rPr>
              <a:t> </a:t>
            </a:r>
            <a:r>
              <a:rPr lang="en-US" altLang="zh-TW" dirty="0">
                <a:solidFill>
                  <a:schemeClr val="accent6"/>
                </a:solidFill>
              </a:rPr>
              <a:t>(clock cycles for the instructions other than load/store instructions) / (clock cycles for all the instructions)</a:t>
            </a:r>
            <a:endParaRPr lang="zh-TW" altLang="en-US" dirty="0">
              <a:solidFill>
                <a:schemeClr val="accent6"/>
              </a:solidFill>
            </a:endParaRPr>
          </a:p>
        </p:txBody>
      </p:sp>
      <p:pic>
        <p:nvPicPr>
          <p:cNvPr id="16" name="圖片 15">
            <a:extLst>
              <a:ext uri="{FF2B5EF4-FFF2-40B4-BE49-F238E27FC236}">
                <a16:creationId xmlns:a16="http://schemas.microsoft.com/office/drawing/2014/main" id="{A77DDA44-0307-D95D-BDD5-9C2018B6E2E1}"/>
              </a:ext>
            </a:extLst>
          </p:cNvPr>
          <p:cNvPicPr>
            <a:picLocks noChangeAspect="1"/>
          </p:cNvPicPr>
          <p:nvPr/>
        </p:nvPicPr>
        <p:blipFill>
          <a:blip r:embed="rId6"/>
          <a:stretch>
            <a:fillRect/>
          </a:stretch>
        </p:blipFill>
        <p:spPr>
          <a:xfrm>
            <a:off x="1112981" y="3039505"/>
            <a:ext cx="6188786" cy="920155"/>
          </a:xfrm>
          <a:prstGeom prst="rect">
            <a:avLst/>
          </a:prstGeom>
        </p:spPr>
      </p:pic>
      <p:sp>
        <p:nvSpPr>
          <p:cNvPr id="30" name="文字方塊 29">
            <a:extLst>
              <a:ext uri="{FF2B5EF4-FFF2-40B4-BE49-F238E27FC236}">
                <a16:creationId xmlns:a16="http://schemas.microsoft.com/office/drawing/2014/main" id="{8D8D66CC-EC12-2498-2790-E7969CC42D67}"/>
              </a:ext>
            </a:extLst>
          </p:cNvPr>
          <p:cNvSpPr txBox="1"/>
          <p:nvPr/>
        </p:nvSpPr>
        <p:spPr>
          <a:xfrm>
            <a:off x="1417781" y="2605690"/>
            <a:ext cx="1309205"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err="1"/>
              <a:t>answer.h</a:t>
            </a:r>
            <a:endParaRPr lang="zh-TW" altLang="en-US" dirty="0"/>
          </a:p>
        </p:txBody>
      </p:sp>
      <p:sp>
        <p:nvSpPr>
          <p:cNvPr id="31" name="文字方塊 30">
            <a:extLst>
              <a:ext uri="{FF2B5EF4-FFF2-40B4-BE49-F238E27FC236}">
                <a16:creationId xmlns:a16="http://schemas.microsoft.com/office/drawing/2014/main" id="{36E839E1-1848-5C79-68DB-B499361517E6}"/>
              </a:ext>
            </a:extLst>
          </p:cNvPr>
          <p:cNvSpPr txBox="1"/>
          <p:nvPr/>
        </p:nvSpPr>
        <p:spPr>
          <a:xfrm>
            <a:off x="8294254" y="2605690"/>
            <a:ext cx="827471"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err="1"/>
              <a:t>pi.h</a:t>
            </a:r>
            <a:endParaRPr lang="zh-TW" altLang="en-US" dirty="0"/>
          </a:p>
        </p:txBody>
      </p:sp>
      <p:pic>
        <p:nvPicPr>
          <p:cNvPr id="3" name="圖片 2">
            <a:extLst>
              <a:ext uri="{FF2B5EF4-FFF2-40B4-BE49-F238E27FC236}">
                <a16:creationId xmlns:a16="http://schemas.microsoft.com/office/drawing/2014/main" id="{78886C4B-D433-579D-B395-DC44FB710B6D}"/>
              </a:ext>
            </a:extLst>
          </p:cNvPr>
          <p:cNvPicPr>
            <a:picLocks noChangeAspect="1"/>
          </p:cNvPicPr>
          <p:nvPr/>
        </p:nvPicPr>
        <p:blipFill>
          <a:blip r:embed="rId7"/>
          <a:stretch>
            <a:fillRect/>
          </a:stretch>
        </p:blipFill>
        <p:spPr>
          <a:xfrm>
            <a:off x="8294254" y="3039505"/>
            <a:ext cx="3204438" cy="1680105"/>
          </a:xfrm>
          <a:prstGeom prst="rect">
            <a:avLst/>
          </a:prstGeom>
        </p:spPr>
      </p:pic>
    </p:spTree>
    <p:extLst>
      <p:ext uri="{BB962C8B-B14F-4D97-AF65-F5344CB8AC3E}">
        <p14:creationId xmlns:p14="http://schemas.microsoft.com/office/powerpoint/2010/main" val="182961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0383B42-F196-BBD3-8527-F373BBA5EA79}"/>
              </a:ext>
            </a:extLst>
          </p:cNvPr>
          <p:cNvPicPr>
            <a:picLocks noChangeAspect="1"/>
          </p:cNvPicPr>
          <p:nvPr/>
        </p:nvPicPr>
        <p:blipFill>
          <a:blip r:embed="rId2"/>
          <a:stretch>
            <a:fillRect/>
          </a:stretch>
        </p:blipFill>
        <p:spPr>
          <a:xfrm>
            <a:off x="0" y="-2308"/>
            <a:ext cx="12192000" cy="6854910"/>
          </a:xfrm>
          <a:prstGeom prst="rect">
            <a:avLst/>
          </a:prstGeom>
        </p:spPr>
      </p:pic>
      <p:pic>
        <p:nvPicPr>
          <p:cNvPr id="5" name="圖片 4">
            <a:extLst>
              <a:ext uri="{FF2B5EF4-FFF2-40B4-BE49-F238E27FC236}">
                <a16:creationId xmlns:a16="http://schemas.microsoft.com/office/drawing/2014/main" id="{3D663B38-7B74-BCF1-8817-457CB5B767D6}"/>
              </a:ext>
            </a:extLst>
          </p:cNvPr>
          <p:cNvPicPr>
            <a:picLocks noChangeAspect="1"/>
          </p:cNvPicPr>
          <p:nvPr/>
        </p:nvPicPr>
        <p:blipFill>
          <a:blip r:embed="rId3"/>
          <a:stretch>
            <a:fillRect/>
          </a:stretch>
        </p:blipFill>
        <p:spPr>
          <a:xfrm>
            <a:off x="0" y="6414391"/>
            <a:ext cx="600159" cy="438211"/>
          </a:xfrm>
          <a:prstGeom prst="rect">
            <a:avLst/>
          </a:prstGeom>
        </p:spPr>
      </p:pic>
      <p:sp>
        <p:nvSpPr>
          <p:cNvPr id="7" name="Title 1">
            <a:extLst>
              <a:ext uri="{FF2B5EF4-FFF2-40B4-BE49-F238E27FC236}">
                <a16:creationId xmlns:a16="http://schemas.microsoft.com/office/drawing/2014/main" id="{C0751A22-95FC-A532-9C6F-FDDCDF08514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altLang="en-US" sz="3200" dirty="0">
                <a:latin typeface="Arial" panose="020B0604020202020204" pitchFamily="34" charset="0"/>
                <a:cs typeface="Arial" panose="020B0604020202020204" pitchFamily="34" charset="0"/>
              </a:rPr>
              <a:t>Exercise</a:t>
            </a:r>
            <a:r>
              <a:rPr lang="en-US" altLang="zh-TW" sz="3200" dirty="0"/>
              <a:t>1-2(40%): Array multiplication</a:t>
            </a:r>
          </a:p>
        </p:txBody>
      </p:sp>
      <p:grpSp>
        <p:nvGrpSpPr>
          <p:cNvPr id="10" name="群組 9">
            <a:extLst>
              <a:ext uri="{FF2B5EF4-FFF2-40B4-BE49-F238E27FC236}">
                <a16:creationId xmlns:a16="http://schemas.microsoft.com/office/drawing/2014/main" id="{5685A5C7-EEDF-5E43-7CF4-97BC0C6FA4A3}"/>
              </a:ext>
            </a:extLst>
          </p:cNvPr>
          <p:cNvGrpSpPr/>
          <p:nvPr/>
        </p:nvGrpSpPr>
        <p:grpSpPr>
          <a:xfrm>
            <a:off x="0" y="-13076"/>
            <a:ext cx="3223491" cy="2255981"/>
            <a:chOff x="0" y="5398"/>
            <a:chExt cx="3223491" cy="2255981"/>
          </a:xfrm>
        </p:grpSpPr>
        <p:cxnSp>
          <p:nvCxnSpPr>
            <p:cNvPr id="11" name="直線接點 10">
              <a:extLst>
                <a:ext uri="{FF2B5EF4-FFF2-40B4-BE49-F238E27FC236}">
                  <a16:creationId xmlns:a16="http://schemas.microsoft.com/office/drawing/2014/main" id="{C5BC0CA8-4D77-1A98-3DEF-8E71FD9760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9939466B-AC3D-4D3B-BF76-C98C70DF540E}"/>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3" name="圖片 12">
            <a:extLst>
              <a:ext uri="{FF2B5EF4-FFF2-40B4-BE49-F238E27FC236}">
                <a16:creationId xmlns:a16="http://schemas.microsoft.com/office/drawing/2014/main" id="{6A825A27-6740-016F-D749-1A1E87EC67DF}"/>
              </a:ext>
            </a:extLst>
          </p:cNvPr>
          <p:cNvPicPr>
            <a:picLocks noChangeAspect="1"/>
          </p:cNvPicPr>
          <p:nvPr/>
        </p:nvPicPr>
        <p:blipFill>
          <a:blip r:embed="rId4"/>
          <a:stretch>
            <a:fillRect/>
          </a:stretch>
        </p:blipFill>
        <p:spPr>
          <a:xfrm>
            <a:off x="11167862" y="69809"/>
            <a:ext cx="962159" cy="590632"/>
          </a:xfrm>
          <a:prstGeom prst="rect">
            <a:avLst/>
          </a:prstGeom>
        </p:spPr>
      </p:pic>
      <p:sp>
        <p:nvSpPr>
          <p:cNvPr id="20" name="文字方塊 19">
            <a:extLst>
              <a:ext uri="{FF2B5EF4-FFF2-40B4-BE49-F238E27FC236}">
                <a16:creationId xmlns:a16="http://schemas.microsoft.com/office/drawing/2014/main" id="{C46FDF0E-250A-A7F5-1BAE-26AA0CB943DF}"/>
              </a:ext>
            </a:extLst>
          </p:cNvPr>
          <p:cNvSpPr txBox="1"/>
          <p:nvPr/>
        </p:nvSpPr>
        <p:spPr>
          <a:xfrm>
            <a:off x="1752473" y="4509811"/>
            <a:ext cx="9601327" cy="2308324"/>
          </a:xfrm>
          <a:prstGeom prst="rect">
            <a:avLst/>
          </a:prstGeom>
          <a:noFill/>
        </p:spPr>
        <p:txBody>
          <a:bodyPr wrap="square">
            <a:spAutoFit/>
          </a:bodyPr>
          <a:lstStyle/>
          <a:p>
            <a:pPr marL="285750" indent="-285750">
              <a:buFont typeface="Arial" panose="020B0604020202020204" pitchFamily="34" charset="0"/>
              <a:buChar char="•"/>
            </a:pPr>
            <a:r>
              <a:rPr lang="en-US" altLang="zh-TW" dirty="0"/>
              <a:t>The seven counters values(28%)</a:t>
            </a:r>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The total cycle count (</a:t>
            </a:r>
            <a:r>
              <a:rPr lang="en-US" altLang="zh-TW" dirty="0" err="1"/>
              <a:t>arraymul_baseline_cycle_count</a:t>
            </a:r>
            <a:r>
              <a:rPr lang="zh-TW" altLang="en-US" dirty="0"/>
              <a:t>)(4%)</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The CPU time </a:t>
            </a:r>
            <a:r>
              <a:rPr lang="en-US" altLang="zh-TW" dirty="0"/>
              <a:t>(</a:t>
            </a:r>
            <a:r>
              <a:rPr lang="en-US" altLang="zh-TW" dirty="0" err="1"/>
              <a:t>arraymul_baseline_cpu_time</a:t>
            </a:r>
            <a:r>
              <a:rPr lang="zh-TW" altLang="en-US" dirty="0"/>
              <a:t>)(4%)</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US" altLang="zh-TW" dirty="0"/>
              <a:t>Choose any </a:t>
            </a:r>
            <a:r>
              <a:rPr lang="en-US" altLang="zh-TW" dirty="0" err="1"/>
              <a:t>arr_size</a:t>
            </a:r>
            <a:r>
              <a:rPr lang="en-US" altLang="zh-TW" dirty="0"/>
              <a:t> but </a:t>
            </a:r>
            <a:r>
              <a:rPr lang="en-US" altLang="zh-TW" b="1" dirty="0"/>
              <a:t>log</a:t>
            </a:r>
            <a:r>
              <a:rPr lang="en-US" altLang="zh-TW" sz="1200" b="1" dirty="0"/>
              <a:t>2</a:t>
            </a:r>
            <a:r>
              <a:rPr lang="en-US" altLang="zh-TW" b="1" dirty="0"/>
              <a:t>(</a:t>
            </a:r>
            <a:r>
              <a:rPr lang="en-US" altLang="zh-TW" b="1" dirty="0" err="1"/>
              <a:t>arr_size</a:t>
            </a:r>
            <a:r>
              <a:rPr lang="en-US" altLang="zh-TW" b="1" dirty="0"/>
              <a:t>)</a:t>
            </a:r>
            <a:r>
              <a:rPr lang="en-US" altLang="zh-TW" dirty="0"/>
              <a:t> must be a integer and answer the question: Is this program a CPU bound or Memory bound program?</a:t>
            </a:r>
            <a:r>
              <a:rPr lang="zh-TW" altLang="en-US" dirty="0"/>
              <a:t>(4%)</a:t>
            </a:r>
          </a:p>
        </p:txBody>
      </p:sp>
      <p:sp>
        <p:nvSpPr>
          <p:cNvPr id="2" name="文字方塊 1">
            <a:extLst>
              <a:ext uri="{FF2B5EF4-FFF2-40B4-BE49-F238E27FC236}">
                <a16:creationId xmlns:a16="http://schemas.microsoft.com/office/drawing/2014/main" id="{F78B537C-ABB1-6C84-4CB5-02838E02BDA3}"/>
              </a:ext>
            </a:extLst>
          </p:cNvPr>
          <p:cNvSpPr txBox="1"/>
          <p:nvPr/>
        </p:nvSpPr>
        <p:spPr>
          <a:xfrm>
            <a:off x="1112980" y="1938056"/>
            <a:ext cx="10681855" cy="2308324"/>
          </a:xfrm>
          <a:prstGeom prst="rect">
            <a:avLst/>
          </a:prstGeom>
          <a:noFill/>
        </p:spPr>
        <p:txBody>
          <a:bodyPr wrap="square" rtlCol="0">
            <a:spAutoFit/>
          </a:bodyPr>
          <a:lstStyle/>
          <a:p>
            <a:r>
              <a:rPr lang="en-US" altLang="zh-TW" dirty="0"/>
              <a:t>Step1: Translate C code to Assembly in </a:t>
            </a:r>
            <a:r>
              <a:rPr lang="en-US" altLang="zh-TW" dirty="0" err="1">
                <a:highlight>
                  <a:srgbClr val="C0C0C0"/>
                </a:highlight>
              </a:rPr>
              <a:t>arraymul_baseline.c</a:t>
            </a:r>
            <a:endParaRPr lang="en-US" altLang="zh-TW" dirty="0">
              <a:highlight>
                <a:srgbClr val="C0C0C0"/>
              </a:highlight>
            </a:endParaRPr>
          </a:p>
          <a:p>
            <a:endParaRPr lang="en-US" altLang="zh-TW" dirty="0"/>
          </a:p>
          <a:p>
            <a:r>
              <a:rPr lang="en-US" altLang="zh-TW" dirty="0"/>
              <a:t>Step2: Insert the assembly code into </a:t>
            </a:r>
            <a:r>
              <a:rPr lang="en-US" altLang="zh-TW" dirty="0" err="1">
                <a:highlight>
                  <a:srgbClr val="C0C0C0"/>
                </a:highlight>
              </a:rPr>
              <a:t>arraymul_baseline.c</a:t>
            </a:r>
            <a:r>
              <a:rPr lang="en-US" altLang="zh-TW" dirty="0"/>
              <a:t> to count the number of instructions, according to the</a:t>
            </a:r>
          </a:p>
          <a:p>
            <a:r>
              <a:rPr lang="en-US" altLang="zh-TW" dirty="0"/>
              <a:t>            types of the instructions, and</a:t>
            </a:r>
            <a:r>
              <a:rPr lang="zh-TW" altLang="en-US" dirty="0"/>
              <a:t> </a:t>
            </a:r>
            <a:r>
              <a:rPr lang="en-US" altLang="zh-TW" dirty="0"/>
              <a:t>store the accumulated counts in the respective counters</a:t>
            </a:r>
          </a:p>
          <a:p>
            <a:endParaRPr lang="en-US" altLang="zh-TW" dirty="0"/>
          </a:p>
          <a:p>
            <a:endParaRPr lang="en-US" altLang="zh-TW" dirty="0"/>
          </a:p>
          <a:p>
            <a:endParaRPr lang="en-US" altLang="zh-TW" dirty="0"/>
          </a:p>
          <a:p>
            <a:r>
              <a:rPr lang="en-US" altLang="zh-TW" dirty="0"/>
              <a:t>Step3: Add the related code(formula) in </a:t>
            </a:r>
            <a:r>
              <a:rPr lang="en-US" altLang="zh-TW" dirty="0" err="1">
                <a:highlight>
                  <a:srgbClr val="C0C0C0"/>
                </a:highlight>
              </a:rPr>
              <a:t>answer.h</a:t>
            </a:r>
            <a:r>
              <a:rPr lang="en-US" altLang="zh-TW" dirty="0"/>
              <a:t> to set up the value for performance data.</a:t>
            </a:r>
            <a:endParaRPr lang="zh-TW" altLang="en-US" dirty="0"/>
          </a:p>
        </p:txBody>
      </p:sp>
      <p:sp>
        <p:nvSpPr>
          <p:cNvPr id="8" name="文字方塊 7">
            <a:extLst>
              <a:ext uri="{FF2B5EF4-FFF2-40B4-BE49-F238E27FC236}">
                <a16:creationId xmlns:a16="http://schemas.microsoft.com/office/drawing/2014/main" id="{53510722-059C-C512-ADDB-ABC52E2EA74B}"/>
              </a:ext>
            </a:extLst>
          </p:cNvPr>
          <p:cNvSpPr txBox="1"/>
          <p:nvPr/>
        </p:nvSpPr>
        <p:spPr>
          <a:xfrm>
            <a:off x="1566535" y="3195992"/>
            <a:ext cx="9918757" cy="646331"/>
          </a:xfrm>
          <a:prstGeom prst="rect">
            <a:avLst/>
          </a:prstGeom>
          <a:noFill/>
        </p:spPr>
        <p:txBody>
          <a:bodyPr wrap="square">
            <a:spAutoFit/>
          </a:bodyPr>
          <a:lstStyle/>
          <a:p>
            <a:pPr marL="342900" indent="-342900">
              <a:buFont typeface="Wingdings" panose="05000000000000000000" pitchFamily="2" charset="2"/>
              <a:buAutoNum type="circleNumWdWhitePlain"/>
            </a:pPr>
            <a:r>
              <a:rPr lang="zh-TW" altLang="en-US" dirty="0"/>
              <a:t>Variables </a:t>
            </a:r>
            <a:r>
              <a:rPr lang="en-US" altLang="zh-TW" dirty="0" err="1">
                <a:solidFill>
                  <a:srgbClr val="FF0000"/>
                </a:solidFill>
              </a:rPr>
              <a:t>arr_size</a:t>
            </a:r>
            <a:r>
              <a:rPr lang="en-US" altLang="zh-TW" dirty="0"/>
              <a:t> is </a:t>
            </a:r>
            <a:r>
              <a:rPr lang="zh-TW" altLang="en-US" dirty="0"/>
              <a:t>defined in the header files</a:t>
            </a:r>
            <a:r>
              <a:rPr lang="en-US" altLang="zh-TW" dirty="0"/>
              <a:t>(</a:t>
            </a:r>
            <a:r>
              <a:rPr lang="en-US" altLang="zh-TW" dirty="0" err="1">
                <a:highlight>
                  <a:srgbClr val="C0C0C0"/>
                </a:highlight>
              </a:rPr>
              <a:t>arraymul.h</a:t>
            </a:r>
            <a:r>
              <a:rPr lang="en-US" altLang="zh-TW" dirty="0"/>
              <a:t>)</a:t>
            </a:r>
            <a:r>
              <a:rPr lang="zh-TW" altLang="en-US" dirty="0"/>
              <a:t> </a:t>
            </a:r>
            <a:r>
              <a:rPr lang="en-US" altLang="zh-TW" dirty="0"/>
              <a:t>and is used to determine the number of array size, you can only change </a:t>
            </a:r>
            <a:r>
              <a:rPr lang="en-US" altLang="zh-TW" dirty="0" err="1">
                <a:solidFill>
                  <a:srgbClr val="FF0000"/>
                </a:solidFill>
              </a:rPr>
              <a:t>arr_size</a:t>
            </a:r>
            <a:r>
              <a:rPr lang="en-US" altLang="zh-TW" dirty="0"/>
              <a:t>(array size) in </a:t>
            </a:r>
            <a:r>
              <a:rPr lang="en-US" altLang="zh-TW" dirty="0" err="1">
                <a:highlight>
                  <a:srgbClr val="C0C0C0"/>
                </a:highlight>
              </a:rPr>
              <a:t>arraymul.h</a:t>
            </a:r>
            <a:r>
              <a:rPr lang="en-US" altLang="zh-TW" dirty="0"/>
              <a:t>, log</a:t>
            </a:r>
            <a:r>
              <a:rPr lang="en-US" altLang="zh-TW" sz="1200" dirty="0"/>
              <a:t>2</a:t>
            </a:r>
            <a:r>
              <a:rPr lang="en-US" altLang="zh-TW" dirty="0"/>
              <a:t>(</a:t>
            </a:r>
            <a:r>
              <a:rPr lang="en-US" altLang="zh-TW" dirty="0" err="1"/>
              <a:t>arr_size</a:t>
            </a:r>
            <a:r>
              <a:rPr lang="en-US" altLang="zh-TW" dirty="0"/>
              <a:t>) must be a integer.</a:t>
            </a:r>
            <a:endParaRPr lang="zh-TW" altLang="en-US" dirty="0"/>
          </a:p>
        </p:txBody>
      </p:sp>
      <p:pic>
        <p:nvPicPr>
          <p:cNvPr id="9" name="圖片 8">
            <a:extLst>
              <a:ext uri="{FF2B5EF4-FFF2-40B4-BE49-F238E27FC236}">
                <a16:creationId xmlns:a16="http://schemas.microsoft.com/office/drawing/2014/main" id="{3761EE2E-B22A-09EC-31DE-EA9203029B9A}"/>
              </a:ext>
            </a:extLst>
          </p:cNvPr>
          <p:cNvPicPr>
            <a:picLocks noChangeAspect="1"/>
          </p:cNvPicPr>
          <p:nvPr/>
        </p:nvPicPr>
        <p:blipFill>
          <a:blip r:embed="rId5"/>
          <a:stretch>
            <a:fillRect/>
          </a:stretch>
        </p:blipFill>
        <p:spPr>
          <a:xfrm>
            <a:off x="7733406" y="1360083"/>
            <a:ext cx="3345614" cy="1059997"/>
          </a:xfrm>
          <a:prstGeom prst="rect">
            <a:avLst/>
          </a:prstGeom>
        </p:spPr>
      </p:pic>
    </p:spTree>
    <p:extLst>
      <p:ext uri="{BB962C8B-B14F-4D97-AF65-F5344CB8AC3E}">
        <p14:creationId xmlns:p14="http://schemas.microsoft.com/office/powerpoint/2010/main" val="125571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0383B42-F196-BBD3-8527-F373BBA5EA79}"/>
              </a:ext>
            </a:extLst>
          </p:cNvPr>
          <p:cNvPicPr>
            <a:picLocks noChangeAspect="1"/>
          </p:cNvPicPr>
          <p:nvPr/>
        </p:nvPicPr>
        <p:blipFill>
          <a:blip r:embed="rId2"/>
          <a:stretch>
            <a:fillRect/>
          </a:stretch>
        </p:blipFill>
        <p:spPr>
          <a:xfrm>
            <a:off x="0" y="-2308"/>
            <a:ext cx="12192000" cy="6854910"/>
          </a:xfrm>
          <a:prstGeom prst="rect">
            <a:avLst/>
          </a:prstGeom>
        </p:spPr>
      </p:pic>
      <p:pic>
        <p:nvPicPr>
          <p:cNvPr id="5" name="圖片 4">
            <a:extLst>
              <a:ext uri="{FF2B5EF4-FFF2-40B4-BE49-F238E27FC236}">
                <a16:creationId xmlns:a16="http://schemas.microsoft.com/office/drawing/2014/main" id="{3D663B38-7B74-BCF1-8817-457CB5B767D6}"/>
              </a:ext>
            </a:extLst>
          </p:cNvPr>
          <p:cNvPicPr>
            <a:picLocks noChangeAspect="1"/>
          </p:cNvPicPr>
          <p:nvPr/>
        </p:nvPicPr>
        <p:blipFill>
          <a:blip r:embed="rId3"/>
          <a:stretch>
            <a:fillRect/>
          </a:stretch>
        </p:blipFill>
        <p:spPr>
          <a:xfrm>
            <a:off x="0" y="6414391"/>
            <a:ext cx="600159" cy="438211"/>
          </a:xfrm>
          <a:prstGeom prst="rect">
            <a:avLst/>
          </a:prstGeom>
        </p:spPr>
      </p:pic>
      <p:sp>
        <p:nvSpPr>
          <p:cNvPr id="7" name="Title 1">
            <a:extLst>
              <a:ext uri="{FF2B5EF4-FFF2-40B4-BE49-F238E27FC236}">
                <a16:creationId xmlns:a16="http://schemas.microsoft.com/office/drawing/2014/main" id="{C0751A22-95FC-A532-9C6F-FDDCDF08514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altLang="en-US" sz="3200" dirty="0">
                <a:latin typeface="Arial" panose="020B0604020202020204" pitchFamily="34" charset="0"/>
                <a:cs typeface="Arial" panose="020B0604020202020204" pitchFamily="34" charset="0"/>
              </a:rPr>
              <a:t>Exercise</a:t>
            </a:r>
            <a:r>
              <a:rPr lang="en-US" altLang="zh-TW" sz="3200" dirty="0"/>
              <a:t>2-1(50%): Vectorized Code </a:t>
            </a:r>
            <a:endParaRPr lang="en-US" sz="3200" dirty="0">
              <a:latin typeface="Arial" panose="020B0604020202020204" pitchFamily="34" charset="0"/>
              <a:cs typeface="Arial" panose="020B0604020202020204" pitchFamily="34" charset="0"/>
            </a:endParaRPr>
          </a:p>
        </p:txBody>
      </p:sp>
      <p:grpSp>
        <p:nvGrpSpPr>
          <p:cNvPr id="10" name="群組 9">
            <a:extLst>
              <a:ext uri="{FF2B5EF4-FFF2-40B4-BE49-F238E27FC236}">
                <a16:creationId xmlns:a16="http://schemas.microsoft.com/office/drawing/2014/main" id="{5685A5C7-EEDF-5E43-7CF4-97BC0C6FA4A3}"/>
              </a:ext>
            </a:extLst>
          </p:cNvPr>
          <p:cNvGrpSpPr/>
          <p:nvPr/>
        </p:nvGrpSpPr>
        <p:grpSpPr>
          <a:xfrm>
            <a:off x="0" y="-13076"/>
            <a:ext cx="3223491" cy="2255981"/>
            <a:chOff x="0" y="5398"/>
            <a:chExt cx="3223491" cy="2255981"/>
          </a:xfrm>
        </p:grpSpPr>
        <p:cxnSp>
          <p:nvCxnSpPr>
            <p:cNvPr id="11" name="直線接點 10">
              <a:extLst>
                <a:ext uri="{FF2B5EF4-FFF2-40B4-BE49-F238E27FC236}">
                  <a16:creationId xmlns:a16="http://schemas.microsoft.com/office/drawing/2014/main" id="{C5BC0CA8-4D77-1A98-3DEF-8E71FD9760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9939466B-AC3D-4D3B-BF76-C98C70DF540E}"/>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3" name="圖片 12">
            <a:extLst>
              <a:ext uri="{FF2B5EF4-FFF2-40B4-BE49-F238E27FC236}">
                <a16:creationId xmlns:a16="http://schemas.microsoft.com/office/drawing/2014/main" id="{6A825A27-6740-016F-D749-1A1E87EC67DF}"/>
              </a:ext>
            </a:extLst>
          </p:cNvPr>
          <p:cNvPicPr>
            <a:picLocks noChangeAspect="1"/>
          </p:cNvPicPr>
          <p:nvPr/>
        </p:nvPicPr>
        <p:blipFill>
          <a:blip r:embed="rId4"/>
          <a:stretch>
            <a:fillRect/>
          </a:stretch>
        </p:blipFill>
        <p:spPr>
          <a:xfrm>
            <a:off x="11167862" y="69809"/>
            <a:ext cx="962159" cy="590632"/>
          </a:xfrm>
          <a:prstGeom prst="rect">
            <a:avLst/>
          </a:prstGeom>
        </p:spPr>
      </p:pic>
      <p:sp>
        <p:nvSpPr>
          <p:cNvPr id="9" name="文字方塊 8">
            <a:extLst>
              <a:ext uri="{FF2B5EF4-FFF2-40B4-BE49-F238E27FC236}">
                <a16:creationId xmlns:a16="http://schemas.microsoft.com/office/drawing/2014/main" id="{EFF123ED-2A50-8D10-2DC9-363D8F0039BB}"/>
              </a:ext>
            </a:extLst>
          </p:cNvPr>
          <p:cNvSpPr txBox="1"/>
          <p:nvPr/>
        </p:nvSpPr>
        <p:spPr>
          <a:xfrm>
            <a:off x="1081295" y="2029685"/>
            <a:ext cx="9808378" cy="2805063"/>
          </a:xfrm>
          <a:prstGeom prst="rect">
            <a:avLst/>
          </a:prstGeom>
          <a:noFill/>
        </p:spPr>
        <p:txBody>
          <a:bodyPr wrap="square" rtlCol="0">
            <a:spAutoFit/>
          </a:bodyPr>
          <a:lstStyle/>
          <a:p>
            <a:pPr marL="285750" indent="-285750">
              <a:lnSpc>
                <a:spcPct val="150000"/>
              </a:lnSpc>
              <a:buClr>
                <a:schemeClr val="accent2"/>
              </a:buClr>
              <a:buFont typeface="Arial" panose="020B0604020202020204" pitchFamily="34" charset="0"/>
              <a:buChar char="•"/>
            </a:pPr>
            <a:r>
              <a:rPr lang="en-US" altLang="zh-TW" sz="2400" dirty="0">
                <a:cs typeface="Times New Roman" panose="02020603050405020304" pitchFamily="18" charset="0"/>
              </a:rPr>
              <a:t>Some useful vector extension instruction: </a:t>
            </a:r>
            <a:r>
              <a:rPr lang="en-US" altLang="zh-TW" sz="2400" dirty="0" err="1">
                <a:solidFill>
                  <a:srgbClr val="FF0000"/>
                </a:solidFill>
                <a:cs typeface="Times New Roman" panose="02020603050405020304" pitchFamily="18" charset="0"/>
              </a:rPr>
              <a:t>vsetvli</a:t>
            </a:r>
            <a:r>
              <a:rPr lang="en-US" altLang="zh-TW" sz="2400" dirty="0">
                <a:solidFill>
                  <a:srgbClr val="FF0000"/>
                </a:solidFill>
                <a:cs typeface="Times New Roman" panose="02020603050405020304" pitchFamily="18" charset="0"/>
              </a:rPr>
              <a:t>, vle16.v vle32.v, vse16.v, vse32.v, </a:t>
            </a:r>
            <a:r>
              <a:rPr lang="en-US" altLang="zh-TW" sz="2400" dirty="0" err="1">
                <a:solidFill>
                  <a:srgbClr val="FF0000"/>
                </a:solidFill>
                <a:cs typeface="Times New Roman" panose="02020603050405020304" pitchFamily="18" charset="0"/>
              </a:rPr>
              <a:t>vadd.vv</a:t>
            </a:r>
            <a:r>
              <a:rPr lang="en-US" altLang="zh-TW" sz="2400" dirty="0">
                <a:solidFill>
                  <a:srgbClr val="FF0000"/>
                </a:solidFill>
                <a:cs typeface="Times New Roman" panose="02020603050405020304" pitchFamily="18" charset="0"/>
              </a:rPr>
              <a:t>, </a:t>
            </a:r>
            <a:r>
              <a:rPr lang="en-US" altLang="zh-TW" sz="2400" dirty="0" err="1">
                <a:solidFill>
                  <a:srgbClr val="FF0000"/>
                </a:solidFill>
                <a:cs typeface="Times New Roman" panose="02020603050405020304" pitchFamily="18" charset="0"/>
              </a:rPr>
              <a:t>vmseq.vv</a:t>
            </a:r>
            <a:r>
              <a:rPr lang="en-US" altLang="zh-TW" sz="2400" dirty="0">
                <a:solidFill>
                  <a:schemeClr val="tx1"/>
                </a:solidFill>
                <a:cs typeface="Times New Roman" panose="02020603050405020304" pitchFamily="18" charset="0"/>
              </a:rPr>
              <a:t>…</a:t>
            </a:r>
          </a:p>
          <a:p>
            <a:pPr marL="285750" indent="-285750">
              <a:lnSpc>
                <a:spcPct val="150000"/>
              </a:lnSpc>
              <a:buClr>
                <a:schemeClr val="accent2"/>
              </a:buClr>
              <a:buFont typeface="Arial" panose="020B0604020202020204" pitchFamily="34" charset="0"/>
              <a:buChar char="•"/>
            </a:pPr>
            <a:r>
              <a:rPr lang="en-US" altLang="zh-TW" sz="2400" dirty="0">
                <a:cs typeface="Times New Roman" panose="02020603050405020304" pitchFamily="18" charset="0"/>
              </a:rPr>
              <a:t>Read V extension spec(how to use instruction, read example).</a:t>
            </a:r>
          </a:p>
          <a:p>
            <a:pPr marL="285750" indent="-285750">
              <a:lnSpc>
                <a:spcPct val="150000"/>
              </a:lnSpc>
              <a:buClr>
                <a:schemeClr val="accent2"/>
              </a:buClr>
              <a:buFont typeface="Arial" panose="020B0604020202020204" pitchFamily="34" charset="0"/>
              <a:buChar char="•"/>
            </a:pPr>
            <a:r>
              <a:rPr lang="en-US" altLang="zh-TW" sz="2400" b="0" i="0" u="none" strike="noStrike" dirty="0">
                <a:solidFill>
                  <a:srgbClr val="00B050"/>
                </a:solidFill>
                <a:effectLst/>
                <a:cs typeface="Times New Roman" panose="02020603050405020304" pitchFamily="18" charset="0"/>
                <a:hlinkClick r:id="rId5">
                  <a:extLst>
                    <a:ext uri="{A12FA001-AC4F-418D-AE19-62706E023703}">
                      <ahyp:hlinkClr xmlns:ahyp="http://schemas.microsoft.com/office/drawing/2018/hyperlinkcolor" val="tx"/>
                    </a:ext>
                  </a:extLst>
                </a:hlinkClick>
              </a:rPr>
              <a:t>riscv-v-spec-1.0.pdf</a:t>
            </a:r>
            <a:endParaRPr lang="en-US" altLang="zh-TW" sz="2400" b="0" i="0" u="none" strike="noStrike" dirty="0">
              <a:solidFill>
                <a:srgbClr val="00B050"/>
              </a:solidFill>
              <a:effectLst/>
              <a:cs typeface="Times New Roman" panose="02020603050405020304" pitchFamily="18" charset="0"/>
            </a:endParaRPr>
          </a:p>
          <a:p>
            <a:pPr marL="285750" indent="-285750">
              <a:lnSpc>
                <a:spcPct val="150000"/>
              </a:lnSpc>
              <a:buClr>
                <a:schemeClr val="accent2"/>
              </a:buClr>
              <a:buFont typeface="Arial" panose="020B0604020202020204" pitchFamily="34" charset="0"/>
              <a:buChar char="•"/>
            </a:pPr>
            <a:r>
              <a:rPr lang="en-US" altLang="zh-TW" sz="2400" dirty="0">
                <a:solidFill>
                  <a:srgbClr val="00B050"/>
                </a:solidFill>
                <a:cs typeface="Times New Roman" panose="02020603050405020304" pitchFamily="18" charset="0"/>
                <a:hlinkClick r:id="rId6">
                  <a:extLst>
                    <a:ext uri="{A12FA001-AC4F-418D-AE19-62706E023703}">
                      <ahyp:hlinkClr xmlns:ahyp="http://schemas.microsoft.com/office/drawing/2018/hyperlinkcolor" val="tx"/>
                    </a:ext>
                  </a:extLst>
                </a:hlinkClick>
              </a:rPr>
              <a:t>Introduction to the RISC-V Vector Extension</a:t>
            </a:r>
            <a:endParaRPr lang="en-US" altLang="zh-TW" sz="2400" dirty="0">
              <a:solidFill>
                <a:srgbClr val="00B050"/>
              </a:solidFill>
              <a:cs typeface="Times New Roman" panose="02020603050405020304" pitchFamily="18" charset="0"/>
            </a:endParaRPr>
          </a:p>
        </p:txBody>
      </p:sp>
    </p:spTree>
    <p:extLst>
      <p:ext uri="{BB962C8B-B14F-4D97-AF65-F5344CB8AC3E}">
        <p14:creationId xmlns:p14="http://schemas.microsoft.com/office/powerpoint/2010/main" val="280107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0383B42-F196-BBD3-8527-F373BBA5EA79}"/>
              </a:ext>
            </a:extLst>
          </p:cNvPr>
          <p:cNvPicPr>
            <a:picLocks noChangeAspect="1"/>
          </p:cNvPicPr>
          <p:nvPr/>
        </p:nvPicPr>
        <p:blipFill>
          <a:blip r:embed="rId2"/>
          <a:stretch>
            <a:fillRect/>
          </a:stretch>
        </p:blipFill>
        <p:spPr>
          <a:xfrm>
            <a:off x="0" y="-2308"/>
            <a:ext cx="12192000" cy="6854910"/>
          </a:xfrm>
          <a:prstGeom prst="rect">
            <a:avLst/>
          </a:prstGeom>
        </p:spPr>
      </p:pic>
      <p:pic>
        <p:nvPicPr>
          <p:cNvPr id="5" name="圖片 4">
            <a:extLst>
              <a:ext uri="{FF2B5EF4-FFF2-40B4-BE49-F238E27FC236}">
                <a16:creationId xmlns:a16="http://schemas.microsoft.com/office/drawing/2014/main" id="{3D663B38-7B74-BCF1-8817-457CB5B767D6}"/>
              </a:ext>
            </a:extLst>
          </p:cNvPr>
          <p:cNvPicPr>
            <a:picLocks noChangeAspect="1"/>
          </p:cNvPicPr>
          <p:nvPr/>
        </p:nvPicPr>
        <p:blipFill>
          <a:blip r:embed="rId3"/>
          <a:stretch>
            <a:fillRect/>
          </a:stretch>
        </p:blipFill>
        <p:spPr>
          <a:xfrm>
            <a:off x="0" y="6414391"/>
            <a:ext cx="600159" cy="438211"/>
          </a:xfrm>
          <a:prstGeom prst="rect">
            <a:avLst/>
          </a:prstGeom>
        </p:spPr>
      </p:pic>
      <p:sp>
        <p:nvSpPr>
          <p:cNvPr id="7" name="Title 1">
            <a:extLst>
              <a:ext uri="{FF2B5EF4-FFF2-40B4-BE49-F238E27FC236}">
                <a16:creationId xmlns:a16="http://schemas.microsoft.com/office/drawing/2014/main" id="{C0751A22-95FC-A532-9C6F-FDDCDF08514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altLang="en-US" sz="3200" dirty="0">
                <a:latin typeface="Arial" panose="020B0604020202020204" pitchFamily="34" charset="0"/>
                <a:cs typeface="Arial" panose="020B0604020202020204" pitchFamily="34" charset="0"/>
              </a:rPr>
              <a:t>Exercise</a:t>
            </a:r>
            <a:r>
              <a:rPr lang="en-US" altLang="zh-TW" sz="3200" dirty="0"/>
              <a:t>2-1(50%): Vectorized Code </a:t>
            </a:r>
            <a:endParaRPr lang="en-US" sz="3200" dirty="0">
              <a:latin typeface="Arial" panose="020B0604020202020204" pitchFamily="34" charset="0"/>
              <a:cs typeface="Arial" panose="020B0604020202020204" pitchFamily="34" charset="0"/>
            </a:endParaRPr>
          </a:p>
        </p:txBody>
      </p:sp>
      <p:grpSp>
        <p:nvGrpSpPr>
          <p:cNvPr id="10" name="群組 9">
            <a:extLst>
              <a:ext uri="{FF2B5EF4-FFF2-40B4-BE49-F238E27FC236}">
                <a16:creationId xmlns:a16="http://schemas.microsoft.com/office/drawing/2014/main" id="{5685A5C7-EEDF-5E43-7CF4-97BC0C6FA4A3}"/>
              </a:ext>
            </a:extLst>
          </p:cNvPr>
          <p:cNvGrpSpPr/>
          <p:nvPr/>
        </p:nvGrpSpPr>
        <p:grpSpPr>
          <a:xfrm>
            <a:off x="0" y="-13076"/>
            <a:ext cx="3223491" cy="2255981"/>
            <a:chOff x="0" y="5398"/>
            <a:chExt cx="3223491" cy="2255981"/>
          </a:xfrm>
        </p:grpSpPr>
        <p:cxnSp>
          <p:nvCxnSpPr>
            <p:cNvPr id="11" name="直線接點 10">
              <a:extLst>
                <a:ext uri="{FF2B5EF4-FFF2-40B4-BE49-F238E27FC236}">
                  <a16:creationId xmlns:a16="http://schemas.microsoft.com/office/drawing/2014/main" id="{C5BC0CA8-4D77-1A98-3DEF-8E71FD9760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9939466B-AC3D-4D3B-BF76-C98C70DF540E}"/>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3" name="圖片 12">
            <a:extLst>
              <a:ext uri="{FF2B5EF4-FFF2-40B4-BE49-F238E27FC236}">
                <a16:creationId xmlns:a16="http://schemas.microsoft.com/office/drawing/2014/main" id="{6A825A27-6740-016F-D749-1A1E87EC67DF}"/>
              </a:ext>
            </a:extLst>
          </p:cNvPr>
          <p:cNvPicPr>
            <a:picLocks noChangeAspect="1"/>
          </p:cNvPicPr>
          <p:nvPr/>
        </p:nvPicPr>
        <p:blipFill>
          <a:blip r:embed="rId4"/>
          <a:stretch>
            <a:fillRect/>
          </a:stretch>
        </p:blipFill>
        <p:spPr>
          <a:xfrm>
            <a:off x="11167862" y="69809"/>
            <a:ext cx="962159" cy="590632"/>
          </a:xfrm>
          <a:prstGeom prst="rect">
            <a:avLst/>
          </a:prstGeom>
        </p:spPr>
      </p:pic>
      <p:sp>
        <p:nvSpPr>
          <p:cNvPr id="15" name="文字方塊 14">
            <a:extLst>
              <a:ext uri="{FF2B5EF4-FFF2-40B4-BE49-F238E27FC236}">
                <a16:creationId xmlns:a16="http://schemas.microsoft.com/office/drawing/2014/main" id="{1711614C-5251-97A3-578E-0AFD256DA707}"/>
              </a:ext>
            </a:extLst>
          </p:cNvPr>
          <p:cNvSpPr txBox="1"/>
          <p:nvPr/>
        </p:nvSpPr>
        <p:spPr>
          <a:xfrm>
            <a:off x="1112981" y="1938056"/>
            <a:ext cx="10661098" cy="646331"/>
          </a:xfrm>
          <a:prstGeom prst="rect">
            <a:avLst/>
          </a:prstGeom>
          <a:noFill/>
        </p:spPr>
        <p:txBody>
          <a:bodyPr wrap="square" rtlCol="0">
            <a:spAutoFit/>
          </a:bodyPr>
          <a:lstStyle/>
          <a:p>
            <a:r>
              <a:rPr lang="en-US" altLang="zh-TW" dirty="0"/>
              <a:t>Step1: </a:t>
            </a:r>
            <a:r>
              <a:rPr lang="en-US" altLang="zh-TW" sz="1800" dirty="0"/>
              <a:t>Using the RISC-V V extension to Rewrite Assembly Code in exercise 1-2 and Report the Performance</a:t>
            </a:r>
          </a:p>
          <a:p>
            <a:r>
              <a:rPr lang="en-US" altLang="zh-TW" dirty="0"/>
              <a:t>            </a:t>
            </a:r>
            <a:r>
              <a:rPr lang="en-US" altLang="zh-TW" sz="1800" dirty="0"/>
              <a:t> Statistics, run Spike simulator with custom configurations(</a:t>
            </a:r>
            <a:r>
              <a:rPr lang="en-US" altLang="zh-TW" sz="1800" dirty="0" err="1"/>
              <a:t>vlen</a:t>
            </a:r>
            <a:r>
              <a:rPr lang="en-US" altLang="zh-TW" sz="1800" dirty="0"/>
              <a:t>=</a:t>
            </a:r>
            <a:r>
              <a:rPr lang="en-US" altLang="zh-TW" sz="1800" dirty="0">
                <a:solidFill>
                  <a:srgbClr val="FF0000"/>
                </a:solidFill>
              </a:rPr>
              <a:t>128</a:t>
            </a:r>
            <a:r>
              <a:rPr lang="en-US" altLang="zh-TW" sz="1800" dirty="0"/>
              <a:t>, </a:t>
            </a:r>
            <a:r>
              <a:rPr lang="en-US" altLang="zh-TW" sz="1800" dirty="0" err="1"/>
              <a:t>elen</a:t>
            </a:r>
            <a:r>
              <a:rPr lang="en-US" altLang="zh-TW" sz="1800" dirty="0"/>
              <a:t> =16).</a:t>
            </a:r>
            <a:endParaRPr lang="zh-TW" altLang="en-US" dirty="0"/>
          </a:p>
        </p:txBody>
      </p:sp>
      <p:sp>
        <p:nvSpPr>
          <p:cNvPr id="2" name="矩形 1">
            <a:extLst>
              <a:ext uri="{FF2B5EF4-FFF2-40B4-BE49-F238E27FC236}">
                <a16:creationId xmlns:a16="http://schemas.microsoft.com/office/drawing/2014/main" id="{008B6CE5-F183-C72B-C546-4665BB2FD493}"/>
              </a:ext>
            </a:extLst>
          </p:cNvPr>
          <p:cNvSpPr/>
          <p:nvPr/>
        </p:nvSpPr>
        <p:spPr>
          <a:xfrm>
            <a:off x="1182254" y="3842327"/>
            <a:ext cx="10312401" cy="4312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a:extLst>
              <a:ext uri="{FF2B5EF4-FFF2-40B4-BE49-F238E27FC236}">
                <a16:creationId xmlns:a16="http://schemas.microsoft.com/office/drawing/2014/main" id="{2E581985-0209-77E6-EE9E-261ECE7D5A27}"/>
              </a:ext>
            </a:extLst>
          </p:cNvPr>
          <p:cNvCxnSpPr>
            <a:stCxn id="2" idx="0"/>
            <a:endCxn id="2" idx="2"/>
          </p:cNvCxnSpPr>
          <p:nvPr/>
        </p:nvCxnSpPr>
        <p:spPr>
          <a:xfrm>
            <a:off x="6338455" y="3842327"/>
            <a:ext cx="0" cy="4312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50BC0D84-1B40-C88F-0BB6-0E924B6DE5D9}"/>
              </a:ext>
            </a:extLst>
          </p:cNvPr>
          <p:cNvCxnSpPr/>
          <p:nvPr/>
        </p:nvCxnSpPr>
        <p:spPr>
          <a:xfrm>
            <a:off x="3747655" y="3842326"/>
            <a:ext cx="0" cy="4312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37EB9ACD-FB9F-6B87-1EB3-5EC618D6A58D}"/>
              </a:ext>
            </a:extLst>
          </p:cNvPr>
          <p:cNvCxnSpPr/>
          <p:nvPr/>
        </p:nvCxnSpPr>
        <p:spPr>
          <a:xfrm>
            <a:off x="8901546" y="3842326"/>
            <a:ext cx="0" cy="4312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EF0F4189-C5AB-CB5E-2094-2CC9530ACB96}"/>
              </a:ext>
            </a:extLst>
          </p:cNvPr>
          <p:cNvSpPr txBox="1"/>
          <p:nvPr/>
        </p:nvSpPr>
        <p:spPr>
          <a:xfrm>
            <a:off x="2249316" y="3873303"/>
            <a:ext cx="433132" cy="369332"/>
          </a:xfrm>
          <a:prstGeom prst="rect">
            <a:avLst/>
          </a:prstGeom>
          <a:noFill/>
        </p:spPr>
        <p:txBody>
          <a:bodyPr wrap="none" rtlCol="0">
            <a:spAutoFit/>
          </a:bodyPr>
          <a:lstStyle/>
          <a:p>
            <a:r>
              <a:rPr lang="en-US" altLang="zh-TW" dirty="0"/>
              <a:t>V0</a:t>
            </a:r>
            <a:endParaRPr lang="zh-TW" altLang="en-US" dirty="0"/>
          </a:p>
        </p:txBody>
      </p:sp>
      <p:sp>
        <p:nvSpPr>
          <p:cNvPr id="19" name="文字方塊 18">
            <a:extLst>
              <a:ext uri="{FF2B5EF4-FFF2-40B4-BE49-F238E27FC236}">
                <a16:creationId xmlns:a16="http://schemas.microsoft.com/office/drawing/2014/main" id="{7845AAE6-704E-6D3E-2FFC-2FE942237355}"/>
              </a:ext>
            </a:extLst>
          </p:cNvPr>
          <p:cNvSpPr txBox="1"/>
          <p:nvPr/>
        </p:nvSpPr>
        <p:spPr>
          <a:xfrm>
            <a:off x="4826261" y="3873303"/>
            <a:ext cx="433132" cy="369332"/>
          </a:xfrm>
          <a:prstGeom prst="rect">
            <a:avLst/>
          </a:prstGeom>
          <a:noFill/>
        </p:spPr>
        <p:txBody>
          <a:bodyPr wrap="none" rtlCol="0">
            <a:spAutoFit/>
          </a:bodyPr>
          <a:lstStyle/>
          <a:p>
            <a:r>
              <a:rPr lang="en-US" altLang="zh-TW" dirty="0"/>
              <a:t>V1</a:t>
            </a:r>
            <a:endParaRPr lang="zh-TW" altLang="en-US" dirty="0"/>
          </a:p>
        </p:txBody>
      </p:sp>
      <p:sp>
        <p:nvSpPr>
          <p:cNvPr id="20" name="文字方塊 19">
            <a:extLst>
              <a:ext uri="{FF2B5EF4-FFF2-40B4-BE49-F238E27FC236}">
                <a16:creationId xmlns:a16="http://schemas.microsoft.com/office/drawing/2014/main" id="{7F3D9572-8A80-A3C7-3958-56B15A772BA5}"/>
              </a:ext>
            </a:extLst>
          </p:cNvPr>
          <p:cNvSpPr txBox="1"/>
          <p:nvPr/>
        </p:nvSpPr>
        <p:spPr>
          <a:xfrm>
            <a:off x="7389351" y="3873303"/>
            <a:ext cx="433132" cy="369332"/>
          </a:xfrm>
          <a:prstGeom prst="rect">
            <a:avLst/>
          </a:prstGeom>
          <a:noFill/>
        </p:spPr>
        <p:txBody>
          <a:bodyPr wrap="none" rtlCol="0">
            <a:spAutoFit/>
          </a:bodyPr>
          <a:lstStyle/>
          <a:p>
            <a:r>
              <a:rPr lang="en-US" altLang="zh-TW" dirty="0"/>
              <a:t>V2</a:t>
            </a:r>
            <a:endParaRPr lang="zh-TW" altLang="en-US" dirty="0"/>
          </a:p>
        </p:txBody>
      </p:sp>
      <p:sp>
        <p:nvSpPr>
          <p:cNvPr id="21" name="文字方塊 20">
            <a:extLst>
              <a:ext uri="{FF2B5EF4-FFF2-40B4-BE49-F238E27FC236}">
                <a16:creationId xmlns:a16="http://schemas.microsoft.com/office/drawing/2014/main" id="{85BC5B3C-66D2-C71A-F575-C08551010CEA}"/>
              </a:ext>
            </a:extLst>
          </p:cNvPr>
          <p:cNvSpPr txBox="1"/>
          <p:nvPr/>
        </p:nvSpPr>
        <p:spPr>
          <a:xfrm>
            <a:off x="9998366" y="3873303"/>
            <a:ext cx="433132" cy="369332"/>
          </a:xfrm>
          <a:prstGeom prst="rect">
            <a:avLst/>
          </a:prstGeom>
          <a:noFill/>
        </p:spPr>
        <p:txBody>
          <a:bodyPr wrap="none" rtlCol="0">
            <a:spAutoFit/>
          </a:bodyPr>
          <a:lstStyle/>
          <a:p>
            <a:r>
              <a:rPr lang="en-US" altLang="zh-TW" dirty="0"/>
              <a:t>V3</a:t>
            </a:r>
            <a:endParaRPr lang="zh-TW" altLang="en-US" dirty="0"/>
          </a:p>
        </p:txBody>
      </p:sp>
      <p:sp>
        <p:nvSpPr>
          <p:cNvPr id="22" name="矩形 21">
            <a:extLst>
              <a:ext uri="{FF2B5EF4-FFF2-40B4-BE49-F238E27FC236}">
                <a16:creationId xmlns:a16="http://schemas.microsoft.com/office/drawing/2014/main" id="{36571F6E-6020-E7AD-CCE2-B80B2EF68B38}"/>
              </a:ext>
            </a:extLst>
          </p:cNvPr>
          <p:cNvSpPr/>
          <p:nvPr/>
        </p:nvSpPr>
        <p:spPr>
          <a:xfrm>
            <a:off x="1182254" y="4895272"/>
            <a:ext cx="2565401" cy="397163"/>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接點 24">
            <a:extLst>
              <a:ext uri="{FF2B5EF4-FFF2-40B4-BE49-F238E27FC236}">
                <a16:creationId xmlns:a16="http://schemas.microsoft.com/office/drawing/2014/main" id="{51D096B9-FB55-2AA2-1F0E-F2DC20A94A1E}"/>
              </a:ext>
            </a:extLst>
          </p:cNvPr>
          <p:cNvCxnSpPr>
            <a:cxnSpLocks/>
            <a:stCxn id="22" idx="0"/>
            <a:endCxn id="22" idx="2"/>
          </p:cNvCxnSpPr>
          <p:nvPr/>
        </p:nvCxnSpPr>
        <p:spPr>
          <a:xfrm>
            <a:off x="2464955" y="4895272"/>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671D4207-948C-2259-D87D-E23B4F9D5C40}"/>
              </a:ext>
            </a:extLst>
          </p:cNvPr>
          <p:cNvCxnSpPr>
            <a:cxnSpLocks/>
          </p:cNvCxnSpPr>
          <p:nvPr/>
        </p:nvCxnSpPr>
        <p:spPr>
          <a:xfrm>
            <a:off x="3106883" y="4895272"/>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27862DC-50E7-A6D1-C157-0761EEE61D20}"/>
              </a:ext>
            </a:extLst>
          </p:cNvPr>
          <p:cNvCxnSpPr>
            <a:cxnSpLocks/>
          </p:cNvCxnSpPr>
          <p:nvPr/>
        </p:nvCxnSpPr>
        <p:spPr>
          <a:xfrm>
            <a:off x="1823027" y="4895272"/>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3A60D720-E7B7-532F-AC2E-4DDE31700EEF}"/>
              </a:ext>
            </a:extLst>
          </p:cNvPr>
          <p:cNvCxnSpPr>
            <a:cxnSpLocks/>
          </p:cNvCxnSpPr>
          <p:nvPr/>
        </p:nvCxnSpPr>
        <p:spPr>
          <a:xfrm>
            <a:off x="2792846" y="4895272"/>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34A25553-FB1A-F4A4-E8A4-F9F7035B6B47}"/>
              </a:ext>
            </a:extLst>
          </p:cNvPr>
          <p:cNvCxnSpPr>
            <a:cxnSpLocks/>
          </p:cNvCxnSpPr>
          <p:nvPr/>
        </p:nvCxnSpPr>
        <p:spPr>
          <a:xfrm>
            <a:off x="2146300" y="4895272"/>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6693F218-AAF8-33E3-8254-1D86F1136C39}"/>
              </a:ext>
            </a:extLst>
          </p:cNvPr>
          <p:cNvCxnSpPr>
            <a:cxnSpLocks/>
          </p:cNvCxnSpPr>
          <p:nvPr/>
        </p:nvCxnSpPr>
        <p:spPr>
          <a:xfrm>
            <a:off x="1499754" y="4895272"/>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55704264-E71E-BE60-532E-52C922AEFDDB}"/>
              </a:ext>
            </a:extLst>
          </p:cNvPr>
          <p:cNvCxnSpPr>
            <a:cxnSpLocks/>
          </p:cNvCxnSpPr>
          <p:nvPr/>
        </p:nvCxnSpPr>
        <p:spPr>
          <a:xfrm>
            <a:off x="3420919" y="4895272"/>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ED91C09B-B3DF-7538-8F08-A7264D1601C7}"/>
              </a:ext>
            </a:extLst>
          </p:cNvPr>
          <p:cNvCxnSpPr>
            <a:cxnSpLocks/>
          </p:cNvCxnSpPr>
          <p:nvPr/>
        </p:nvCxnSpPr>
        <p:spPr>
          <a:xfrm>
            <a:off x="3747655" y="4273613"/>
            <a:ext cx="0" cy="62165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直線接點 34">
            <a:extLst>
              <a:ext uri="{FF2B5EF4-FFF2-40B4-BE49-F238E27FC236}">
                <a16:creationId xmlns:a16="http://schemas.microsoft.com/office/drawing/2014/main" id="{B872C08F-45C5-E67F-F55F-7311DEBFCA22}"/>
              </a:ext>
            </a:extLst>
          </p:cNvPr>
          <p:cNvCxnSpPr>
            <a:cxnSpLocks/>
          </p:cNvCxnSpPr>
          <p:nvPr/>
        </p:nvCxnSpPr>
        <p:spPr>
          <a:xfrm>
            <a:off x="1182254" y="4242635"/>
            <a:ext cx="0" cy="65263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文字方塊 35">
            <a:extLst>
              <a:ext uri="{FF2B5EF4-FFF2-40B4-BE49-F238E27FC236}">
                <a16:creationId xmlns:a16="http://schemas.microsoft.com/office/drawing/2014/main" id="{69EB64FD-A386-B5C6-02D6-B2D4A36DAE4D}"/>
              </a:ext>
            </a:extLst>
          </p:cNvPr>
          <p:cNvSpPr txBox="1"/>
          <p:nvPr/>
        </p:nvSpPr>
        <p:spPr>
          <a:xfrm>
            <a:off x="1190335" y="4909187"/>
            <a:ext cx="301686" cy="369332"/>
          </a:xfrm>
          <a:prstGeom prst="rect">
            <a:avLst/>
          </a:prstGeom>
          <a:noFill/>
        </p:spPr>
        <p:txBody>
          <a:bodyPr wrap="none" rtlCol="0">
            <a:spAutoFit/>
          </a:bodyPr>
          <a:lstStyle/>
          <a:p>
            <a:r>
              <a:rPr lang="en-US" altLang="zh-TW" dirty="0"/>
              <a:t>0</a:t>
            </a:r>
            <a:endParaRPr lang="zh-TW" altLang="en-US" dirty="0"/>
          </a:p>
        </p:txBody>
      </p:sp>
      <p:sp>
        <p:nvSpPr>
          <p:cNvPr id="37" name="文字方塊 36">
            <a:extLst>
              <a:ext uri="{FF2B5EF4-FFF2-40B4-BE49-F238E27FC236}">
                <a16:creationId xmlns:a16="http://schemas.microsoft.com/office/drawing/2014/main" id="{3BC680A8-2D57-D77D-AD0B-13DC24EB220E}"/>
              </a:ext>
            </a:extLst>
          </p:cNvPr>
          <p:cNvSpPr txBox="1"/>
          <p:nvPr/>
        </p:nvSpPr>
        <p:spPr>
          <a:xfrm>
            <a:off x="1507833" y="4916687"/>
            <a:ext cx="301686" cy="369332"/>
          </a:xfrm>
          <a:prstGeom prst="rect">
            <a:avLst/>
          </a:prstGeom>
          <a:noFill/>
        </p:spPr>
        <p:txBody>
          <a:bodyPr wrap="none" rtlCol="0">
            <a:spAutoFit/>
          </a:bodyPr>
          <a:lstStyle/>
          <a:p>
            <a:r>
              <a:rPr lang="en-US" altLang="zh-TW" dirty="0"/>
              <a:t>1</a:t>
            </a:r>
            <a:endParaRPr lang="zh-TW" altLang="en-US" dirty="0"/>
          </a:p>
        </p:txBody>
      </p:sp>
      <p:sp>
        <p:nvSpPr>
          <p:cNvPr id="51" name="文字方塊 50">
            <a:extLst>
              <a:ext uri="{FF2B5EF4-FFF2-40B4-BE49-F238E27FC236}">
                <a16:creationId xmlns:a16="http://schemas.microsoft.com/office/drawing/2014/main" id="{12F57642-6189-544F-7ABF-946EFADF86AC}"/>
              </a:ext>
            </a:extLst>
          </p:cNvPr>
          <p:cNvSpPr txBox="1"/>
          <p:nvPr/>
        </p:nvSpPr>
        <p:spPr>
          <a:xfrm>
            <a:off x="1835379" y="4915480"/>
            <a:ext cx="301686" cy="369332"/>
          </a:xfrm>
          <a:prstGeom prst="rect">
            <a:avLst/>
          </a:prstGeom>
          <a:noFill/>
        </p:spPr>
        <p:txBody>
          <a:bodyPr wrap="none" rtlCol="0">
            <a:spAutoFit/>
          </a:bodyPr>
          <a:lstStyle/>
          <a:p>
            <a:r>
              <a:rPr lang="en-US" altLang="zh-TW" dirty="0"/>
              <a:t>2</a:t>
            </a:r>
            <a:endParaRPr lang="zh-TW" altLang="en-US" dirty="0"/>
          </a:p>
        </p:txBody>
      </p:sp>
      <p:sp>
        <p:nvSpPr>
          <p:cNvPr id="52" name="文字方塊 51">
            <a:extLst>
              <a:ext uri="{FF2B5EF4-FFF2-40B4-BE49-F238E27FC236}">
                <a16:creationId xmlns:a16="http://schemas.microsoft.com/office/drawing/2014/main" id="{C3D2A660-BBD3-ECE7-AFFA-6D1F45CAF4DF}"/>
              </a:ext>
            </a:extLst>
          </p:cNvPr>
          <p:cNvSpPr txBox="1"/>
          <p:nvPr/>
        </p:nvSpPr>
        <p:spPr>
          <a:xfrm>
            <a:off x="2152877" y="4913744"/>
            <a:ext cx="301686" cy="369332"/>
          </a:xfrm>
          <a:prstGeom prst="rect">
            <a:avLst/>
          </a:prstGeom>
          <a:noFill/>
        </p:spPr>
        <p:txBody>
          <a:bodyPr wrap="none" rtlCol="0">
            <a:spAutoFit/>
          </a:bodyPr>
          <a:lstStyle/>
          <a:p>
            <a:r>
              <a:rPr lang="en-US" altLang="zh-TW" dirty="0"/>
              <a:t>3</a:t>
            </a:r>
            <a:endParaRPr lang="zh-TW" altLang="en-US" dirty="0"/>
          </a:p>
        </p:txBody>
      </p:sp>
      <p:sp>
        <p:nvSpPr>
          <p:cNvPr id="53" name="文字方塊 52">
            <a:extLst>
              <a:ext uri="{FF2B5EF4-FFF2-40B4-BE49-F238E27FC236}">
                <a16:creationId xmlns:a16="http://schemas.microsoft.com/office/drawing/2014/main" id="{D93C241F-0C57-0651-CEA4-CF9B6041632B}"/>
              </a:ext>
            </a:extLst>
          </p:cNvPr>
          <p:cNvSpPr txBox="1"/>
          <p:nvPr/>
        </p:nvSpPr>
        <p:spPr>
          <a:xfrm>
            <a:off x="2481925" y="4918423"/>
            <a:ext cx="301686" cy="369332"/>
          </a:xfrm>
          <a:prstGeom prst="rect">
            <a:avLst/>
          </a:prstGeom>
          <a:noFill/>
        </p:spPr>
        <p:txBody>
          <a:bodyPr wrap="none" rtlCol="0">
            <a:spAutoFit/>
          </a:bodyPr>
          <a:lstStyle/>
          <a:p>
            <a:r>
              <a:rPr lang="en-US" altLang="zh-TW" dirty="0"/>
              <a:t>4</a:t>
            </a:r>
            <a:endParaRPr lang="zh-TW" altLang="en-US" dirty="0"/>
          </a:p>
        </p:txBody>
      </p:sp>
      <p:sp>
        <p:nvSpPr>
          <p:cNvPr id="54" name="文字方塊 53">
            <a:extLst>
              <a:ext uri="{FF2B5EF4-FFF2-40B4-BE49-F238E27FC236}">
                <a16:creationId xmlns:a16="http://schemas.microsoft.com/office/drawing/2014/main" id="{1B3347FF-CCB6-096A-5556-B6FA9D4C0921}"/>
              </a:ext>
            </a:extLst>
          </p:cNvPr>
          <p:cNvSpPr txBox="1"/>
          <p:nvPr/>
        </p:nvSpPr>
        <p:spPr>
          <a:xfrm>
            <a:off x="2799423" y="4916687"/>
            <a:ext cx="301686" cy="369332"/>
          </a:xfrm>
          <a:prstGeom prst="rect">
            <a:avLst/>
          </a:prstGeom>
          <a:noFill/>
        </p:spPr>
        <p:txBody>
          <a:bodyPr wrap="none" rtlCol="0">
            <a:spAutoFit/>
          </a:bodyPr>
          <a:lstStyle/>
          <a:p>
            <a:r>
              <a:rPr lang="en-US" altLang="zh-TW" dirty="0"/>
              <a:t>5</a:t>
            </a:r>
            <a:endParaRPr lang="zh-TW" altLang="en-US" dirty="0"/>
          </a:p>
        </p:txBody>
      </p:sp>
      <p:sp>
        <p:nvSpPr>
          <p:cNvPr id="55" name="文字方塊 54">
            <a:extLst>
              <a:ext uri="{FF2B5EF4-FFF2-40B4-BE49-F238E27FC236}">
                <a16:creationId xmlns:a16="http://schemas.microsoft.com/office/drawing/2014/main" id="{18AE3562-8503-AA83-0EA4-E46DB49ECDAC}"/>
              </a:ext>
            </a:extLst>
          </p:cNvPr>
          <p:cNvSpPr txBox="1"/>
          <p:nvPr/>
        </p:nvSpPr>
        <p:spPr>
          <a:xfrm>
            <a:off x="3109423" y="4918423"/>
            <a:ext cx="301686" cy="369332"/>
          </a:xfrm>
          <a:prstGeom prst="rect">
            <a:avLst/>
          </a:prstGeom>
          <a:noFill/>
        </p:spPr>
        <p:txBody>
          <a:bodyPr wrap="none" rtlCol="0">
            <a:spAutoFit/>
          </a:bodyPr>
          <a:lstStyle/>
          <a:p>
            <a:r>
              <a:rPr lang="en-US" altLang="zh-TW" dirty="0"/>
              <a:t>6</a:t>
            </a:r>
            <a:endParaRPr lang="zh-TW" altLang="en-US" dirty="0"/>
          </a:p>
        </p:txBody>
      </p:sp>
      <p:sp>
        <p:nvSpPr>
          <p:cNvPr id="56" name="文字方塊 55">
            <a:extLst>
              <a:ext uri="{FF2B5EF4-FFF2-40B4-BE49-F238E27FC236}">
                <a16:creationId xmlns:a16="http://schemas.microsoft.com/office/drawing/2014/main" id="{CBF86B77-0B0B-DB5F-7F60-7CFE37AB266F}"/>
              </a:ext>
            </a:extLst>
          </p:cNvPr>
          <p:cNvSpPr txBox="1"/>
          <p:nvPr/>
        </p:nvSpPr>
        <p:spPr>
          <a:xfrm>
            <a:off x="3426921" y="4916687"/>
            <a:ext cx="301686" cy="369332"/>
          </a:xfrm>
          <a:prstGeom prst="rect">
            <a:avLst/>
          </a:prstGeom>
          <a:noFill/>
        </p:spPr>
        <p:txBody>
          <a:bodyPr wrap="none" rtlCol="0">
            <a:spAutoFit/>
          </a:bodyPr>
          <a:lstStyle/>
          <a:p>
            <a:r>
              <a:rPr lang="en-US" altLang="zh-TW" dirty="0"/>
              <a:t>7</a:t>
            </a:r>
            <a:endParaRPr lang="zh-TW" altLang="en-US" dirty="0"/>
          </a:p>
        </p:txBody>
      </p:sp>
      <p:cxnSp>
        <p:nvCxnSpPr>
          <p:cNvPr id="58" name="直線單箭頭接點 57">
            <a:extLst>
              <a:ext uri="{FF2B5EF4-FFF2-40B4-BE49-F238E27FC236}">
                <a16:creationId xmlns:a16="http://schemas.microsoft.com/office/drawing/2014/main" id="{2FDF4572-6A5A-D526-43E4-C3BD0380D75D}"/>
              </a:ext>
            </a:extLst>
          </p:cNvPr>
          <p:cNvCxnSpPr>
            <a:cxnSpLocks/>
          </p:cNvCxnSpPr>
          <p:nvPr/>
        </p:nvCxnSpPr>
        <p:spPr>
          <a:xfrm>
            <a:off x="3276391" y="3529992"/>
            <a:ext cx="471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B833BC0E-111E-1D88-1525-AFF0FAFC7324}"/>
              </a:ext>
            </a:extLst>
          </p:cNvPr>
          <p:cNvCxnSpPr>
            <a:cxnSpLocks/>
            <a:stCxn id="62" idx="1"/>
          </p:cNvCxnSpPr>
          <p:nvPr/>
        </p:nvCxnSpPr>
        <p:spPr>
          <a:xfrm flipH="1" flipV="1">
            <a:off x="1182254" y="3529992"/>
            <a:ext cx="548521" cy="2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字方塊 61">
            <a:extLst>
              <a:ext uri="{FF2B5EF4-FFF2-40B4-BE49-F238E27FC236}">
                <a16:creationId xmlns:a16="http://schemas.microsoft.com/office/drawing/2014/main" id="{644F4A9A-EA7D-1E9B-9D87-B33955DC0D43}"/>
              </a:ext>
            </a:extLst>
          </p:cNvPr>
          <p:cNvSpPr txBox="1"/>
          <p:nvPr/>
        </p:nvSpPr>
        <p:spPr>
          <a:xfrm>
            <a:off x="1730775" y="3347610"/>
            <a:ext cx="1545616" cy="369332"/>
          </a:xfrm>
          <a:prstGeom prst="rect">
            <a:avLst/>
          </a:prstGeom>
          <a:noFill/>
        </p:spPr>
        <p:txBody>
          <a:bodyPr wrap="none" rtlCol="0">
            <a:spAutoFit/>
          </a:bodyPr>
          <a:lstStyle/>
          <a:p>
            <a:r>
              <a:rPr lang="en-US" altLang="zh-TW" dirty="0" err="1"/>
              <a:t>vlen</a:t>
            </a:r>
            <a:r>
              <a:rPr lang="en-US" altLang="zh-TW" dirty="0"/>
              <a:t> = 128</a:t>
            </a:r>
            <a:r>
              <a:rPr lang="zh-TW" altLang="en-US" dirty="0"/>
              <a:t> </a:t>
            </a:r>
            <a:r>
              <a:rPr lang="en-US" altLang="zh-TW" dirty="0"/>
              <a:t>bits</a:t>
            </a:r>
            <a:endParaRPr lang="zh-TW" altLang="en-US" dirty="0"/>
          </a:p>
        </p:txBody>
      </p:sp>
      <p:sp>
        <p:nvSpPr>
          <p:cNvPr id="66" name="文字方塊 65">
            <a:extLst>
              <a:ext uri="{FF2B5EF4-FFF2-40B4-BE49-F238E27FC236}">
                <a16:creationId xmlns:a16="http://schemas.microsoft.com/office/drawing/2014/main" id="{93002B9E-85DA-08BF-CF72-6BA99EE1297A}"/>
              </a:ext>
            </a:extLst>
          </p:cNvPr>
          <p:cNvSpPr txBox="1"/>
          <p:nvPr/>
        </p:nvSpPr>
        <p:spPr>
          <a:xfrm>
            <a:off x="1742712" y="2561780"/>
            <a:ext cx="9918757" cy="646331"/>
          </a:xfrm>
          <a:prstGeom prst="rect">
            <a:avLst/>
          </a:prstGeom>
          <a:noFill/>
        </p:spPr>
        <p:txBody>
          <a:bodyPr wrap="square">
            <a:spAutoFit/>
          </a:bodyPr>
          <a:lstStyle/>
          <a:p>
            <a:pPr marL="342900" indent="-342900">
              <a:buFont typeface="Wingdings" panose="05000000000000000000" pitchFamily="2" charset="2"/>
              <a:buAutoNum type="circleNumWdWhitePlain"/>
            </a:pPr>
            <a:r>
              <a:rPr lang="en-US" altLang="zh-TW" dirty="0"/>
              <a:t>The Vector Register Width (</a:t>
            </a:r>
            <a:r>
              <a:rPr lang="en-US" altLang="zh-TW" dirty="0" err="1"/>
              <a:t>vlen</a:t>
            </a:r>
            <a:r>
              <a:rPr lang="en-US" altLang="zh-TW" dirty="0"/>
              <a:t>)</a:t>
            </a:r>
          </a:p>
          <a:p>
            <a:pPr marL="342900" indent="-342900">
              <a:buFont typeface="Wingdings" panose="05000000000000000000" pitchFamily="2" charset="2"/>
              <a:buAutoNum type="circleNumWdWhitePlain"/>
            </a:pPr>
            <a:r>
              <a:rPr lang="en-US" altLang="zh-TW" dirty="0"/>
              <a:t>The Element Width (</a:t>
            </a:r>
            <a:r>
              <a:rPr lang="en-US" altLang="zh-TW" dirty="0" err="1"/>
              <a:t>elen</a:t>
            </a:r>
            <a:r>
              <a:rPr lang="en-US" altLang="zh-TW" dirty="0"/>
              <a:t>)</a:t>
            </a:r>
            <a:endParaRPr lang="zh-TW" altLang="en-US" dirty="0"/>
          </a:p>
        </p:txBody>
      </p:sp>
      <p:sp>
        <p:nvSpPr>
          <p:cNvPr id="67" name="文字方塊 66">
            <a:extLst>
              <a:ext uri="{FF2B5EF4-FFF2-40B4-BE49-F238E27FC236}">
                <a16:creationId xmlns:a16="http://schemas.microsoft.com/office/drawing/2014/main" id="{E057B689-048A-4BBB-91E0-27B55C75CB48}"/>
              </a:ext>
            </a:extLst>
          </p:cNvPr>
          <p:cNvSpPr txBox="1"/>
          <p:nvPr/>
        </p:nvSpPr>
        <p:spPr>
          <a:xfrm>
            <a:off x="3981075" y="4923103"/>
            <a:ext cx="2609497" cy="369332"/>
          </a:xfrm>
          <a:prstGeom prst="rect">
            <a:avLst/>
          </a:prstGeom>
          <a:noFill/>
        </p:spPr>
        <p:txBody>
          <a:bodyPr wrap="none" rtlCol="0">
            <a:spAutoFit/>
          </a:bodyPr>
          <a:lstStyle/>
          <a:p>
            <a:r>
              <a:rPr lang="en-US" altLang="zh-TW" dirty="0"/>
              <a:t>each element has 16 bits</a:t>
            </a:r>
            <a:endParaRPr lang="zh-TW" altLang="en-US" dirty="0"/>
          </a:p>
        </p:txBody>
      </p:sp>
      <p:pic>
        <p:nvPicPr>
          <p:cNvPr id="3" name="圖片 2">
            <a:extLst>
              <a:ext uri="{FF2B5EF4-FFF2-40B4-BE49-F238E27FC236}">
                <a16:creationId xmlns:a16="http://schemas.microsoft.com/office/drawing/2014/main" id="{6E84E378-16E0-DDEF-EC55-A631984C3CA3}"/>
              </a:ext>
            </a:extLst>
          </p:cNvPr>
          <p:cNvPicPr>
            <a:picLocks noChangeAspect="1"/>
          </p:cNvPicPr>
          <p:nvPr/>
        </p:nvPicPr>
        <p:blipFill>
          <a:blip r:embed="rId5"/>
          <a:stretch>
            <a:fillRect/>
          </a:stretch>
        </p:blipFill>
        <p:spPr>
          <a:xfrm>
            <a:off x="7499711" y="556178"/>
            <a:ext cx="3345614" cy="1059997"/>
          </a:xfrm>
          <a:prstGeom prst="rect">
            <a:avLst/>
          </a:prstGeom>
        </p:spPr>
      </p:pic>
    </p:spTree>
    <p:extLst>
      <p:ext uri="{BB962C8B-B14F-4D97-AF65-F5344CB8AC3E}">
        <p14:creationId xmlns:p14="http://schemas.microsoft.com/office/powerpoint/2010/main" val="195318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0383B42-F196-BBD3-8527-F373BBA5EA79}"/>
              </a:ext>
            </a:extLst>
          </p:cNvPr>
          <p:cNvPicPr>
            <a:picLocks noChangeAspect="1"/>
          </p:cNvPicPr>
          <p:nvPr/>
        </p:nvPicPr>
        <p:blipFill>
          <a:blip r:embed="rId2"/>
          <a:stretch>
            <a:fillRect/>
          </a:stretch>
        </p:blipFill>
        <p:spPr>
          <a:xfrm>
            <a:off x="0" y="-2308"/>
            <a:ext cx="12192000" cy="6854910"/>
          </a:xfrm>
          <a:prstGeom prst="rect">
            <a:avLst/>
          </a:prstGeom>
        </p:spPr>
      </p:pic>
      <p:pic>
        <p:nvPicPr>
          <p:cNvPr id="5" name="圖片 4">
            <a:extLst>
              <a:ext uri="{FF2B5EF4-FFF2-40B4-BE49-F238E27FC236}">
                <a16:creationId xmlns:a16="http://schemas.microsoft.com/office/drawing/2014/main" id="{3D663B38-7B74-BCF1-8817-457CB5B767D6}"/>
              </a:ext>
            </a:extLst>
          </p:cNvPr>
          <p:cNvPicPr>
            <a:picLocks noChangeAspect="1"/>
          </p:cNvPicPr>
          <p:nvPr/>
        </p:nvPicPr>
        <p:blipFill>
          <a:blip r:embed="rId3"/>
          <a:stretch>
            <a:fillRect/>
          </a:stretch>
        </p:blipFill>
        <p:spPr>
          <a:xfrm>
            <a:off x="0" y="6414391"/>
            <a:ext cx="600159" cy="438211"/>
          </a:xfrm>
          <a:prstGeom prst="rect">
            <a:avLst/>
          </a:prstGeom>
        </p:spPr>
      </p:pic>
      <p:sp>
        <p:nvSpPr>
          <p:cNvPr id="7" name="Title 1">
            <a:extLst>
              <a:ext uri="{FF2B5EF4-FFF2-40B4-BE49-F238E27FC236}">
                <a16:creationId xmlns:a16="http://schemas.microsoft.com/office/drawing/2014/main" id="{C0751A22-95FC-A532-9C6F-FDDCDF08514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altLang="en-US" sz="3200" dirty="0">
                <a:latin typeface="Arial" panose="020B0604020202020204" pitchFamily="34" charset="0"/>
                <a:cs typeface="Arial" panose="020B0604020202020204" pitchFamily="34" charset="0"/>
              </a:rPr>
              <a:t>Exercise</a:t>
            </a:r>
            <a:r>
              <a:rPr lang="en-US" altLang="zh-TW" sz="3200" dirty="0"/>
              <a:t>2-1(50%): Vectorized Code </a:t>
            </a:r>
            <a:endParaRPr lang="en-US" sz="3200" dirty="0">
              <a:latin typeface="Arial" panose="020B0604020202020204" pitchFamily="34" charset="0"/>
              <a:cs typeface="Arial" panose="020B0604020202020204" pitchFamily="34" charset="0"/>
            </a:endParaRPr>
          </a:p>
        </p:txBody>
      </p:sp>
      <p:grpSp>
        <p:nvGrpSpPr>
          <p:cNvPr id="10" name="群組 9">
            <a:extLst>
              <a:ext uri="{FF2B5EF4-FFF2-40B4-BE49-F238E27FC236}">
                <a16:creationId xmlns:a16="http://schemas.microsoft.com/office/drawing/2014/main" id="{5685A5C7-EEDF-5E43-7CF4-97BC0C6FA4A3}"/>
              </a:ext>
            </a:extLst>
          </p:cNvPr>
          <p:cNvGrpSpPr/>
          <p:nvPr/>
        </p:nvGrpSpPr>
        <p:grpSpPr>
          <a:xfrm>
            <a:off x="0" y="-13076"/>
            <a:ext cx="3223491" cy="2255981"/>
            <a:chOff x="0" y="5398"/>
            <a:chExt cx="3223491" cy="2255981"/>
          </a:xfrm>
        </p:grpSpPr>
        <p:cxnSp>
          <p:nvCxnSpPr>
            <p:cNvPr id="11" name="直線接點 10">
              <a:extLst>
                <a:ext uri="{FF2B5EF4-FFF2-40B4-BE49-F238E27FC236}">
                  <a16:creationId xmlns:a16="http://schemas.microsoft.com/office/drawing/2014/main" id="{C5BC0CA8-4D77-1A98-3DEF-8E71FD9760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9939466B-AC3D-4D3B-BF76-C98C70DF540E}"/>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3" name="圖片 12">
            <a:extLst>
              <a:ext uri="{FF2B5EF4-FFF2-40B4-BE49-F238E27FC236}">
                <a16:creationId xmlns:a16="http://schemas.microsoft.com/office/drawing/2014/main" id="{6A825A27-6740-016F-D749-1A1E87EC67DF}"/>
              </a:ext>
            </a:extLst>
          </p:cNvPr>
          <p:cNvPicPr>
            <a:picLocks noChangeAspect="1"/>
          </p:cNvPicPr>
          <p:nvPr/>
        </p:nvPicPr>
        <p:blipFill>
          <a:blip r:embed="rId4"/>
          <a:stretch>
            <a:fillRect/>
          </a:stretch>
        </p:blipFill>
        <p:spPr>
          <a:xfrm>
            <a:off x="11167862" y="69809"/>
            <a:ext cx="962159" cy="590632"/>
          </a:xfrm>
          <a:prstGeom prst="rect">
            <a:avLst/>
          </a:prstGeom>
        </p:spPr>
      </p:pic>
      <p:sp>
        <p:nvSpPr>
          <p:cNvPr id="14" name="文字方塊 13">
            <a:extLst>
              <a:ext uri="{FF2B5EF4-FFF2-40B4-BE49-F238E27FC236}">
                <a16:creationId xmlns:a16="http://schemas.microsoft.com/office/drawing/2014/main" id="{C4E21764-625E-8134-0E21-02CBB894E839}"/>
              </a:ext>
            </a:extLst>
          </p:cNvPr>
          <p:cNvSpPr txBox="1"/>
          <p:nvPr/>
        </p:nvSpPr>
        <p:spPr>
          <a:xfrm>
            <a:off x="1469093" y="3275070"/>
            <a:ext cx="9601327" cy="3139321"/>
          </a:xfrm>
          <a:prstGeom prst="rect">
            <a:avLst/>
          </a:prstGeom>
          <a:noFill/>
        </p:spPr>
        <p:txBody>
          <a:bodyPr wrap="square">
            <a:spAutoFit/>
          </a:bodyPr>
          <a:lstStyle/>
          <a:p>
            <a:pPr marL="285750" indent="-285750">
              <a:buFont typeface="Arial" panose="020B0604020202020204" pitchFamily="34" charset="0"/>
              <a:buChar char="•"/>
            </a:pPr>
            <a:r>
              <a:rPr lang="en-US" altLang="zh-TW" dirty="0"/>
              <a:t>The seven counters values(28%)</a:t>
            </a:r>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The total cycle count </a:t>
            </a:r>
            <a:r>
              <a:rPr lang="en-US" altLang="zh-TW" dirty="0"/>
              <a:t>(improved_version1_cycle_count</a:t>
            </a:r>
            <a:r>
              <a:rPr lang="zh-TW" altLang="en-US" dirty="0"/>
              <a:t>)(4%)</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The CPU time (</a:t>
            </a:r>
            <a:r>
              <a:rPr lang="en-US" altLang="zh-TW" dirty="0"/>
              <a:t>improved_version1_cpu_time</a:t>
            </a:r>
            <a:r>
              <a:rPr lang="zh-TW" altLang="en-US" dirty="0"/>
              <a:t>)(4%)</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en-US" altLang="zh-TW" dirty="0"/>
              <a:t>Speedup</a:t>
            </a:r>
            <a:r>
              <a:rPr lang="zh-TW" altLang="en-US" dirty="0"/>
              <a:t>(</a:t>
            </a:r>
            <a:r>
              <a:rPr lang="en-US" altLang="zh-TW" dirty="0"/>
              <a:t>1</a:t>
            </a:r>
            <a:r>
              <a:rPr lang="zh-TW" altLang="en-US" dirty="0"/>
              <a:t>4%)</a:t>
            </a:r>
            <a:endParaRPr lang="en-US" altLang="zh-TW" dirty="0"/>
          </a:p>
          <a:p>
            <a:pPr marL="742950" lvl="1" indent="-285750">
              <a:buFont typeface="Arial" panose="020B0604020202020204" pitchFamily="34" charset="0"/>
              <a:buChar char="•"/>
            </a:pPr>
            <a:r>
              <a:rPr lang="en-US" altLang="zh-TW" dirty="0"/>
              <a:t>If 6 &lt; speedup, you get (14 pt).</a:t>
            </a:r>
          </a:p>
          <a:p>
            <a:pPr marL="742950" lvl="1" indent="-285750">
              <a:buFont typeface="Arial" panose="020B0604020202020204" pitchFamily="34" charset="0"/>
              <a:buChar char="•"/>
            </a:pPr>
            <a:r>
              <a:rPr lang="en-US" altLang="zh-TW" dirty="0"/>
              <a:t>If 4 &lt; speedup &lt; 6, you get (9 pt).</a:t>
            </a:r>
          </a:p>
          <a:p>
            <a:pPr marL="742950" lvl="1" indent="-285750">
              <a:buFont typeface="Arial" panose="020B0604020202020204" pitchFamily="34" charset="0"/>
              <a:buChar char="•"/>
            </a:pPr>
            <a:r>
              <a:rPr lang="en-US" altLang="zh-TW" dirty="0"/>
              <a:t>If 2 &lt; speedup &lt; 4, you get (5 pt).</a:t>
            </a:r>
          </a:p>
          <a:p>
            <a:pPr marL="742950" lvl="1" indent="-285750">
              <a:buFont typeface="Arial" panose="020B0604020202020204" pitchFamily="34" charset="0"/>
              <a:buChar char="•"/>
            </a:pPr>
            <a:r>
              <a:rPr lang="en-US" altLang="zh-TW" dirty="0"/>
              <a:t>If speedup &lt; 2, you get (0 pt).</a:t>
            </a:r>
            <a:endParaRPr lang="zh-TW" altLang="en-US" dirty="0"/>
          </a:p>
        </p:txBody>
      </p:sp>
      <p:sp>
        <p:nvSpPr>
          <p:cNvPr id="9" name="文字方塊 8">
            <a:extLst>
              <a:ext uri="{FF2B5EF4-FFF2-40B4-BE49-F238E27FC236}">
                <a16:creationId xmlns:a16="http://schemas.microsoft.com/office/drawing/2014/main" id="{7C0E5D81-0E9F-A01E-B55E-CFB4E0B0A521}"/>
              </a:ext>
            </a:extLst>
          </p:cNvPr>
          <p:cNvSpPr txBox="1"/>
          <p:nvPr/>
        </p:nvSpPr>
        <p:spPr>
          <a:xfrm>
            <a:off x="6687679" y="5651282"/>
            <a:ext cx="5086399" cy="461665"/>
          </a:xfrm>
          <a:prstGeom prst="rect">
            <a:avLst/>
          </a:prstGeom>
          <a:noFill/>
          <a:ln>
            <a:solidFill>
              <a:srgbClr val="FF0000"/>
            </a:solidFill>
          </a:ln>
        </p:spPr>
        <p:txBody>
          <a:bodyPr wrap="square">
            <a:spAutoFit/>
          </a:bodyPr>
          <a:lstStyle/>
          <a:p>
            <a:r>
              <a:rPr lang="en-US" altLang="zh-TW" sz="2400" dirty="0">
                <a:solidFill>
                  <a:srgbClr val="FF0000"/>
                </a:solidFill>
              </a:rPr>
              <a:t>You have to complete exercise1-2 first!</a:t>
            </a:r>
            <a:endParaRPr lang="zh-TW" altLang="en-US" sz="2400" dirty="0"/>
          </a:p>
        </p:txBody>
      </p:sp>
      <p:sp>
        <p:nvSpPr>
          <p:cNvPr id="15" name="文字方塊 14">
            <a:extLst>
              <a:ext uri="{FF2B5EF4-FFF2-40B4-BE49-F238E27FC236}">
                <a16:creationId xmlns:a16="http://schemas.microsoft.com/office/drawing/2014/main" id="{1711614C-5251-97A3-578E-0AFD256DA707}"/>
              </a:ext>
            </a:extLst>
          </p:cNvPr>
          <p:cNvSpPr txBox="1"/>
          <p:nvPr/>
        </p:nvSpPr>
        <p:spPr>
          <a:xfrm>
            <a:off x="1112980" y="1938056"/>
            <a:ext cx="10753899" cy="1477328"/>
          </a:xfrm>
          <a:prstGeom prst="rect">
            <a:avLst/>
          </a:prstGeom>
          <a:noFill/>
        </p:spPr>
        <p:txBody>
          <a:bodyPr wrap="square" rtlCol="0">
            <a:spAutoFit/>
          </a:bodyPr>
          <a:lstStyle/>
          <a:p>
            <a:r>
              <a:rPr lang="en-US" altLang="zh-TW" dirty="0"/>
              <a:t>Step2: Insert the assembly code into </a:t>
            </a:r>
            <a:r>
              <a:rPr lang="en-US" altLang="zh-TW" dirty="0">
                <a:highlight>
                  <a:srgbClr val="C0C0C0"/>
                </a:highlight>
              </a:rPr>
              <a:t>arraymul_improved_version1.c</a:t>
            </a:r>
            <a:r>
              <a:rPr lang="en-US" altLang="zh-TW" dirty="0"/>
              <a:t> to count the number of instructions,</a:t>
            </a:r>
          </a:p>
          <a:p>
            <a:r>
              <a:rPr lang="en-US" altLang="zh-TW" dirty="0"/>
              <a:t>            according to the types of the instructions, and to store the accumulated counts in the respective counters.</a:t>
            </a:r>
          </a:p>
          <a:p>
            <a:endParaRPr lang="en-US" altLang="zh-TW" dirty="0"/>
          </a:p>
          <a:p>
            <a:r>
              <a:rPr lang="en-US" altLang="zh-TW" dirty="0"/>
              <a:t>Step3: Add the related code(formula) in </a:t>
            </a:r>
            <a:r>
              <a:rPr lang="en-US" altLang="zh-TW" dirty="0" err="1">
                <a:highlight>
                  <a:srgbClr val="C0C0C0"/>
                </a:highlight>
              </a:rPr>
              <a:t>answer.h</a:t>
            </a:r>
            <a:r>
              <a:rPr lang="en-US" altLang="zh-TW" dirty="0"/>
              <a:t> to set up the value for performance data.</a:t>
            </a:r>
            <a:endParaRPr lang="zh-TW" altLang="en-US" dirty="0"/>
          </a:p>
          <a:p>
            <a:endParaRPr lang="zh-TW" altLang="en-US" dirty="0"/>
          </a:p>
        </p:txBody>
      </p:sp>
      <p:pic>
        <p:nvPicPr>
          <p:cNvPr id="2" name="圖片 1">
            <a:extLst>
              <a:ext uri="{FF2B5EF4-FFF2-40B4-BE49-F238E27FC236}">
                <a16:creationId xmlns:a16="http://schemas.microsoft.com/office/drawing/2014/main" id="{056960D8-9784-1770-24CE-560DDFE0D9CE}"/>
              </a:ext>
            </a:extLst>
          </p:cNvPr>
          <p:cNvPicPr>
            <a:picLocks noChangeAspect="1"/>
          </p:cNvPicPr>
          <p:nvPr/>
        </p:nvPicPr>
        <p:blipFill>
          <a:blip r:embed="rId5"/>
          <a:stretch>
            <a:fillRect/>
          </a:stretch>
        </p:blipFill>
        <p:spPr>
          <a:xfrm>
            <a:off x="7499711" y="556178"/>
            <a:ext cx="3345614" cy="1059997"/>
          </a:xfrm>
          <a:prstGeom prst="rect">
            <a:avLst/>
          </a:prstGeom>
        </p:spPr>
      </p:pic>
    </p:spTree>
    <p:extLst>
      <p:ext uri="{BB962C8B-B14F-4D97-AF65-F5344CB8AC3E}">
        <p14:creationId xmlns:p14="http://schemas.microsoft.com/office/powerpoint/2010/main" val="1426746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0383B42-F196-BBD3-8527-F373BBA5EA79}"/>
              </a:ext>
            </a:extLst>
          </p:cNvPr>
          <p:cNvPicPr>
            <a:picLocks noChangeAspect="1"/>
          </p:cNvPicPr>
          <p:nvPr/>
        </p:nvPicPr>
        <p:blipFill>
          <a:blip r:embed="rId2"/>
          <a:stretch>
            <a:fillRect/>
          </a:stretch>
        </p:blipFill>
        <p:spPr>
          <a:xfrm>
            <a:off x="0" y="-2308"/>
            <a:ext cx="12192000" cy="6854910"/>
          </a:xfrm>
          <a:prstGeom prst="rect">
            <a:avLst/>
          </a:prstGeom>
        </p:spPr>
      </p:pic>
      <p:pic>
        <p:nvPicPr>
          <p:cNvPr id="5" name="圖片 4">
            <a:extLst>
              <a:ext uri="{FF2B5EF4-FFF2-40B4-BE49-F238E27FC236}">
                <a16:creationId xmlns:a16="http://schemas.microsoft.com/office/drawing/2014/main" id="{3D663B38-7B74-BCF1-8817-457CB5B767D6}"/>
              </a:ext>
            </a:extLst>
          </p:cNvPr>
          <p:cNvPicPr>
            <a:picLocks noChangeAspect="1"/>
          </p:cNvPicPr>
          <p:nvPr/>
        </p:nvPicPr>
        <p:blipFill>
          <a:blip r:embed="rId3"/>
          <a:stretch>
            <a:fillRect/>
          </a:stretch>
        </p:blipFill>
        <p:spPr>
          <a:xfrm>
            <a:off x="0" y="6414391"/>
            <a:ext cx="600159" cy="438211"/>
          </a:xfrm>
          <a:prstGeom prst="rect">
            <a:avLst/>
          </a:prstGeom>
        </p:spPr>
      </p:pic>
      <p:sp>
        <p:nvSpPr>
          <p:cNvPr id="7" name="Title 1">
            <a:extLst>
              <a:ext uri="{FF2B5EF4-FFF2-40B4-BE49-F238E27FC236}">
                <a16:creationId xmlns:a16="http://schemas.microsoft.com/office/drawing/2014/main" id="{C0751A22-95FC-A532-9C6F-FDDCDF08514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altLang="en-US" sz="3200" dirty="0">
                <a:latin typeface="Arial" panose="020B0604020202020204" pitchFamily="34" charset="0"/>
                <a:cs typeface="Arial" panose="020B0604020202020204" pitchFamily="34" charset="0"/>
              </a:rPr>
              <a:t>Exercise</a:t>
            </a:r>
            <a:r>
              <a:rPr lang="en-US" altLang="zh-TW" sz="3200" dirty="0"/>
              <a:t>2-1(50%): Vectorized Code</a:t>
            </a:r>
            <a:r>
              <a:rPr lang="zh-TW" altLang="en-US" sz="3200" dirty="0"/>
              <a:t> </a:t>
            </a:r>
            <a:r>
              <a:rPr lang="en-US" altLang="zh-TW" sz="3200" dirty="0"/>
              <a:t>Example </a:t>
            </a:r>
            <a:endParaRPr lang="en-US" sz="3200" dirty="0">
              <a:latin typeface="Arial" panose="020B0604020202020204" pitchFamily="34" charset="0"/>
              <a:cs typeface="Arial" panose="020B0604020202020204" pitchFamily="34" charset="0"/>
            </a:endParaRPr>
          </a:p>
        </p:txBody>
      </p:sp>
      <p:grpSp>
        <p:nvGrpSpPr>
          <p:cNvPr id="10" name="群組 9">
            <a:extLst>
              <a:ext uri="{FF2B5EF4-FFF2-40B4-BE49-F238E27FC236}">
                <a16:creationId xmlns:a16="http://schemas.microsoft.com/office/drawing/2014/main" id="{5685A5C7-EEDF-5E43-7CF4-97BC0C6FA4A3}"/>
              </a:ext>
            </a:extLst>
          </p:cNvPr>
          <p:cNvGrpSpPr/>
          <p:nvPr/>
        </p:nvGrpSpPr>
        <p:grpSpPr>
          <a:xfrm>
            <a:off x="0" y="-13076"/>
            <a:ext cx="3223491" cy="2255981"/>
            <a:chOff x="0" y="5398"/>
            <a:chExt cx="3223491" cy="2255981"/>
          </a:xfrm>
        </p:grpSpPr>
        <p:cxnSp>
          <p:nvCxnSpPr>
            <p:cNvPr id="11" name="直線接點 10">
              <a:extLst>
                <a:ext uri="{FF2B5EF4-FFF2-40B4-BE49-F238E27FC236}">
                  <a16:creationId xmlns:a16="http://schemas.microsoft.com/office/drawing/2014/main" id="{C5BC0CA8-4D77-1A98-3DEF-8E71FD9760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9939466B-AC3D-4D3B-BF76-C98C70DF540E}"/>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3" name="圖片 12">
            <a:extLst>
              <a:ext uri="{FF2B5EF4-FFF2-40B4-BE49-F238E27FC236}">
                <a16:creationId xmlns:a16="http://schemas.microsoft.com/office/drawing/2014/main" id="{6A825A27-6740-016F-D749-1A1E87EC67DF}"/>
              </a:ext>
            </a:extLst>
          </p:cNvPr>
          <p:cNvPicPr>
            <a:picLocks noChangeAspect="1"/>
          </p:cNvPicPr>
          <p:nvPr/>
        </p:nvPicPr>
        <p:blipFill>
          <a:blip r:embed="rId4"/>
          <a:stretch>
            <a:fillRect/>
          </a:stretch>
        </p:blipFill>
        <p:spPr>
          <a:xfrm>
            <a:off x="11167862" y="69809"/>
            <a:ext cx="962159" cy="590632"/>
          </a:xfrm>
          <a:prstGeom prst="rect">
            <a:avLst/>
          </a:prstGeom>
        </p:spPr>
      </p:pic>
      <p:pic>
        <p:nvPicPr>
          <p:cNvPr id="4" name="圖片 3">
            <a:extLst>
              <a:ext uri="{FF2B5EF4-FFF2-40B4-BE49-F238E27FC236}">
                <a16:creationId xmlns:a16="http://schemas.microsoft.com/office/drawing/2014/main" id="{B326FD49-AE57-EC4F-62BD-CD534C83BDBC}"/>
              </a:ext>
            </a:extLst>
          </p:cNvPr>
          <p:cNvPicPr>
            <a:picLocks noChangeAspect="1"/>
          </p:cNvPicPr>
          <p:nvPr/>
        </p:nvPicPr>
        <p:blipFill>
          <a:blip r:embed="rId5"/>
          <a:stretch>
            <a:fillRect/>
          </a:stretch>
        </p:blipFill>
        <p:spPr>
          <a:xfrm>
            <a:off x="2226784" y="1627361"/>
            <a:ext cx="7738432" cy="4787030"/>
          </a:xfrm>
          <a:prstGeom prst="rect">
            <a:avLst/>
          </a:prstGeom>
        </p:spPr>
      </p:pic>
    </p:spTree>
    <p:extLst>
      <p:ext uri="{BB962C8B-B14F-4D97-AF65-F5344CB8AC3E}">
        <p14:creationId xmlns:p14="http://schemas.microsoft.com/office/powerpoint/2010/main" val="745633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0383B42-F196-BBD3-8527-F373BBA5EA79}"/>
              </a:ext>
            </a:extLst>
          </p:cNvPr>
          <p:cNvPicPr>
            <a:picLocks noChangeAspect="1"/>
          </p:cNvPicPr>
          <p:nvPr/>
        </p:nvPicPr>
        <p:blipFill>
          <a:blip r:embed="rId2"/>
          <a:stretch>
            <a:fillRect/>
          </a:stretch>
        </p:blipFill>
        <p:spPr>
          <a:xfrm>
            <a:off x="0" y="0"/>
            <a:ext cx="12192000" cy="6854910"/>
          </a:xfrm>
          <a:prstGeom prst="rect">
            <a:avLst/>
          </a:prstGeom>
        </p:spPr>
      </p:pic>
      <p:pic>
        <p:nvPicPr>
          <p:cNvPr id="5" name="圖片 4">
            <a:extLst>
              <a:ext uri="{FF2B5EF4-FFF2-40B4-BE49-F238E27FC236}">
                <a16:creationId xmlns:a16="http://schemas.microsoft.com/office/drawing/2014/main" id="{3D663B38-7B74-BCF1-8817-457CB5B767D6}"/>
              </a:ext>
            </a:extLst>
          </p:cNvPr>
          <p:cNvPicPr>
            <a:picLocks noChangeAspect="1"/>
          </p:cNvPicPr>
          <p:nvPr/>
        </p:nvPicPr>
        <p:blipFill>
          <a:blip r:embed="rId3"/>
          <a:stretch>
            <a:fillRect/>
          </a:stretch>
        </p:blipFill>
        <p:spPr>
          <a:xfrm>
            <a:off x="0" y="6414391"/>
            <a:ext cx="600159" cy="438211"/>
          </a:xfrm>
          <a:prstGeom prst="rect">
            <a:avLst/>
          </a:prstGeom>
        </p:spPr>
      </p:pic>
      <p:sp>
        <p:nvSpPr>
          <p:cNvPr id="7" name="Title 1">
            <a:extLst>
              <a:ext uri="{FF2B5EF4-FFF2-40B4-BE49-F238E27FC236}">
                <a16:creationId xmlns:a16="http://schemas.microsoft.com/office/drawing/2014/main" id="{C0751A22-95FC-A532-9C6F-FDDCDF08514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altLang="en-US" sz="3200" dirty="0">
                <a:latin typeface="Arial" panose="020B0604020202020204" pitchFamily="34" charset="0"/>
                <a:cs typeface="Arial" panose="020B0604020202020204" pitchFamily="34" charset="0"/>
              </a:rPr>
              <a:t>Exercise</a:t>
            </a:r>
            <a:r>
              <a:rPr lang="en-US" altLang="zh-TW" sz="3200" dirty="0"/>
              <a:t>2-2(10%): Vectorized Code</a:t>
            </a:r>
            <a:endParaRPr lang="en-US" sz="3200" dirty="0">
              <a:latin typeface="Arial" panose="020B0604020202020204" pitchFamily="34" charset="0"/>
              <a:cs typeface="Arial" panose="020B0604020202020204" pitchFamily="34" charset="0"/>
            </a:endParaRPr>
          </a:p>
        </p:txBody>
      </p:sp>
      <p:grpSp>
        <p:nvGrpSpPr>
          <p:cNvPr id="10" name="群組 9">
            <a:extLst>
              <a:ext uri="{FF2B5EF4-FFF2-40B4-BE49-F238E27FC236}">
                <a16:creationId xmlns:a16="http://schemas.microsoft.com/office/drawing/2014/main" id="{5685A5C7-EEDF-5E43-7CF4-97BC0C6FA4A3}"/>
              </a:ext>
            </a:extLst>
          </p:cNvPr>
          <p:cNvGrpSpPr/>
          <p:nvPr/>
        </p:nvGrpSpPr>
        <p:grpSpPr>
          <a:xfrm>
            <a:off x="0" y="-13076"/>
            <a:ext cx="3223491" cy="2255981"/>
            <a:chOff x="0" y="5398"/>
            <a:chExt cx="3223491" cy="2255981"/>
          </a:xfrm>
        </p:grpSpPr>
        <p:cxnSp>
          <p:nvCxnSpPr>
            <p:cNvPr id="11" name="直線接點 10">
              <a:extLst>
                <a:ext uri="{FF2B5EF4-FFF2-40B4-BE49-F238E27FC236}">
                  <a16:creationId xmlns:a16="http://schemas.microsoft.com/office/drawing/2014/main" id="{C5BC0CA8-4D77-1A98-3DEF-8E71FD9760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9939466B-AC3D-4D3B-BF76-C98C70DF540E}"/>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3" name="圖片 12">
            <a:extLst>
              <a:ext uri="{FF2B5EF4-FFF2-40B4-BE49-F238E27FC236}">
                <a16:creationId xmlns:a16="http://schemas.microsoft.com/office/drawing/2014/main" id="{6A825A27-6740-016F-D749-1A1E87EC67DF}"/>
              </a:ext>
            </a:extLst>
          </p:cNvPr>
          <p:cNvPicPr>
            <a:picLocks noChangeAspect="1"/>
          </p:cNvPicPr>
          <p:nvPr/>
        </p:nvPicPr>
        <p:blipFill>
          <a:blip r:embed="rId4"/>
          <a:stretch>
            <a:fillRect/>
          </a:stretch>
        </p:blipFill>
        <p:spPr>
          <a:xfrm>
            <a:off x="11167862" y="69809"/>
            <a:ext cx="962159" cy="590632"/>
          </a:xfrm>
          <a:prstGeom prst="rect">
            <a:avLst/>
          </a:prstGeom>
        </p:spPr>
      </p:pic>
      <p:sp>
        <p:nvSpPr>
          <p:cNvPr id="14" name="文字方塊 13">
            <a:extLst>
              <a:ext uri="{FF2B5EF4-FFF2-40B4-BE49-F238E27FC236}">
                <a16:creationId xmlns:a16="http://schemas.microsoft.com/office/drawing/2014/main" id="{C4E21764-625E-8134-0E21-02CBB894E839}"/>
              </a:ext>
            </a:extLst>
          </p:cNvPr>
          <p:cNvSpPr txBox="1"/>
          <p:nvPr/>
        </p:nvSpPr>
        <p:spPr>
          <a:xfrm>
            <a:off x="1672773" y="6304323"/>
            <a:ext cx="2238665" cy="369332"/>
          </a:xfrm>
          <a:prstGeom prst="rect">
            <a:avLst/>
          </a:prstGeom>
          <a:noFill/>
        </p:spPr>
        <p:txBody>
          <a:bodyPr wrap="square">
            <a:spAutoFit/>
          </a:bodyPr>
          <a:lstStyle/>
          <a:p>
            <a:pPr marL="285750" indent="-285750">
              <a:buFont typeface="Arial" panose="020B0604020202020204" pitchFamily="34" charset="0"/>
              <a:buChar char="•"/>
            </a:pPr>
            <a:r>
              <a:rPr lang="en-US" altLang="zh-TW" dirty="0"/>
              <a:t>Speedup</a:t>
            </a:r>
            <a:r>
              <a:rPr lang="zh-TW" altLang="en-US" dirty="0"/>
              <a:t>(</a:t>
            </a:r>
            <a:r>
              <a:rPr lang="en-US" altLang="zh-TW" dirty="0"/>
              <a:t>10%)</a:t>
            </a:r>
            <a:endParaRPr lang="zh-TW" altLang="en-US" dirty="0"/>
          </a:p>
        </p:txBody>
      </p:sp>
      <p:sp>
        <p:nvSpPr>
          <p:cNvPr id="3" name="矩形 2">
            <a:extLst>
              <a:ext uri="{FF2B5EF4-FFF2-40B4-BE49-F238E27FC236}">
                <a16:creationId xmlns:a16="http://schemas.microsoft.com/office/drawing/2014/main" id="{77A803D4-FB3A-F05B-D035-5B78EEC05E1C}"/>
              </a:ext>
            </a:extLst>
          </p:cNvPr>
          <p:cNvSpPr/>
          <p:nvPr/>
        </p:nvSpPr>
        <p:spPr>
          <a:xfrm>
            <a:off x="1124252" y="4261712"/>
            <a:ext cx="10312401" cy="43128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a:extLst>
              <a:ext uri="{FF2B5EF4-FFF2-40B4-BE49-F238E27FC236}">
                <a16:creationId xmlns:a16="http://schemas.microsoft.com/office/drawing/2014/main" id="{0FA023C7-795C-BC23-FC28-2BF43CE3B41D}"/>
              </a:ext>
            </a:extLst>
          </p:cNvPr>
          <p:cNvCxnSpPr>
            <a:stCxn id="3" idx="0"/>
            <a:endCxn id="3" idx="2"/>
          </p:cNvCxnSpPr>
          <p:nvPr/>
        </p:nvCxnSpPr>
        <p:spPr>
          <a:xfrm>
            <a:off x="6280453" y="4261712"/>
            <a:ext cx="0" cy="4312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AA2BBBFD-0250-975D-6FAD-C077862A68B5}"/>
              </a:ext>
            </a:extLst>
          </p:cNvPr>
          <p:cNvCxnSpPr/>
          <p:nvPr/>
        </p:nvCxnSpPr>
        <p:spPr>
          <a:xfrm>
            <a:off x="3689653" y="4261711"/>
            <a:ext cx="0" cy="4312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B944BEC-7D12-D542-1C24-A5B6F28A93E4}"/>
              </a:ext>
            </a:extLst>
          </p:cNvPr>
          <p:cNvCxnSpPr/>
          <p:nvPr/>
        </p:nvCxnSpPr>
        <p:spPr>
          <a:xfrm>
            <a:off x="8843544" y="4261711"/>
            <a:ext cx="0" cy="4312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DB81BB9A-7BA1-6FEB-792C-B951E250BF94}"/>
              </a:ext>
            </a:extLst>
          </p:cNvPr>
          <p:cNvSpPr txBox="1"/>
          <p:nvPr/>
        </p:nvSpPr>
        <p:spPr>
          <a:xfrm>
            <a:off x="2191314" y="4292688"/>
            <a:ext cx="433132" cy="369332"/>
          </a:xfrm>
          <a:prstGeom prst="rect">
            <a:avLst/>
          </a:prstGeom>
          <a:noFill/>
        </p:spPr>
        <p:txBody>
          <a:bodyPr wrap="none" rtlCol="0">
            <a:spAutoFit/>
          </a:bodyPr>
          <a:lstStyle/>
          <a:p>
            <a:r>
              <a:rPr lang="en-US" altLang="zh-TW" dirty="0"/>
              <a:t>V0</a:t>
            </a:r>
            <a:endParaRPr lang="zh-TW" altLang="en-US" dirty="0"/>
          </a:p>
        </p:txBody>
      </p:sp>
      <p:sp>
        <p:nvSpPr>
          <p:cNvPr id="17" name="文字方塊 16">
            <a:extLst>
              <a:ext uri="{FF2B5EF4-FFF2-40B4-BE49-F238E27FC236}">
                <a16:creationId xmlns:a16="http://schemas.microsoft.com/office/drawing/2014/main" id="{DE4B1C0C-CFD4-C6D0-0ABC-0B8F3891F4FF}"/>
              </a:ext>
            </a:extLst>
          </p:cNvPr>
          <p:cNvSpPr txBox="1"/>
          <p:nvPr/>
        </p:nvSpPr>
        <p:spPr>
          <a:xfrm>
            <a:off x="4768259" y="4292688"/>
            <a:ext cx="433132" cy="369332"/>
          </a:xfrm>
          <a:prstGeom prst="rect">
            <a:avLst/>
          </a:prstGeom>
          <a:noFill/>
        </p:spPr>
        <p:txBody>
          <a:bodyPr wrap="none" rtlCol="0">
            <a:spAutoFit/>
          </a:bodyPr>
          <a:lstStyle/>
          <a:p>
            <a:r>
              <a:rPr lang="en-US" altLang="zh-TW" dirty="0"/>
              <a:t>V1</a:t>
            </a:r>
            <a:endParaRPr lang="zh-TW" altLang="en-US" dirty="0"/>
          </a:p>
        </p:txBody>
      </p:sp>
      <p:sp>
        <p:nvSpPr>
          <p:cNvPr id="18" name="文字方塊 17">
            <a:extLst>
              <a:ext uri="{FF2B5EF4-FFF2-40B4-BE49-F238E27FC236}">
                <a16:creationId xmlns:a16="http://schemas.microsoft.com/office/drawing/2014/main" id="{011AB8C4-BF52-5BB3-01A2-84AE31D96DB8}"/>
              </a:ext>
            </a:extLst>
          </p:cNvPr>
          <p:cNvSpPr txBox="1"/>
          <p:nvPr/>
        </p:nvSpPr>
        <p:spPr>
          <a:xfrm>
            <a:off x="7331349" y="4292688"/>
            <a:ext cx="433132" cy="369332"/>
          </a:xfrm>
          <a:prstGeom prst="rect">
            <a:avLst/>
          </a:prstGeom>
          <a:noFill/>
        </p:spPr>
        <p:txBody>
          <a:bodyPr wrap="none" rtlCol="0">
            <a:spAutoFit/>
          </a:bodyPr>
          <a:lstStyle/>
          <a:p>
            <a:r>
              <a:rPr lang="en-US" altLang="zh-TW" dirty="0"/>
              <a:t>V2</a:t>
            </a:r>
            <a:endParaRPr lang="zh-TW" altLang="en-US" dirty="0"/>
          </a:p>
        </p:txBody>
      </p:sp>
      <p:sp>
        <p:nvSpPr>
          <p:cNvPr id="19" name="文字方塊 18">
            <a:extLst>
              <a:ext uri="{FF2B5EF4-FFF2-40B4-BE49-F238E27FC236}">
                <a16:creationId xmlns:a16="http://schemas.microsoft.com/office/drawing/2014/main" id="{5ACB7026-0B07-FBB0-1A54-EA4C0964D959}"/>
              </a:ext>
            </a:extLst>
          </p:cNvPr>
          <p:cNvSpPr txBox="1"/>
          <p:nvPr/>
        </p:nvSpPr>
        <p:spPr>
          <a:xfrm>
            <a:off x="9940364" y="4292688"/>
            <a:ext cx="433132" cy="369332"/>
          </a:xfrm>
          <a:prstGeom prst="rect">
            <a:avLst/>
          </a:prstGeom>
          <a:noFill/>
        </p:spPr>
        <p:txBody>
          <a:bodyPr wrap="none" rtlCol="0">
            <a:spAutoFit/>
          </a:bodyPr>
          <a:lstStyle/>
          <a:p>
            <a:r>
              <a:rPr lang="en-US" altLang="zh-TW" dirty="0"/>
              <a:t>V3</a:t>
            </a:r>
            <a:endParaRPr lang="zh-TW" altLang="en-US" dirty="0"/>
          </a:p>
        </p:txBody>
      </p:sp>
      <p:sp>
        <p:nvSpPr>
          <p:cNvPr id="20" name="矩形 19">
            <a:extLst>
              <a:ext uri="{FF2B5EF4-FFF2-40B4-BE49-F238E27FC236}">
                <a16:creationId xmlns:a16="http://schemas.microsoft.com/office/drawing/2014/main" id="{6FE5B2E7-75C6-9AF1-CF9F-4E9191DB15FC}"/>
              </a:ext>
            </a:extLst>
          </p:cNvPr>
          <p:cNvSpPr/>
          <p:nvPr/>
        </p:nvSpPr>
        <p:spPr>
          <a:xfrm>
            <a:off x="1124252" y="5314657"/>
            <a:ext cx="5156200" cy="397163"/>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a:extLst>
              <a:ext uri="{FF2B5EF4-FFF2-40B4-BE49-F238E27FC236}">
                <a16:creationId xmlns:a16="http://schemas.microsoft.com/office/drawing/2014/main" id="{742F0AC9-CF35-E479-BA36-E81D728CA51A}"/>
              </a:ext>
            </a:extLst>
          </p:cNvPr>
          <p:cNvCxnSpPr>
            <a:cxnSpLocks/>
          </p:cNvCxnSpPr>
          <p:nvPr/>
        </p:nvCxnSpPr>
        <p:spPr>
          <a:xfrm>
            <a:off x="3362917"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F720D438-4FC1-21AB-09EE-94C5AEB2140B}"/>
              </a:ext>
            </a:extLst>
          </p:cNvPr>
          <p:cNvCxnSpPr>
            <a:cxnSpLocks/>
          </p:cNvCxnSpPr>
          <p:nvPr/>
        </p:nvCxnSpPr>
        <p:spPr>
          <a:xfrm>
            <a:off x="3689653" y="4692998"/>
            <a:ext cx="2590799" cy="62165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文字方塊 22">
            <a:extLst>
              <a:ext uri="{FF2B5EF4-FFF2-40B4-BE49-F238E27FC236}">
                <a16:creationId xmlns:a16="http://schemas.microsoft.com/office/drawing/2014/main" id="{4A3735AD-E166-6EBA-7B64-7677A44DA708}"/>
              </a:ext>
            </a:extLst>
          </p:cNvPr>
          <p:cNvSpPr txBox="1"/>
          <p:nvPr/>
        </p:nvSpPr>
        <p:spPr>
          <a:xfrm>
            <a:off x="1132333" y="5328572"/>
            <a:ext cx="301686" cy="369332"/>
          </a:xfrm>
          <a:prstGeom prst="rect">
            <a:avLst/>
          </a:prstGeom>
          <a:noFill/>
        </p:spPr>
        <p:txBody>
          <a:bodyPr wrap="none" rtlCol="0">
            <a:spAutoFit/>
          </a:bodyPr>
          <a:lstStyle/>
          <a:p>
            <a:r>
              <a:rPr lang="en-US" altLang="zh-TW" dirty="0"/>
              <a:t>0</a:t>
            </a:r>
            <a:endParaRPr lang="zh-TW" altLang="en-US" dirty="0"/>
          </a:p>
        </p:txBody>
      </p:sp>
      <p:sp>
        <p:nvSpPr>
          <p:cNvPr id="24" name="文字方塊 23">
            <a:extLst>
              <a:ext uri="{FF2B5EF4-FFF2-40B4-BE49-F238E27FC236}">
                <a16:creationId xmlns:a16="http://schemas.microsoft.com/office/drawing/2014/main" id="{92963B65-18A1-B938-8E5C-6606F222DD40}"/>
              </a:ext>
            </a:extLst>
          </p:cNvPr>
          <p:cNvSpPr txBox="1"/>
          <p:nvPr/>
        </p:nvSpPr>
        <p:spPr>
          <a:xfrm>
            <a:off x="1449831" y="5336072"/>
            <a:ext cx="301686" cy="369332"/>
          </a:xfrm>
          <a:prstGeom prst="rect">
            <a:avLst/>
          </a:prstGeom>
          <a:noFill/>
        </p:spPr>
        <p:txBody>
          <a:bodyPr wrap="none" rtlCol="0">
            <a:spAutoFit/>
          </a:bodyPr>
          <a:lstStyle/>
          <a:p>
            <a:r>
              <a:rPr lang="en-US" altLang="zh-TW" dirty="0"/>
              <a:t>1</a:t>
            </a:r>
            <a:endParaRPr lang="zh-TW" altLang="en-US" dirty="0"/>
          </a:p>
        </p:txBody>
      </p:sp>
      <p:sp>
        <p:nvSpPr>
          <p:cNvPr id="25" name="文字方塊 24">
            <a:extLst>
              <a:ext uri="{FF2B5EF4-FFF2-40B4-BE49-F238E27FC236}">
                <a16:creationId xmlns:a16="http://schemas.microsoft.com/office/drawing/2014/main" id="{8A207F90-2649-EF70-CBAF-939EC1129A43}"/>
              </a:ext>
            </a:extLst>
          </p:cNvPr>
          <p:cNvSpPr txBox="1"/>
          <p:nvPr/>
        </p:nvSpPr>
        <p:spPr>
          <a:xfrm>
            <a:off x="1777377" y="5334865"/>
            <a:ext cx="301686" cy="369332"/>
          </a:xfrm>
          <a:prstGeom prst="rect">
            <a:avLst/>
          </a:prstGeom>
          <a:noFill/>
        </p:spPr>
        <p:txBody>
          <a:bodyPr wrap="none" rtlCol="0">
            <a:spAutoFit/>
          </a:bodyPr>
          <a:lstStyle/>
          <a:p>
            <a:r>
              <a:rPr lang="en-US" altLang="zh-TW" dirty="0"/>
              <a:t>2</a:t>
            </a:r>
            <a:endParaRPr lang="zh-TW" altLang="en-US" dirty="0"/>
          </a:p>
        </p:txBody>
      </p:sp>
      <p:sp>
        <p:nvSpPr>
          <p:cNvPr id="26" name="文字方塊 25">
            <a:extLst>
              <a:ext uri="{FF2B5EF4-FFF2-40B4-BE49-F238E27FC236}">
                <a16:creationId xmlns:a16="http://schemas.microsoft.com/office/drawing/2014/main" id="{1EE983C1-1A5A-96BB-ED2B-066A8101ECEF}"/>
              </a:ext>
            </a:extLst>
          </p:cNvPr>
          <p:cNvSpPr txBox="1"/>
          <p:nvPr/>
        </p:nvSpPr>
        <p:spPr>
          <a:xfrm>
            <a:off x="2094875" y="5333129"/>
            <a:ext cx="301686" cy="369332"/>
          </a:xfrm>
          <a:prstGeom prst="rect">
            <a:avLst/>
          </a:prstGeom>
          <a:noFill/>
        </p:spPr>
        <p:txBody>
          <a:bodyPr wrap="none" rtlCol="0">
            <a:spAutoFit/>
          </a:bodyPr>
          <a:lstStyle/>
          <a:p>
            <a:r>
              <a:rPr lang="en-US" altLang="zh-TW" dirty="0"/>
              <a:t>3</a:t>
            </a:r>
            <a:endParaRPr lang="zh-TW" altLang="en-US" dirty="0"/>
          </a:p>
        </p:txBody>
      </p:sp>
      <p:sp>
        <p:nvSpPr>
          <p:cNvPr id="27" name="文字方塊 26">
            <a:extLst>
              <a:ext uri="{FF2B5EF4-FFF2-40B4-BE49-F238E27FC236}">
                <a16:creationId xmlns:a16="http://schemas.microsoft.com/office/drawing/2014/main" id="{12566210-D44C-5330-04AD-237B9C82A5B9}"/>
              </a:ext>
            </a:extLst>
          </p:cNvPr>
          <p:cNvSpPr txBox="1"/>
          <p:nvPr/>
        </p:nvSpPr>
        <p:spPr>
          <a:xfrm>
            <a:off x="2423923" y="5337808"/>
            <a:ext cx="301686" cy="369332"/>
          </a:xfrm>
          <a:prstGeom prst="rect">
            <a:avLst/>
          </a:prstGeom>
          <a:noFill/>
        </p:spPr>
        <p:txBody>
          <a:bodyPr wrap="none" rtlCol="0">
            <a:spAutoFit/>
          </a:bodyPr>
          <a:lstStyle/>
          <a:p>
            <a:r>
              <a:rPr lang="en-US" altLang="zh-TW" dirty="0"/>
              <a:t>4</a:t>
            </a:r>
            <a:endParaRPr lang="zh-TW" altLang="en-US" dirty="0"/>
          </a:p>
        </p:txBody>
      </p:sp>
      <p:sp>
        <p:nvSpPr>
          <p:cNvPr id="28" name="文字方塊 27">
            <a:extLst>
              <a:ext uri="{FF2B5EF4-FFF2-40B4-BE49-F238E27FC236}">
                <a16:creationId xmlns:a16="http://schemas.microsoft.com/office/drawing/2014/main" id="{92F17EF3-B20E-4F44-A6D2-F12E99321EE0}"/>
              </a:ext>
            </a:extLst>
          </p:cNvPr>
          <p:cNvSpPr txBox="1"/>
          <p:nvPr/>
        </p:nvSpPr>
        <p:spPr>
          <a:xfrm>
            <a:off x="2741421" y="5336072"/>
            <a:ext cx="301686" cy="369332"/>
          </a:xfrm>
          <a:prstGeom prst="rect">
            <a:avLst/>
          </a:prstGeom>
          <a:noFill/>
        </p:spPr>
        <p:txBody>
          <a:bodyPr wrap="none" rtlCol="0">
            <a:spAutoFit/>
          </a:bodyPr>
          <a:lstStyle/>
          <a:p>
            <a:r>
              <a:rPr lang="en-US" altLang="zh-TW" dirty="0"/>
              <a:t>5</a:t>
            </a:r>
            <a:endParaRPr lang="zh-TW" altLang="en-US" dirty="0"/>
          </a:p>
        </p:txBody>
      </p:sp>
      <p:sp>
        <p:nvSpPr>
          <p:cNvPr id="29" name="文字方塊 28">
            <a:extLst>
              <a:ext uri="{FF2B5EF4-FFF2-40B4-BE49-F238E27FC236}">
                <a16:creationId xmlns:a16="http://schemas.microsoft.com/office/drawing/2014/main" id="{69755B6A-BD32-D5DB-313F-7298AB19BEDB}"/>
              </a:ext>
            </a:extLst>
          </p:cNvPr>
          <p:cNvSpPr txBox="1"/>
          <p:nvPr/>
        </p:nvSpPr>
        <p:spPr>
          <a:xfrm>
            <a:off x="3051421" y="5337808"/>
            <a:ext cx="301686" cy="369332"/>
          </a:xfrm>
          <a:prstGeom prst="rect">
            <a:avLst/>
          </a:prstGeom>
          <a:noFill/>
        </p:spPr>
        <p:txBody>
          <a:bodyPr wrap="none" rtlCol="0">
            <a:spAutoFit/>
          </a:bodyPr>
          <a:lstStyle/>
          <a:p>
            <a:r>
              <a:rPr lang="en-US" altLang="zh-TW" dirty="0"/>
              <a:t>6</a:t>
            </a:r>
            <a:endParaRPr lang="zh-TW" altLang="en-US" dirty="0"/>
          </a:p>
        </p:txBody>
      </p:sp>
      <p:sp>
        <p:nvSpPr>
          <p:cNvPr id="30" name="文字方塊 29">
            <a:extLst>
              <a:ext uri="{FF2B5EF4-FFF2-40B4-BE49-F238E27FC236}">
                <a16:creationId xmlns:a16="http://schemas.microsoft.com/office/drawing/2014/main" id="{6D8A8CB6-EFB7-F662-3E54-A733CA1A7CB3}"/>
              </a:ext>
            </a:extLst>
          </p:cNvPr>
          <p:cNvSpPr txBox="1"/>
          <p:nvPr/>
        </p:nvSpPr>
        <p:spPr>
          <a:xfrm>
            <a:off x="3368919" y="5336072"/>
            <a:ext cx="301686" cy="369332"/>
          </a:xfrm>
          <a:prstGeom prst="rect">
            <a:avLst/>
          </a:prstGeom>
          <a:noFill/>
        </p:spPr>
        <p:txBody>
          <a:bodyPr wrap="none" rtlCol="0">
            <a:spAutoFit/>
          </a:bodyPr>
          <a:lstStyle/>
          <a:p>
            <a:r>
              <a:rPr lang="en-US" altLang="zh-TW" dirty="0"/>
              <a:t>7</a:t>
            </a:r>
            <a:endParaRPr lang="zh-TW" altLang="en-US" dirty="0"/>
          </a:p>
        </p:txBody>
      </p:sp>
      <p:cxnSp>
        <p:nvCxnSpPr>
          <p:cNvPr id="31" name="直線單箭頭接點 30">
            <a:extLst>
              <a:ext uri="{FF2B5EF4-FFF2-40B4-BE49-F238E27FC236}">
                <a16:creationId xmlns:a16="http://schemas.microsoft.com/office/drawing/2014/main" id="{3800D92F-7A24-BB0F-E11B-A495E1A42E42}"/>
              </a:ext>
            </a:extLst>
          </p:cNvPr>
          <p:cNvCxnSpPr>
            <a:cxnSpLocks/>
          </p:cNvCxnSpPr>
          <p:nvPr/>
        </p:nvCxnSpPr>
        <p:spPr>
          <a:xfrm flipV="1">
            <a:off x="3218389" y="3949377"/>
            <a:ext cx="471264" cy="2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C653F1AE-E82E-A51E-FA36-CAF81319BCF9}"/>
              </a:ext>
            </a:extLst>
          </p:cNvPr>
          <p:cNvCxnSpPr>
            <a:cxnSpLocks/>
          </p:cNvCxnSpPr>
          <p:nvPr/>
        </p:nvCxnSpPr>
        <p:spPr>
          <a:xfrm flipH="1" flipV="1">
            <a:off x="1124252" y="3949377"/>
            <a:ext cx="548521" cy="2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0D3CD387-2BEE-A446-CC54-1A5320770E31}"/>
              </a:ext>
            </a:extLst>
          </p:cNvPr>
          <p:cNvSpPr txBox="1"/>
          <p:nvPr/>
        </p:nvSpPr>
        <p:spPr>
          <a:xfrm>
            <a:off x="1672773" y="3746662"/>
            <a:ext cx="1545616" cy="369332"/>
          </a:xfrm>
          <a:prstGeom prst="rect">
            <a:avLst/>
          </a:prstGeom>
          <a:noFill/>
        </p:spPr>
        <p:txBody>
          <a:bodyPr wrap="none" rtlCol="0">
            <a:spAutoFit/>
          </a:bodyPr>
          <a:lstStyle/>
          <a:p>
            <a:r>
              <a:rPr lang="en-US" altLang="zh-TW" dirty="0" err="1"/>
              <a:t>vlen</a:t>
            </a:r>
            <a:r>
              <a:rPr lang="en-US" altLang="zh-TW" dirty="0"/>
              <a:t> = 256</a:t>
            </a:r>
            <a:r>
              <a:rPr lang="zh-TW" altLang="en-US" dirty="0"/>
              <a:t> </a:t>
            </a:r>
            <a:r>
              <a:rPr lang="en-US" altLang="zh-TW" dirty="0"/>
              <a:t>bits</a:t>
            </a:r>
            <a:endParaRPr lang="zh-TW" altLang="en-US" dirty="0"/>
          </a:p>
        </p:txBody>
      </p:sp>
      <p:sp>
        <p:nvSpPr>
          <p:cNvPr id="35" name="文字方塊 34">
            <a:extLst>
              <a:ext uri="{FF2B5EF4-FFF2-40B4-BE49-F238E27FC236}">
                <a16:creationId xmlns:a16="http://schemas.microsoft.com/office/drawing/2014/main" id="{5CE527DA-2F52-7F2E-4EC7-91B99C3A6A7A}"/>
              </a:ext>
            </a:extLst>
          </p:cNvPr>
          <p:cNvSpPr txBox="1"/>
          <p:nvPr/>
        </p:nvSpPr>
        <p:spPr>
          <a:xfrm>
            <a:off x="6720531" y="5331665"/>
            <a:ext cx="2609497" cy="369332"/>
          </a:xfrm>
          <a:prstGeom prst="rect">
            <a:avLst/>
          </a:prstGeom>
          <a:noFill/>
        </p:spPr>
        <p:txBody>
          <a:bodyPr wrap="none" rtlCol="0">
            <a:spAutoFit/>
          </a:bodyPr>
          <a:lstStyle/>
          <a:p>
            <a:r>
              <a:rPr lang="en-US" altLang="zh-TW" dirty="0"/>
              <a:t>each element has 16 bits</a:t>
            </a:r>
            <a:endParaRPr lang="zh-TW" altLang="en-US" dirty="0"/>
          </a:p>
        </p:txBody>
      </p:sp>
      <p:cxnSp>
        <p:nvCxnSpPr>
          <p:cNvPr id="60" name="直線接點 59">
            <a:extLst>
              <a:ext uri="{FF2B5EF4-FFF2-40B4-BE49-F238E27FC236}">
                <a16:creationId xmlns:a16="http://schemas.microsoft.com/office/drawing/2014/main" id="{B4E0F5F2-E585-CD52-894B-25185E1D92ED}"/>
              </a:ext>
            </a:extLst>
          </p:cNvPr>
          <p:cNvCxnSpPr>
            <a:cxnSpLocks/>
          </p:cNvCxnSpPr>
          <p:nvPr/>
        </p:nvCxnSpPr>
        <p:spPr>
          <a:xfrm>
            <a:off x="2406953"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260DC401-5699-75B3-4643-7596AEB0B18B}"/>
              </a:ext>
            </a:extLst>
          </p:cNvPr>
          <p:cNvCxnSpPr>
            <a:cxnSpLocks/>
          </p:cNvCxnSpPr>
          <p:nvPr/>
        </p:nvCxnSpPr>
        <p:spPr>
          <a:xfrm>
            <a:off x="3048881"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732A8D10-6395-D4A5-358E-5C695398C9BA}"/>
              </a:ext>
            </a:extLst>
          </p:cNvPr>
          <p:cNvCxnSpPr>
            <a:cxnSpLocks/>
          </p:cNvCxnSpPr>
          <p:nvPr/>
        </p:nvCxnSpPr>
        <p:spPr>
          <a:xfrm>
            <a:off x="1765025"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9E4AE198-1046-331F-00D8-422CEAB61E5D}"/>
              </a:ext>
            </a:extLst>
          </p:cNvPr>
          <p:cNvCxnSpPr>
            <a:cxnSpLocks/>
          </p:cNvCxnSpPr>
          <p:nvPr/>
        </p:nvCxnSpPr>
        <p:spPr>
          <a:xfrm>
            <a:off x="2734844"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51381B9D-939A-7EF1-656A-C72D03BFF703}"/>
              </a:ext>
            </a:extLst>
          </p:cNvPr>
          <p:cNvCxnSpPr>
            <a:cxnSpLocks/>
          </p:cNvCxnSpPr>
          <p:nvPr/>
        </p:nvCxnSpPr>
        <p:spPr>
          <a:xfrm>
            <a:off x="2088298"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E16CCE71-57A5-6C36-4636-7AD6149DA303}"/>
              </a:ext>
            </a:extLst>
          </p:cNvPr>
          <p:cNvCxnSpPr>
            <a:cxnSpLocks/>
          </p:cNvCxnSpPr>
          <p:nvPr/>
        </p:nvCxnSpPr>
        <p:spPr>
          <a:xfrm>
            <a:off x="1441752"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EB8A5771-A435-5E62-F256-58CBD722CCA6}"/>
              </a:ext>
            </a:extLst>
          </p:cNvPr>
          <p:cNvCxnSpPr>
            <a:cxnSpLocks/>
          </p:cNvCxnSpPr>
          <p:nvPr/>
        </p:nvCxnSpPr>
        <p:spPr>
          <a:xfrm>
            <a:off x="1124252" y="4662020"/>
            <a:ext cx="8081" cy="67405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直線接點 68">
            <a:extLst>
              <a:ext uri="{FF2B5EF4-FFF2-40B4-BE49-F238E27FC236}">
                <a16:creationId xmlns:a16="http://schemas.microsoft.com/office/drawing/2014/main" id="{6637AB6D-ED95-29A3-9391-360533A159EF}"/>
              </a:ext>
            </a:extLst>
          </p:cNvPr>
          <p:cNvCxnSpPr>
            <a:cxnSpLocks/>
          </p:cNvCxnSpPr>
          <p:nvPr/>
        </p:nvCxnSpPr>
        <p:spPr>
          <a:xfrm>
            <a:off x="5283157"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C68DD1C2-EBA6-2DF3-F222-EB7288C37D8A}"/>
              </a:ext>
            </a:extLst>
          </p:cNvPr>
          <p:cNvCxnSpPr>
            <a:cxnSpLocks/>
          </p:cNvCxnSpPr>
          <p:nvPr/>
        </p:nvCxnSpPr>
        <p:spPr>
          <a:xfrm>
            <a:off x="4327193"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E413015E-CDCB-DDA3-4C6B-6C4ED9C08BB1}"/>
              </a:ext>
            </a:extLst>
          </p:cNvPr>
          <p:cNvCxnSpPr>
            <a:cxnSpLocks/>
          </p:cNvCxnSpPr>
          <p:nvPr/>
        </p:nvCxnSpPr>
        <p:spPr>
          <a:xfrm>
            <a:off x="4969121"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C2CED516-CF7C-6BFB-1F84-17DC317EB11E}"/>
              </a:ext>
            </a:extLst>
          </p:cNvPr>
          <p:cNvCxnSpPr>
            <a:cxnSpLocks/>
          </p:cNvCxnSpPr>
          <p:nvPr/>
        </p:nvCxnSpPr>
        <p:spPr>
          <a:xfrm>
            <a:off x="3685265"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直線接點 72">
            <a:extLst>
              <a:ext uri="{FF2B5EF4-FFF2-40B4-BE49-F238E27FC236}">
                <a16:creationId xmlns:a16="http://schemas.microsoft.com/office/drawing/2014/main" id="{D4EB8BF2-2DBA-36F5-3D57-70D370A55970}"/>
              </a:ext>
            </a:extLst>
          </p:cNvPr>
          <p:cNvCxnSpPr>
            <a:cxnSpLocks/>
          </p:cNvCxnSpPr>
          <p:nvPr/>
        </p:nvCxnSpPr>
        <p:spPr>
          <a:xfrm>
            <a:off x="4655084"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線接點 73">
            <a:extLst>
              <a:ext uri="{FF2B5EF4-FFF2-40B4-BE49-F238E27FC236}">
                <a16:creationId xmlns:a16="http://schemas.microsoft.com/office/drawing/2014/main" id="{661F4E83-5755-F096-4867-9A4F55922DBA}"/>
              </a:ext>
            </a:extLst>
          </p:cNvPr>
          <p:cNvCxnSpPr>
            <a:cxnSpLocks/>
          </p:cNvCxnSpPr>
          <p:nvPr/>
        </p:nvCxnSpPr>
        <p:spPr>
          <a:xfrm>
            <a:off x="4008538" y="5314657"/>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1929FC1C-C982-87F2-3D59-8A9E40B4EB6E}"/>
              </a:ext>
            </a:extLst>
          </p:cNvPr>
          <p:cNvCxnSpPr>
            <a:cxnSpLocks/>
          </p:cNvCxnSpPr>
          <p:nvPr/>
        </p:nvCxnSpPr>
        <p:spPr>
          <a:xfrm>
            <a:off x="5934321" y="5328572"/>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直線接點 78">
            <a:extLst>
              <a:ext uri="{FF2B5EF4-FFF2-40B4-BE49-F238E27FC236}">
                <a16:creationId xmlns:a16="http://schemas.microsoft.com/office/drawing/2014/main" id="{344CB23B-A4C6-E04D-7C32-0446677A7238}"/>
              </a:ext>
            </a:extLst>
          </p:cNvPr>
          <p:cNvCxnSpPr>
            <a:cxnSpLocks/>
          </p:cNvCxnSpPr>
          <p:nvPr/>
        </p:nvCxnSpPr>
        <p:spPr>
          <a:xfrm>
            <a:off x="5620284" y="5328572"/>
            <a:ext cx="0" cy="3971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9" name="文字方塊 88">
            <a:extLst>
              <a:ext uri="{FF2B5EF4-FFF2-40B4-BE49-F238E27FC236}">
                <a16:creationId xmlns:a16="http://schemas.microsoft.com/office/drawing/2014/main" id="{8F0DE2C1-F1C3-6923-9716-09B64DDBB457}"/>
              </a:ext>
            </a:extLst>
          </p:cNvPr>
          <p:cNvSpPr txBox="1"/>
          <p:nvPr/>
        </p:nvSpPr>
        <p:spPr>
          <a:xfrm>
            <a:off x="3703797" y="5334988"/>
            <a:ext cx="301686" cy="369332"/>
          </a:xfrm>
          <a:prstGeom prst="rect">
            <a:avLst/>
          </a:prstGeom>
          <a:noFill/>
        </p:spPr>
        <p:txBody>
          <a:bodyPr wrap="none" rtlCol="0">
            <a:spAutoFit/>
          </a:bodyPr>
          <a:lstStyle/>
          <a:p>
            <a:r>
              <a:rPr lang="en-US" altLang="zh-TW" dirty="0"/>
              <a:t>8</a:t>
            </a:r>
            <a:endParaRPr lang="zh-TW" altLang="en-US" dirty="0"/>
          </a:p>
        </p:txBody>
      </p:sp>
      <p:sp>
        <p:nvSpPr>
          <p:cNvPr id="90" name="文字方塊 89">
            <a:extLst>
              <a:ext uri="{FF2B5EF4-FFF2-40B4-BE49-F238E27FC236}">
                <a16:creationId xmlns:a16="http://schemas.microsoft.com/office/drawing/2014/main" id="{7426CAE5-CFFA-B3B8-A82E-9B9C7405B70A}"/>
              </a:ext>
            </a:extLst>
          </p:cNvPr>
          <p:cNvSpPr txBox="1"/>
          <p:nvPr/>
        </p:nvSpPr>
        <p:spPr>
          <a:xfrm>
            <a:off x="4021295" y="5342488"/>
            <a:ext cx="301686" cy="369332"/>
          </a:xfrm>
          <a:prstGeom prst="rect">
            <a:avLst/>
          </a:prstGeom>
          <a:noFill/>
        </p:spPr>
        <p:txBody>
          <a:bodyPr wrap="none" rtlCol="0">
            <a:spAutoFit/>
          </a:bodyPr>
          <a:lstStyle/>
          <a:p>
            <a:r>
              <a:rPr lang="en-US" altLang="zh-TW" dirty="0"/>
              <a:t>9</a:t>
            </a:r>
            <a:endParaRPr lang="zh-TW" altLang="en-US" dirty="0"/>
          </a:p>
        </p:txBody>
      </p:sp>
      <p:sp>
        <p:nvSpPr>
          <p:cNvPr id="91" name="文字方塊 90">
            <a:extLst>
              <a:ext uri="{FF2B5EF4-FFF2-40B4-BE49-F238E27FC236}">
                <a16:creationId xmlns:a16="http://schemas.microsoft.com/office/drawing/2014/main" id="{ECB3AF10-85DE-5F9D-4096-08C087EA3C0F}"/>
              </a:ext>
            </a:extLst>
          </p:cNvPr>
          <p:cNvSpPr txBox="1"/>
          <p:nvPr/>
        </p:nvSpPr>
        <p:spPr>
          <a:xfrm>
            <a:off x="4285762" y="5342487"/>
            <a:ext cx="418704" cy="369332"/>
          </a:xfrm>
          <a:prstGeom prst="rect">
            <a:avLst/>
          </a:prstGeom>
          <a:noFill/>
        </p:spPr>
        <p:txBody>
          <a:bodyPr wrap="none" rtlCol="0">
            <a:spAutoFit/>
          </a:bodyPr>
          <a:lstStyle/>
          <a:p>
            <a:r>
              <a:rPr lang="en-US" altLang="zh-TW" dirty="0"/>
              <a:t>10</a:t>
            </a:r>
            <a:endParaRPr lang="zh-TW" altLang="en-US" dirty="0"/>
          </a:p>
        </p:txBody>
      </p:sp>
      <p:sp>
        <p:nvSpPr>
          <p:cNvPr id="92" name="文字方塊 91">
            <a:extLst>
              <a:ext uri="{FF2B5EF4-FFF2-40B4-BE49-F238E27FC236}">
                <a16:creationId xmlns:a16="http://schemas.microsoft.com/office/drawing/2014/main" id="{3AFE905B-3DAD-638B-9023-D8871D55AF7A}"/>
              </a:ext>
            </a:extLst>
          </p:cNvPr>
          <p:cNvSpPr txBox="1"/>
          <p:nvPr/>
        </p:nvSpPr>
        <p:spPr>
          <a:xfrm>
            <a:off x="4605437" y="5339750"/>
            <a:ext cx="418704" cy="369332"/>
          </a:xfrm>
          <a:prstGeom prst="rect">
            <a:avLst/>
          </a:prstGeom>
          <a:noFill/>
        </p:spPr>
        <p:txBody>
          <a:bodyPr wrap="none" rtlCol="0">
            <a:spAutoFit/>
          </a:bodyPr>
          <a:lstStyle/>
          <a:p>
            <a:r>
              <a:rPr lang="en-US" altLang="zh-TW" dirty="0"/>
              <a:t>11</a:t>
            </a:r>
            <a:endParaRPr lang="zh-TW" altLang="en-US" dirty="0"/>
          </a:p>
        </p:txBody>
      </p:sp>
      <p:sp>
        <p:nvSpPr>
          <p:cNvPr id="93" name="文字方塊 92">
            <a:extLst>
              <a:ext uri="{FF2B5EF4-FFF2-40B4-BE49-F238E27FC236}">
                <a16:creationId xmlns:a16="http://schemas.microsoft.com/office/drawing/2014/main" id="{8E3E1B4A-C64B-5623-D33A-F3621484B263}"/>
              </a:ext>
            </a:extLst>
          </p:cNvPr>
          <p:cNvSpPr txBox="1"/>
          <p:nvPr/>
        </p:nvSpPr>
        <p:spPr>
          <a:xfrm>
            <a:off x="4918911" y="5342487"/>
            <a:ext cx="418704" cy="369332"/>
          </a:xfrm>
          <a:prstGeom prst="rect">
            <a:avLst/>
          </a:prstGeom>
          <a:noFill/>
        </p:spPr>
        <p:txBody>
          <a:bodyPr wrap="none" rtlCol="0">
            <a:spAutoFit/>
          </a:bodyPr>
          <a:lstStyle/>
          <a:p>
            <a:r>
              <a:rPr lang="en-US" altLang="zh-TW" dirty="0"/>
              <a:t>12</a:t>
            </a:r>
            <a:endParaRPr lang="zh-TW" altLang="en-US" dirty="0"/>
          </a:p>
        </p:txBody>
      </p:sp>
      <p:sp>
        <p:nvSpPr>
          <p:cNvPr id="94" name="文字方塊 93">
            <a:extLst>
              <a:ext uri="{FF2B5EF4-FFF2-40B4-BE49-F238E27FC236}">
                <a16:creationId xmlns:a16="http://schemas.microsoft.com/office/drawing/2014/main" id="{C381B4A7-8041-2A44-EF99-46B2158F0E50}"/>
              </a:ext>
            </a:extLst>
          </p:cNvPr>
          <p:cNvSpPr txBox="1"/>
          <p:nvPr/>
        </p:nvSpPr>
        <p:spPr>
          <a:xfrm>
            <a:off x="5252317" y="5342487"/>
            <a:ext cx="418704" cy="369332"/>
          </a:xfrm>
          <a:prstGeom prst="rect">
            <a:avLst/>
          </a:prstGeom>
          <a:noFill/>
        </p:spPr>
        <p:txBody>
          <a:bodyPr wrap="none" rtlCol="0">
            <a:spAutoFit/>
          </a:bodyPr>
          <a:lstStyle/>
          <a:p>
            <a:r>
              <a:rPr lang="en-US" altLang="zh-TW" dirty="0"/>
              <a:t>13</a:t>
            </a:r>
            <a:endParaRPr lang="zh-TW" altLang="en-US" dirty="0"/>
          </a:p>
        </p:txBody>
      </p:sp>
      <p:sp>
        <p:nvSpPr>
          <p:cNvPr id="95" name="文字方塊 94">
            <a:extLst>
              <a:ext uri="{FF2B5EF4-FFF2-40B4-BE49-F238E27FC236}">
                <a16:creationId xmlns:a16="http://schemas.microsoft.com/office/drawing/2014/main" id="{E323A2C7-45B4-3908-3011-D97DDB9ACC53}"/>
              </a:ext>
            </a:extLst>
          </p:cNvPr>
          <p:cNvSpPr txBox="1"/>
          <p:nvPr/>
        </p:nvSpPr>
        <p:spPr>
          <a:xfrm>
            <a:off x="5572448" y="5344224"/>
            <a:ext cx="418704" cy="369332"/>
          </a:xfrm>
          <a:prstGeom prst="rect">
            <a:avLst/>
          </a:prstGeom>
          <a:noFill/>
        </p:spPr>
        <p:txBody>
          <a:bodyPr wrap="none" rtlCol="0">
            <a:spAutoFit/>
          </a:bodyPr>
          <a:lstStyle/>
          <a:p>
            <a:r>
              <a:rPr lang="en-US" altLang="zh-TW" dirty="0"/>
              <a:t>14</a:t>
            </a:r>
            <a:endParaRPr lang="zh-TW" altLang="en-US" dirty="0"/>
          </a:p>
        </p:txBody>
      </p:sp>
      <p:sp>
        <p:nvSpPr>
          <p:cNvPr id="96" name="文字方塊 95">
            <a:extLst>
              <a:ext uri="{FF2B5EF4-FFF2-40B4-BE49-F238E27FC236}">
                <a16:creationId xmlns:a16="http://schemas.microsoft.com/office/drawing/2014/main" id="{284CB990-7EB2-9B20-B101-C917ADE23639}"/>
              </a:ext>
            </a:extLst>
          </p:cNvPr>
          <p:cNvSpPr txBox="1"/>
          <p:nvPr/>
        </p:nvSpPr>
        <p:spPr>
          <a:xfrm>
            <a:off x="5894827" y="5337808"/>
            <a:ext cx="418704" cy="369332"/>
          </a:xfrm>
          <a:prstGeom prst="rect">
            <a:avLst/>
          </a:prstGeom>
          <a:noFill/>
        </p:spPr>
        <p:txBody>
          <a:bodyPr wrap="none" rtlCol="0">
            <a:spAutoFit/>
          </a:bodyPr>
          <a:lstStyle/>
          <a:p>
            <a:r>
              <a:rPr lang="en-US" altLang="zh-TW" dirty="0"/>
              <a:t>15</a:t>
            </a:r>
            <a:endParaRPr lang="zh-TW" altLang="en-US" dirty="0"/>
          </a:p>
        </p:txBody>
      </p:sp>
      <p:sp>
        <p:nvSpPr>
          <p:cNvPr id="99" name="文字方塊 98">
            <a:extLst>
              <a:ext uri="{FF2B5EF4-FFF2-40B4-BE49-F238E27FC236}">
                <a16:creationId xmlns:a16="http://schemas.microsoft.com/office/drawing/2014/main" id="{6EF0BE22-F89E-2735-D795-99CBE17A473E}"/>
              </a:ext>
            </a:extLst>
          </p:cNvPr>
          <p:cNvSpPr txBox="1"/>
          <p:nvPr/>
        </p:nvSpPr>
        <p:spPr>
          <a:xfrm>
            <a:off x="1112981" y="1938056"/>
            <a:ext cx="10735660" cy="1754326"/>
          </a:xfrm>
          <a:prstGeom prst="rect">
            <a:avLst/>
          </a:prstGeom>
          <a:noFill/>
        </p:spPr>
        <p:txBody>
          <a:bodyPr wrap="square" rtlCol="0">
            <a:spAutoFit/>
          </a:bodyPr>
          <a:lstStyle/>
          <a:p>
            <a:r>
              <a:rPr lang="en-US" altLang="zh-TW" dirty="0"/>
              <a:t>Step1: </a:t>
            </a:r>
            <a:r>
              <a:rPr lang="en-US" altLang="zh-TW" sz="1800" dirty="0"/>
              <a:t>Using the RISC-V V extension to Rewrite Assembly Code in exercise 2-1 and Report the Performance</a:t>
            </a:r>
          </a:p>
          <a:p>
            <a:r>
              <a:rPr lang="en-US" altLang="zh-TW" dirty="0"/>
              <a:t>            </a:t>
            </a:r>
            <a:r>
              <a:rPr lang="en-US" altLang="zh-TW" sz="1800" dirty="0"/>
              <a:t> Statistics, run Spike simulator with custom configurations(</a:t>
            </a:r>
            <a:r>
              <a:rPr lang="en-US" altLang="zh-TW" sz="1800" dirty="0" err="1"/>
              <a:t>vlen</a:t>
            </a:r>
            <a:r>
              <a:rPr lang="en-US" altLang="zh-TW" sz="1800" dirty="0"/>
              <a:t>=</a:t>
            </a:r>
            <a:r>
              <a:rPr lang="en-US" altLang="zh-TW" sz="1800" dirty="0">
                <a:solidFill>
                  <a:srgbClr val="FF0000"/>
                </a:solidFill>
              </a:rPr>
              <a:t>256</a:t>
            </a:r>
            <a:r>
              <a:rPr lang="en-US" altLang="zh-TW" sz="1800" dirty="0"/>
              <a:t>, </a:t>
            </a:r>
            <a:r>
              <a:rPr lang="en-US" altLang="zh-TW" sz="1800" dirty="0" err="1"/>
              <a:t>elen</a:t>
            </a:r>
            <a:r>
              <a:rPr lang="en-US" altLang="zh-TW" sz="1800" dirty="0"/>
              <a:t>=16) with the sa</a:t>
            </a:r>
            <a:r>
              <a:rPr lang="en-US" altLang="zh-TW" dirty="0"/>
              <a:t>me speed</a:t>
            </a:r>
          </a:p>
          <a:p>
            <a:r>
              <a:rPr lang="en-US" altLang="zh-TW" dirty="0"/>
              <a:t>             as 2-1.</a:t>
            </a:r>
          </a:p>
          <a:p>
            <a:r>
              <a:rPr lang="en-US" altLang="zh-TW" dirty="0"/>
              <a:t>Step2: Insert the assembly code into </a:t>
            </a:r>
            <a:r>
              <a:rPr lang="en-US" altLang="zh-TW" dirty="0">
                <a:highlight>
                  <a:srgbClr val="C0C0C0"/>
                </a:highlight>
              </a:rPr>
              <a:t>arraymul_improved_version2.c</a:t>
            </a:r>
            <a:r>
              <a:rPr lang="en-US" altLang="zh-TW" dirty="0"/>
              <a:t> to count the number of instructions,</a:t>
            </a:r>
          </a:p>
          <a:p>
            <a:r>
              <a:rPr lang="en-US" altLang="zh-TW" dirty="0"/>
              <a:t>            according to the types of the instructions, and to store the accumulated counts in the respective counters.</a:t>
            </a:r>
          </a:p>
          <a:p>
            <a:r>
              <a:rPr lang="en-US" altLang="zh-TW" dirty="0"/>
              <a:t>Step3: Add the related code(formula) in </a:t>
            </a:r>
            <a:r>
              <a:rPr lang="en-US" altLang="zh-TW" dirty="0" err="1">
                <a:highlight>
                  <a:srgbClr val="C0C0C0"/>
                </a:highlight>
              </a:rPr>
              <a:t>answer.h</a:t>
            </a:r>
            <a:r>
              <a:rPr lang="en-US" altLang="zh-TW" dirty="0"/>
              <a:t> to set up the value for performance data.</a:t>
            </a:r>
            <a:endParaRPr lang="zh-TW" altLang="en-US" dirty="0"/>
          </a:p>
        </p:txBody>
      </p:sp>
      <p:sp>
        <p:nvSpPr>
          <p:cNvPr id="101" name="文字方塊 100">
            <a:extLst>
              <a:ext uri="{FF2B5EF4-FFF2-40B4-BE49-F238E27FC236}">
                <a16:creationId xmlns:a16="http://schemas.microsoft.com/office/drawing/2014/main" id="{4F5B35A6-E925-294B-792C-5DC14580D1F1}"/>
              </a:ext>
            </a:extLst>
          </p:cNvPr>
          <p:cNvSpPr txBox="1"/>
          <p:nvPr/>
        </p:nvSpPr>
        <p:spPr>
          <a:xfrm>
            <a:off x="6629677" y="6070667"/>
            <a:ext cx="5086399" cy="461665"/>
          </a:xfrm>
          <a:prstGeom prst="rect">
            <a:avLst/>
          </a:prstGeom>
          <a:noFill/>
          <a:ln>
            <a:solidFill>
              <a:srgbClr val="FF0000"/>
            </a:solidFill>
          </a:ln>
        </p:spPr>
        <p:txBody>
          <a:bodyPr wrap="square">
            <a:spAutoFit/>
          </a:bodyPr>
          <a:lstStyle/>
          <a:p>
            <a:r>
              <a:rPr lang="en-US" altLang="zh-TW" sz="2400" dirty="0">
                <a:solidFill>
                  <a:srgbClr val="FF0000"/>
                </a:solidFill>
              </a:rPr>
              <a:t>You have to </a:t>
            </a:r>
            <a:r>
              <a:rPr lang="en-US" altLang="zh-TW" sz="2400">
                <a:solidFill>
                  <a:srgbClr val="FF0000"/>
                </a:solidFill>
              </a:rPr>
              <a:t>complete exercise2-1 </a:t>
            </a:r>
            <a:r>
              <a:rPr lang="en-US" altLang="zh-TW" sz="2400" dirty="0">
                <a:solidFill>
                  <a:srgbClr val="FF0000"/>
                </a:solidFill>
              </a:rPr>
              <a:t>first!</a:t>
            </a:r>
            <a:endParaRPr lang="zh-TW" altLang="en-US" sz="2400" dirty="0"/>
          </a:p>
        </p:txBody>
      </p:sp>
      <p:pic>
        <p:nvPicPr>
          <p:cNvPr id="2" name="圖片 1">
            <a:extLst>
              <a:ext uri="{FF2B5EF4-FFF2-40B4-BE49-F238E27FC236}">
                <a16:creationId xmlns:a16="http://schemas.microsoft.com/office/drawing/2014/main" id="{46763045-989E-F2E4-0FCA-3854F8BA8C9D}"/>
              </a:ext>
            </a:extLst>
          </p:cNvPr>
          <p:cNvPicPr>
            <a:picLocks noChangeAspect="1"/>
          </p:cNvPicPr>
          <p:nvPr/>
        </p:nvPicPr>
        <p:blipFill>
          <a:blip r:embed="rId5"/>
          <a:stretch>
            <a:fillRect/>
          </a:stretch>
        </p:blipFill>
        <p:spPr>
          <a:xfrm>
            <a:off x="7499711" y="556178"/>
            <a:ext cx="3345614" cy="1059997"/>
          </a:xfrm>
          <a:prstGeom prst="rect">
            <a:avLst/>
          </a:prstGeom>
        </p:spPr>
      </p:pic>
    </p:spTree>
    <p:extLst>
      <p:ext uri="{BB962C8B-B14F-4D97-AF65-F5344CB8AC3E}">
        <p14:creationId xmlns:p14="http://schemas.microsoft.com/office/powerpoint/2010/main" val="279490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F09C4548-5157-D270-DCBA-07DED5BB1585}"/>
              </a:ext>
            </a:extLst>
          </p:cNvPr>
          <p:cNvPicPr>
            <a:picLocks noChangeAspect="1"/>
          </p:cNvPicPr>
          <p:nvPr/>
        </p:nvPicPr>
        <p:blipFill>
          <a:blip r:embed="rId2"/>
          <a:stretch>
            <a:fillRect/>
          </a:stretch>
        </p:blipFill>
        <p:spPr>
          <a:xfrm>
            <a:off x="0" y="-2308"/>
            <a:ext cx="12192000" cy="6854910"/>
          </a:xfrm>
          <a:prstGeom prst="rect">
            <a:avLst/>
          </a:prstGeom>
        </p:spPr>
      </p:pic>
      <p:sp>
        <p:nvSpPr>
          <p:cNvPr id="9" name="文字方塊 8">
            <a:extLst>
              <a:ext uri="{FF2B5EF4-FFF2-40B4-BE49-F238E27FC236}">
                <a16:creationId xmlns:a16="http://schemas.microsoft.com/office/drawing/2014/main" id="{441CE15E-FE82-6AC3-A254-33B462E07A77}"/>
              </a:ext>
            </a:extLst>
          </p:cNvPr>
          <p:cNvSpPr txBox="1"/>
          <p:nvPr/>
        </p:nvSpPr>
        <p:spPr>
          <a:xfrm>
            <a:off x="1112981" y="1424802"/>
            <a:ext cx="10240819" cy="646331"/>
          </a:xfrm>
          <a:prstGeom prst="rect">
            <a:avLst/>
          </a:prstGeom>
          <a:noFill/>
        </p:spPr>
        <p:txBody>
          <a:bodyPr wrap="square">
            <a:spAutoFit/>
          </a:bodyPr>
          <a:lstStyle/>
          <a:p>
            <a:r>
              <a:rPr lang="zh-TW" altLang="en-US" dirty="0">
                <a:latin typeface="Arial" panose="020B0604020202020204" pitchFamily="34" charset="0"/>
                <a:cs typeface="Arial" panose="020B0604020202020204" pitchFamily="34" charset="0"/>
              </a:rPr>
              <a:t>We use makefile to judge your program. You can use the judge program to get the testing score by typing judge in your terminal.</a:t>
            </a:r>
          </a:p>
        </p:txBody>
      </p:sp>
      <p:sp>
        <p:nvSpPr>
          <p:cNvPr id="22" name="文字方塊 21">
            <a:extLst>
              <a:ext uri="{FF2B5EF4-FFF2-40B4-BE49-F238E27FC236}">
                <a16:creationId xmlns:a16="http://schemas.microsoft.com/office/drawing/2014/main" id="{1DF3685F-35D1-4534-FE12-19446DBCE334}"/>
              </a:ext>
            </a:extLst>
          </p:cNvPr>
          <p:cNvSpPr txBox="1"/>
          <p:nvPr/>
        </p:nvSpPr>
        <p:spPr>
          <a:xfrm>
            <a:off x="1566536" y="2606003"/>
            <a:ext cx="3966532" cy="369332"/>
          </a:xfrm>
          <a:prstGeom prst="rect">
            <a:avLst/>
          </a:prstGeom>
          <a:noFill/>
        </p:spPr>
        <p:txBody>
          <a:bodyPr wrap="square">
            <a:spAutoFit/>
          </a:bodyPr>
          <a:lstStyle/>
          <a:p>
            <a:pPr marL="285750" indent="-285750">
              <a:buFont typeface="Arial" panose="020B0604020202020204" pitchFamily="34" charset="0"/>
              <a:buChar char="•"/>
            </a:pPr>
            <a:r>
              <a:rPr lang="en-US" altLang="zh-TW" dirty="0">
                <a:latin typeface="Arial" panose="020B0604020202020204" pitchFamily="34" charset="0"/>
                <a:cs typeface="Arial" panose="020B0604020202020204" pitchFamily="34" charset="0"/>
              </a:rPr>
              <a:t>Test your Exercise1-1 in lab2</a:t>
            </a:r>
            <a:endParaRPr lang="zh-TW" altLang="en-US" dirty="0">
              <a:latin typeface="Arial" panose="020B0604020202020204" pitchFamily="34" charset="0"/>
              <a:cs typeface="Arial" panose="020B0604020202020204" pitchFamily="34" charset="0"/>
            </a:endParaRPr>
          </a:p>
        </p:txBody>
      </p:sp>
      <p:sp>
        <p:nvSpPr>
          <p:cNvPr id="23" name="文字方塊 22">
            <a:extLst>
              <a:ext uri="{FF2B5EF4-FFF2-40B4-BE49-F238E27FC236}">
                <a16:creationId xmlns:a16="http://schemas.microsoft.com/office/drawing/2014/main" id="{672F6D1B-EF7C-C358-DA30-DF673AF3D6E9}"/>
              </a:ext>
            </a:extLst>
          </p:cNvPr>
          <p:cNvSpPr txBox="1"/>
          <p:nvPr/>
        </p:nvSpPr>
        <p:spPr>
          <a:xfrm>
            <a:off x="1566536" y="3380447"/>
            <a:ext cx="3458058" cy="369332"/>
          </a:xfrm>
          <a:prstGeom prst="rect">
            <a:avLst/>
          </a:prstGeom>
          <a:noFill/>
        </p:spPr>
        <p:txBody>
          <a:bodyPr wrap="square">
            <a:spAutoFit/>
          </a:bodyPr>
          <a:lstStyle/>
          <a:p>
            <a:pPr marL="285750" indent="-285750">
              <a:buFont typeface="Arial" panose="020B0604020202020204" pitchFamily="34" charset="0"/>
              <a:buChar char="•"/>
            </a:pPr>
            <a:r>
              <a:rPr lang="en-US" altLang="zh-TW" dirty="0">
                <a:latin typeface="Arial" panose="020B0604020202020204" pitchFamily="34" charset="0"/>
                <a:cs typeface="Arial" panose="020B0604020202020204" pitchFamily="34" charset="0"/>
              </a:rPr>
              <a:t>Test your Exercise1-2 in lab2</a:t>
            </a:r>
            <a:endParaRPr lang="zh-TW" altLang="en-US" dirty="0">
              <a:latin typeface="Arial" panose="020B0604020202020204" pitchFamily="34" charset="0"/>
              <a:cs typeface="Arial" panose="020B0604020202020204" pitchFamily="34" charset="0"/>
            </a:endParaRPr>
          </a:p>
        </p:txBody>
      </p:sp>
      <p:sp>
        <p:nvSpPr>
          <p:cNvPr id="24" name="文字方塊 23">
            <a:extLst>
              <a:ext uri="{FF2B5EF4-FFF2-40B4-BE49-F238E27FC236}">
                <a16:creationId xmlns:a16="http://schemas.microsoft.com/office/drawing/2014/main" id="{858D29F2-C951-E73F-8047-20D2650B4C4C}"/>
              </a:ext>
            </a:extLst>
          </p:cNvPr>
          <p:cNvSpPr txBox="1"/>
          <p:nvPr/>
        </p:nvSpPr>
        <p:spPr>
          <a:xfrm>
            <a:off x="1566535" y="4216468"/>
            <a:ext cx="3496163" cy="369332"/>
          </a:xfrm>
          <a:prstGeom prst="rect">
            <a:avLst/>
          </a:prstGeom>
          <a:noFill/>
        </p:spPr>
        <p:txBody>
          <a:bodyPr wrap="square">
            <a:spAutoFit/>
          </a:bodyPr>
          <a:lstStyle/>
          <a:p>
            <a:pPr marL="285750" indent="-285750">
              <a:buFont typeface="Arial" panose="020B0604020202020204" pitchFamily="34" charset="0"/>
              <a:buChar char="•"/>
            </a:pPr>
            <a:r>
              <a:rPr lang="en-US" altLang="zh-TW" dirty="0">
                <a:latin typeface="Arial" panose="020B0604020202020204" pitchFamily="34" charset="0"/>
                <a:cs typeface="Arial" panose="020B0604020202020204" pitchFamily="34" charset="0"/>
              </a:rPr>
              <a:t>Test your Exercise2-1 in lab2</a:t>
            </a:r>
            <a:endParaRPr lang="zh-TW" altLang="en-US" dirty="0">
              <a:latin typeface="Arial" panose="020B0604020202020204" pitchFamily="34" charset="0"/>
              <a:cs typeface="Arial" panose="020B0604020202020204" pitchFamily="34" charset="0"/>
            </a:endParaRPr>
          </a:p>
        </p:txBody>
      </p:sp>
      <p:sp>
        <p:nvSpPr>
          <p:cNvPr id="25" name="文字方塊 24">
            <a:extLst>
              <a:ext uri="{FF2B5EF4-FFF2-40B4-BE49-F238E27FC236}">
                <a16:creationId xmlns:a16="http://schemas.microsoft.com/office/drawing/2014/main" id="{41A80E29-40BD-CCF7-B5EC-97B458B79829}"/>
              </a:ext>
            </a:extLst>
          </p:cNvPr>
          <p:cNvSpPr txBox="1"/>
          <p:nvPr/>
        </p:nvSpPr>
        <p:spPr>
          <a:xfrm>
            <a:off x="1566535" y="5136942"/>
            <a:ext cx="3458057" cy="369332"/>
          </a:xfrm>
          <a:prstGeom prst="rect">
            <a:avLst/>
          </a:prstGeom>
          <a:noFill/>
        </p:spPr>
        <p:txBody>
          <a:bodyPr wrap="square">
            <a:spAutoFit/>
          </a:bodyPr>
          <a:lstStyle/>
          <a:p>
            <a:pPr marL="285750" indent="-285750">
              <a:buFont typeface="Arial" panose="020B0604020202020204" pitchFamily="34" charset="0"/>
              <a:buChar char="•"/>
            </a:pPr>
            <a:r>
              <a:rPr lang="en-US" altLang="zh-TW" dirty="0">
                <a:latin typeface="Arial" panose="020B0604020202020204" pitchFamily="34" charset="0"/>
                <a:cs typeface="Arial" panose="020B0604020202020204" pitchFamily="34" charset="0"/>
              </a:rPr>
              <a:t>Test your Exercise2-2 in lab2</a:t>
            </a:r>
            <a:endParaRPr lang="zh-TW" altLang="en-US" dirty="0">
              <a:latin typeface="Arial" panose="020B0604020202020204" pitchFamily="34" charset="0"/>
              <a:cs typeface="Arial" panose="020B0604020202020204" pitchFamily="34" charset="0"/>
            </a:endParaRPr>
          </a:p>
        </p:txBody>
      </p:sp>
      <p:pic>
        <p:nvPicPr>
          <p:cNvPr id="5" name="圖片 4">
            <a:extLst>
              <a:ext uri="{FF2B5EF4-FFF2-40B4-BE49-F238E27FC236}">
                <a16:creationId xmlns:a16="http://schemas.microsoft.com/office/drawing/2014/main" id="{0A6C770E-B7D9-9843-01D9-693B6E5F73E4}"/>
              </a:ext>
            </a:extLst>
          </p:cNvPr>
          <p:cNvPicPr>
            <a:picLocks noChangeAspect="1"/>
          </p:cNvPicPr>
          <p:nvPr/>
        </p:nvPicPr>
        <p:blipFill>
          <a:blip r:embed="rId3"/>
          <a:stretch>
            <a:fillRect/>
          </a:stretch>
        </p:blipFill>
        <p:spPr>
          <a:xfrm>
            <a:off x="0" y="6414391"/>
            <a:ext cx="600159" cy="438211"/>
          </a:xfrm>
          <a:prstGeom prst="rect">
            <a:avLst/>
          </a:prstGeom>
        </p:spPr>
      </p:pic>
      <p:sp>
        <p:nvSpPr>
          <p:cNvPr id="7" name="Title 1">
            <a:extLst>
              <a:ext uri="{FF2B5EF4-FFF2-40B4-BE49-F238E27FC236}">
                <a16:creationId xmlns:a16="http://schemas.microsoft.com/office/drawing/2014/main" id="{17A661E0-A349-7972-FC10-9DE8266826E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altLang="zh-TW" dirty="0">
                <a:latin typeface="Arial" panose="020B0604020202020204" pitchFamily="34" charset="0"/>
                <a:cs typeface="Arial" panose="020B0604020202020204" pitchFamily="34" charset="0"/>
              </a:rPr>
              <a:t>Judge</a:t>
            </a:r>
            <a:endParaRPr lang="en-US" dirty="0">
              <a:latin typeface="Arial" panose="020B0604020202020204" pitchFamily="34" charset="0"/>
              <a:cs typeface="Arial" panose="020B0604020202020204" pitchFamily="34" charset="0"/>
            </a:endParaRPr>
          </a:p>
        </p:txBody>
      </p:sp>
      <p:grpSp>
        <p:nvGrpSpPr>
          <p:cNvPr id="12" name="群組 11">
            <a:extLst>
              <a:ext uri="{FF2B5EF4-FFF2-40B4-BE49-F238E27FC236}">
                <a16:creationId xmlns:a16="http://schemas.microsoft.com/office/drawing/2014/main" id="{72217AF3-AB27-D10D-8D23-D7BC93E4F879}"/>
              </a:ext>
            </a:extLst>
          </p:cNvPr>
          <p:cNvGrpSpPr/>
          <p:nvPr/>
        </p:nvGrpSpPr>
        <p:grpSpPr>
          <a:xfrm>
            <a:off x="0" y="-13076"/>
            <a:ext cx="3223491" cy="2255981"/>
            <a:chOff x="0" y="5398"/>
            <a:chExt cx="3223491" cy="2255981"/>
          </a:xfrm>
        </p:grpSpPr>
        <p:cxnSp>
          <p:nvCxnSpPr>
            <p:cNvPr id="14" name="直線接點 13">
              <a:extLst>
                <a:ext uri="{FF2B5EF4-FFF2-40B4-BE49-F238E27FC236}">
                  <a16:creationId xmlns:a16="http://schemas.microsoft.com/office/drawing/2014/main" id="{1BD4F717-F1E7-9BF4-7B34-933ECA935121}"/>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6" name="直線接點 15">
              <a:extLst>
                <a:ext uri="{FF2B5EF4-FFF2-40B4-BE49-F238E27FC236}">
                  <a16:creationId xmlns:a16="http://schemas.microsoft.com/office/drawing/2014/main" id="{59C533E5-4660-3B97-F0B2-A0DF36321E6D}"/>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8" name="圖片 17">
            <a:extLst>
              <a:ext uri="{FF2B5EF4-FFF2-40B4-BE49-F238E27FC236}">
                <a16:creationId xmlns:a16="http://schemas.microsoft.com/office/drawing/2014/main" id="{8244DB66-642D-B65A-393B-993BEF160F66}"/>
              </a:ext>
            </a:extLst>
          </p:cNvPr>
          <p:cNvPicPr>
            <a:picLocks noChangeAspect="1"/>
          </p:cNvPicPr>
          <p:nvPr/>
        </p:nvPicPr>
        <p:blipFill>
          <a:blip r:embed="rId4"/>
          <a:stretch>
            <a:fillRect/>
          </a:stretch>
        </p:blipFill>
        <p:spPr>
          <a:xfrm>
            <a:off x="11167862" y="69809"/>
            <a:ext cx="962159" cy="590632"/>
          </a:xfrm>
          <a:prstGeom prst="rect">
            <a:avLst/>
          </a:prstGeom>
        </p:spPr>
      </p:pic>
      <p:pic>
        <p:nvPicPr>
          <p:cNvPr id="38" name="圖片 37">
            <a:extLst>
              <a:ext uri="{FF2B5EF4-FFF2-40B4-BE49-F238E27FC236}">
                <a16:creationId xmlns:a16="http://schemas.microsoft.com/office/drawing/2014/main" id="{DE86D454-72A2-E676-D631-F63244E69124}"/>
              </a:ext>
            </a:extLst>
          </p:cNvPr>
          <p:cNvPicPr>
            <a:picLocks noChangeAspect="1"/>
          </p:cNvPicPr>
          <p:nvPr/>
        </p:nvPicPr>
        <p:blipFill>
          <a:blip r:embed="rId5"/>
          <a:stretch>
            <a:fillRect/>
          </a:stretch>
        </p:blipFill>
        <p:spPr>
          <a:xfrm>
            <a:off x="5435770" y="5113416"/>
            <a:ext cx="2524477" cy="476316"/>
          </a:xfrm>
          <a:prstGeom prst="rect">
            <a:avLst/>
          </a:prstGeom>
          <a:ln>
            <a:solidFill>
              <a:schemeClr val="tx1"/>
            </a:solidFill>
          </a:ln>
        </p:spPr>
      </p:pic>
      <p:pic>
        <p:nvPicPr>
          <p:cNvPr id="42" name="圖片 41">
            <a:extLst>
              <a:ext uri="{FF2B5EF4-FFF2-40B4-BE49-F238E27FC236}">
                <a16:creationId xmlns:a16="http://schemas.microsoft.com/office/drawing/2014/main" id="{027F968C-AF61-23EB-CDF0-1F456672480E}"/>
              </a:ext>
            </a:extLst>
          </p:cNvPr>
          <p:cNvPicPr>
            <a:picLocks noChangeAspect="1"/>
          </p:cNvPicPr>
          <p:nvPr/>
        </p:nvPicPr>
        <p:blipFill>
          <a:blip r:embed="rId6"/>
          <a:stretch>
            <a:fillRect/>
          </a:stretch>
        </p:blipFill>
        <p:spPr>
          <a:xfrm>
            <a:off x="5431006" y="3352649"/>
            <a:ext cx="2467319" cy="514422"/>
          </a:xfrm>
          <a:prstGeom prst="rect">
            <a:avLst/>
          </a:prstGeom>
          <a:ln>
            <a:solidFill>
              <a:schemeClr val="tx1"/>
            </a:solidFill>
          </a:ln>
        </p:spPr>
      </p:pic>
      <p:pic>
        <p:nvPicPr>
          <p:cNvPr id="44" name="圖片 43">
            <a:extLst>
              <a:ext uri="{FF2B5EF4-FFF2-40B4-BE49-F238E27FC236}">
                <a16:creationId xmlns:a16="http://schemas.microsoft.com/office/drawing/2014/main" id="{F9056C45-A3A5-A6E3-5BFC-8EDD0BA27D1E}"/>
              </a:ext>
            </a:extLst>
          </p:cNvPr>
          <p:cNvPicPr>
            <a:picLocks noChangeAspect="1"/>
          </p:cNvPicPr>
          <p:nvPr/>
        </p:nvPicPr>
        <p:blipFill>
          <a:blip r:embed="rId7"/>
          <a:stretch>
            <a:fillRect/>
          </a:stretch>
        </p:blipFill>
        <p:spPr>
          <a:xfrm>
            <a:off x="5431007" y="4186248"/>
            <a:ext cx="2505425" cy="514422"/>
          </a:xfrm>
          <a:prstGeom prst="rect">
            <a:avLst/>
          </a:prstGeom>
          <a:ln>
            <a:solidFill>
              <a:schemeClr val="tx1"/>
            </a:solidFill>
          </a:ln>
        </p:spPr>
      </p:pic>
      <p:pic>
        <p:nvPicPr>
          <p:cNvPr id="46" name="圖片 45">
            <a:extLst>
              <a:ext uri="{FF2B5EF4-FFF2-40B4-BE49-F238E27FC236}">
                <a16:creationId xmlns:a16="http://schemas.microsoft.com/office/drawing/2014/main" id="{36845BB0-28BE-38E9-F6EC-90DE9AF5210E}"/>
              </a:ext>
            </a:extLst>
          </p:cNvPr>
          <p:cNvPicPr>
            <a:picLocks noChangeAspect="1"/>
          </p:cNvPicPr>
          <p:nvPr/>
        </p:nvPicPr>
        <p:blipFill>
          <a:blip r:embed="rId8"/>
          <a:stretch>
            <a:fillRect/>
          </a:stretch>
        </p:blipFill>
        <p:spPr>
          <a:xfrm>
            <a:off x="5431006" y="2538221"/>
            <a:ext cx="2534004" cy="504895"/>
          </a:xfrm>
          <a:prstGeom prst="rect">
            <a:avLst/>
          </a:prstGeom>
          <a:ln>
            <a:solidFill>
              <a:schemeClr val="tx1"/>
            </a:solidFill>
          </a:ln>
        </p:spPr>
      </p:pic>
    </p:spTree>
    <p:extLst>
      <p:ext uri="{BB962C8B-B14F-4D97-AF65-F5344CB8AC3E}">
        <p14:creationId xmlns:p14="http://schemas.microsoft.com/office/powerpoint/2010/main" val="2145624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F09C4548-5157-D270-DCBA-07DED5BB1585}"/>
              </a:ext>
            </a:extLst>
          </p:cNvPr>
          <p:cNvPicPr>
            <a:picLocks noChangeAspect="1"/>
          </p:cNvPicPr>
          <p:nvPr/>
        </p:nvPicPr>
        <p:blipFill>
          <a:blip r:embed="rId2"/>
          <a:stretch>
            <a:fillRect/>
          </a:stretch>
        </p:blipFill>
        <p:spPr>
          <a:xfrm>
            <a:off x="0" y="-2308"/>
            <a:ext cx="12192000" cy="6854910"/>
          </a:xfrm>
          <a:prstGeom prst="rect">
            <a:avLst/>
          </a:prstGeom>
        </p:spPr>
      </p:pic>
      <p:sp>
        <p:nvSpPr>
          <p:cNvPr id="9" name="文字方塊 8">
            <a:extLst>
              <a:ext uri="{FF2B5EF4-FFF2-40B4-BE49-F238E27FC236}">
                <a16:creationId xmlns:a16="http://schemas.microsoft.com/office/drawing/2014/main" id="{441CE15E-FE82-6AC3-A254-33B462E07A77}"/>
              </a:ext>
            </a:extLst>
          </p:cNvPr>
          <p:cNvSpPr txBox="1"/>
          <p:nvPr/>
        </p:nvSpPr>
        <p:spPr>
          <a:xfrm>
            <a:off x="1112981" y="1424802"/>
            <a:ext cx="10240819" cy="646331"/>
          </a:xfrm>
          <a:prstGeom prst="rect">
            <a:avLst/>
          </a:prstGeom>
          <a:noFill/>
        </p:spPr>
        <p:txBody>
          <a:bodyPr wrap="square">
            <a:spAutoFit/>
          </a:bodyPr>
          <a:lstStyle/>
          <a:p>
            <a:r>
              <a:rPr lang="zh-TW" altLang="en-US" dirty="0">
                <a:latin typeface="Arial" panose="020B0604020202020204" pitchFamily="34" charset="0"/>
                <a:cs typeface="Arial" panose="020B0604020202020204" pitchFamily="34" charset="0"/>
              </a:rPr>
              <a:t>We use makefile to judge your program. You can use the judge program to get the testing score by typing judge in your terminal.</a:t>
            </a:r>
          </a:p>
        </p:txBody>
      </p:sp>
      <p:pic>
        <p:nvPicPr>
          <p:cNvPr id="5" name="圖片 4">
            <a:extLst>
              <a:ext uri="{FF2B5EF4-FFF2-40B4-BE49-F238E27FC236}">
                <a16:creationId xmlns:a16="http://schemas.microsoft.com/office/drawing/2014/main" id="{0A6C770E-B7D9-9843-01D9-693B6E5F73E4}"/>
              </a:ext>
            </a:extLst>
          </p:cNvPr>
          <p:cNvPicPr>
            <a:picLocks noChangeAspect="1"/>
          </p:cNvPicPr>
          <p:nvPr/>
        </p:nvPicPr>
        <p:blipFill>
          <a:blip r:embed="rId3"/>
          <a:stretch>
            <a:fillRect/>
          </a:stretch>
        </p:blipFill>
        <p:spPr>
          <a:xfrm>
            <a:off x="0" y="6414391"/>
            <a:ext cx="600159" cy="438211"/>
          </a:xfrm>
          <a:prstGeom prst="rect">
            <a:avLst/>
          </a:prstGeom>
        </p:spPr>
      </p:pic>
      <p:sp>
        <p:nvSpPr>
          <p:cNvPr id="7" name="Title 1">
            <a:extLst>
              <a:ext uri="{FF2B5EF4-FFF2-40B4-BE49-F238E27FC236}">
                <a16:creationId xmlns:a16="http://schemas.microsoft.com/office/drawing/2014/main" id="{17A661E0-A349-7972-FC10-9DE8266826E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altLang="zh-TW" dirty="0">
                <a:latin typeface="Arial" panose="020B0604020202020204" pitchFamily="34" charset="0"/>
                <a:cs typeface="Arial" panose="020B0604020202020204" pitchFamily="34" charset="0"/>
              </a:rPr>
              <a:t>Judge</a:t>
            </a:r>
            <a:endParaRPr lang="en-US" dirty="0">
              <a:latin typeface="Arial" panose="020B0604020202020204" pitchFamily="34" charset="0"/>
              <a:cs typeface="Arial" panose="020B0604020202020204" pitchFamily="34" charset="0"/>
            </a:endParaRPr>
          </a:p>
        </p:txBody>
      </p:sp>
      <p:grpSp>
        <p:nvGrpSpPr>
          <p:cNvPr id="12" name="群組 11">
            <a:extLst>
              <a:ext uri="{FF2B5EF4-FFF2-40B4-BE49-F238E27FC236}">
                <a16:creationId xmlns:a16="http://schemas.microsoft.com/office/drawing/2014/main" id="{72217AF3-AB27-D10D-8D23-D7BC93E4F879}"/>
              </a:ext>
            </a:extLst>
          </p:cNvPr>
          <p:cNvGrpSpPr/>
          <p:nvPr/>
        </p:nvGrpSpPr>
        <p:grpSpPr>
          <a:xfrm>
            <a:off x="0" y="-13076"/>
            <a:ext cx="3223491" cy="2255981"/>
            <a:chOff x="0" y="5398"/>
            <a:chExt cx="3223491" cy="2255981"/>
          </a:xfrm>
        </p:grpSpPr>
        <p:cxnSp>
          <p:nvCxnSpPr>
            <p:cNvPr id="14" name="直線接點 13">
              <a:extLst>
                <a:ext uri="{FF2B5EF4-FFF2-40B4-BE49-F238E27FC236}">
                  <a16:creationId xmlns:a16="http://schemas.microsoft.com/office/drawing/2014/main" id="{1BD4F717-F1E7-9BF4-7B34-933ECA935121}"/>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6" name="直線接點 15">
              <a:extLst>
                <a:ext uri="{FF2B5EF4-FFF2-40B4-BE49-F238E27FC236}">
                  <a16:creationId xmlns:a16="http://schemas.microsoft.com/office/drawing/2014/main" id="{59C533E5-4660-3B97-F0B2-A0DF36321E6D}"/>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8" name="圖片 17">
            <a:extLst>
              <a:ext uri="{FF2B5EF4-FFF2-40B4-BE49-F238E27FC236}">
                <a16:creationId xmlns:a16="http://schemas.microsoft.com/office/drawing/2014/main" id="{8244DB66-642D-B65A-393B-993BEF160F66}"/>
              </a:ext>
            </a:extLst>
          </p:cNvPr>
          <p:cNvPicPr>
            <a:picLocks noChangeAspect="1"/>
          </p:cNvPicPr>
          <p:nvPr/>
        </p:nvPicPr>
        <p:blipFill>
          <a:blip r:embed="rId4"/>
          <a:stretch>
            <a:fillRect/>
          </a:stretch>
        </p:blipFill>
        <p:spPr>
          <a:xfrm>
            <a:off x="11167862" y="69809"/>
            <a:ext cx="962159" cy="590632"/>
          </a:xfrm>
          <a:prstGeom prst="rect">
            <a:avLst/>
          </a:prstGeom>
        </p:spPr>
      </p:pic>
      <p:pic>
        <p:nvPicPr>
          <p:cNvPr id="2" name="圖片 1">
            <a:extLst>
              <a:ext uri="{FF2B5EF4-FFF2-40B4-BE49-F238E27FC236}">
                <a16:creationId xmlns:a16="http://schemas.microsoft.com/office/drawing/2014/main" id="{411C3A26-D729-2984-3627-4FE63ADABF41}"/>
              </a:ext>
            </a:extLst>
          </p:cNvPr>
          <p:cNvPicPr>
            <a:picLocks noChangeAspect="1"/>
          </p:cNvPicPr>
          <p:nvPr/>
        </p:nvPicPr>
        <p:blipFill>
          <a:blip r:embed="rId5"/>
          <a:stretch>
            <a:fillRect/>
          </a:stretch>
        </p:blipFill>
        <p:spPr>
          <a:xfrm>
            <a:off x="4828998" y="1878116"/>
            <a:ext cx="2534004" cy="504895"/>
          </a:xfrm>
          <a:prstGeom prst="rect">
            <a:avLst/>
          </a:prstGeom>
          <a:ln>
            <a:solidFill>
              <a:schemeClr val="tx1"/>
            </a:solidFill>
          </a:ln>
        </p:spPr>
      </p:pic>
      <p:sp>
        <p:nvSpPr>
          <p:cNvPr id="4" name="文字方塊 3">
            <a:extLst>
              <a:ext uri="{FF2B5EF4-FFF2-40B4-BE49-F238E27FC236}">
                <a16:creationId xmlns:a16="http://schemas.microsoft.com/office/drawing/2014/main" id="{6E00D863-09AE-F2AA-47C0-137543D63A84}"/>
              </a:ext>
            </a:extLst>
          </p:cNvPr>
          <p:cNvSpPr txBox="1"/>
          <p:nvPr/>
        </p:nvSpPr>
        <p:spPr>
          <a:xfrm>
            <a:off x="2944350" y="2522985"/>
            <a:ext cx="885179" cy="369332"/>
          </a:xfrm>
          <a:prstGeom prst="rect">
            <a:avLst/>
          </a:prstGeom>
          <a:noFill/>
        </p:spPr>
        <p:txBody>
          <a:bodyPr wrap="none" rtlCol="0">
            <a:spAutoFit/>
          </a:bodyPr>
          <a:lstStyle/>
          <a:p>
            <a:pPr marL="285750" indent="-285750">
              <a:buFont typeface="Arial" panose="020B0604020202020204" pitchFamily="34" charset="0"/>
              <a:buChar char="•"/>
            </a:pPr>
            <a:r>
              <a:rPr lang="en-US" altLang="zh-TW" b="1" dirty="0">
                <a:solidFill>
                  <a:srgbClr val="00B050"/>
                </a:solidFill>
              </a:rPr>
              <a:t>Pass</a:t>
            </a:r>
            <a:endParaRPr lang="zh-TW" altLang="en-US" b="1" dirty="0">
              <a:solidFill>
                <a:srgbClr val="00B050"/>
              </a:solidFill>
            </a:endParaRPr>
          </a:p>
        </p:txBody>
      </p:sp>
      <p:sp>
        <p:nvSpPr>
          <p:cNvPr id="10" name="文字方塊 9">
            <a:extLst>
              <a:ext uri="{FF2B5EF4-FFF2-40B4-BE49-F238E27FC236}">
                <a16:creationId xmlns:a16="http://schemas.microsoft.com/office/drawing/2014/main" id="{8F4E698D-F8F7-79CE-E0FE-A50246A299A3}"/>
              </a:ext>
            </a:extLst>
          </p:cNvPr>
          <p:cNvSpPr txBox="1"/>
          <p:nvPr/>
        </p:nvSpPr>
        <p:spPr>
          <a:xfrm>
            <a:off x="8056668" y="2522983"/>
            <a:ext cx="951286" cy="369332"/>
          </a:xfrm>
          <a:prstGeom prst="rect">
            <a:avLst/>
          </a:prstGeom>
          <a:noFill/>
        </p:spPr>
        <p:txBody>
          <a:bodyPr wrap="none" rtlCol="0">
            <a:spAutoFit/>
          </a:bodyPr>
          <a:lstStyle/>
          <a:p>
            <a:pPr marL="285750" indent="-285750">
              <a:buFont typeface="Arial" panose="020B0604020202020204" pitchFamily="34" charset="0"/>
              <a:buChar char="•"/>
            </a:pPr>
            <a:r>
              <a:rPr lang="en-US" altLang="zh-TW" b="1" dirty="0">
                <a:solidFill>
                  <a:srgbClr val="FF0000"/>
                </a:solidFill>
              </a:rPr>
              <a:t>Error</a:t>
            </a:r>
            <a:endParaRPr lang="zh-TW" altLang="en-US" b="1" dirty="0">
              <a:solidFill>
                <a:srgbClr val="FF0000"/>
              </a:solidFill>
            </a:endParaRPr>
          </a:p>
        </p:txBody>
      </p:sp>
      <p:sp>
        <p:nvSpPr>
          <p:cNvPr id="11" name="矩形 10">
            <a:extLst>
              <a:ext uri="{FF2B5EF4-FFF2-40B4-BE49-F238E27FC236}">
                <a16:creationId xmlns:a16="http://schemas.microsoft.com/office/drawing/2014/main" id="{C4AA26BF-64DC-4F5A-227C-35F990F813F5}"/>
              </a:ext>
            </a:extLst>
          </p:cNvPr>
          <p:cNvSpPr/>
          <p:nvPr/>
        </p:nvSpPr>
        <p:spPr>
          <a:xfrm>
            <a:off x="6483927" y="5523345"/>
            <a:ext cx="1653309" cy="193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圖片 19">
            <a:extLst>
              <a:ext uri="{FF2B5EF4-FFF2-40B4-BE49-F238E27FC236}">
                <a16:creationId xmlns:a16="http://schemas.microsoft.com/office/drawing/2014/main" id="{C0E27481-85FE-16E4-70FC-4475E52F0CA0}"/>
              </a:ext>
            </a:extLst>
          </p:cNvPr>
          <p:cNvPicPr>
            <a:picLocks noChangeAspect="1"/>
          </p:cNvPicPr>
          <p:nvPr/>
        </p:nvPicPr>
        <p:blipFill>
          <a:blip r:embed="rId6"/>
          <a:stretch>
            <a:fillRect/>
          </a:stretch>
        </p:blipFill>
        <p:spPr>
          <a:xfrm>
            <a:off x="838200" y="3069074"/>
            <a:ext cx="5156881" cy="3148706"/>
          </a:xfrm>
          <a:prstGeom prst="rect">
            <a:avLst/>
          </a:prstGeom>
        </p:spPr>
      </p:pic>
      <p:pic>
        <p:nvPicPr>
          <p:cNvPr id="22" name="圖片 21">
            <a:extLst>
              <a:ext uri="{FF2B5EF4-FFF2-40B4-BE49-F238E27FC236}">
                <a16:creationId xmlns:a16="http://schemas.microsoft.com/office/drawing/2014/main" id="{29BE6882-0BC5-D6D7-E9DC-541E0CA61A40}"/>
              </a:ext>
            </a:extLst>
          </p:cNvPr>
          <p:cNvPicPr>
            <a:picLocks noChangeAspect="1"/>
          </p:cNvPicPr>
          <p:nvPr/>
        </p:nvPicPr>
        <p:blipFill>
          <a:blip r:embed="rId7"/>
          <a:stretch>
            <a:fillRect/>
          </a:stretch>
        </p:blipFill>
        <p:spPr>
          <a:xfrm>
            <a:off x="6423024" y="3069074"/>
            <a:ext cx="5225917" cy="3183768"/>
          </a:xfrm>
          <a:prstGeom prst="rect">
            <a:avLst/>
          </a:prstGeom>
        </p:spPr>
      </p:pic>
      <p:sp>
        <p:nvSpPr>
          <p:cNvPr id="13" name="矩形 12">
            <a:extLst>
              <a:ext uri="{FF2B5EF4-FFF2-40B4-BE49-F238E27FC236}">
                <a16:creationId xmlns:a16="http://schemas.microsoft.com/office/drawing/2014/main" id="{6B2F8A22-6515-94B5-C274-08BF42147575}"/>
              </a:ext>
            </a:extLst>
          </p:cNvPr>
          <p:cNvSpPr/>
          <p:nvPr/>
        </p:nvSpPr>
        <p:spPr>
          <a:xfrm>
            <a:off x="6373089" y="5948923"/>
            <a:ext cx="1582758" cy="3516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876475AC-5B12-5BEB-AAFD-55A3A26457F4}"/>
              </a:ext>
            </a:extLst>
          </p:cNvPr>
          <p:cNvSpPr/>
          <p:nvPr/>
        </p:nvSpPr>
        <p:spPr>
          <a:xfrm>
            <a:off x="6377707" y="5299818"/>
            <a:ext cx="1445493" cy="223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9981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B0432CB6-2DB8-94F0-B22F-B1F3675AB215}"/>
              </a:ext>
            </a:extLst>
          </p:cNvPr>
          <p:cNvPicPr>
            <a:picLocks noChangeAspect="1"/>
          </p:cNvPicPr>
          <p:nvPr/>
        </p:nvPicPr>
        <p:blipFill>
          <a:blip r:embed="rId2"/>
          <a:stretch>
            <a:fillRect/>
          </a:stretch>
        </p:blipFill>
        <p:spPr>
          <a:xfrm>
            <a:off x="0" y="-2308"/>
            <a:ext cx="12192000" cy="6854910"/>
          </a:xfrm>
          <a:prstGeom prst="rect">
            <a:avLst/>
          </a:prstGeom>
        </p:spPr>
      </p:pic>
      <p:sp>
        <p:nvSpPr>
          <p:cNvPr id="7" name="Text Placeholder 6">
            <a:extLst>
              <a:ext uri="{FF2B5EF4-FFF2-40B4-BE49-F238E27FC236}">
                <a16:creationId xmlns:a16="http://schemas.microsoft.com/office/drawing/2014/main" id="{0DBD7883-82B2-11A7-CF45-D3E418A2244C}"/>
              </a:ext>
            </a:extLst>
          </p:cNvPr>
          <p:cNvSpPr>
            <a:spLocks noGrp="1"/>
          </p:cNvSpPr>
          <p:nvPr>
            <p:ph type="body" idx="1"/>
          </p:nvPr>
        </p:nvSpPr>
        <p:spPr>
          <a:xfrm>
            <a:off x="856673" y="2043168"/>
            <a:ext cx="5256784" cy="2771663"/>
          </a:xfrm>
        </p:spPr>
        <p:txBody>
          <a:bodyPr>
            <a:normAutofit fontScale="92500" lnSpcReduction="10000"/>
          </a:bodyPr>
          <a:lstStyle/>
          <a:p>
            <a:pPr marL="342900" indent="-342900">
              <a:buFont typeface="Arial" panose="020B0604020202020204" pitchFamily="34" charset="0"/>
              <a:buChar char="•"/>
            </a:pPr>
            <a:r>
              <a:rPr lang="en-US" dirty="0">
                <a:latin typeface="Arial" panose="020B0604020202020204" pitchFamily="34" charset="0"/>
                <a:ea typeface="+mj-ea"/>
                <a:cs typeface="Arial" panose="020B0604020202020204" pitchFamily="34" charset="0"/>
              </a:rPr>
              <a:t>Overview</a:t>
            </a:r>
          </a:p>
          <a:p>
            <a:pPr marL="342900" indent="-342900">
              <a:buFont typeface="Arial" panose="020B0604020202020204" pitchFamily="34" charset="0"/>
              <a:buChar char="•"/>
            </a:pPr>
            <a:r>
              <a:rPr lang="en-US" dirty="0">
                <a:latin typeface="Arial" panose="020B0604020202020204" pitchFamily="34" charset="0"/>
                <a:ea typeface="+mj-ea"/>
                <a:cs typeface="Arial" panose="020B0604020202020204" pitchFamily="34" charset="0"/>
              </a:rPr>
              <a:t>Structure</a:t>
            </a:r>
          </a:p>
          <a:p>
            <a:pPr marL="342900" indent="-342900">
              <a:buFont typeface="Arial" panose="020B0604020202020204" pitchFamily="34" charset="0"/>
              <a:buChar char="•"/>
            </a:pPr>
            <a:r>
              <a:rPr lang="en-US" dirty="0">
                <a:latin typeface="Arial" panose="020B0604020202020204" pitchFamily="34" charset="0"/>
                <a:ea typeface="+mj-ea"/>
                <a:cs typeface="Arial" panose="020B0604020202020204" pitchFamily="34" charset="0"/>
              </a:rPr>
              <a:t>Exercise</a:t>
            </a:r>
          </a:p>
          <a:p>
            <a:pPr marL="342900" indent="-342900">
              <a:buFont typeface="Arial" panose="020B0604020202020204" pitchFamily="34" charset="0"/>
              <a:buChar char="•"/>
            </a:pPr>
            <a:r>
              <a:rPr lang="en-US" dirty="0">
                <a:latin typeface="Arial" panose="020B0604020202020204" pitchFamily="34" charset="0"/>
                <a:ea typeface="+mj-ea"/>
                <a:cs typeface="Arial" panose="020B0604020202020204" pitchFamily="34" charset="0"/>
              </a:rPr>
              <a:t>Judge</a:t>
            </a:r>
          </a:p>
          <a:p>
            <a:pPr marL="342900" indent="-342900">
              <a:buFont typeface="Arial" panose="020B0604020202020204" pitchFamily="34" charset="0"/>
              <a:buChar char="•"/>
            </a:pPr>
            <a:r>
              <a:rPr lang="en-US" dirty="0">
                <a:latin typeface="Arial" panose="020B0604020202020204" pitchFamily="34" charset="0"/>
                <a:ea typeface="+mj-ea"/>
                <a:cs typeface="Arial" panose="020B0604020202020204" pitchFamily="34" charset="0"/>
              </a:rPr>
              <a:t>Submission</a:t>
            </a:r>
          </a:p>
          <a:p>
            <a:pPr marL="342900" indent="-342900">
              <a:buFont typeface="Arial" panose="020B0604020202020204" pitchFamily="34" charset="0"/>
              <a:buChar char="•"/>
            </a:pPr>
            <a:r>
              <a:rPr lang="en-US" dirty="0">
                <a:latin typeface="Arial" panose="020B0604020202020204" pitchFamily="34" charset="0"/>
                <a:ea typeface="+mj-ea"/>
                <a:cs typeface="Arial" panose="020B0604020202020204" pitchFamily="34" charset="0"/>
              </a:rPr>
              <a:t>Deadline</a:t>
            </a:r>
          </a:p>
          <a:p>
            <a:pPr marL="342900" indent="-342900">
              <a:buFont typeface="Arial" panose="020B0604020202020204" pitchFamily="34" charset="0"/>
              <a:buChar char="•"/>
            </a:pPr>
            <a:r>
              <a:rPr lang="en-US" dirty="0">
                <a:latin typeface="Arial" panose="020B0604020202020204" pitchFamily="34" charset="0"/>
                <a:ea typeface="+mj-ea"/>
                <a:cs typeface="Arial" panose="020B0604020202020204" pitchFamily="34" charset="0"/>
              </a:rPr>
              <a:t>How to Mail TAs</a:t>
            </a:r>
          </a:p>
        </p:txBody>
      </p:sp>
      <p:sp>
        <p:nvSpPr>
          <p:cNvPr id="2" name="Rectangle 2">
            <a:extLst>
              <a:ext uri="{FF2B5EF4-FFF2-40B4-BE49-F238E27FC236}">
                <a16:creationId xmlns:a16="http://schemas.microsoft.com/office/drawing/2014/main" id="{4D599459-800A-6D7B-82FA-489B4F453D5B}"/>
              </a:ext>
            </a:extLst>
          </p:cNvPr>
          <p:cNvSpPr txBox="1">
            <a:spLocks noChangeArrowheads="1"/>
          </p:cNvSpPr>
          <p:nvPr/>
        </p:nvSpPr>
        <p:spPr>
          <a:xfrm>
            <a:off x="838200" y="3651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dirty="0">
                <a:latin typeface="Arial" panose="020B0604020202020204" pitchFamily="34" charset="0"/>
                <a:cs typeface="Arial" panose="020B0604020202020204" pitchFamily="34" charset="0"/>
              </a:rPr>
              <a:t>Outline</a:t>
            </a:r>
            <a:endParaRPr lang="en-AU" altLang="en-US" dirty="0">
              <a:latin typeface="Arial" panose="020B0604020202020204" pitchFamily="34" charset="0"/>
              <a:cs typeface="Arial" panose="020B0604020202020204" pitchFamily="34" charset="0"/>
            </a:endParaRPr>
          </a:p>
        </p:txBody>
      </p:sp>
      <p:pic>
        <p:nvPicPr>
          <p:cNvPr id="11" name="圖片 10">
            <a:extLst>
              <a:ext uri="{FF2B5EF4-FFF2-40B4-BE49-F238E27FC236}">
                <a16:creationId xmlns:a16="http://schemas.microsoft.com/office/drawing/2014/main" id="{3B15820A-6FB8-21A8-CF5B-3D1978A576A1}"/>
              </a:ext>
            </a:extLst>
          </p:cNvPr>
          <p:cNvPicPr>
            <a:picLocks noChangeAspect="1"/>
          </p:cNvPicPr>
          <p:nvPr/>
        </p:nvPicPr>
        <p:blipFill>
          <a:blip r:embed="rId3"/>
          <a:stretch>
            <a:fillRect/>
          </a:stretch>
        </p:blipFill>
        <p:spPr>
          <a:xfrm>
            <a:off x="0" y="6414391"/>
            <a:ext cx="600159" cy="438211"/>
          </a:xfrm>
          <a:prstGeom prst="rect">
            <a:avLst/>
          </a:prstGeom>
        </p:spPr>
      </p:pic>
      <p:grpSp>
        <p:nvGrpSpPr>
          <p:cNvPr id="13" name="群組 12">
            <a:extLst>
              <a:ext uri="{FF2B5EF4-FFF2-40B4-BE49-F238E27FC236}">
                <a16:creationId xmlns:a16="http://schemas.microsoft.com/office/drawing/2014/main" id="{86E9F23F-7EFF-BBBC-40A4-213A4443B5FB}"/>
              </a:ext>
            </a:extLst>
          </p:cNvPr>
          <p:cNvGrpSpPr/>
          <p:nvPr/>
        </p:nvGrpSpPr>
        <p:grpSpPr>
          <a:xfrm>
            <a:off x="0" y="-13076"/>
            <a:ext cx="3223491" cy="2255981"/>
            <a:chOff x="0" y="5398"/>
            <a:chExt cx="3223491" cy="2255981"/>
          </a:xfrm>
        </p:grpSpPr>
        <p:cxnSp>
          <p:nvCxnSpPr>
            <p:cNvPr id="14" name="直線接點 13">
              <a:extLst>
                <a:ext uri="{FF2B5EF4-FFF2-40B4-BE49-F238E27FC236}">
                  <a16:creationId xmlns:a16="http://schemas.microsoft.com/office/drawing/2014/main" id="{B34C5DED-08F9-B0FB-EFAA-37A1A18FB536}"/>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5" name="直線接點 14">
              <a:extLst>
                <a:ext uri="{FF2B5EF4-FFF2-40B4-BE49-F238E27FC236}">
                  <a16:creationId xmlns:a16="http://schemas.microsoft.com/office/drawing/2014/main" id="{CB1A486D-0BFB-6959-0954-C07AECBCBEA2}"/>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7" name="圖片 16">
            <a:extLst>
              <a:ext uri="{FF2B5EF4-FFF2-40B4-BE49-F238E27FC236}">
                <a16:creationId xmlns:a16="http://schemas.microsoft.com/office/drawing/2014/main" id="{66F426CB-4431-F52D-67B2-D6CCA427D319}"/>
              </a:ext>
            </a:extLst>
          </p:cNvPr>
          <p:cNvPicPr>
            <a:picLocks noChangeAspect="1"/>
          </p:cNvPicPr>
          <p:nvPr/>
        </p:nvPicPr>
        <p:blipFill>
          <a:blip r:embed="rId4"/>
          <a:stretch>
            <a:fillRect/>
          </a:stretch>
        </p:blipFill>
        <p:spPr>
          <a:xfrm>
            <a:off x="11167862" y="69809"/>
            <a:ext cx="962159" cy="590632"/>
          </a:xfrm>
          <a:prstGeom prst="rect">
            <a:avLst/>
          </a:prstGeom>
        </p:spPr>
      </p:pic>
    </p:spTree>
    <p:extLst>
      <p:ext uri="{BB962C8B-B14F-4D97-AF65-F5344CB8AC3E}">
        <p14:creationId xmlns:p14="http://schemas.microsoft.com/office/powerpoint/2010/main" val="258943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C4878D5F-3044-1977-5D49-8E2F31BC2E37}"/>
              </a:ext>
            </a:extLst>
          </p:cNvPr>
          <p:cNvPicPr>
            <a:picLocks noChangeAspect="1"/>
          </p:cNvPicPr>
          <p:nvPr/>
        </p:nvPicPr>
        <p:blipFill>
          <a:blip r:embed="rId2"/>
          <a:stretch>
            <a:fillRect/>
          </a:stretch>
        </p:blipFill>
        <p:spPr>
          <a:xfrm>
            <a:off x="0" y="-2308"/>
            <a:ext cx="12192000" cy="6854910"/>
          </a:xfrm>
          <a:prstGeom prst="rect">
            <a:avLst/>
          </a:prstGeom>
        </p:spPr>
      </p:pic>
      <p:sp>
        <p:nvSpPr>
          <p:cNvPr id="2" name="Title 1">
            <a:extLst>
              <a:ext uri="{FF2B5EF4-FFF2-40B4-BE49-F238E27FC236}">
                <a16:creationId xmlns:a16="http://schemas.microsoft.com/office/drawing/2014/main" id="{66791B1F-3E6D-9D04-7F90-3B7D302B2353}"/>
              </a:ext>
            </a:extLst>
          </p:cNvPr>
          <p:cNvSpPr>
            <a:spLocks noGrp="1"/>
          </p:cNvSpPr>
          <p:nvPr>
            <p:ph type="title"/>
          </p:nvPr>
        </p:nvSpPr>
        <p:spPr/>
        <p:txBody>
          <a:bodyPr/>
          <a:lstStyle/>
          <a:p>
            <a:r>
              <a:rPr lang="en-US" altLang="en-US" dirty="0">
                <a:latin typeface="Arial" panose="020B0604020202020204" pitchFamily="34" charset="0"/>
                <a:cs typeface="Arial" panose="020B0604020202020204" pitchFamily="34" charset="0"/>
              </a:rPr>
              <a:t>Submission</a:t>
            </a:r>
            <a:endParaRPr lang="en-US" dirty="0">
              <a:latin typeface="Arial" panose="020B0604020202020204" pitchFamily="34" charset="0"/>
              <a:cs typeface="Arial" panose="020B0604020202020204" pitchFamily="34" charset="0"/>
            </a:endParaRPr>
          </a:p>
        </p:txBody>
      </p:sp>
      <p:sp>
        <p:nvSpPr>
          <p:cNvPr id="10" name="文字方塊 9">
            <a:extLst>
              <a:ext uri="{FF2B5EF4-FFF2-40B4-BE49-F238E27FC236}">
                <a16:creationId xmlns:a16="http://schemas.microsoft.com/office/drawing/2014/main" id="{50E325C7-3D5C-FD20-659D-3D573A4CC055}"/>
              </a:ext>
            </a:extLst>
          </p:cNvPr>
          <p:cNvSpPr txBox="1"/>
          <p:nvPr/>
        </p:nvSpPr>
        <p:spPr>
          <a:xfrm>
            <a:off x="1381808" y="1527512"/>
            <a:ext cx="9323137" cy="2031325"/>
          </a:xfrm>
          <a:prstGeom prst="rect">
            <a:avLst/>
          </a:prstGeom>
          <a:noFill/>
        </p:spPr>
        <p:txBody>
          <a:bodyPr wrap="square">
            <a:spAutoFit/>
          </a:bodyPr>
          <a:lstStyle/>
          <a:p>
            <a:r>
              <a:rPr lang="zh-TW" altLang="en-US" dirty="0">
                <a:latin typeface="Arial" panose="020B0604020202020204" pitchFamily="34" charset="0"/>
                <a:cs typeface="Arial" panose="020B0604020202020204" pitchFamily="34" charset="0"/>
              </a:rPr>
              <a:t>We assume your developed code is inside the folder: CO_StudentID_HW2. Please follow the instructions below to submit your programming assignment. </a:t>
            </a:r>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pPr marL="342900" indent="-342900">
              <a:buAutoNum type="arabicPeriod"/>
            </a:pPr>
            <a:r>
              <a:rPr lang="zh-TW" altLang="en-US" dirty="0">
                <a:latin typeface="Arial" panose="020B0604020202020204" pitchFamily="34" charset="0"/>
                <a:cs typeface="Arial" panose="020B0604020202020204" pitchFamily="34" charset="0"/>
              </a:rPr>
              <a:t>Compress your source code into a zip file.</a:t>
            </a:r>
            <a:endParaRPr lang="en-US" altLang="zh-TW" dirty="0">
              <a:latin typeface="Arial" panose="020B0604020202020204" pitchFamily="34" charset="0"/>
              <a:cs typeface="Arial" panose="020B0604020202020204" pitchFamily="34" charset="0"/>
            </a:endParaRPr>
          </a:p>
          <a:p>
            <a:pPr marL="342900" indent="-342900">
              <a:buAutoNum type="arabicPeriod"/>
            </a:pPr>
            <a:r>
              <a:rPr lang="zh-TW" altLang="en-US" dirty="0">
                <a:latin typeface="Arial" panose="020B0604020202020204" pitchFamily="34" charset="0"/>
                <a:cs typeface="Arial" panose="020B0604020202020204" pitchFamily="34" charset="0"/>
              </a:rPr>
              <a:t>Submit your homework with NCKU Moodle.</a:t>
            </a:r>
            <a:endParaRPr lang="en-US" altLang="zh-TW" dirty="0">
              <a:latin typeface="Arial" panose="020B0604020202020204" pitchFamily="34" charset="0"/>
              <a:cs typeface="Arial" panose="020B0604020202020204" pitchFamily="34" charset="0"/>
            </a:endParaRPr>
          </a:p>
          <a:p>
            <a:pPr marL="342900" indent="-342900">
              <a:buAutoNum type="arabicPeriod"/>
            </a:pPr>
            <a:r>
              <a:rPr lang="zh-TW" altLang="en-US" dirty="0">
                <a:latin typeface="Arial" panose="020B0604020202020204" pitchFamily="34" charset="0"/>
                <a:cs typeface="Arial" panose="020B0604020202020204" pitchFamily="34" charset="0"/>
              </a:rPr>
              <a:t>The zipped file and its internal directory organization of your developed code should be similar to the example below.</a:t>
            </a:r>
            <a:endParaRPr lang="en-US" altLang="zh-TW" dirty="0">
              <a:latin typeface="Arial" panose="020B0604020202020204" pitchFamily="34" charset="0"/>
              <a:cs typeface="Arial" panose="020B0604020202020204" pitchFamily="34" charset="0"/>
            </a:endParaRPr>
          </a:p>
        </p:txBody>
      </p:sp>
      <p:sp>
        <p:nvSpPr>
          <p:cNvPr id="13" name="文字方塊 12">
            <a:extLst>
              <a:ext uri="{FF2B5EF4-FFF2-40B4-BE49-F238E27FC236}">
                <a16:creationId xmlns:a16="http://schemas.microsoft.com/office/drawing/2014/main" id="{8DFB859B-5B73-5B26-B287-361D4B467DAD}"/>
              </a:ext>
            </a:extLst>
          </p:cNvPr>
          <p:cNvSpPr txBox="1"/>
          <p:nvPr/>
        </p:nvSpPr>
        <p:spPr>
          <a:xfrm>
            <a:off x="2643935" y="3609136"/>
            <a:ext cx="6686341" cy="369332"/>
          </a:xfrm>
          <a:prstGeom prst="rect">
            <a:avLst/>
          </a:prstGeom>
          <a:noFill/>
        </p:spPr>
        <p:txBody>
          <a:bodyPr wrap="square">
            <a:spAutoFit/>
          </a:bodyPr>
          <a:lstStyle/>
          <a:p>
            <a:r>
              <a:rPr lang="zh-TW" altLang="en-US" dirty="0">
                <a:latin typeface="Arial" panose="020B0604020202020204" pitchFamily="34" charset="0"/>
                <a:cs typeface="Arial" panose="020B0604020202020204" pitchFamily="34" charset="0"/>
              </a:rPr>
              <a:t>NOTE: Replace all StudentID with your student ID number</a:t>
            </a:r>
            <a:r>
              <a:rPr lang="en-US" altLang="zh-TW" dirty="0">
                <a:latin typeface="Arial" panose="020B0604020202020204" pitchFamily="34" charset="0"/>
                <a:cs typeface="Arial" panose="020B0604020202020204" pitchFamily="34" charset="0"/>
              </a:rPr>
              <a:t>!!</a:t>
            </a:r>
            <a:endParaRPr lang="zh-TW" altLang="en-US" dirty="0">
              <a:latin typeface="Arial" panose="020B0604020202020204" pitchFamily="34" charset="0"/>
              <a:cs typeface="Arial" panose="020B0604020202020204" pitchFamily="34" charset="0"/>
            </a:endParaRPr>
          </a:p>
        </p:txBody>
      </p:sp>
      <p:sp>
        <p:nvSpPr>
          <p:cNvPr id="15" name="文字方塊 14">
            <a:extLst>
              <a:ext uri="{FF2B5EF4-FFF2-40B4-BE49-F238E27FC236}">
                <a16:creationId xmlns:a16="http://schemas.microsoft.com/office/drawing/2014/main" id="{32AAEADD-9388-9E38-9FCD-1A64169E7043}"/>
              </a:ext>
            </a:extLst>
          </p:cNvPr>
          <p:cNvSpPr txBox="1"/>
          <p:nvPr/>
        </p:nvSpPr>
        <p:spPr>
          <a:xfrm>
            <a:off x="1930702" y="6076608"/>
            <a:ext cx="8225348" cy="369332"/>
          </a:xfrm>
          <a:prstGeom prst="rect">
            <a:avLst/>
          </a:prstGeom>
          <a:noFill/>
        </p:spPr>
        <p:txBody>
          <a:bodyPr wrap="square">
            <a:spAutoFit/>
          </a:bodyPr>
          <a:lstStyle/>
          <a:p>
            <a:r>
              <a:rPr lang="zh-TW" altLang="en-US" dirty="0">
                <a:highlight>
                  <a:srgbClr val="FFFF00"/>
                </a:highlight>
                <a:latin typeface="Arial" panose="020B0604020202020204" pitchFamily="34" charset="0"/>
                <a:cs typeface="Arial" panose="020B0604020202020204" pitchFamily="34" charset="0"/>
              </a:rPr>
              <a:t>!!! Incorrect format (either the file structure or file name) will lose 10 points. !!!</a:t>
            </a:r>
          </a:p>
        </p:txBody>
      </p:sp>
      <p:pic>
        <p:nvPicPr>
          <p:cNvPr id="6" name="圖片 5">
            <a:extLst>
              <a:ext uri="{FF2B5EF4-FFF2-40B4-BE49-F238E27FC236}">
                <a16:creationId xmlns:a16="http://schemas.microsoft.com/office/drawing/2014/main" id="{79908096-9FFA-44D8-8A99-936B92270C23}"/>
              </a:ext>
            </a:extLst>
          </p:cNvPr>
          <p:cNvPicPr>
            <a:picLocks noChangeAspect="1"/>
          </p:cNvPicPr>
          <p:nvPr/>
        </p:nvPicPr>
        <p:blipFill>
          <a:blip r:embed="rId3"/>
          <a:stretch>
            <a:fillRect/>
          </a:stretch>
        </p:blipFill>
        <p:spPr>
          <a:xfrm>
            <a:off x="0" y="6414391"/>
            <a:ext cx="600159" cy="438211"/>
          </a:xfrm>
          <a:prstGeom prst="rect">
            <a:avLst/>
          </a:prstGeom>
        </p:spPr>
      </p:pic>
      <p:grpSp>
        <p:nvGrpSpPr>
          <p:cNvPr id="19" name="群組 18">
            <a:extLst>
              <a:ext uri="{FF2B5EF4-FFF2-40B4-BE49-F238E27FC236}">
                <a16:creationId xmlns:a16="http://schemas.microsoft.com/office/drawing/2014/main" id="{19CC710F-9CEE-6E35-71D2-34DFC6FFDBAA}"/>
              </a:ext>
            </a:extLst>
          </p:cNvPr>
          <p:cNvGrpSpPr/>
          <p:nvPr/>
        </p:nvGrpSpPr>
        <p:grpSpPr>
          <a:xfrm>
            <a:off x="0" y="-13076"/>
            <a:ext cx="3223491" cy="2255981"/>
            <a:chOff x="0" y="5398"/>
            <a:chExt cx="3223491" cy="2255981"/>
          </a:xfrm>
        </p:grpSpPr>
        <p:cxnSp>
          <p:nvCxnSpPr>
            <p:cNvPr id="12" name="直線接點 11">
              <a:extLst>
                <a:ext uri="{FF2B5EF4-FFF2-40B4-BE49-F238E27FC236}">
                  <a16:creationId xmlns:a16="http://schemas.microsoft.com/office/drawing/2014/main" id="{43C2E8CF-A5D3-76F4-C42E-8DDB162F98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4" name="直線接點 13">
              <a:extLst>
                <a:ext uri="{FF2B5EF4-FFF2-40B4-BE49-F238E27FC236}">
                  <a16:creationId xmlns:a16="http://schemas.microsoft.com/office/drawing/2014/main" id="{0844CE8E-F283-E131-C786-5013956AAC2A}"/>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20" name="圖片 19">
            <a:extLst>
              <a:ext uri="{FF2B5EF4-FFF2-40B4-BE49-F238E27FC236}">
                <a16:creationId xmlns:a16="http://schemas.microsoft.com/office/drawing/2014/main" id="{A72ED420-D2B7-4C8C-BE27-929A7C1CCE3D}"/>
              </a:ext>
            </a:extLst>
          </p:cNvPr>
          <p:cNvPicPr>
            <a:picLocks noChangeAspect="1"/>
          </p:cNvPicPr>
          <p:nvPr/>
        </p:nvPicPr>
        <p:blipFill>
          <a:blip r:embed="rId4"/>
          <a:stretch>
            <a:fillRect/>
          </a:stretch>
        </p:blipFill>
        <p:spPr>
          <a:xfrm>
            <a:off x="11167862" y="69809"/>
            <a:ext cx="962159" cy="590632"/>
          </a:xfrm>
          <a:prstGeom prst="rect">
            <a:avLst/>
          </a:prstGeom>
        </p:spPr>
      </p:pic>
      <p:pic>
        <p:nvPicPr>
          <p:cNvPr id="4" name="圖片 3">
            <a:extLst>
              <a:ext uri="{FF2B5EF4-FFF2-40B4-BE49-F238E27FC236}">
                <a16:creationId xmlns:a16="http://schemas.microsoft.com/office/drawing/2014/main" id="{17DD2EE5-D620-F6BF-2CE0-F2984CCA2F4A}"/>
              </a:ext>
            </a:extLst>
          </p:cNvPr>
          <p:cNvPicPr>
            <a:picLocks noChangeAspect="1"/>
          </p:cNvPicPr>
          <p:nvPr/>
        </p:nvPicPr>
        <p:blipFill>
          <a:blip r:embed="rId5"/>
          <a:stretch>
            <a:fillRect/>
          </a:stretch>
        </p:blipFill>
        <p:spPr>
          <a:xfrm>
            <a:off x="2966371" y="4036799"/>
            <a:ext cx="6154009" cy="1981477"/>
          </a:xfrm>
          <a:prstGeom prst="rect">
            <a:avLst/>
          </a:prstGeom>
          <a:ln>
            <a:solidFill>
              <a:schemeClr val="tx1"/>
            </a:solidFill>
          </a:ln>
        </p:spPr>
      </p:pic>
    </p:spTree>
    <p:extLst>
      <p:ext uri="{BB962C8B-B14F-4D97-AF65-F5344CB8AC3E}">
        <p14:creationId xmlns:p14="http://schemas.microsoft.com/office/powerpoint/2010/main" val="275828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C4878D5F-3044-1977-5D49-8E2F31BC2E37}"/>
              </a:ext>
            </a:extLst>
          </p:cNvPr>
          <p:cNvPicPr>
            <a:picLocks noChangeAspect="1"/>
          </p:cNvPicPr>
          <p:nvPr/>
        </p:nvPicPr>
        <p:blipFill>
          <a:blip r:embed="rId2"/>
          <a:stretch>
            <a:fillRect/>
          </a:stretch>
        </p:blipFill>
        <p:spPr>
          <a:xfrm>
            <a:off x="0" y="-2308"/>
            <a:ext cx="12192000" cy="6854910"/>
          </a:xfrm>
          <a:prstGeom prst="rect">
            <a:avLst/>
          </a:prstGeom>
        </p:spPr>
      </p:pic>
      <p:sp>
        <p:nvSpPr>
          <p:cNvPr id="2" name="Title 1">
            <a:extLst>
              <a:ext uri="{FF2B5EF4-FFF2-40B4-BE49-F238E27FC236}">
                <a16:creationId xmlns:a16="http://schemas.microsoft.com/office/drawing/2014/main" id="{66791B1F-3E6D-9D04-7F90-3B7D302B2353}"/>
              </a:ext>
            </a:extLst>
          </p:cNvPr>
          <p:cNvSpPr>
            <a:spLocks noGrp="1"/>
          </p:cNvSpPr>
          <p:nvPr>
            <p:ph type="title"/>
          </p:nvPr>
        </p:nvSpPr>
        <p:spPr/>
        <p:txBody>
          <a:bodyPr/>
          <a:lstStyle/>
          <a:p>
            <a:r>
              <a:rPr lang="en-US" altLang="en-US" dirty="0">
                <a:latin typeface="Arial" panose="020B0604020202020204" pitchFamily="34" charset="0"/>
                <a:cs typeface="Arial" panose="020B0604020202020204" pitchFamily="34" charset="0"/>
              </a:rPr>
              <a:t>Deadline</a:t>
            </a:r>
            <a:endParaRPr lang="en-US" dirty="0">
              <a:latin typeface="Arial" panose="020B0604020202020204" pitchFamily="34" charset="0"/>
              <a:cs typeface="Arial" panose="020B0604020202020204" pitchFamily="34" charset="0"/>
            </a:endParaRPr>
          </a:p>
        </p:txBody>
      </p:sp>
      <p:pic>
        <p:nvPicPr>
          <p:cNvPr id="6" name="圖片 5">
            <a:extLst>
              <a:ext uri="{FF2B5EF4-FFF2-40B4-BE49-F238E27FC236}">
                <a16:creationId xmlns:a16="http://schemas.microsoft.com/office/drawing/2014/main" id="{79908096-9FFA-44D8-8A99-936B92270C23}"/>
              </a:ext>
            </a:extLst>
          </p:cNvPr>
          <p:cNvPicPr>
            <a:picLocks noChangeAspect="1"/>
          </p:cNvPicPr>
          <p:nvPr/>
        </p:nvPicPr>
        <p:blipFill>
          <a:blip r:embed="rId3"/>
          <a:stretch>
            <a:fillRect/>
          </a:stretch>
        </p:blipFill>
        <p:spPr>
          <a:xfrm>
            <a:off x="0" y="6414391"/>
            <a:ext cx="600159" cy="438211"/>
          </a:xfrm>
          <a:prstGeom prst="rect">
            <a:avLst/>
          </a:prstGeom>
        </p:spPr>
      </p:pic>
      <p:grpSp>
        <p:nvGrpSpPr>
          <p:cNvPr id="19" name="群組 18">
            <a:extLst>
              <a:ext uri="{FF2B5EF4-FFF2-40B4-BE49-F238E27FC236}">
                <a16:creationId xmlns:a16="http://schemas.microsoft.com/office/drawing/2014/main" id="{19CC710F-9CEE-6E35-71D2-34DFC6FFDBAA}"/>
              </a:ext>
            </a:extLst>
          </p:cNvPr>
          <p:cNvGrpSpPr/>
          <p:nvPr/>
        </p:nvGrpSpPr>
        <p:grpSpPr>
          <a:xfrm>
            <a:off x="0" y="-13076"/>
            <a:ext cx="3223491" cy="2255981"/>
            <a:chOff x="0" y="5398"/>
            <a:chExt cx="3223491" cy="2255981"/>
          </a:xfrm>
        </p:grpSpPr>
        <p:cxnSp>
          <p:nvCxnSpPr>
            <p:cNvPr id="12" name="直線接點 11">
              <a:extLst>
                <a:ext uri="{FF2B5EF4-FFF2-40B4-BE49-F238E27FC236}">
                  <a16:creationId xmlns:a16="http://schemas.microsoft.com/office/drawing/2014/main" id="{43C2E8CF-A5D3-76F4-C42E-8DDB162F98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4" name="直線接點 13">
              <a:extLst>
                <a:ext uri="{FF2B5EF4-FFF2-40B4-BE49-F238E27FC236}">
                  <a16:creationId xmlns:a16="http://schemas.microsoft.com/office/drawing/2014/main" id="{0844CE8E-F283-E131-C786-5013956AAC2A}"/>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20" name="圖片 19">
            <a:extLst>
              <a:ext uri="{FF2B5EF4-FFF2-40B4-BE49-F238E27FC236}">
                <a16:creationId xmlns:a16="http://schemas.microsoft.com/office/drawing/2014/main" id="{A72ED420-D2B7-4C8C-BE27-929A7C1CCE3D}"/>
              </a:ext>
            </a:extLst>
          </p:cNvPr>
          <p:cNvPicPr>
            <a:picLocks noChangeAspect="1"/>
          </p:cNvPicPr>
          <p:nvPr/>
        </p:nvPicPr>
        <p:blipFill>
          <a:blip r:embed="rId4"/>
          <a:stretch>
            <a:fillRect/>
          </a:stretch>
        </p:blipFill>
        <p:spPr>
          <a:xfrm>
            <a:off x="11167862" y="69809"/>
            <a:ext cx="962159" cy="590632"/>
          </a:xfrm>
          <a:prstGeom prst="rect">
            <a:avLst/>
          </a:prstGeom>
        </p:spPr>
      </p:pic>
      <p:cxnSp>
        <p:nvCxnSpPr>
          <p:cNvPr id="34" name="Google Shape;227;p9">
            <a:extLst>
              <a:ext uri="{FF2B5EF4-FFF2-40B4-BE49-F238E27FC236}">
                <a16:creationId xmlns:a16="http://schemas.microsoft.com/office/drawing/2014/main" id="{22FF41B8-3A4A-FB66-08B3-FB2D678FD4DA}"/>
              </a:ext>
            </a:extLst>
          </p:cNvPr>
          <p:cNvCxnSpPr/>
          <p:nvPr/>
        </p:nvCxnSpPr>
        <p:spPr>
          <a:xfrm>
            <a:off x="2772683" y="3049913"/>
            <a:ext cx="7128792" cy="0"/>
          </a:xfrm>
          <a:prstGeom prst="straightConnector1">
            <a:avLst/>
          </a:prstGeom>
          <a:solidFill>
            <a:schemeClr val="accent1"/>
          </a:solidFill>
          <a:ln w="76200" cap="flat" cmpd="sng">
            <a:solidFill>
              <a:srgbClr val="FFC000"/>
            </a:solidFill>
            <a:prstDash val="solid"/>
            <a:round/>
            <a:headEnd type="none" w="sm" len="sm"/>
            <a:tailEnd type="triangle" w="med" len="med"/>
          </a:ln>
        </p:spPr>
      </p:cxnSp>
      <p:sp>
        <p:nvSpPr>
          <p:cNvPr id="35" name="Google Shape;228;p9">
            <a:extLst>
              <a:ext uri="{FF2B5EF4-FFF2-40B4-BE49-F238E27FC236}">
                <a16:creationId xmlns:a16="http://schemas.microsoft.com/office/drawing/2014/main" id="{0ADCE0AA-DE84-73A1-D113-B7195478E0B2}"/>
              </a:ext>
            </a:extLst>
          </p:cNvPr>
          <p:cNvSpPr/>
          <p:nvPr/>
        </p:nvSpPr>
        <p:spPr>
          <a:xfrm>
            <a:off x="3132723" y="2941921"/>
            <a:ext cx="216000" cy="216000"/>
          </a:xfrm>
          <a:prstGeom prst="flowChartConnector">
            <a:avLst/>
          </a:prstGeom>
          <a:solidFill>
            <a:srgbClr val="C00000"/>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36" name="Google Shape;229;p9">
            <a:extLst>
              <a:ext uri="{FF2B5EF4-FFF2-40B4-BE49-F238E27FC236}">
                <a16:creationId xmlns:a16="http://schemas.microsoft.com/office/drawing/2014/main" id="{0372003C-7A5B-3A2F-183F-1AFDBD1227B5}"/>
              </a:ext>
            </a:extLst>
          </p:cNvPr>
          <p:cNvSpPr/>
          <p:nvPr/>
        </p:nvSpPr>
        <p:spPr>
          <a:xfrm>
            <a:off x="3204731" y="3004892"/>
            <a:ext cx="72000" cy="720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37" name="Google Shape;230;p9">
            <a:extLst>
              <a:ext uri="{FF2B5EF4-FFF2-40B4-BE49-F238E27FC236}">
                <a16:creationId xmlns:a16="http://schemas.microsoft.com/office/drawing/2014/main" id="{9D3B0F48-DD08-46B4-742F-6ED5384F9F0C}"/>
              </a:ext>
            </a:extLst>
          </p:cNvPr>
          <p:cNvSpPr/>
          <p:nvPr/>
        </p:nvSpPr>
        <p:spPr>
          <a:xfrm>
            <a:off x="6157059" y="2941921"/>
            <a:ext cx="216000" cy="216000"/>
          </a:xfrm>
          <a:prstGeom prst="flowChartConnector">
            <a:avLst/>
          </a:prstGeom>
          <a:solidFill>
            <a:srgbClr val="C00000"/>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38" name="Google Shape;231;p9">
            <a:extLst>
              <a:ext uri="{FF2B5EF4-FFF2-40B4-BE49-F238E27FC236}">
                <a16:creationId xmlns:a16="http://schemas.microsoft.com/office/drawing/2014/main" id="{4EDD4EBB-2427-DDAA-45A8-FC9199D0E235}"/>
              </a:ext>
            </a:extLst>
          </p:cNvPr>
          <p:cNvSpPr/>
          <p:nvPr/>
        </p:nvSpPr>
        <p:spPr>
          <a:xfrm>
            <a:off x="6229067" y="3004892"/>
            <a:ext cx="72000" cy="720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39" name="Google Shape;232;p9">
            <a:extLst>
              <a:ext uri="{FF2B5EF4-FFF2-40B4-BE49-F238E27FC236}">
                <a16:creationId xmlns:a16="http://schemas.microsoft.com/office/drawing/2014/main" id="{C01E841D-B588-7456-6194-E2EDDEA28563}"/>
              </a:ext>
            </a:extLst>
          </p:cNvPr>
          <p:cNvSpPr/>
          <p:nvPr/>
        </p:nvSpPr>
        <p:spPr>
          <a:xfrm>
            <a:off x="7462439" y="2941921"/>
            <a:ext cx="216000" cy="216000"/>
          </a:xfrm>
          <a:prstGeom prst="flowChartConnector">
            <a:avLst/>
          </a:prstGeom>
          <a:solidFill>
            <a:srgbClr val="C00000"/>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40" name="Google Shape;233;p9">
            <a:extLst>
              <a:ext uri="{FF2B5EF4-FFF2-40B4-BE49-F238E27FC236}">
                <a16:creationId xmlns:a16="http://schemas.microsoft.com/office/drawing/2014/main" id="{BF65B172-51BD-CF4B-57C1-38CAC21E3DE5}"/>
              </a:ext>
            </a:extLst>
          </p:cNvPr>
          <p:cNvSpPr/>
          <p:nvPr/>
        </p:nvSpPr>
        <p:spPr>
          <a:xfrm>
            <a:off x="7525211" y="3004892"/>
            <a:ext cx="72000" cy="72000"/>
          </a:xfrm>
          <a:prstGeom prst="flowChartConnector">
            <a:avLst/>
          </a:prstGeom>
          <a:solidFill>
            <a:schemeClr val="accent3"/>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41" name="Google Shape;235;p9">
            <a:extLst>
              <a:ext uri="{FF2B5EF4-FFF2-40B4-BE49-F238E27FC236}">
                <a16:creationId xmlns:a16="http://schemas.microsoft.com/office/drawing/2014/main" id="{F08C8514-47D6-DF64-1EDA-C3DF689C367A}"/>
              </a:ext>
            </a:extLst>
          </p:cNvPr>
          <p:cNvSpPr txBox="1"/>
          <p:nvPr/>
        </p:nvSpPr>
        <p:spPr>
          <a:xfrm>
            <a:off x="5714959" y="4920502"/>
            <a:ext cx="1170513" cy="1015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400"/>
              <a:buFont typeface="Garamond"/>
              <a:buNone/>
            </a:pPr>
            <a:r>
              <a:rPr lang="en-US" sz="2400" dirty="0">
                <a:solidFill>
                  <a:schemeClr val="dk1"/>
                </a:solidFill>
                <a:latin typeface="Garamond"/>
                <a:ea typeface="Garamond"/>
                <a:cs typeface="Garamond"/>
                <a:sym typeface="Garamond"/>
              </a:rPr>
              <a:t>5/8</a:t>
            </a:r>
            <a:endParaRPr sz="1800" dirty="0">
              <a:solidFill>
                <a:schemeClr val="dk1"/>
              </a:solidFill>
              <a:latin typeface="Arial"/>
              <a:ea typeface="Arial"/>
              <a:cs typeface="Arial"/>
              <a:sym typeface="Arial"/>
            </a:endParaRPr>
          </a:p>
          <a:p>
            <a:pPr marL="0" marR="0" lvl="0" indent="0" algn="ctr" rtl="0">
              <a:spcBef>
                <a:spcPts val="0"/>
              </a:spcBef>
              <a:spcAft>
                <a:spcPts val="0"/>
              </a:spcAft>
              <a:buClr>
                <a:schemeClr val="dk1"/>
              </a:buClr>
              <a:buSzPts val="1600"/>
              <a:buFont typeface="Garamond"/>
              <a:buNone/>
            </a:pPr>
            <a:r>
              <a:rPr lang="en-US" sz="1600" dirty="0">
                <a:solidFill>
                  <a:schemeClr val="dk1"/>
                </a:solidFill>
                <a:latin typeface="Garamond"/>
                <a:ea typeface="Garamond"/>
                <a:cs typeface="Garamond"/>
                <a:sym typeface="Garamond"/>
              </a:rPr>
              <a:t>23:59</a:t>
            </a:r>
            <a:br>
              <a:rPr lang="en-US" sz="2400" dirty="0">
                <a:solidFill>
                  <a:schemeClr val="dk1"/>
                </a:solidFill>
                <a:latin typeface="Garamond"/>
                <a:ea typeface="Garamond"/>
                <a:cs typeface="Garamond"/>
                <a:sym typeface="Garamond"/>
              </a:rPr>
            </a:br>
            <a:r>
              <a:rPr lang="en-US" sz="2000" b="1" dirty="0">
                <a:solidFill>
                  <a:srgbClr val="FF0000"/>
                </a:solidFill>
                <a:latin typeface="Garamond"/>
                <a:ea typeface="Garamond"/>
                <a:cs typeface="Garamond"/>
                <a:sym typeface="Garamond"/>
              </a:rPr>
              <a:t>Deadline</a:t>
            </a:r>
            <a:endParaRPr sz="2400" b="1" dirty="0">
              <a:solidFill>
                <a:srgbClr val="FF0000"/>
              </a:solidFill>
              <a:latin typeface="Garamond"/>
              <a:ea typeface="Garamond"/>
              <a:cs typeface="Garamond"/>
              <a:sym typeface="Garamond"/>
            </a:endParaRPr>
          </a:p>
        </p:txBody>
      </p:sp>
      <p:sp>
        <p:nvSpPr>
          <p:cNvPr id="42" name="Google Shape;236;p9">
            <a:extLst>
              <a:ext uri="{FF2B5EF4-FFF2-40B4-BE49-F238E27FC236}">
                <a16:creationId xmlns:a16="http://schemas.microsoft.com/office/drawing/2014/main" id="{C1E409E2-7A69-DC6D-E00F-02DFC37B55EA}"/>
              </a:ext>
            </a:extLst>
          </p:cNvPr>
          <p:cNvSpPr txBox="1"/>
          <p:nvPr/>
        </p:nvSpPr>
        <p:spPr>
          <a:xfrm>
            <a:off x="7225997" y="4920502"/>
            <a:ext cx="848601"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400"/>
              <a:buFont typeface="Garamond"/>
              <a:buNone/>
            </a:pPr>
            <a:r>
              <a:rPr lang="en-US" sz="2400" dirty="0">
                <a:solidFill>
                  <a:schemeClr val="dk1"/>
                </a:solidFill>
                <a:latin typeface="Garamond"/>
                <a:ea typeface="Garamond"/>
                <a:cs typeface="Garamond"/>
                <a:sym typeface="Garamond"/>
              </a:rPr>
              <a:t>5/15</a:t>
            </a:r>
            <a:endParaRPr sz="1800" dirty="0">
              <a:solidFill>
                <a:schemeClr val="dk1"/>
              </a:solidFill>
              <a:latin typeface="Arial"/>
              <a:ea typeface="Arial"/>
              <a:cs typeface="Arial"/>
              <a:sym typeface="Arial"/>
            </a:endParaRPr>
          </a:p>
          <a:p>
            <a:pPr marL="0" marR="0" lvl="0" indent="0" algn="ctr" rtl="0">
              <a:spcBef>
                <a:spcPts val="0"/>
              </a:spcBef>
              <a:spcAft>
                <a:spcPts val="0"/>
              </a:spcAft>
              <a:buClr>
                <a:schemeClr val="dk1"/>
              </a:buClr>
              <a:buSzPts val="1600"/>
              <a:buFont typeface="Garamond"/>
              <a:buNone/>
            </a:pPr>
            <a:r>
              <a:rPr lang="en-US" sz="1600" dirty="0">
                <a:solidFill>
                  <a:schemeClr val="dk1"/>
                </a:solidFill>
                <a:latin typeface="Garamond"/>
                <a:ea typeface="Garamond"/>
                <a:cs typeface="Garamond"/>
                <a:sym typeface="Garamond"/>
              </a:rPr>
              <a:t>23:59</a:t>
            </a:r>
            <a:endParaRPr sz="1800" dirty="0">
              <a:solidFill>
                <a:schemeClr val="dk1"/>
              </a:solidFill>
              <a:latin typeface="Arial"/>
              <a:ea typeface="Arial"/>
              <a:cs typeface="Arial"/>
              <a:sym typeface="Arial"/>
            </a:endParaRPr>
          </a:p>
        </p:txBody>
      </p:sp>
      <p:cxnSp>
        <p:nvCxnSpPr>
          <p:cNvPr id="43" name="Google Shape;237;p9">
            <a:extLst>
              <a:ext uri="{FF2B5EF4-FFF2-40B4-BE49-F238E27FC236}">
                <a16:creationId xmlns:a16="http://schemas.microsoft.com/office/drawing/2014/main" id="{DBC15787-8264-1DF6-EB41-2E2AEC34C6CC}"/>
              </a:ext>
            </a:extLst>
          </p:cNvPr>
          <p:cNvCxnSpPr/>
          <p:nvPr/>
        </p:nvCxnSpPr>
        <p:spPr>
          <a:xfrm>
            <a:off x="3240723" y="3229953"/>
            <a:ext cx="0" cy="1584176"/>
          </a:xfrm>
          <a:prstGeom prst="straightConnector1">
            <a:avLst/>
          </a:prstGeom>
          <a:solidFill>
            <a:schemeClr val="accent1"/>
          </a:solidFill>
          <a:ln w="57150" cap="flat" cmpd="sng">
            <a:solidFill>
              <a:srgbClr val="C00000"/>
            </a:solidFill>
            <a:prstDash val="solid"/>
            <a:round/>
            <a:headEnd type="none" w="sm" len="sm"/>
            <a:tailEnd type="none" w="sm" len="sm"/>
          </a:ln>
        </p:spPr>
      </p:cxnSp>
      <p:cxnSp>
        <p:nvCxnSpPr>
          <p:cNvPr id="44" name="Google Shape;238;p9">
            <a:extLst>
              <a:ext uri="{FF2B5EF4-FFF2-40B4-BE49-F238E27FC236}">
                <a16:creationId xmlns:a16="http://schemas.microsoft.com/office/drawing/2014/main" id="{3DADAD04-F9DD-3033-4A3F-C0B45F4D892D}"/>
              </a:ext>
            </a:extLst>
          </p:cNvPr>
          <p:cNvCxnSpPr/>
          <p:nvPr/>
        </p:nvCxnSpPr>
        <p:spPr>
          <a:xfrm>
            <a:off x="6275072" y="3229953"/>
            <a:ext cx="0" cy="1584176"/>
          </a:xfrm>
          <a:prstGeom prst="straightConnector1">
            <a:avLst/>
          </a:prstGeom>
          <a:solidFill>
            <a:schemeClr val="accent1"/>
          </a:solidFill>
          <a:ln w="57150" cap="flat" cmpd="sng">
            <a:solidFill>
              <a:srgbClr val="C00000"/>
            </a:solidFill>
            <a:prstDash val="solid"/>
            <a:round/>
            <a:headEnd type="none" w="sm" len="sm"/>
            <a:tailEnd type="none" w="sm" len="sm"/>
          </a:ln>
        </p:spPr>
      </p:cxnSp>
      <p:cxnSp>
        <p:nvCxnSpPr>
          <p:cNvPr id="45" name="Google Shape;239;p9">
            <a:extLst>
              <a:ext uri="{FF2B5EF4-FFF2-40B4-BE49-F238E27FC236}">
                <a16:creationId xmlns:a16="http://schemas.microsoft.com/office/drawing/2014/main" id="{58669FDA-E9D0-FEFD-71A8-9A1F8D2346AA}"/>
              </a:ext>
            </a:extLst>
          </p:cNvPr>
          <p:cNvCxnSpPr/>
          <p:nvPr/>
        </p:nvCxnSpPr>
        <p:spPr>
          <a:xfrm>
            <a:off x="7579803" y="3216305"/>
            <a:ext cx="0" cy="1584176"/>
          </a:xfrm>
          <a:prstGeom prst="straightConnector1">
            <a:avLst/>
          </a:prstGeom>
          <a:solidFill>
            <a:schemeClr val="accent1"/>
          </a:solidFill>
          <a:ln w="57150" cap="flat" cmpd="sng">
            <a:solidFill>
              <a:srgbClr val="C00000"/>
            </a:solidFill>
            <a:prstDash val="solid"/>
            <a:round/>
            <a:headEnd type="none" w="sm" len="sm"/>
            <a:tailEnd type="none" w="sm" len="sm"/>
          </a:ln>
        </p:spPr>
      </p:cxnSp>
      <p:cxnSp>
        <p:nvCxnSpPr>
          <p:cNvPr id="46" name="Google Shape;240;p9">
            <a:extLst>
              <a:ext uri="{FF2B5EF4-FFF2-40B4-BE49-F238E27FC236}">
                <a16:creationId xmlns:a16="http://schemas.microsoft.com/office/drawing/2014/main" id="{ED44FAED-4A5C-8E64-1803-1939D807E1C2}"/>
              </a:ext>
            </a:extLst>
          </p:cNvPr>
          <p:cNvCxnSpPr/>
          <p:nvPr/>
        </p:nvCxnSpPr>
        <p:spPr>
          <a:xfrm>
            <a:off x="7741235" y="3049913"/>
            <a:ext cx="1944216" cy="0"/>
          </a:xfrm>
          <a:prstGeom prst="straightConnector1">
            <a:avLst/>
          </a:prstGeom>
          <a:solidFill>
            <a:schemeClr val="accent1"/>
          </a:solidFill>
          <a:ln w="57150" cap="flat" cmpd="sng">
            <a:solidFill>
              <a:srgbClr val="C00000"/>
            </a:solidFill>
            <a:prstDash val="solid"/>
            <a:round/>
            <a:headEnd type="none" w="sm" len="sm"/>
            <a:tailEnd type="none" w="sm" len="sm"/>
          </a:ln>
        </p:spPr>
      </p:cxnSp>
      <p:sp>
        <p:nvSpPr>
          <p:cNvPr id="47" name="Google Shape;241;p9">
            <a:extLst>
              <a:ext uri="{FF2B5EF4-FFF2-40B4-BE49-F238E27FC236}">
                <a16:creationId xmlns:a16="http://schemas.microsoft.com/office/drawing/2014/main" id="{8C0CE957-1B2F-A20B-14B3-30D1AA82888E}"/>
              </a:ext>
            </a:extLst>
          </p:cNvPr>
          <p:cNvSpPr txBox="1"/>
          <p:nvPr/>
        </p:nvSpPr>
        <p:spPr>
          <a:xfrm>
            <a:off x="6157059" y="2242905"/>
            <a:ext cx="1264691"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Postpone</a:t>
            </a:r>
            <a:endParaRPr sz="1800">
              <a:solidFill>
                <a:schemeClr val="dk1"/>
              </a:solidFill>
              <a:latin typeface="Arial"/>
              <a:ea typeface="Arial"/>
              <a:cs typeface="Arial"/>
              <a:sym typeface="Arial"/>
            </a:endParaRPr>
          </a:p>
          <a:p>
            <a:pPr marL="0" marR="0" lvl="0" indent="0" algn="ctr" rtl="0">
              <a:spcBef>
                <a:spcPts val="0"/>
              </a:spcBef>
              <a:spcAft>
                <a:spcPts val="0"/>
              </a:spcAft>
              <a:buClr>
                <a:srgbClr val="C00000"/>
              </a:buClr>
              <a:buSzPts val="2000"/>
              <a:buFont typeface="Garamond"/>
              <a:buNone/>
            </a:pPr>
            <a:r>
              <a:rPr lang="en-US" sz="2000" b="1">
                <a:solidFill>
                  <a:srgbClr val="C00000"/>
                </a:solidFill>
                <a:latin typeface="Garamond"/>
                <a:ea typeface="Garamond"/>
                <a:cs typeface="Garamond"/>
                <a:sym typeface="Garamond"/>
              </a:rPr>
              <a:t>30% off</a:t>
            </a:r>
            <a:endParaRPr sz="2000" b="1">
              <a:solidFill>
                <a:srgbClr val="C00000"/>
              </a:solidFill>
              <a:latin typeface="Garamond"/>
              <a:ea typeface="Garamond"/>
              <a:cs typeface="Garamond"/>
              <a:sym typeface="Garamond"/>
            </a:endParaRPr>
          </a:p>
        </p:txBody>
      </p:sp>
      <p:sp>
        <p:nvSpPr>
          <p:cNvPr id="48" name="Google Shape;242;p9">
            <a:extLst>
              <a:ext uri="{FF2B5EF4-FFF2-40B4-BE49-F238E27FC236}">
                <a16:creationId xmlns:a16="http://schemas.microsoft.com/office/drawing/2014/main" id="{CABFE72C-048B-EDD0-70ED-FB607619E0A6}"/>
              </a:ext>
            </a:extLst>
          </p:cNvPr>
          <p:cNvSpPr txBox="1"/>
          <p:nvPr/>
        </p:nvSpPr>
        <p:spPr>
          <a:xfrm>
            <a:off x="7870903" y="2253145"/>
            <a:ext cx="1264691"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000"/>
              <a:buFont typeface="Garamond"/>
              <a:buNone/>
            </a:pPr>
            <a:r>
              <a:rPr lang="en-US" sz="2000">
                <a:solidFill>
                  <a:schemeClr val="dk1"/>
                </a:solidFill>
                <a:latin typeface="Garamond"/>
                <a:ea typeface="Garamond"/>
                <a:cs typeface="Garamond"/>
                <a:sym typeface="Garamond"/>
              </a:rPr>
              <a:t>Scoreless</a:t>
            </a:r>
            <a:endParaRPr sz="2000">
              <a:solidFill>
                <a:schemeClr val="dk1"/>
              </a:solidFill>
              <a:latin typeface="Garamond"/>
              <a:ea typeface="Garamond"/>
              <a:cs typeface="Garamond"/>
              <a:sym typeface="Garamond"/>
            </a:endParaRPr>
          </a:p>
        </p:txBody>
      </p:sp>
      <p:sp>
        <p:nvSpPr>
          <p:cNvPr id="49" name="Google Shape;234;p9">
            <a:extLst>
              <a:ext uri="{FF2B5EF4-FFF2-40B4-BE49-F238E27FC236}">
                <a16:creationId xmlns:a16="http://schemas.microsoft.com/office/drawing/2014/main" id="{6A733B9F-7C0B-9246-8E4C-A5A7137CC8A2}"/>
              </a:ext>
            </a:extLst>
          </p:cNvPr>
          <p:cNvSpPr txBox="1"/>
          <p:nvPr/>
        </p:nvSpPr>
        <p:spPr>
          <a:xfrm>
            <a:off x="2394213" y="4889724"/>
            <a:ext cx="1765035"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400"/>
              <a:buFont typeface="Garamond"/>
              <a:buNone/>
            </a:pPr>
            <a:r>
              <a:rPr lang="en-US" sz="2400" dirty="0">
                <a:solidFill>
                  <a:schemeClr val="dk1"/>
                </a:solidFill>
                <a:latin typeface="Garamond"/>
                <a:ea typeface="Garamond"/>
                <a:cs typeface="Garamond"/>
                <a:sym typeface="Garamond"/>
              </a:rPr>
              <a:t>4/11</a:t>
            </a:r>
            <a:endParaRPr sz="1800" dirty="0">
              <a:solidFill>
                <a:schemeClr val="dk1"/>
              </a:solidFill>
              <a:latin typeface="Arial"/>
              <a:ea typeface="Arial"/>
              <a:cs typeface="Arial"/>
              <a:sym typeface="Arial"/>
            </a:endParaRPr>
          </a:p>
          <a:p>
            <a:pPr marL="0" marR="0" lvl="0" indent="0" algn="ctr" rtl="0">
              <a:spcBef>
                <a:spcPts val="0"/>
              </a:spcBef>
              <a:spcAft>
                <a:spcPts val="0"/>
              </a:spcAft>
              <a:buClr>
                <a:schemeClr val="dk1"/>
              </a:buClr>
              <a:buSzPts val="2000"/>
              <a:buFont typeface="Garamond"/>
              <a:buNone/>
            </a:pPr>
            <a:r>
              <a:rPr lang="en-US" sz="2000" dirty="0">
                <a:solidFill>
                  <a:schemeClr val="dk1"/>
                </a:solidFill>
                <a:latin typeface="Garamond"/>
                <a:ea typeface="Garamond"/>
                <a:cs typeface="Garamond"/>
                <a:sym typeface="Garamond"/>
              </a:rPr>
              <a:t>Hw2 release</a:t>
            </a:r>
            <a:endParaRPr sz="2000" dirty="0">
              <a:solidFill>
                <a:schemeClr val="dk1"/>
              </a:solidFill>
              <a:latin typeface="Garamond"/>
              <a:ea typeface="Garamond"/>
              <a:cs typeface="Garamond"/>
              <a:sym typeface="Garamond"/>
            </a:endParaRPr>
          </a:p>
        </p:txBody>
      </p:sp>
    </p:spTree>
    <p:extLst>
      <p:ext uri="{BB962C8B-B14F-4D97-AF65-F5344CB8AC3E}">
        <p14:creationId xmlns:p14="http://schemas.microsoft.com/office/powerpoint/2010/main" val="117424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C4878D5F-3044-1977-5D49-8E2F31BC2E37}"/>
              </a:ext>
            </a:extLst>
          </p:cNvPr>
          <p:cNvPicPr>
            <a:picLocks noChangeAspect="1"/>
          </p:cNvPicPr>
          <p:nvPr/>
        </p:nvPicPr>
        <p:blipFill>
          <a:blip r:embed="rId2"/>
          <a:stretch>
            <a:fillRect/>
          </a:stretch>
        </p:blipFill>
        <p:spPr>
          <a:xfrm>
            <a:off x="0" y="-2308"/>
            <a:ext cx="12192000" cy="6854910"/>
          </a:xfrm>
          <a:prstGeom prst="rect">
            <a:avLst/>
          </a:prstGeom>
        </p:spPr>
      </p:pic>
      <p:sp>
        <p:nvSpPr>
          <p:cNvPr id="2" name="Title 1">
            <a:extLst>
              <a:ext uri="{FF2B5EF4-FFF2-40B4-BE49-F238E27FC236}">
                <a16:creationId xmlns:a16="http://schemas.microsoft.com/office/drawing/2014/main" id="{66791B1F-3E6D-9D04-7F90-3B7D302B2353}"/>
              </a:ext>
            </a:extLst>
          </p:cNvPr>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How to Mail TAs</a:t>
            </a:r>
            <a:endParaRPr lang="en-US" dirty="0">
              <a:latin typeface="Arial" panose="020B0604020202020204" pitchFamily="34" charset="0"/>
              <a:cs typeface="Arial" panose="020B0604020202020204" pitchFamily="34" charset="0"/>
            </a:endParaRPr>
          </a:p>
        </p:txBody>
      </p:sp>
      <p:pic>
        <p:nvPicPr>
          <p:cNvPr id="6" name="圖片 5">
            <a:extLst>
              <a:ext uri="{FF2B5EF4-FFF2-40B4-BE49-F238E27FC236}">
                <a16:creationId xmlns:a16="http://schemas.microsoft.com/office/drawing/2014/main" id="{79908096-9FFA-44D8-8A99-936B92270C23}"/>
              </a:ext>
            </a:extLst>
          </p:cNvPr>
          <p:cNvPicPr>
            <a:picLocks noChangeAspect="1"/>
          </p:cNvPicPr>
          <p:nvPr/>
        </p:nvPicPr>
        <p:blipFill>
          <a:blip r:embed="rId3"/>
          <a:stretch>
            <a:fillRect/>
          </a:stretch>
        </p:blipFill>
        <p:spPr>
          <a:xfrm>
            <a:off x="0" y="6414391"/>
            <a:ext cx="600159" cy="438211"/>
          </a:xfrm>
          <a:prstGeom prst="rect">
            <a:avLst/>
          </a:prstGeom>
        </p:spPr>
      </p:pic>
      <p:grpSp>
        <p:nvGrpSpPr>
          <p:cNvPr id="19" name="群組 18">
            <a:extLst>
              <a:ext uri="{FF2B5EF4-FFF2-40B4-BE49-F238E27FC236}">
                <a16:creationId xmlns:a16="http://schemas.microsoft.com/office/drawing/2014/main" id="{19CC710F-9CEE-6E35-71D2-34DFC6FFDBAA}"/>
              </a:ext>
            </a:extLst>
          </p:cNvPr>
          <p:cNvGrpSpPr/>
          <p:nvPr/>
        </p:nvGrpSpPr>
        <p:grpSpPr>
          <a:xfrm>
            <a:off x="0" y="-13076"/>
            <a:ext cx="3223491" cy="2255981"/>
            <a:chOff x="0" y="5398"/>
            <a:chExt cx="3223491" cy="2255981"/>
          </a:xfrm>
        </p:grpSpPr>
        <p:cxnSp>
          <p:nvCxnSpPr>
            <p:cNvPr id="12" name="直線接點 11">
              <a:extLst>
                <a:ext uri="{FF2B5EF4-FFF2-40B4-BE49-F238E27FC236}">
                  <a16:creationId xmlns:a16="http://schemas.microsoft.com/office/drawing/2014/main" id="{43C2E8CF-A5D3-76F4-C42E-8DDB162F98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4" name="直線接點 13">
              <a:extLst>
                <a:ext uri="{FF2B5EF4-FFF2-40B4-BE49-F238E27FC236}">
                  <a16:creationId xmlns:a16="http://schemas.microsoft.com/office/drawing/2014/main" id="{0844CE8E-F283-E131-C786-5013956AAC2A}"/>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20" name="圖片 19">
            <a:extLst>
              <a:ext uri="{FF2B5EF4-FFF2-40B4-BE49-F238E27FC236}">
                <a16:creationId xmlns:a16="http://schemas.microsoft.com/office/drawing/2014/main" id="{A72ED420-D2B7-4C8C-BE27-929A7C1CCE3D}"/>
              </a:ext>
            </a:extLst>
          </p:cNvPr>
          <p:cNvPicPr>
            <a:picLocks noChangeAspect="1"/>
          </p:cNvPicPr>
          <p:nvPr/>
        </p:nvPicPr>
        <p:blipFill>
          <a:blip r:embed="rId4"/>
          <a:stretch>
            <a:fillRect/>
          </a:stretch>
        </p:blipFill>
        <p:spPr>
          <a:xfrm>
            <a:off x="11167862" y="69809"/>
            <a:ext cx="962159" cy="590632"/>
          </a:xfrm>
          <a:prstGeom prst="rect">
            <a:avLst/>
          </a:prstGeom>
        </p:spPr>
      </p:pic>
      <p:sp>
        <p:nvSpPr>
          <p:cNvPr id="3" name="Google Shape;249;p10">
            <a:extLst>
              <a:ext uri="{FF2B5EF4-FFF2-40B4-BE49-F238E27FC236}">
                <a16:creationId xmlns:a16="http://schemas.microsoft.com/office/drawing/2014/main" id="{1AB2EB1C-1158-8D27-3457-6F6F59710D0C}"/>
              </a:ext>
            </a:extLst>
          </p:cNvPr>
          <p:cNvSpPr txBox="1">
            <a:spLocks/>
          </p:cNvSpPr>
          <p:nvPr/>
        </p:nvSpPr>
        <p:spPr>
          <a:xfrm>
            <a:off x="1265175" y="1804354"/>
            <a:ext cx="9301225" cy="2025595"/>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75000"/>
              </a:lnSpc>
              <a:spcBef>
                <a:spcPts val="1170"/>
              </a:spcBef>
              <a:buSzPts val="2600"/>
              <a:buFont typeface="Arial"/>
              <a:buChar char="•"/>
            </a:pPr>
            <a:r>
              <a:rPr lang="en-US" dirty="0">
                <a:ea typeface="Linux Libertine" panose="02000503000000000000" pitchFamily="2" charset="0"/>
                <a:cs typeface="Times New Roman" panose="02020603050405020304" pitchFamily="18" charset="0"/>
              </a:rPr>
              <a:t>Send mail to </a:t>
            </a:r>
            <a:r>
              <a:rPr lang="en-US" u="sng" dirty="0">
                <a:solidFill>
                  <a:schemeClr val="hlink"/>
                </a:solidFill>
                <a:ea typeface="Linux Libertine" panose="02000503000000000000" pitchFamily="2" charset="0"/>
                <a:cs typeface="Times New Roman" panose="02020603050405020304" pitchFamily="18" charset="0"/>
                <a:hlinkClick r:id="rId5"/>
              </a:rPr>
              <a:t>asrlab@csie.ncku.edu.tw</a:t>
            </a:r>
            <a:r>
              <a:rPr lang="en-US" dirty="0">
                <a:ea typeface="Linux Libertine" panose="02000503000000000000" pitchFamily="2" charset="0"/>
                <a:cs typeface="Times New Roman" panose="02020603050405020304" pitchFamily="18" charset="0"/>
              </a:rPr>
              <a:t>, not any TA’s mail!!</a:t>
            </a:r>
          </a:p>
          <a:p>
            <a:pPr marL="266700" indent="-266700">
              <a:lnSpc>
                <a:spcPct val="75000"/>
              </a:lnSpc>
              <a:spcBef>
                <a:spcPts val="1170"/>
              </a:spcBef>
              <a:buSzPts val="2600"/>
              <a:buFont typeface="Arial"/>
              <a:buChar char="•"/>
            </a:pPr>
            <a:r>
              <a:rPr lang="en-US" dirty="0">
                <a:ea typeface="Linux Libertine" panose="02000503000000000000" pitchFamily="2" charset="0"/>
                <a:cs typeface="Times New Roman" panose="02020603050405020304" pitchFamily="18" charset="0"/>
              </a:rPr>
              <a:t>Email subject starts with “</a:t>
            </a:r>
            <a:r>
              <a:rPr lang="en-US" dirty="0">
                <a:solidFill>
                  <a:srgbClr val="FF0000"/>
                </a:solidFill>
                <a:ea typeface="Linux Libertine" panose="02000503000000000000" pitchFamily="2" charset="0"/>
                <a:cs typeface="Times New Roman" panose="02020603050405020304" pitchFamily="18" charset="0"/>
              </a:rPr>
              <a:t>[Comp202</a:t>
            </a:r>
            <a:r>
              <a:rPr lang="en-US" altLang="zh-TW" dirty="0">
                <a:solidFill>
                  <a:srgbClr val="FF0000"/>
                </a:solidFill>
                <a:ea typeface="Linux Libertine" panose="02000503000000000000" pitchFamily="2" charset="0"/>
                <a:cs typeface="Times New Roman" panose="02020603050405020304" pitchFamily="18" charset="0"/>
              </a:rPr>
              <a:t>4</a:t>
            </a:r>
            <a:r>
              <a:rPr lang="en-US" dirty="0">
                <a:solidFill>
                  <a:srgbClr val="FF0000"/>
                </a:solidFill>
                <a:ea typeface="Linux Libertine" panose="02000503000000000000" pitchFamily="2" charset="0"/>
                <a:cs typeface="Times New Roman" panose="02020603050405020304" pitchFamily="18" charset="0"/>
              </a:rPr>
              <a:t>]</a:t>
            </a:r>
            <a:r>
              <a:rPr lang="en-US" dirty="0">
                <a:ea typeface="Linux Libertine" panose="02000503000000000000" pitchFamily="2" charset="0"/>
                <a:cs typeface="Times New Roman" panose="02020603050405020304" pitchFamily="18" charset="0"/>
              </a:rPr>
              <a:t>”</a:t>
            </a:r>
          </a:p>
          <a:p>
            <a:pPr marL="266700" indent="-266700">
              <a:lnSpc>
                <a:spcPct val="75000"/>
              </a:lnSpc>
              <a:spcBef>
                <a:spcPts val="1170"/>
              </a:spcBef>
              <a:buSzPts val="2600"/>
              <a:buFont typeface="Arial"/>
              <a:buChar char="•"/>
            </a:pPr>
            <a:r>
              <a:rPr lang="en-US" dirty="0">
                <a:ea typeface="Linux Libertine" panose="02000503000000000000" pitchFamily="2" charset="0"/>
                <a:cs typeface="Times New Roman" panose="02020603050405020304" pitchFamily="18" charset="0"/>
              </a:rPr>
              <a:t>Thoroughly read document before asking questions.</a:t>
            </a:r>
          </a:p>
          <a:p>
            <a:pPr marL="266700" indent="-266700">
              <a:lnSpc>
                <a:spcPct val="75000"/>
              </a:lnSpc>
              <a:spcBef>
                <a:spcPts val="1170"/>
              </a:spcBef>
              <a:buSzPts val="2600"/>
              <a:buFont typeface="Arial"/>
              <a:buChar char="•"/>
            </a:pPr>
            <a:endParaRPr lang="en-US" dirty="0">
              <a:ea typeface="Linux Libertine" panose="02000503000000000000" pitchFamily="2" charset="0"/>
              <a:cs typeface="Times New Roman" panose="02020603050405020304" pitchFamily="18" charset="0"/>
            </a:endParaRPr>
          </a:p>
        </p:txBody>
      </p:sp>
    </p:spTree>
    <p:extLst>
      <p:ext uri="{BB962C8B-B14F-4D97-AF65-F5344CB8AC3E}">
        <p14:creationId xmlns:p14="http://schemas.microsoft.com/office/powerpoint/2010/main" val="400955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901ABEF6-F8F4-BE8B-2004-DCBE811F9616}"/>
              </a:ext>
            </a:extLst>
          </p:cNvPr>
          <p:cNvPicPr>
            <a:picLocks noChangeAspect="1"/>
          </p:cNvPicPr>
          <p:nvPr/>
        </p:nvPicPr>
        <p:blipFill>
          <a:blip r:embed="rId3"/>
          <a:stretch>
            <a:fillRect/>
          </a:stretch>
        </p:blipFill>
        <p:spPr>
          <a:xfrm>
            <a:off x="0" y="-2308"/>
            <a:ext cx="12192000" cy="6854910"/>
          </a:xfrm>
          <a:prstGeom prst="rect">
            <a:avLst/>
          </a:prstGeom>
        </p:spPr>
      </p:pic>
      <p:sp>
        <p:nvSpPr>
          <p:cNvPr id="7171" name="Rectangle 2">
            <a:extLst>
              <a:ext uri="{FF2B5EF4-FFF2-40B4-BE49-F238E27FC236}">
                <a16:creationId xmlns:a16="http://schemas.microsoft.com/office/drawing/2014/main" id="{079B5E23-1D62-6987-3ED0-41544B0FF640}"/>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Overview</a:t>
            </a:r>
            <a:endParaRPr lang="en-AU" altLang="en-US" dirty="0">
              <a:latin typeface="Arial" panose="020B0604020202020204" pitchFamily="34" charset="0"/>
              <a:cs typeface="Arial" panose="020B0604020202020204" pitchFamily="34" charset="0"/>
            </a:endParaRPr>
          </a:p>
        </p:txBody>
      </p:sp>
      <p:pic>
        <p:nvPicPr>
          <p:cNvPr id="5" name="圖片 4">
            <a:extLst>
              <a:ext uri="{FF2B5EF4-FFF2-40B4-BE49-F238E27FC236}">
                <a16:creationId xmlns:a16="http://schemas.microsoft.com/office/drawing/2014/main" id="{7BCEDA46-2038-62AF-C9D5-00DC0BDD0A4D}"/>
              </a:ext>
            </a:extLst>
          </p:cNvPr>
          <p:cNvPicPr>
            <a:picLocks noChangeAspect="1"/>
          </p:cNvPicPr>
          <p:nvPr/>
        </p:nvPicPr>
        <p:blipFill>
          <a:blip r:embed="rId4"/>
          <a:stretch>
            <a:fillRect/>
          </a:stretch>
        </p:blipFill>
        <p:spPr>
          <a:xfrm>
            <a:off x="0" y="6414391"/>
            <a:ext cx="600159" cy="438211"/>
          </a:xfrm>
          <a:prstGeom prst="rect">
            <a:avLst/>
          </a:prstGeom>
        </p:spPr>
      </p:pic>
      <p:grpSp>
        <p:nvGrpSpPr>
          <p:cNvPr id="7" name="群組 6">
            <a:extLst>
              <a:ext uri="{FF2B5EF4-FFF2-40B4-BE49-F238E27FC236}">
                <a16:creationId xmlns:a16="http://schemas.microsoft.com/office/drawing/2014/main" id="{94B5E298-E08C-3F2E-3281-0BEDCEEC25D5}"/>
              </a:ext>
            </a:extLst>
          </p:cNvPr>
          <p:cNvGrpSpPr/>
          <p:nvPr/>
        </p:nvGrpSpPr>
        <p:grpSpPr>
          <a:xfrm>
            <a:off x="0" y="-13076"/>
            <a:ext cx="3223491" cy="2255981"/>
            <a:chOff x="0" y="5398"/>
            <a:chExt cx="3223491" cy="2255981"/>
          </a:xfrm>
        </p:grpSpPr>
        <p:cxnSp>
          <p:nvCxnSpPr>
            <p:cNvPr id="8" name="直線接點 7">
              <a:extLst>
                <a:ext uri="{FF2B5EF4-FFF2-40B4-BE49-F238E27FC236}">
                  <a16:creationId xmlns:a16="http://schemas.microsoft.com/office/drawing/2014/main" id="{EBB246CB-44C3-BF69-36EC-8E591499E812}"/>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9" name="直線接點 8">
              <a:extLst>
                <a:ext uri="{FF2B5EF4-FFF2-40B4-BE49-F238E27FC236}">
                  <a16:creationId xmlns:a16="http://schemas.microsoft.com/office/drawing/2014/main" id="{B007A51F-91CD-377D-AB81-7699827B787A}"/>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0" name="圖片 9">
            <a:extLst>
              <a:ext uri="{FF2B5EF4-FFF2-40B4-BE49-F238E27FC236}">
                <a16:creationId xmlns:a16="http://schemas.microsoft.com/office/drawing/2014/main" id="{84A59F54-DF4A-44B5-AB0F-BAB7788FB2C9}"/>
              </a:ext>
            </a:extLst>
          </p:cNvPr>
          <p:cNvPicPr>
            <a:picLocks noChangeAspect="1"/>
          </p:cNvPicPr>
          <p:nvPr/>
        </p:nvPicPr>
        <p:blipFill>
          <a:blip r:embed="rId5"/>
          <a:stretch>
            <a:fillRect/>
          </a:stretch>
        </p:blipFill>
        <p:spPr>
          <a:xfrm>
            <a:off x="11167862" y="69809"/>
            <a:ext cx="962159" cy="590632"/>
          </a:xfrm>
          <a:prstGeom prst="rect">
            <a:avLst/>
          </a:prstGeom>
        </p:spPr>
      </p:pic>
      <p:sp>
        <p:nvSpPr>
          <p:cNvPr id="12" name="文字方塊 11">
            <a:extLst>
              <a:ext uri="{FF2B5EF4-FFF2-40B4-BE49-F238E27FC236}">
                <a16:creationId xmlns:a16="http://schemas.microsoft.com/office/drawing/2014/main" id="{67A8C490-4F52-604C-9E66-A0BDF00B9D80}"/>
              </a:ext>
            </a:extLst>
          </p:cNvPr>
          <p:cNvSpPr txBox="1"/>
          <p:nvPr/>
        </p:nvSpPr>
        <p:spPr>
          <a:xfrm>
            <a:off x="1145308" y="1701456"/>
            <a:ext cx="10515600" cy="2308324"/>
          </a:xfrm>
          <a:prstGeom prst="rect">
            <a:avLst/>
          </a:prstGeom>
          <a:noFill/>
        </p:spPr>
        <p:txBody>
          <a:bodyPr wrap="square">
            <a:spAutoFit/>
          </a:bodyPr>
          <a:lstStyle/>
          <a:p>
            <a:pPr marL="342900" indent="-342900">
              <a:buFont typeface="+mj-lt"/>
              <a:buAutoNum type="arabicPeriod"/>
            </a:pPr>
            <a:r>
              <a:rPr lang="zh-TW" altLang="en-US" dirty="0"/>
              <a:t>The performance model used in this assignment uses </a:t>
            </a:r>
            <a:r>
              <a:rPr lang="en-US" altLang="zh-TW" b="1" dirty="0"/>
              <a:t>performance metrics</a:t>
            </a:r>
            <a:r>
              <a:rPr lang="zh-TW" altLang="en-US" b="1" dirty="0"/>
              <a:t> </a:t>
            </a:r>
            <a:r>
              <a:rPr lang="zh-TW" altLang="en-US" dirty="0"/>
              <a:t>to summarize the delivered performance of a RISC-V instruction executed on the target RISC-V processor, including the effect of the CPU pipeline and the memory subsystem.</a:t>
            </a:r>
            <a:endParaRPr lang="en-US" altLang="zh-TW" dirty="0"/>
          </a:p>
          <a:p>
            <a:pPr marL="342900" indent="-342900">
              <a:buFont typeface="+mj-lt"/>
              <a:buAutoNum type="arabicPeriod"/>
            </a:pPr>
            <a:endParaRPr lang="en-US" altLang="zh-TW" dirty="0"/>
          </a:p>
          <a:p>
            <a:pPr marL="342900" indent="-342900">
              <a:buFont typeface="+mj-lt"/>
              <a:buAutoNum type="arabicPeriod"/>
            </a:pPr>
            <a:r>
              <a:rPr lang="en-US" altLang="zh-TW" dirty="0"/>
              <a:t>Given the </a:t>
            </a:r>
            <a:r>
              <a:rPr lang="en-US" altLang="zh-TW" dirty="0" err="1"/>
              <a:t>abov</a:t>
            </a:r>
            <a:r>
              <a:rPr lang="zh-TW" altLang="en-US" dirty="0"/>
              <a:t>e modeling concept, you will need to collect the performance data of your program to derive the CPU execution time. Specifically, you need to record the instruction counts of different types of RISC-V instructions.</a:t>
            </a:r>
          </a:p>
          <a:p>
            <a:pPr marL="342900" indent="-342900">
              <a:buFont typeface="+mj-lt"/>
              <a:buAutoNum type="arabicPeriod"/>
            </a:pPr>
            <a:endParaRPr lang="zh-TW" altLang="en-US" dirty="0"/>
          </a:p>
        </p:txBody>
      </p:sp>
      <p:sp>
        <p:nvSpPr>
          <p:cNvPr id="18" name="文字方塊 17">
            <a:extLst>
              <a:ext uri="{FF2B5EF4-FFF2-40B4-BE49-F238E27FC236}">
                <a16:creationId xmlns:a16="http://schemas.microsoft.com/office/drawing/2014/main" id="{518A40E1-AB73-5516-C3E3-31D73AB3EC39}"/>
              </a:ext>
            </a:extLst>
          </p:cNvPr>
          <p:cNvSpPr txBox="1"/>
          <p:nvPr/>
        </p:nvSpPr>
        <p:spPr>
          <a:xfrm>
            <a:off x="1904999" y="4009780"/>
            <a:ext cx="8996217" cy="2031325"/>
          </a:xfrm>
          <a:prstGeom prst="rect">
            <a:avLst/>
          </a:prstGeom>
          <a:noFill/>
        </p:spPr>
        <p:txBody>
          <a:bodyPr wrap="square">
            <a:spAutoFit/>
          </a:bodyPr>
          <a:lstStyle/>
          <a:p>
            <a:pPr marL="285750" indent="-285750">
              <a:buFont typeface="Arial" panose="020B0604020202020204" pitchFamily="34" charset="0"/>
              <a:buChar char="•"/>
            </a:pPr>
            <a:r>
              <a:rPr lang="zh-TW" altLang="en-US" dirty="0"/>
              <a:t>The instructions are categorized into seven types and their instruction counts should be recorded (accumulated) in the </a:t>
            </a:r>
            <a:r>
              <a:rPr lang="en-US" altLang="zh-TW" dirty="0"/>
              <a:t>seven</a:t>
            </a:r>
            <a:r>
              <a:rPr lang="zh-TW" altLang="en-US" dirty="0"/>
              <a:t> counters: </a:t>
            </a:r>
            <a:r>
              <a:rPr lang="zh-TW" altLang="en-US" dirty="0">
                <a:highlight>
                  <a:srgbClr val="C0C0C0"/>
                </a:highlight>
              </a:rPr>
              <a:t>add_cnt</a:t>
            </a:r>
            <a:r>
              <a:rPr lang="zh-TW" altLang="en-US" dirty="0"/>
              <a:t>, </a:t>
            </a:r>
            <a:r>
              <a:rPr lang="zh-TW" altLang="en-US" dirty="0">
                <a:highlight>
                  <a:srgbClr val="C0C0C0"/>
                </a:highlight>
              </a:rPr>
              <a:t>sub_cnt</a:t>
            </a:r>
            <a:r>
              <a:rPr lang="zh-TW" altLang="en-US" dirty="0"/>
              <a:t>, </a:t>
            </a:r>
            <a:r>
              <a:rPr lang="zh-TW" altLang="en-US" dirty="0">
                <a:highlight>
                  <a:srgbClr val="C0C0C0"/>
                </a:highlight>
              </a:rPr>
              <a:t>mul_cnt</a:t>
            </a:r>
            <a:r>
              <a:rPr lang="zh-TW" altLang="en-US" dirty="0"/>
              <a:t>, </a:t>
            </a:r>
            <a:r>
              <a:rPr lang="zh-TW" altLang="en-US" dirty="0">
                <a:highlight>
                  <a:srgbClr val="C0C0C0"/>
                </a:highlight>
              </a:rPr>
              <a:t>div_cnt</a:t>
            </a:r>
            <a:r>
              <a:rPr lang="zh-TW" altLang="en-US" dirty="0"/>
              <a:t>, </a:t>
            </a:r>
            <a:r>
              <a:rPr lang="zh-TW" altLang="en-US" dirty="0">
                <a:highlight>
                  <a:srgbClr val="C0C0C0"/>
                </a:highlight>
              </a:rPr>
              <a:t>lw_cnt</a:t>
            </a:r>
            <a:r>
              <a:rPr lang="zh-TW" altLang="en-US" dirty="0"/>
              <a:t>, </a:t>
            </a:r>
            <a:r>
              <a:rPr lang="zh-TW" altLang="en-US" dirty="0">
                <a:highlight>
                  <a:srgbClr val="C0C0C0"/>
                </a:highlight>
              </a:rPr>
              <a:t>sw_cnt</a:t>
            </a:r>
            <a:r>
              <a:rPr lang="zh-TW" altLang="en-US" dirty="0"/>
              <a:t>, and </a:t>
            </a:r>
            <a:r>
              <a:rPr lang="zh-TW" altLang="en-US" dirty="0">
                <a:highlight>
                  <a:srgbClr val="C0C0C0"/>
                </a:highlight>
              </a:rPr>
              <a:t>others_cnt</a:t>
            </a:r>
            <a:r>
              <a:rPr lang="zh-TW" altLang="en-US" dirty="0"/>
              <a:t>, respectively. </a:t>
            </a: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r>
              <a:rPr lang="zh-TW" altLang="en-US" dirty="0"/>
              <a:t>The CPIs for the seven types of instructions, </a:t>
            </a:r>
            <a:r>
              <a:rPr lang="zh-TW" altLang="en-US" dirty="0">
                <a:highlight>
                  <a:srgbClr val="C0C0C0"/>
                </a:highlight>
              </a:rPr>
              <a:t>add_CPI</a:t>
            </a:r>
            <a:r>
              <a:rPr lang="zh-TW" altLang="en-US" dirty="0"/>
              <a:t>, </a:t>
            </a:r>
            <a:r>
              <a:rPr lang="zh-TW" altLang="en-US" dirty="0">
                <a:highlight>
                  <a:srgbClr val="C0C0C0"/>
                </a:highlight>
              </a:rPr>
              <a:t>sub_CPI</a:t>
            </a:r>
            <a:r>
              <a:rPr lang="zh-TW" altLang="en-US" dirty="0"/>
              <a:t>, </a:t>
            </a:r>
            <a:r>
              <a:rPr lang="zh-TW" altLang="en-US" dirty="0">
                <a:highlight>
                  <a:srgbClr val="C0C0C0"/>
                </a:highlight>
              </a:rPr>
              <a:t>mul_CPI</a:t>
            </a:r>
            <a:r>
              <a:rPr lang="zh-TW" altLang="en-US" dirty="0"/>
              <a:t>, </a:t>
            </a:r>
            <a:r>
              <a:rPr lang="zh-TW" altLang="en-US" dirty="0">
                <a:highlight>
                  <a:srgbClr val="C0C0C0"/>
                </a:highlight>
              </a:rPr>
              <a:t>div_CPI</a:t>
            </a:r>
            <a:r>
              <a:rPr lang="zh-TW" altLang="en-US" dirty="0"/>
              <a:t>, </a:t>
            </a:r>
            <a:r>
              <a:rPr lang="zh-TW" altLang="en-US" dirty="0">
                <a:highlight>
                  <a:srgbClr val="C0C0C0"/>
                </a:highlight>
              </a:rPr>
              <a:t>lw_CPI</a:t>
            </a:r>
            <a:r>
              <a:rPr lang="zh-TW" altLang="en-US" dirty="0"/>
              <a:t>, </a:t>
            </a:r>
            <a:r>
              <a:rPr lang="zh-TW" altLang="en-US" dirty="0">
                <a:highlight>
                  <a:srgbClr val="C0C0C0"/>
                </a:highlight>
              </a:rPr>
              <a:t>sw_CPI</a:t>
            </a:r>
            <a:r>
              <a:rPr lang="zh-TW" altLang="en-US" dirty="0"/>
              <a:t>, and </a:t>
            </a:r>
            <a:r>
              <a:rPr lang="zh-TW" altLang="en-US" dirty="0">
                <a:highlight>
                  <a:srgbClr val="C0C0C0"/>
                </a:highlight>
              </a:rPr>
              <a:t>others_CPI</a:t>
            </a:r>
            <a:r>
              <a:rPr lang="zh-TW" altLang="en-US" dirty="0"/>
              <a:t> as constants.</a:t>
            </a:r>
          </a:p>
          <a:p>
            <a:pPr marL="285750" indent="-285750">
              <a:buFont typeface="Arial" panose="020B0604020202020204" pitchFamily="34" charset="0"/>
              <a:buChar char="•"/>
            </a:pPr>
            <a:endParaRPr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1426CFB-DDB6-6F10-97DA-CBC011CDA811}"/>
              </a:ext>
            </a:extLst>
          </p:cNvPr>
          <p:cNvPicPr>
            <a:picLocks noChangeAspect="1"/>
          </p:cNvPicPr>
          <p:nvPr/>
        </p:nvPicPr>
        <p:blipFill>
          <a:blip r:embed="rId3"/>
          <a:stretch>
            <a:fillRect/>
          </a:stretch>
        </p:blipFill>
        <p:spPr>
          <a:xfrm>
            <a:off x="0" y="-2308"/>
            <a:ext cx="12192000" cy="6854910"/>
          </a:xfrm>
          <a:prstGeom prst="rect">
            <a:avLst/>
          </a:prstGeom>
        </p:spPr>
      </p:pic>
      <p:sp>
        <p:nvSpPr>
          <p:cNvPr id="9219" name="Rectangle 2">
            <a:extLst>
              <a:ext uri="{FF2B5EF4-FFF2-40B4-BE49-F238E27FC236}">
                <a16:creationId xmlns:a16="http://schemas.microsoft.com/office/drawing/2014/main" id="{E8544A99-532E-CEDF-8ABF-271CC79B3FD8}"/>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Structure</a:t>
            </a:r>
          </a:p>
        </p:txBody>
      </p:sp>
      <p:sp>
        <p:nvSpPr>
          <p:cNvPr id="11" name="文字方塊 10">
            <a:extLst>
              <a:ext uri="{FF2B5EF4-FFF2-40B4-BE49-F238E27FC236}">
                <a16:creationId xmlns:a16="http://schemas.microsoft.com/office/drawing/2014/main" id="{0F0FBC9D-2A58-5A0C-2528-A1C9B0E659AF}"/>
              </a:ext>
            </a:extLst>
          </p:cNvPr>
          <p:cNvSpPr txBox="1"/>
          <p:nvPr/>
        </p:nvSpPr>
        <p:spPr>
          <a:xfrm>
            <a:off x="975716" y="1395454"/>
            <a:ext cx="10515600" cy="369332"/>
          </a:xfrm>
          <a:prstGeom prst="rect">
            <a:avLst/>
          </a:prstGeom>
          <a:noFill/>
        </p:spPr>
        <p:txBody>
          <a:bodyPr wrap="square">
            <a:spAutoFit/>
          </a:bodyPr>
          <a:lstStyle/>
          <a:p>
            <a:r>
              <a:rPr lang="zh-TW" altLang="en-US" dirty="0">
                <a:latin typeface="Arial" panose="020B0604020202020204" pitchFamily="34" charset="0"/>
                <a:cs typeface="Arial" panose="020B0604020202020204" pitchFamily="34" charset="0"/>
              </a:rPr>
              <a:t>You will receive the code with the following structure</a:t>
            </a:r>
            <a:r>
              <a:rPr lang="en-US" altLang="zh-TW" dirty="0">
                <a:latin typeface="Arial" panose="020B0604020202020204" pitchFamily="34" charset="0"/>
                <a:cs typeface="Arial" panose="020B0604020202020204" pitchFamily="34" charset="0"/>
              </a:rPr>
              <a:t>:</a:t>
            </a:r>
            <a:endParaRPr lang="zh-TW" altLang="en-US" dirty="0">
              <a:latin typeface="Arial" panose="020B0604020202020204" pitchFamily="34" charset="0"/>
              <a:cs typeface="Arial" panose="020B0604020202020204" pitchFamily="34" charset="0"/>
            </a:endParaRPr>
          </a:p>
        </p:txBody>
      </p:sp>
      <p:pic>
        <p:nvPicPr>
          <p:cNvPr id="4" name="圖片 3">
            <a:extLst>
              <a:ext uri="{FF2B5EF4-FFF2-40B4-BE49-F238E27FC236}">
                <a16:creationId xmlns:a16="http://schemas.microsoft.com/office/drawing/2014/main" id="{F99B3981-8960-0F3E-DFD6-A8E09C24D2CA}"/>
              </a:ext>
            </a:extLst>
          </p:cNvPr>
          <p:cNvPicPr>
            <a:picLocks noChangeAspect="1"/>
          </p:cNvPicPr>
          <p:nvPr/>
        </p:nvPicPr>
        <p:blipFill>
          <a:blip r:embed="rId4"/>
          <a:stretch>
            <a:fillRect/>
          </a:stretch>
        </p:blipFill>
        <p:spPr>
          <a:xfrm>
            <a:off x="0" y="6414391"/>
            <a:ext cx="600159" cy="438211"/>
          </a:xfrm>
          <a:prstGeom prst="rect">
            <a:avLst/>
          </a:prstGeom>
        </p:spPr>
      </p:pic>
      <p:grpSp>
        <p:nvGrpSpPr>
          <p:cNvPr id="6" name="群組 5">
            <a:extLst>
              <a:ext uri="{FF2B5EF4-FFF2-40B4-BE49-F238E27FC236}">
                <a16:creationId xmlns:a16="http://schemas.microsoft.com/office/drawing/2014/main" id="{DB724ED5-7678-0F16-F014-02E2403939E3}"/>
              </a:ext>
            </a:extLst>
          </p:cNvPr>
          <p:cNvGrpSpPr/>
          <p:nvPr/>
        </p:nvGrpSpPr>
        <p:grpSpPr>
          <a:xfrm>
            <a:off x="0" y="-13076"/>
            <a:ext cx="3223491" cy="2255981"/>
            <a:chOff x="0" y="5398"/>
            <a:chExt cx="3223491" cy="2255981"/>
          </a:xfrm>
        </p:grpSpPr>
        <p:cxnSp>
          <p:nvCxnSpPr>
            <p:cNvPr id="8" name="直線接點 7">
              <a:extLst>
                <a:ext uri="{FF2B5EF4-FFF2-40B4-BE49-F238E27FC236}">
                  <a16:creationId xmlns:a16="http://schemas.microsoft.com/office/drawing/2014/main" id="{A47A1E3D-784B-FC3B-F1FB-B46D41F1FA5D}"/>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0" name="直線接點 9">
              <a:extLst>
                <a:ext uri="{FF2B5EF4-FFF2-40B4-BE49-F238E27FC236}">
                  <a16:creationId xmlns:a16="http://schemas.microsoft.com/office/drawing/2014/main" id="{6A1B7051-C144-8439-54EC-397448CA770C}"/>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2" name="圖片 11">
            <a:extLst>
              <a:ext uri="{FF2B5EF4-FFF2-40B4-BE49-F238E27FC236}">
                <a16:creationId xmlns:a16="http://schemas.microsoft.com/office/drawing/2014/main" id="{71E67405-F9BB-C581-DA07-63626902BB14}"/>
              </a:ext>
            </a:extLst>
          </p:cNvPr>
          <p:cNvPicPr>
            <a:picLocks noChangeAspect="1"/>
          </p:cNvPicPr>
          <p:nvPr/>
        </p:nvPicPr>
        <p:blipFill>
          <a:blip r:embed="rId5"/>
          <a:stretch>
            <a:fillRect/>
          </a:stretch>
        </p:blipFill>
        <p:spPr>
          <a:xfrm>
            <a:off x="11167862" y="69809"/>
            <a:ext cx="962159" cy="590632"/>
          </a:xfrm>
          <a:prstGeom prst="rect">
            <a:avLst/>
          </a:prstGeom>
        </p:spPr>
      </p:pic>
      <p:pic>
        <p:nvPicPr>
          <p:cNvPr id="2" name="圖片 1">
            <a:extLst>
              <a:ext uri="{FF2B5EF4-FFF2-40B4-BE49-F238E27FC236}">
                <a16:creationId xmlns:a16="http://schemas.microsoft.com/office/drawing/2014/main" id="{E3F8D1A8-8C61-2D1E-5DDA-5E4D288AF86A}"/>
              </a:ext>
            </a:extLst>
          </p:cNvPr>
          <p:cNvPicPr>
            <a:picLocks noChangeAspect="1"/>
          </p:cNvPicPr>
          <p:nvPr/>
        </p:nvPicPr>
        <p:blipFill>
          <a:blip r:embed="rId6"/>
          <a:stretch>
            <a:fillRect/>
          </a:stretch>
        </p:blipFill>
        <p:spPr>
          <a:xfrm>
            <a:off x="783267" y="1827203"/>
            <a:ext cx="5129623" cy="4694330"/>
          </a:xfrm>
          <a:prstGeom prst="rect">
            <a:avLst/>
          </a:prstGeom>
          <a:ln>
            <a:solidFill>
              <a:schemeClr val="tx1"/>
            </a:solidFill>
          </a:ln>
        </p:spPr>
      </p:pic>
    </p:spTree>
    <p:extLst>
      <p:ext uri="{BB962C8B-B14F-4D97-AF65-F5344CB8AC3E}">
        <p14:creationId xmlns:p14="http://schemas.microsoft.com/office/powerpoint/2010/main" val="131944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1426CFB-DDB6-6F10-97DA-CBC011CDA811}"/>
              </a:ext>
            </a:extLst>
          </p:cNvPr>
          <p:cNvPicPr>
            <a:picLocks noChangeAspect="1"/>
          </p:cNvPicPr>
          <p:nvPr/>
        </p:nvPicPr>
        <p:blipFill>
          <a:blip r:embed="rId3"/>
          <a:stretch>
            <a:fillRect/>
          </a:stretch>
        </p:blipFill>
        <p:spPr>
          <a:xfrm>
            <a:off x="0" y="-2308"/>
            <a:ext cx="12192000" cy="6854910"/>
          </a:xfrm>
          <a:prstGeom prst="rect">
            <a:avLst/>
          </a:prstGeom>
        </p:spPr>
      </p:pic>
      <p:sp>
        <p:nvSpPr>
          <p:cNvPr id="9219" name="Rectangle 2">
            <a:extLst>
              <a:ext uri="{FF2B5EF4-FFF2-40B4-BE49-F238E27FC236}">
                <a16:creationId xmlns:a16="http://schemas.microsoft.com/office/drawing/2014/main" id="{E8544A99-532E-CEDF-8ABF-271CC79B3FD8}"/>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Structure – Exercise</a:t>
            </a:r>
          </a:p>
        </p:txBody>
      </p:sp>
      <p:pic>
        <p:nvPicPr>
          <p:cNvPr id="4" name="圖片 3">
            <a:extLst>
              <a:ext uri="{FF2B5EF4-FFF2-40B4-BE49-F238E27FC236}">
                <a16:creationId xmlns:a16="http://schemas.microsoft.com/office/drawing/2014/main" id="{F99B3981-8960-0F3E-DFD6-A8E09C24D2CA}"/>
              </a:ext>
            </a:extLst>
          </p:cNvPr>
          <p:cNvPicPr>
            <a:picLocks noChangeAspect="1"/>
          </p:cNvPicPr>
          <p:nvPr/>
        </p:nvPicPr>
        <p:blipFill>
          <a:blip r:embed="rId4"/>
          <a:stretch>
            <a:fillRect/>
          </a:stretch>
        </p:blipFill>
        <p:spPr>
          <a:xfrm>
            <a:off x="0" y="6414391"/>
            <a:ext cx="600159" cy="438211"/>
          </a:xfrm>
          <a:prstGeom prst="rect">
            <a:avLst/>
          </a:prstGeom>
        </p:spPr>
      </p:pic>
      <p:grpSp>
        <p:nvGrpSpPr>
          <p:cNvPr id="6" name="群組 5">
            <a:extLst>
              <a:ext uri="{FF2B5EF4-FFF2-40B4-BE49-F238E27FC236}">
                <a16:creationId xmlns:a16="http://schemas.microsoft.com/office/drawing/2014/main" id="{DB724ED5-7678-0F16-F014-02E2403939E3}"/>
              </a:ext>
            </a:extLst>
          </p:cNvPr>
          <p:cNvGrpSpPr/>
          <p:nvPr/>
        </p:nvGrpSpPr>
        <p:grpSpPr>
          <a:xfrm>
            <a:off x="0" y="-13076"/>
            <a:ext cx="3223491" cy="2255981"/>
            <a:chOff x="0" y="5398"/>
            <a:chExt cx="3223491" cy="2255981"/>
          </a:xfrm>
        </p:grpSpPr>
        <p:cxnSp>
          <p:nvCxnSpPr>
            <p:cNvPr id="8" name="直線接點 7">
              <a:extLst>
                <a:ext uri="{FF2B5EF4-FFF2-40B4-BE49-F238E27FC236}">
                  <a16:creationId xmlns:a16="http://schemas.microsoft.com/office/drawing/2014/main" id="{A47A1E3D-784B-FC3B-F1FB-B46D41F1FA5D}"/>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0" name="直線接點 9">
              <a:extLst>
                <a:ext uri="{FF2B5EF4-FFF2-40B4-BE49-F238E27FC236}">
                  <a16:creationId xmlns:a16="http://schemas.microsoft.com/office/drawing/2014/main" id="{6A1B7051-C144-8439-54EC-397448CA770C}"/>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2" name="圖片 11">
            <a:extLst>
              <a:ext uri="{FF2B5EF4-FFF2-40B4-BE49-F238E27FC236}">
                <a16:creationId xmlns:a16="http://schemas.microsoft.com/office/drawing/2014/main" id="{71E67405-F9BB-C581-DA07-63626902BB14}"/>
              </a:ext>
            </a:extLst>
          </p:cNvPr>
          <p:cNvPicPr>
            <a:picLocks noChangeAspect="1"/>
          </p:cNvPicPr>
          <p:nvPr/>
        </p:nvPicPr>
        <p:blipFill>
          <a:blip r:embed="rId5"/>
          <a:stretch>
            <a:fillRect/>
          </a:stretch>
        </p:blipFill>
        <p:spPr>
          <a:xfrm>
            <a:off x="11167862" y="69809"/>
            <a:ext cx="962159" cy="590632"/>
          </a:xfrm>
          <a:prstGeom prst="rect">
            <a:avLst/>
          </a:prstGeom>
        </p:spPr>
      </p:pic>
      <p:sp>
        <p:nvSpPr>
          <p:cNvPr id="15" name="文字方塊 14">
            <a:extLst>
              <a:ext uri="{FF2B5EF4-FFF2-40B4-BE49-F238E27FC236}">
                <a16:creationId xmlns:a16="http://schemas.microsoft.com/office/drawing/2014/main" id="{768F5E1B-100F-EBD4-2D6C-B72B3F544612}"/>
              </a:ext>
            </a:extLst>
          </p:cNvPr>
          <p:cNvSpPr txBox="1"/>
          <p:nvPr/>
        </p:nvSpPr>
        <p:spPr>
          <a:xfrm>
            <a:off x="6095999" y="1923349"/>
            <a:ext cx="6096001" cy="4031873"/>
          </a:xfrm>
          <a:prstGeom prst="rect">
            <a:avLst/>
          </a:prstGeom>
          <a:noFill/>
        </p:spPr>
        <p:txBody>
          <a:bodyPr wrap="square" rtlCol="0">
            <a:spAutoFit/>
          </a:bodyPr>
          <a:lstStyle/>
          <a:p>
            <a:pPr>
              <a:buClr>
                <a:schemeClr val="accent2"/>
              </a:buClr>
            </a:pPr>
            <a:r>
              <a:rPr lang="en-US" altLang="zh-TW" sz="1600" dirty="0">
                <a:solidFill>
                  <a:srgbClr val="0070C0"/>
                </a:solidFill>
                <a:cs typeface="Times New Roman" panose="02020603050405020304" pitchFamily="18" charset="0"/>
              </a:rPr>
              <a:t>Lab2 exercise1-1</a:t>
            </a:r>
          </a:p>
          <a:p>
            <a:pPr>
              <a:buClr>
                <a:schemeClr val="accent2"/>
              </a:buClr>
            </a:pPr>
            <a:endParaRPr lang="en-US" altLang="zh-TW" sz="1600" dirty="0">
              <a:solidFill>
                <a:srgbClr val="0070C0"/>
              </a:solidFill>
              <a:cs typeface="Times New Roman" panose="02020603050405020304" pitchFamily="18" charset="0"/>
            </a:endParaRP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exercise1_1.c</a:t>
            </a:r>
            <a:r>
              <a:rPr lang="en-US" altLang="zh-TW" sz="1600" dirty="0">
                <a:cs typeface="Times New Roman" panose="02020603050405020304" pitchFamily="18" charset="0"/>
              </a:rPr>
              <a:t>: main</a:t>
            </a:r>
            <a:r>
              <a:rPr lang="zh-TW" altLang="en-US" sz="1600" dirty="0">
                <a:cs typeface="Times New Roman" panose="02020603050405020304" pitchFamily="18" charset="0"/>
              </a:rPr>
              <a:t> </a:t>
            </a:r>
            <a:r>
              <a:rPr lang="en-US" altLang="zh-TW" sz="1600" dirty="0">
                <a:cs typeface="Times New Roman" panose="02020603050405020304" pitchFamily="18" charset="0"/>
              </a:rPr>
              <a:t>file,</a:t>
            </a:r>
            <a:r>
              <a:rPr lang="zh-TW" altLang="en-US" sz="1600" dirty="0">
                <a:cs typeface="Times New Roman" panose="02020603050405020304" pitchFamily="18" charset="0"/>
              </a:rPr>
              <a:t> </a:t>
            </a:r>
            <a:r>
              <a:rPr lang="en-US" altLang="zh-TW" sz="1600" dirty="0">
                <a:cs typeface="Times New Roman" panose="02020603050405020304" pitchFamily="18" charset="0"/>
              </a:rPr>
              <a:t>starting from this file.</a:t>
            </a:r>
          </a:p>
          <a:p>
            <a:pPr marL="285750" indent="-285750">
              <a:buClr>
                <a:schemeClr val="accent2"/>
              </a:buClr>
              <a:buFont typeface="Arial" panose="020B0604020202020204" pitchFamily="34" charset="0"/>
              <a:buChar char="•"/>
            </a:pPr>
            <a:r>
              <a:rPr lang="en-US" altLang="zh-TW" sz="1600" dirty="0" err="1">
                <a:solidFill>
                  <a:schemeClr val="accent2"/>
                </a:solidFill>
                <a:cs typeface="Times New Roman" panose="02020603050405020304" pitchFamily="18" charset="0"/>
              </a:rPr>
              <a:t>pi.h</a:t>
            </a:r>
            <a:r>
              <a:rPr lang="en-US" altLang="zh-TW" sz="1600" dirty="0">
                <a:cs typeface="Times New Roman" panose="02020603050405020304" pitchFamily="18" charset="0"/>
              </a:rPr>
              <a:t>: definition of </a:t>
            </a:r>
            <a:r>
              <a:rPr lang="en-US" altLang="zh-TW" sz="1600" dirty="0">
                <a:highlight>
                  <a:srgbClr val="C0C0C0"/>
                </a:highlight>
                <a:cs typeface="Times New Roman" panose="02020603050405020304" pitchFamily="18" charset="0"/>
              </a:rPr>
              <a:t>exercise1_1.c</a:t>
            </a:r>
            <a:r>
              <a:rPr lang="en-US" altLang="zh-TW" sz="1600" dirty="0">
                <a:cs typeface="Times New Roman" panose="02020603050405020304" pitchFamily="18" charset="0"/>
              </a:rPr>
              <a:t>.</a:t>
            </a:r>
          </a:p>
          <a:p>
            <a:pPr marL="285750" indent="-285750">
              <a:buClr>
                <a:schemeClr val="accent2"/>
              </a:buClr>
              <a:buFont typeface="Arial" panose="020B0604020202020204" pitchFamily="34" charset="0"/>
              <a:buChar char="•"/>
            </a:pPr>
            <a:r>
              <a:rPr lang="en-US" altLang="zh-TW" sz="1600" dirty="0" err="1">
                <a:solidFill>
                  <a:schemeClr val="accent2"/>
                </a:solidFill>
                <a:cs typeface="Times New Roman" panose="02020603050405020304" pitchFamily="18" charset="0"/>
              </a:rPr>
              <a:t>pi.c</a:t>
            </a:r>
            <a:r>
              <a:rPr lang="en-US" altLang="zh-TW" sz="1600" dirty="0">
                <a:cs typeface="Times New Roman" panose="02020603050405020304" pitchFamily="18" charset="0"/>
              </a:rPr>
              <a:t>: implementation answer here. </a:t>
            </a:r>
          </a:p>
          <a:p>
            <a:pPr marL="285750" indent="-285750">
              <a:buClr>
                <a:schemeClr val="accent2"/>
              </a:buClr>
              <a:buFont typeface="Arial" panose="020B0604020202020204" pitchFamily="34" charset="0"/>
              <a:buChar char="•"/>
            </a:pPr>
            <a:r>
              <a:rPr lang="en-US" altLang="zh-TW" sz="1600" dirty="0" err="1">
                <a:solidFill>
                  <a:schemeClr val="accent2"/>
                </a:solidFill>
                <a:cs typeface="Times New Roman" panose="02020603050405020304" pitchFamily="18" charset="0"/>
              </a:rPr>
              <a:t>answer.h</a:t>
            </a:r>
            <a:r>
              <a:rPr lang="en-US" altLang="zh-TW" sz="1600" dirty="0">
                <a:cs typeface="Times New Roman" panose="02020603050405020304" pitchFamily="18" charset="0"/>
              </a:rPr>
              <a:t>: compute performance here.</a:t>
            </a: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N.txt</a:t>
            </a:r>
            <a:r>
              <a:rPr lang="en-US" altLang="zh-TW" sz="1600" dirty="0">
                <a:cs typeface="Times New Roman" panose="02020603050405020304" pitchFamily="18" charset="0"/>
              </a:rPr>
              <a:t>: write down your answer in this file.</a:t>
            </a:r>
          </a:p>
          <a:p>
            <a:pPr>
              <a:buClr>
                <a:schemeClr val="accent2"/>
              </a:buClr>
            </a:pPr>
            <a:endParaRPr lang="en-US" altLang="zh-TW" sz="1600" dirty="0">
              <a:cs typeface="Times New Roman" panose="02020603050405020304" pitchFamily="18" charset="0"/>
            </a:endParaRPr>
          </a:p>
          <a:p>
            <a:pPr marL="285750" indent="-285750">
              <a:buClr>
                <a:schemeClr val="accent2"/>
              </a:buClr>
              <a:buFont typeface="Arial" panose="020B0604020202020204" pitchFamily="34" charset="0"/>
              <a:buChar char="•"/>
            </a:pPr>
            <a:endParaRPr lang="en-US" altLang="zh-TW" sz="1600" dirty="0">
              <a:cs typeface="Times New Roman" panose="02020603050405020304" pitchFamily="18" charset="0"/>
            </a:endParaRPr>
          </a:p>
          <a:p>
            <a:pPr>
              <a:buClr>
                <a:schemeClr val="accent2"/>
              </a:buClr>
            </a:pPr>
            <a:r>
              <a:rPr lang="en-US" altLang="zh-TW" sz="1600" dirty="0">
                <a:solidFill>
                  <a:srgbClr val="0070C0"/>
                </a:solidFill>
                <a:cs typeface="Times New Roman" panose="02020603050405020304" pitchFamily="18" charset="0"/>
              </a:rPr>
              <a:t>Lab2 exercise1-2</a:t>
            </a:r>
          </a:p>
          <a:p>
            <a:pPr>
              <a:buClr>
                <a:schemeClr val="accent2"/>
              </a:buClr>
            </a:pPr>
            <a:endParaRPr lang="en-US" altLang="zh-TW" sz="1600" dirty="0">
              <a:solidFill>
                <a:srgbClr val="0070C0"/>
              </a:solidFill>
              <a:cs typeface="Times New Roman" panose="02020603050405020304" pitchFamily="18" charset="0"/>
            </a:endParaRP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exercise1_2.c</a:t>
            </a:r>
            <a:r>
              <a:rPr lang="en-US" altLang="zh-TW" sz="1600" dirty="0">
                <a:cs typeface="Times New Roman" panose="02020603050405020304" pitchFamily="18" charset="0"/>
              </a:rPr>
              <a:t>: main</a:t>
            </a:r>
            <a:r>
              <a:rPr lang="zh-TW" altLang="en-US" sz="1600" dirty="0">
                <a:cs typeface="Times New Roman" panose="02020603050405020304" pitchFamily="18" charset="0"/>
              </a:rPr>
              <a:t> </a:t>
            </a:r>
            <a:r>
              <a:rPr lang="en-US" altLang="zh-TW" sz="1600" dirty="0">
                <a:cs typeface="Times New Roman" panose="02020603050405020304" pitchFamily="18" charset="0"/>
              </a:rPr>
              <a:t>file,</a:t>
            </a:r>
            <a:r>
              <a:rPr lang="zh-TW" altLang="en-US" sz="1600" dirty="0">
                <a:cs typeface="Times New Roman" panose="02020603050405020304" pitchFamily="18" charset="0"/>
              </a:rPr>
              <a:t> </a:t>
            </a:r>
            <a:r>
              <a:rPr lang="en-US" altLang="zh-TW" sz="1600" dirty="0">
                <a:cs typeface="Times New Roman" panose="02020603050405020304" pitchFamily="18" charset="0"/>
              </a:rPr>
              <a:t>starting from this file.</a:t>
            </a:r>
          </a:p>
          <a:p>
            <a:pPr marL="285750" indent="-285750">
              <a:buClr>
                <a:schemeClr val="accent2"/>
              </a:buClr>
              <a:buFont typeface="Arial" panose="020B0604020202020204" pitchFamily="34" charset="0"/>
              <a:buChar char="•"/>
            </a:pPr>
            <a:r>
              <a:rPr lang="en-US" altLang="zh-TW" sz="1600" dirty="0" err="1">
                <a:solidFill>
                  <a:schemeClr val="accent2"/>
                </a:solidFill>
                <a:cs typeface="Times New Roman" panose="02020603050405020304" pitchFamily="18" charset="0"/>
              </a:rPr>
              <a:t>arraymul.h</a:t>
            </a:r>
            <a:r>
              <a:rPr lang="en-US" altLang="zh-TW" sz="1600" dirty="0">
                <a:cs typeface="Times New Roman" panose="02020603050405020304" pitchFamily="18" charset="0"/>
              </a:rPr>
              <a:t>: definition of </a:t>
            </a:r>
            <a:r>
              <a:rPr lang="en-US" altLang="zh-TW" sz="1600" dirty="0">
                <a:highlight>
                  <a:srgbClr val="C0C0C0"/>
                </a:highlight>
                <a:cs typeface="Times New Roman" panose="02020603050405020304" pitchFamily="18" charset="0"/>
              </a:rPr>
              <a:t>exercise1_2.c</a:t>
            </a:r>
            <a:r>
              <a:rPr lang="en-US" altLang="zh-TW" sz="1600" dirty="0">
                <a:cs typeface="Times New Roman" panose="02020603050405020304" pitchFamily="18" charset="0"/>
              </a:rPr>
              <a:t>, </a:t>
            </a:r>
            <a:r>
              <a:rPr lang="en-US" altLang="zh-TW" sz="1600" dirty="0">
                <a:highlight>
                  <a:srgbClr val="C0C0C0"/>
                </a:highlight>
                <a:cs typeface="Times New Roman" panose="02020603050405020304" pitchFamily="18" charset="0"/>
              </a:rPr>
              <a:t>exercise2_1.c</a:t>
            </a:r>
            <a:r>
              <a:rPr lang="en-US" altLang="zh-TW" sz="1600" dirty="0">
                <a:cs typeface="Times New Roman" panose="02020603050405020304" pitchFamily="18" charset="0"/>
              </a:rPr>
              <a:t>, </a:t>
            </a:r>
            <a:r>
              <a:rPr lang="en-US" altLang="zh-TW" sz="1600" dirty="0">
                <a:highlight>
                  <a:srgbClr val="C0C0C0"/>
                </a:highlight>
                <a:cs typeface="Times New Roman" panose="02020603050405020304" pitchFamily="18" charset="0"/>
              </a:rPr>
              <a:t>exercise2_2.c</a:t>
            </a:r>
            <a:r>
              <a:rPr lang="en-US" altLang="zh-TW" sz="1600" dirty="0">
                <a:cs typeface="Times New Roman" panose="02020603050405020304" pitchFamily="18" charset="0"/>
              </a:rPr>
              <a:t>.</a:t>
            </a:r>
          </a:p>
          <a:p>
            <a:pPr marL="285750" indent="-285750">
              <a:buClr>
                <a:schemeClr val="accent2"/>
              </a:buClr>
              <a:buFont typeface="Arial" panose="020B0604020202020204" pitchFamily="34" charset="0"/>
              <a:buChar char="•"/>
            </a:pPr>
            <a:r>
              <a:rPr lang="en-US" altLang="zh-TW" sz="1600" dirty="0" err="1">
                <a:solidFill>
                  <a:schemeClr val="accent2"/>
                </a:solidFill>
                <a:cs typeface="Times New Roman" panose="02020603050405020304" pitchFamily="18" charset="0"/>
              </a:rPr>
              <a:t>arraymul_baseline.c</a:t>
            </a:r>
            <a:r>
              <a:rPr lang="en-US" altLang="zh-TW" sz="1600" dirty="0">
                <a:cs typeface="Times New Roman" panose="02020603050405020304" pitchFamily="18" charset="0"/>
              </a:rPr>
              <a:t>: implementation answer here.</a:t>
            </a:r>
          </a:p>
          <a:p>
            <a:pPr marL="285750" indent="-285750">
              <a:buClr>
                <a:schemeClr val="accent2"/>
              </a:buClr>
              <a:buFont typeface="Arial" panose="020B0604020202020204" pitchFamily="34" charset="0"/>
              <a:buChar char="•"/>
            </a:pPr>
            <a:r>
              <a:rPr lang="en-US" altLang="zh-TW" sz="1600" dirty="0" err="1">
                <a:solidFill>
                  <a:schemeClr val="accent2"/>
                </a:solidFill>
                <a:cs typeface="Times New Roman" panose="02020603050405020304" pitchFamily="18" charset="0"/>
              </a:rPr>
              <a:t>answer.h</a:t>
            </a:r>
            <a:r>
              <a:rPr lang="en-US" altLang="zh-TW" sz="1600" dirty="0">
                <a:cs typeface="Times New Roman" panose="02020603050405020304" pitchFamily="18" charset="0"/>
              </a:rPr>
              <a:t>: compute performance here.</a:t>
            </a: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arraymul_baseline_cpu_time.txt</a:t>
            </a:r>
            <a:r>
              <a:rPr lang="en-US" altLang="zh-TW" sz="1600" dirty="0">
                <a:cs typeface="Times New Roman" panose="02020603050405020304" pitchFamily="18" charset="0"/>
              </a:rPr>
              <a:t>: </a:t>
            </a:r>
            <a:r>
              <a:rPr lang="en-US" altLang="zh-TW" sz="1600" dirty="0" err="1">
                <a:cs typeface="Times New Roman" panose="02020603050405020304" pitchFamily="18" charset="0"/>
              </a:rPr>
              <a:t>cpu</a:t>
            </a:r>
            <a:r>
              <a:rPr lang="en-US" altLang="zh-TW" sz="1600" dirty="0">
                <a:cs typeface="Times New Roman" panose="02020603050405020304" pitchFamily="18" charset="0"/>
              </a:rPr>
              <a:t> time is stored in this file.</a:t>
            </a:r>
          </a:p>
        </p:txBody>
      </p:sp>
      <p:sp>
        <p:nvSpPr>
          <p:cNvPr id="2" name="文字方塊 1">
            <a:extLst>
              <a:ext uri="{FF2B5EF4-FFF2-40B4-BE49-F238E27FC236}">
                <a16:creationId xmlns:a16="http://schemas.microsoft.com/office/drawing/2014/main" id="{8A45BAA7-AACA-F2A9-BEE5-B0E98FA7422C}"/>
              </a:ext>
            </a:extLst>
          </p:cNvPr>
          <p:cNvSpPr txBox="1"/>
          <p:nvPr/>
        </p:nvSpPr>
        <p:spPr>
          <a:xfrm>
            <a:off x="975716" y="1395454"/>
            <a:ext cx="10515600" cy="369332"/>
          </a:xfrm>
          <a:prstGeom prst="rect">
            <a:avLst/>
          </a:prstGeom>
          <a:noFill/>
        </p:spPr>
        <p:txBody>
          <a:bodyPr wrap="square">
            <a:spAutoFit/>
          </a:bodyPr>
          <a:lstStyle/>
          <a:p>
            <a:r>
              <a:rPr lang="fr-FR" altLang="zh-TW" dirty="0">
                <a:latin typeface="Arial" panose="020B0604020202020204" pitchFamily="34" charset="0"/>
                <a:cs typeface="Arial" panose="020B0604020202020204" pitchFamily="34" charset="0"/>
              </a:rPr>
              <a:t>File description for Exercise1-1 and 1-2</a:t>
            </a:r>
            <a:r>
              <a:rPr lang="en-US" altLang="zh-TW" dirty="0">
                <a:latin typeface="Arial" panose="020B0604020202020204" pitchFamily="34" charset="0"/>
                <a:cs typeface="Arial" panose="020B0604020202020204" pitchFamily="34" charset="0"/>
              </a:rPr>
              <a:t>:</a:t>
            </a:r>
            <a:endParaRPr lang="zh-TW" altLang="en-US" dirty="0">
              <a:latin typeface="Arial" panose="020B0604020202020204" pitchFamily="34" charset="0"/>
              <a:cs typeface="Arial" panose="020B0604020202020204" pitchFamily="34" charset="0"/>
            </a:endParaRPr>
          </a:p>
        </p:txBody>
      </p:sp>
      <p:pic>
        <p:nvPicPr>
          <p:cNvPr id="9" name="圖片 8">
            <a:extLst>
              <a:ext uri="{FF2B5EF4-FFF2-40B4-BE49-F238E27FC236}">
                <a16:creationId xmlns:a16="http://schemas.microsoft.com/office/drawing/2014/main" id="{5F22EE4E-E8C4-05D7-EA64-BA72DFD271CC}"/>
              </a:ext>
            </a:extLst>
          </p:cNvPr>
          <p:cNvPicPr>
            <a:picLocks noChangeAspect="1"/>
          </p:cNvPicPr>
          <p:nvPr/>
        </p:nvPicPr>
        <p:blipFill>
          <a:blip r:embed="rId6"/>
          <a:stretch>
            <a:fillRect/>
          </a:stretch>
        </p:blipFill>
        <p:spPr>
          <a:xfrm>
            <a:off x="783267" y="1827203"/>
            <a:ext cx="5129623" cy="4694330"/>
          </a:xfrm>
          <a:prstGeom prst="rect">
            <a:avLst/>
          </a:prstGeom>
          <a:ln>
            <a:solidFill>
              <a:schemeClr val="tx1"/>
            </a:solidFill>
          </a:ln>
        </p:spPr>
      </p:pic>
    </p:spTree>
    <p:extLst>
      <p:ext uri="{BB962C8B-B14F-4D97-AF65-F5344CB8AC3E}">
        <p14:creationId xmlns:p14="http://schemas.microsoft.com/office/powerpoint/2010/main" val="226671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1426CFB-DDB6-6F10-97DA-CBC011CDA811}"/>
              </a:ext>
            </a:extLst>
          </p:cNvPr>
          <p:cNvPicPr>
            <a:picLocks noChangeAspect="1"/>
          </p:cNvPicPr>
          <p:nvPr/>
        </p:nvPicPr>
        <p:blipFill>
          <a:blip r:embed="rId3"/>
          <a:stretch>
            <a:fillRect/>
          </a:stretch>
        </p:blipFill>
        <p:spPr>
          <a:xfrm>
            <a:off x="0" y="-2308"/>
            <a:ext cx="12192000" cy="6854910"/>
          </a:xfrm>
          <a:prstGeom prst="rect">
            <a:avLst/>
          </a:prstGeom>
        </p:spPr>
      </p:pic>
      <p:sp>
        <p:nvSpPr>
          <p:cNvPr id="9219" name="Rectangle 2">
            <a:extLst>
              <a:ext uri="{FF2B5EF4-FFF2-40B4-BE49-F238E27FC236}">
                <a16:creationId xmlns:a16="http://schemas.microsoft.com/office/drawing/2014/main" id="{E8544A99-532E-CEDF-8ABF-271CC79B3FD8}"/>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Structure – Exercise</a:t>
            </a:r>
          </a:p>
        </p:txBody>
      </p:sp>
      <p:sp>
        <p:nvSpPr>
          <p:cNvPr id="11" name="文字方塊 10">
            <a:extLst>
              <a:ext uri="{FF2B5EF4-FFF2-40B4-BE49-F238E27FC236}">
                <a16:creationId xmlns:a16="http://schemas.microsoft.com/office/drawing/2014/main" id="{0F0FBC9D-2A58-5A0C-2528-A1C9B0E659AF}"/>
              </a:ext>
            </a:extLst>
          </p:cNvPr>
          <p:cNvSpPr txBox="1"/>
          <p:nvPr/>
        </p:nvSpPr>
        <p:spPr>
          <a:xfrm>
            <a:off x="975716" y="1395454"/>
            <a:ext cx="10515600" cy="369332"/>
          </a:xfrm>
          <a:prstGeom prst="rect">
            <a:avLst/>
          </a:prstGeom>
          <a:noFill/>
        </p:spPr>
        <p:txBody>
          <a:bodyPr wrap="square">
            <a:spAutoFit/>
          </a:bodyPr>
          <a:lstStyle/>
          <a:p>
            <a:r>
              <a:rPr lang="fr-FR" altLang="zh-TW" dirty="0">
                <a:latin typeface="Arial" panose="020B0604020202020204" pitchFamily="34" charset="0"/>
                <a:cs typeface="Arial" panose="020B0604020202020204" pitchFamily="34" charset="0"/>
              </a:rPr>
              <a:t>File description for Exercise2-1 and 2-2</a:t>
            </a:r>
            <a:r>
              <a:rPr lang="en-US" altLang="zh-TW" dirty="0">
                <a:latin typeface="Arial" panose="020B0604020202020204" pitchFamily="34" charset="0"/>
                <a:cs typeface="Arial" panose="020B0604020202020204" pitchFamily="34" charset="0"/>
              </a:rPr>
              <a:t>:</a:t>
            </a:r>
            <a:endParaRPr lang="zh-TW" altLang="en-US" dirty="0">
              <a:latin typeface="Arial" panose="020B0604020202020204" pitchFamily="34" charset="0"/>
              <a:cs typeface="Arial" panose="020B0604020202020204" pitchFamily="34" charset="0"/>
            </a:endParaRPr>
          </a:p>
        </p:txBody>
      </p:sp>
      <p:pic>
        <p:nvPicPr>
          <p:cNvPr id="4" name="圖片 3">
            <a:extLst>
              <a:ext uri="{FF2B5EF4-FFF2-40B4-BE49-F238E27FC236}">
                <a16:creationId xmlns:a16="http://schemas.microsoft.com/office/drawing/2014/main" id="{F99B3981-8960-0F3E-DFD6-A8E09C24D2CA}"/>
              </a:ext>
            </a:extLst>
          </p:cNvPr>
          <p:cNvPicPr>
            <a:picLocks noChangeAspect="1"/>
          </p:cNvPicPr>
          <p:nvPr/>
        </p:nvPicPr>
        <p:blipFill>
          <a:blip r:embed="rId4"/>
          <a:stretch>
            <a:fillRect/>
          </a:stretch>
        </p:blipFill>
        <p:spPr>
          <a:xfrm>
            <a:off x="0" y="6414391"/>
            <a:ext cx="600159" cy="438211"/>
          </a:xfrm>
          <a:prstGeom prst="rect">
            <a:avLst/>
          </a:prstGeom>
        </p:spPr>
      </p:pic>
      <p:grpSp>
        <p:nvGrpSpPr>
          <p:cNvPr id="6" name="群組 5">
            <a:extLst>
              <a:ext uri="{FF2B5EF4-FFF2-40B4-BE49-F238E27FC236}">
                <a16:creationId xmlns:a16="http://schemas.microsoft.com/office/drawing/2014/main" id="{DB724ED5-7678-0F16-F014-02E2403939E3}"/>
              </a:ext>
            </a:extLst>
          </p:cNvPr>
          <p:cNvGrpSpPr/>
          <p:nvPr/>
        </p:nvGrpSpPr>
        <p:grpSpPr>
          <a:xfrm>
            <a:off x="0" y="-13076"/>
            <a:ext cx="3223491" cy="2255981"/>
            <a:chOff x="0" y="5398"/>
            <a:chExt cx="3223491" cy="2255981"/>
          </a:xfrm>
        </p:grpSpPr>
        <p:cxnSp>
          <p:nvCxnSpPr>
            <p:cNvPr id="8" name="直線接點 7">
              <a:extLst>
                <a:ext uri="{FF2B5EF4-FFF2-40B4-BE49-F238E27FC236}">
                  <a16:creationId xmlns:a16="http://schemas.microsoft.com/office/drawing/2014/main" id="{A47A1E3D-784B-FC3B-F1FB-B46D41F1FA5D}"/>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0" name="直線接點 9">
              <a:extLst>
                <a:ext uri="{FF2B5EF4-FFF2-40B4-BE49-F238E27FC236}">
                  <a16:creationId xmlns:a16="http://schemas.microsoft.com/office/drawing/2014/main" id="{6A1B7051-C144-8439-54EC-397448CA770C}"/>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2" name="圖片 11">
            <a:extLst>
              <a:ext uri="{FF2B5EF4-FFF2-40B4-BE49-F238E27FC236}">
                <a16:creationId xmlns:a16="http://schemas.microsoft.com/office/drawing/2014/main" id="{71E67405-F9BB-C581-DA07-63626902BB14}"/>
              </a:ext>
            </a:extLst>
          </p:cNvPr>
          <p:cNvPicPr>
            <a:picLocks noChangeAspect="1"/>
          </p:cNvPicPr>
          <p:nvPr/>
        </p:nvPicPr>
        <p:blipFill>
          <a:blip r:embed="rId5"/>
          <a:stretch>
            <a:fillRect/>
          </a:stretch>
        </p:blipFill>
        <p:spPr>
          <a:xfrm>
            <a:off x="11167862" y="69809"/>
            <a:ext cx="962159" cy="590632"/>
          </a:xfrm>
          <a:prstGeom prst="rect">
            <a:avLst/>
          </a:prstGeom>
        </p:spPr>
      </p:pic>
      <p:sp>
        <p:nvSpPr>
          <p:cNvPr id="15" name="文字方塊 14">
            <a:extLst>
              <a:ext uri="{FF2B5EF4-FFF2-40B4-BE49-F238E27FC236}">
                <a16:creationId xmlns:a16="http://schemas.microsoft.com/office/drawing/2014/main" id="{768F5E1B-100F-EBD4-2D6C-B72B3F544612}"/>
              </a:ext>
            </a:extLst>
          </p:cNvPr>
          <p:cNvSpPr txBox="1"/>
          <p:nvPr/>
        </p:nvSpPr>
        <p:spPr>
          <a:xfrm>
            <a:off x="6096978" y="1920038"/>
            <a:ext cx="6095021" cy="3539430"/>
          </a:xfrm>
          <a:prstGeom prst="rect">
            <a:avLst/>
          </a:prstGeom>
          <a:noFill/>
        </p:spPr>
        <p:txBody>
          <a:bodyPr wrap="square" rtlCol="0">
            <a:spAutoFit/>
          </a:bodyPr>
          <a:lstStyle/>
          <a:p>
            <a:pPr>
              <a:buClr>
                <a:schemeClr val="accent2"/>
              </a:buClr>
            </a:pPr>
            <a:r>
              <a:rPr lang="en-US" altLang="zh-TW" sz="1600" dirty="0">
                <a:solidFill>
                  <a:srgbClr val="0070C0"/>
                </a:solidFill>
                <a:cs typeface="Times New Roman" panose="02020603050405020304" pitchFamily="18" charset="0"/>
              </a:rPr>
              <a:t>Lab2 exercise2-1</a:t>
            </a:r>
          </a:p>
          <a:p>
            <a:pPr>
              <a:buClr>
                <a:schemeClr val="accent2"/>
              </a:buClr>
            </a:pPr>
            <a:endParaRPr lang="en-US" altLang="zh-TW" sz="1600" dirty="0">
              <a:solidFill>
                <a:srgbClr val="0070C0"/>
              </a:solidFill>
              <a:cs typeface="Times New Roman" panose="02020603050405020304" pitchFamily="18" charset="0"/>
            </a:endParaRP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exercise2_1.c</a:t>
            </a:r>
            <a:r>
              <a:rPr lang="en-US" altLang="zh-TW" sz="1600" dirty="0">
                <a:cs typeface="Times New Roman" panose="02020603050405020304" pitchFamily="18" charset="0"/>
              </a:rPr>
              <a:t>: main</a:t>
            </a:r>
            <a:r>
              <a:rPr lang="zh-TW" altLang="en-US" sz="1600" dirty="0">
                <a:cs typeface="Times New Roman" panose="02020603050405020304" pitchFamily="18" charset="0"/>
              </a:rPr>
              <a:t> </a:t>
            </a:r>
            <a:r>
              <a:rPr lang="en-US" altLang="zh-TW" sz="1600" dirty="0">
                <a:cs typeface="Times New Roman" panose="02020603050405020304" pitchFamily="18" charset="0"/>
              </a:rPr>
              <a:t>file,</a:t>
            </a:r>
            <a:r>
              <a:rPr lang="zh-TW" altLang="en-US" sz="1600" dirty="0">
                <a:cs typeface="Times New Roman" panose="02020603050405020304" pitchFamily="18" charset="0"/>
              </a:rPr>
              <a:t> </a:t>
            </a:r>
            <a:r>
              <a:rPr lang="en-US" altLang="zh-TW" sz="1600" dirty="0">
                <a:cs typeface="Times New Roman" panose="02020603050405020304" pitchFamily="18" charset="0"/>
              </a:rPr>
              <a:t>starting from this file.</a:t>
            </a:r>
          </a:p>
          <a:p>
            <a:pPr marL="285750" indent="-285750">
              <a:buClr>
                <a:schemeClr val="accent2"/>
              </a:buClr>
              <a:buFont typeface="Arial" panose="020B0604020202020204" pitchFamily="34" charset="0"/>
              <a:buChar char="•"/>
            </a:pPr>
            <a:r>
              <a:rPr lang="en-US" altLang="zh-TW" sz="1600" dirty="0" err="1">
                <a:solidFill>
                  <a:schemeClr val="accent2"/>
                </a:solidFill>
                <a:cs typeface="Times New Roman" panose="02020603050405020304" pitchFamily="18" charset="0"/>
              </a:rPr>
              <a:t>arraymul.h</a:t>
            </a:r>
            <a:r>
              <a:rPr lang="en-US" altLang="zh-TW" sz="1600" dirty="0">
                <a:cs typeface="Times New Roman" panose="02020603050405020304" pitchFamily="18" charset="0"/>
              </a:rPr>
              <a:t>: definition of </a:t>
            </a:r>
            <a:r>
              <a:rPr lang="en-US" altLang="zh-TW" sz="1600" dirty="0">
                <a:highlight>
                  <a:srgbClr val="C0C0C0"/>
                </a:highlight>
                <a:cs typeface="Times New Roman" panose="02020603050405020304" pitchFamily="18" charset="0"/>
              </a:rPr>
              <a:t>exercise1_2.c</a:t>
            </a:r>
            <a:r>
              <a:rPr lang="en-US" altLang="zh-TW" sz="1600" dirty="0">
                <a:cs typeface="Times New Roman" panose="02020603050405020304" pitchFamily="18" charset="0"/>
              </a:rPr>
              <a:t>, </a:t>
            </a:r>
            <a:r>
              <a:rPr lang="en-US" altLang="zh-TW" sz="1600" dirty="0">
                <a:highlight>
                  <a:srgbClr val="C0C0C0"/>
                </a:highlight>
                <a:cs typeface="Times New Roman" panose="02020603050405020304" pitchFamily="18" charset="0"/>
              </a:rPr>
              <a:t>exercise2_1.c</a:t>
            </a:r>
            <a:r>
              <a:rPr lang="en-US" altLang="zh-TW" sz="1600" dirty="0">
                <a:cs typeface="Times New Roman" panose="02020603050405020304" pitchFamily="18" charset="0"/>
              </a:rPr>
              <a:t>, </a:t>
            </a:r>
            <a:r>
              <a:rPr lang="en-US" altLang="zh-TW" sz="1600" dirty="0">
                <a:highlight>
                  <a:srgbClr val="C0C0C0"/>
                </a:highlight>
                <a:cs typeface="Times New Roman" panose="02020603050405020304" pitchFamily="18" charset="0"/>
              </a:rPr>
              <a:t>exercise2_2.c</a:t>
            </a:r>
            <a:r>
              <a:rPr lang="en-US" altLang="zh-TW" sz="1600" dirty="0">
                <a:cs typeface="Times New Roman" panose="02020603050405020304" pitchFamily="18" charset="0"/>
              </a:rPr>
              <a:t>.</a:t>
            </a: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arraymul_improved_version1.c</a:t>
            </a:r>
            <a:r>
              <a:rPr lang="en-US" altLang="zh-TW" sz="1600" dirty="0">
                <a:cs typeface="Times New Roman" panose="02020603050405020304" pitchFamily="18" charset="0"/>
              </a:rPr>
              <a:t>: implementation answer here. </a:t>
            </a:r>
          </a:p>
          <a:p>
            <a:pPr marL="285750" indent="-285750">
              <a:buClr>
                <a:schemeClr val="accent2"/>
              </a:buClr>
              <a:buFont typeface="Arial" panose="020B0604020202020204" pitchFamily="34" charset="0"/>
              <a:buChar char="•"/>
            </a:pPr>
            <a:r>
              <a:rPr lang="en-US" altLang="zh-TW" sz="1600" dirty="0" err="1">
                <a:solidFill>
                  <a:schemeClr val="accent2"/>
                </a:solidFill>
                <a:cs typeface="Times New Roman" panose="02020603050405020304" pitchFamily="18" charset="0"/>
              </a:rPr>
              <a:t>answer.h</a:t>
            </a:r>
            <a:r>
              <a:rPr lang="en-US" altLang="zh-TW" sz="1600" dirty="0">
                <a:cs typeface="Times New Roman" panose="02020603050405020304" pitchFamily="18" charset="0"/>
              </a:rPr>
              <a:t>: compute performance here.</a:t>
            </a: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improved_version1_cpu_time.txt</a:t>
            </a:r>
            <a:r>
              <a:rPr lang="en-US" altLang="zh-TW" sz="1600" dirty="0">
                <a:cs typeface="Times New Roman" panose="02020603050405020304" pitchFamily="18" charset="0"/>
              </a:rPr>
              <a:t>: </a:t>
            </a:r>
            <a:r>
              <a:rPr lang="en-US" altLang="zh-TW" sz="1600" dirty="0" err="1">
                <a:cs typeface="Times New Roman" panose="02020603050405020304" pitchFamily="18" charset="0"/>
              </a:rPr>
              <a:t>cpu</a:t>
            </a:r>
            <a:r>
              <a:rPr lang="en-US" altLang="zh-TW" sz="1600" dirty="0">
                <a:cs typeface="Times New Roman" panose="02020603050405020304" pitchFamily="18" charset="0"/>
              </a:rPr>
              <a:t> time is stored in this file.</a:t>
            </a:r>
          </a:p>
          <a:p>
            <a:pPr>
              <a:buClr>
                <a:schemeClr val="accent2"/>
              </a:buClr>
            </a:pPr>
            <a:endParaRPr lang="en-US" altLang="zh-TW" sz="1600" dirty="0">
              <a:cs typeface="Times New Roman" panose="02020603050405020304" pitchFamily="18" charset="0"/>
            </a:endParaRPr>
          </a:p>
          <a:p>
            <a:pPr>
              <a:buClr>
                <a:schemeClr val="accent2"/>
              </a:buClr>
            </a:pPr>
            <a:r>
              <a:rPr lang="en-US" altLang="zh-TW" sz="1600" dirty="0">
                <a:solidFill>
                  <a:srgbClr val="0070C0"/>
                </a:solidFill>
                <a:cs typeface="Times New Roman" panose="02020603050405020304" pitchFamily="18" charset="0"/>
              </a:rPr>
              <a:t>Lab2 exercise2-2</a:t>
            </a:r>
          </a:p>
          <a:p>
            <a:pPr>
              <a:buClr>
                <a:schemeClr val="accent2"/>
              </a:buClr>
            </a:pPr>
            <a:endParaRPr lang="en-US" altLang="zh-TW" sz="1600" dirty="0">
              <a:solidFill>
                <a:srgbClr val="0070C0"/>
              </a:solidFill>
              <a:cs typeface="Times New Roman" panose="02020603050405020304" pitchFamily="18" charset="0"/>
            </a:endParaRP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exercise2_2.c</a:t>
            </a:r>
            <a:r>
              <a:rPr lang="en-US" altLang="zh-TW" sz="1600" dirty="0">
                <a:cs typeface="Times New Roman" panose="02020603050405020304" pitchFamily="18" charset="0"/>
              </a:rPr>
              <a:t>: main</a:t>
            </a:r>
            <a:r>
              <a:rPr lang="zh-TW" altLang="en-US" sz="1600" dirty="0">
                <a:cs typeface="Times New Roman" panose="02020603050405020304" pitchFamily="18" charset="0"/>
              </a:rPr>
              <a:t> </a:t>
            </a:r>
            <a:r>
              <a:rPr lang="en-US" altLang="zh-TW" sz="1600" dirty="0">
                <a:cs typeface="Times New Roman" panose="02020603050405020304" pitchFamily="18" charset="0"/>
              </a:rPr>
              <a:t>file,</a:t>
            </a:r>
            <a:r>
              <a:rPr lang="zh-TW" altLang="en-US" sz="1600" dirty="0">
                <a:cs typeface="Times New Roman" panose="02020603050405020304" pitchFamily="18" charset="0"/>
              </a:rPr>
              <a:t> </a:t>
            </a:r>
            <a:r>
              <a:rPr lang="en-US" altLang="zh-TW" sz="1600" dirty="0">
                <a:cs typeface="Times New Roman" panose="02020603050405020304" pitchFamily="18" charset="0"/>
              </a:rPr>
              <a:t>starting from this file.</a:t>
            </a:r>
          </a:p>
          <a:p>
            <a:pPr marL="285750" indent="-285750">
              <a:buClr>
                <a:schemeClr val="accent2"/>
              </a:buClr>
              <a:buFont typeface="Arial" panose="020B0604020202020204" pitchFamily="34" charset="0"/>
              <a:buChar char="•"/>
            </a:pPr>
            <a:r>
              <a:rPr lang="en-US" altLang="zh-TW" sz="1600" dirty="0" err="1">
                <a:solidFill>
                  <a:schemeClr val="accent2"/>
                </a:solidFill>
                <a:cs typeface="Times New Roman" panose="02020603050405020304" pitchFamily="18" charset="0"/>
              </a:rPr>
              <a:t>arraymul.h</a:t>
            </a:r>
            <a:r>
              <a:rPr lang="en-US" altLang="zh-TW" sz="1600" dirty="0">
                <a:cs typeface="Times New Roman" panose="02020603050405020304" pitchFamily="18" charset="0"/>
              </a:rPr>
              <a:t>: definition of </a:t>
            </a:r>
            <a:r>
              <a:rPr lang="en-US" altLang="zh-TW" sz="1600" dirty="0">
                <a:highlight>
                  <a:srgbClr val="C0C0C0"/>
                </a:highlight>
                <a:cs typeface="Times New Roman" panose="02020603050405020304" pitchFamily="18" charset="0"/>
              </a:rPr>
              <a:t>exercise1_2.c</a:t>
            </a:r>
            <a:r>
              <a:rPr lang="en-US" altLang="zh-TW" sz="1600" dirty="0">
                <a:cs typeface="Times New Roman" panose="02020603050405020304" pitchFamily="18" charset="0"/>
              </a:rPr>
              <a:t>, </a:t>
            </a:r>
            <a:r>
              <a:rPr lang="en-US" altLang="zh-TW" sz="1600" dirty="0">
                <a:highlight>
                  <a:srgbClr val="C0C0C0"/>
                </a:highlight>
                <a:cs typeface="Times New Roman" panose="02020603050405020304" pitchFamily="18" charset="0"/>
              </a:rPr>
              <a:t>exercise2_1.c</a:t>
            </a:r>
            <a:r>
              <a:rPr lang="en-US" altLang="zh-TW" sz="1600" dirty="0">
                <a:cs typeface="Times New Roman" panose="02020603050405020304" pitchFamily="18" charset="0"/>
              </a:rPr>
              <a:t>, </a:t>
            </a:r>
            <a:r>
              <a:rPr lang="en-US" altLang="zh-TW" sz="1600" dirty="0">
                <a:highlight>
                  <a:srgbClr val="C0C0C0"/>
                </a:highlight>
                <a:cs typeface="Times New Roman" panose="02020603050405020304" pitchFamily="18" charset="0"/>
              </a:rPr>
              <a:t>exercise2_2.c</a:t>
            </a:r>
            <a:r>
              <a:rPr lang="en-US" altLang="zh-TW" sz="1600" dirty="0">
                <a:cs typeface="Times New Roman" panose="02020603050405020304" pitchFamily="18" charset="0"/>
              </a:rPr>
              <a:t>.</a:t>
            </a: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arraymul_improved_version2.c </a:t>
            </a:r>
            <a:r>
              <a:rPr lang="en-US" altLang="zh-TW" sz="1600" dirty="0">
                <a:cs typeface="Times New Roman" panose="02020603050405020304" pitchFamily="18" charset="0"/>
              </a:rPr>
              <a:t>: implementation answer here.</a:t>
            </a:r>
          </a:p>
          <a:p>
            <a:pPr marL="285750" indent="-285750">
              <a:buClr>
                <a:schemeClr val="accent2"/>
              </a:buClr>
              <a:buFont typeface="Arial" panose="020B0604020202020204" pitchFamily="34" charset="0"/>
              <a:buChar char="•"/>
            </a:pPr>
            <a:r>
              <a:rPr lang="en-US" altLang="zh-TW" sz="1600" dirty="0" err="1">
                <a:solidFill>
                  <a:schemeClr val="accent2"/>
                </a:solidFill>
                <a:cs typeface="Times New Roman" panose="02020603050405020304" pitchFamily="18" charset="0"/>
              </a:rPr>
              <a:t>answer.h</a:t>
            </a:r>
            <a:r>
              <a:rPr lang="en-US" altLang="zh-TW" sz="1600" dirty="0">
                <a:cs typeface="Times New Roman" panose="02020603050405020304" pitchFamily="18" charset="0"/>
              </a:rPr>
              <a:t>: compute performance here.</a:t>
            </a:r>
          </a:p>
        </p:txBody>
      </p:sp>
      <p:pic>
        <p:nvPicPr>
          <p:cNvPr id="2" name="圖片 1">
            <a:extLst>
              <a:ext uri="{FF2B5EF4-FFF2-40B4-BE49-F238E27FC236}">
                <a16:creationId xmlns:a16="http://schemas.microsoft.com/office/drawing/2014/main" id="{3C46D495-78BE-B79D-BB4F-53662018FEAD}"/>
              </a:ext>
            </a:extLst>
          </p:cNvPr>
          <p:cNvPicPr>
            <a:picLocks noChangeAspect="1"/>
          </p:cNvPicPr>
          <p:nvPr/>
        </p:nvPicPr>
        <p:blipFill>
          <a:blip r:embed="rId6"/>
          <a:stretch>
            <a:fillRect/>
          </a:stretch>
        </p:blipFill>
        <p:spPr>
          <a:xfrm>
            <a:off x="783267" y="1827203"/>
            <a:ext cx="5129623" cy="4694330"/>
          </a:xfrm>
          <a:prstGeom prst="rect">
            <a:avLst/>
          </a:prstGeom>
          <a:ln>
            <a:solidFill>
              <a:schemeClr val="tx1"/>
            </a:solidFill>
          </a:ln>
        </p:spPr>
      </p:pic>
    </p:spTree>
    <p:extLst>
      <p:ext uri="{BB962C8B-B14F-4D97-AF65-F5344CB8AC3E}">
        <p14:creationId xmlns:p14="http://schemas.microsoft.com/office/powerpoint/2010/main" val="392749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1426CFB-DDB6-6F10-97DA-CBC011CDA811}"/>
              </a:ext>
            </a:extLst>
          </p:cNvPr>
          <p:cNvPicPr>
            <a:picLocks noChangeAspect="1"/>
          </p:cNvPicPr>
          <p:nvPr/>
        </p:nvPicPr>
        <p:blipFill>
          <a:blip r:embed="rId3"/>
          <a:stretch>
            <a:fillRect/>
          </a:stretch>
        </p:blipFill>
        <p:spPr>
          <a:xfrm>
            <a:off x="0" y="-2308"/>
            <a:ext cx="12192000" cy="6854910"/>
          </a:xfrm>
          <a:prstGeom prst="rect">
            <a:avLst/>
          </a:prstGeom>
        </p:spPr>
      </p:pic>
      <p:sp>
        <p:nvSpPr>
          <p:cNvPr id="9219" name="Rectangle 2">
            <a:extLst>
              <a:ext uri="{FF2B5EF4-FFF2-40B4-BE49-F238E27FC236}">
                <a16:creationId xmlns:a16="http://schemas.microsoft.com/office/drawing/2014/main" id="{E8544A99-532E-CEDF-8ABF-271CC79B3FD8}"/>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Structure – Judge files</a:t>
            </a:r>
          </a:p>
        </p:txBody>
      </p:sp>
      <p:sp>
        <p:nvSpPr>
          <p:cNvPr id="11" name="文字方塊 10">
            <a:extLst>
              <a:ext uri="{FF2B5EF4-FFF2-40B4-BE49-F238E27FC236}">
                <a16:creationId xmlns:a16="http://schemas.microsoft.com/office/drawing/2014/main" id="{0F0FBC9D-2A58-5A0C-2528-A1C9B0E659AF}"/>
              </a:ext>
            </a:extLst>
          </p:cNvPr>
          <p:cNvSpPr txBox="1"/>
          <p:nvPr/>
        </p:nvSpPr>
        <p:spPr>
          <a:xfrm>
            <a:off x="975716" y="1395454"/>
            <a:ext cx="10515600" cy="369332"/>
          </a:xfrm>
          <a:prstGeom prst="rect">
            <a:avLst/>
          </a:prstGeom>
          <a:noFill/>
        </p:spPr>
        <p:txBody>
          <a:bodyPr wrap="square">
            <a:spAutoFit/>
          </a:bodyPr>
          <a:lstStyle/>
          <a:p>
            <a:r>
              <a:rPr lang="zh-TW" altLang="en-US" dirty="0">
                <a:latin typeface="Arial" panose="020B0604020202020204" pitchFamily="34" charset="0"/>
                <a:cs typeface="Arial" panose="020B0604020202020204" pitchFamily="34" charset="0"/>
              </a:rPr>
              <a:t>You will receive the </a:t>
            </a:r>
            <a:r>
              <a:rPr lang="en-US" altLang="zh-TW" dirty="0">
                <a:latin typeface="Arial" panose="020B0604020202020204" pitchFamily="34" charset="0"/>
                <a:cs typeface="Arial" panose="020B0604020202020204" pitchFamily="34" charset="0"/>
              </a:rPr>
              <a:t>four judge programs to test your exercises.</a:t>
            </a:r>
            <a:endParaRPr lang="zh-TW" altLang="en-US" dirty="0">
              <a:latin typeface="Arial" panose="020B0604020202020204" pitchFamily="34" charset="0"/>
              <a:cs typeface="Arial" panose="020B0604020202020204" pitchFamily="34" charset="0"/>
            </a:endParaRPr>
          </a:p>
        </p:txBody>
      </p:sp>
      <p:pic>
        <p:nvPicPr>
          <p:cNvPr id="4" name="圖片 3">
            <a:extLst>
              <a:ext uri="{FF2B5EF4-FFF2-40B4-BE49-F238E27FC236}">
                <a16:creationId xmlns:a16="http://schemas.microsoft.com/office/drawing/2014/main" id="{F99B3981-8960-0F3E-DFD6-A8E09C24D2CA}"/>
              </a:ext>
            </a:extLst>
          </p:cNvPr>
          <p:cNvPicPr>
            <a:picLocks noChangeAspect="1"/>
          </p:cNvPicPr>
          <p:nvPr/>
        </p:nvPicPr>
        <p:blipFill>
          <a:blip r:embed="rId4"/>
          <a:stretch>
            <a:fillRect/>
          </a:stretch>
        </p:blipFill>
        <p:spPr>
          <a:xfrm>
            <a:off x="0" y="6414391"/>
            <a:ext cx="600159" cy="438211"/>
          </a:xfrm>
          <a:prstGeom prst="rect">
            <a:avLst/>
          </a:prstGeom>
        </p:spPr>
      </p:pic>
      <p:grpSp>
        <p:nvGrpSpPr>
          <p:cNvPr id="6" name="群組 5">
            <a:extLst>
              <a:ext uri="{FF2B5EF4-FFF2-40B4-BE49-F238E27FC236}">
                <a16:creationId xmlns:a16="http://schemas.microsoft.com/office/drawing/2014/main" id="{DB724ED5-7678-0F16-F014-02E2403939E3}"/>
              </a:ext>
            </a:extLst>
          </p:cNvPr>
          <p:cNvGrpSpPr/>
          <p:nvPr/>
        </p:nvGrpSpPr>
        <p:grpSpPr>
          <a:xfrm>
            <a:off x="0" y="-13076"/>
            <a:ext cx="3223491" cy="2255981"/>
            <a:chOff x="0" y="5398"/>
            <a:chExt cx="3223491" cy="2255981"/>
          </a:xfrm>
        </p:grpSpPr>
        <p:cxnSp>
          <p:nvCxnSpPr>
            <p:cNvPr id="8" name="直線接點 7">
              <a:extLst>
                <a:ext uri="{FF2B5EF4-FFF2-40B4-BE49-F238E27FC236}">
                  <a16:creationId xmlns:a16="http://schemas.microsoft.com/office/drawing/2014/main" id="{A47A1E3D-784B-FC3B-F1FB-B46D41F1FA5D}"/>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0" name="直線接點 9">
              <a:extLst>
                <a:ext uri="{FF2B5EF4-FFF2-40B4-BE49-F238E27FC236}">
                  <a16:creationId xmlns:a16="http://schemas.microsoft.com/office/drawing/2014/main" id="{6A1B7051-C144-8439-54EC-397448CA770C}"/>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2" name="圖片 11">
            <a:extLst>
              <a:ext uri="{FF2B5EF4-FFF2-40B4-BE49-F238E27FC236}">
                <a16:creationId xmlns:a16="http://schemas.microsoft.com/office/drawing/2014/main" id="{71E67405-F9BB-C581-DA07-63626902BB14}"/>
              </a:ext>
            </a:extLst>
          </p:cNvPr>
          <p:cNvPicPr>
            <a:picLocks noChangeAspect="1"/>
          </p:cNvPicPr>
          <p:nvPr/>
        </p:nvPicPr>
        <p:blipFill>
          <a:blip r:embed="rId5"/>
          <a:stretch>
            <a:fillRect/>
          </a:stretch>
        </p:blipFill>
        <p:spPr>
          <a:xfrm>
            <a:off x="11167862" y="69809"/>
            <a:ext cx="962159" cy="590632"/>
          </a:xfrm>
          <a:prstGeom prst="rect">
            <a:avLst/>
          </a:prstGeom>
        </p:spPr>
      </p:pic>
      <p:sp>
        <p:nvSpPr>
          <p:cNvPr id="15" name="文字方塊 14">
            <a:extLst>
              <a:ext uri="{FF2B5EF4-FFF2-40B4-BE49-F238E27FC236}">
                <a16:creationId xmlns:a16="http://schemas.microsoft.com/office/drawing/2014/main" id="{768F5E1B-100F-EBD4-2D6C-B72B3F544612}"/>
              </a:ext>
            </a:extLst>
          </p:cNvPr>
          <p:cNvSpPr txBox="1"/>
          <p:nvPr/>
        </p:nvSpPr>
        <p:spPr>
          <a:xfrm>
            <a:off x="6096979" y="1920038"/>
            <a:ext cx="5780986" cy="1569660"/>
          </a:xfrm>
          <a:prstGeom prst="rect">
            <a:avLst/>
          </a:prstGeom>
          <a:noFill/>
        </p:spPr>
        <p:txBody>
          <a:bodyPr wrap="square" rtlCol="0">
            <a:spAutoFit/>
          </a:bodyPr>
          <a:lstStyle/>
          <a:p>
            <a:pPr>
              <a:buClr>
                <a:schemeClr val="accent2"/>
              </a:buClr>
            </a:pPr>
            <a:r>
              <a:rPr lang="en-US" altLang="zh-TW" sz="1600" dirty="0">
                <a:solidFill>
                  <a:srgbClr val="0070C0"/>
                </a:solidFill>
                <a:cs typeface="Times New Roman" panose="02020603050405020304" pitchFamily="18" charset="0"/>
              </a:rPr>
              <a:t>Common</a:t>
            </a:r>
          </a:p>
          <a:p>
            <a:pPr marL="285750" indent="-285750">
              <a:buClr>
                <a:schemeClr val="accent2"/>
              </a:buClr>
              <a:buFont typeface="Arial" panose="020B0604020202020204" pitchFamily="34" charset="0"/>
              <a:buChar char="•"/>
            </a:pPr>
            <a:r>
              <a:rPr lang="en-US" altLang="zh-TW" sz="1600" dirty="0" err="1">
                <a:solidFill>
                  <a:schemeClr val="accent2"/>
                </a:solidFill>
                <a:cs typeface="Times New Roman" panose="02020603050405020304" pitchFamily="18" charset="0"/>
              </a:rPr>
              <a:t>makefile</a:t>
            </a:r>
            <a:r>
              <a:rPr lang="en-US" altLang="zh-TW" sz="1600" dirty="0">
                <a:cs typeface="Times New Roman" panose="02020603050405020304" pitchFamily="18" charset="0"/>
              </a:rPr>
              <a:t>: help you compile and run code.</a:t>
            </a: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test_execise1_1</a:t>
            </a:r>
            <a:r>
              <a:rPr lang="en-US" altLang="zh-TW" sz="1600" dirty="0">
                <a:cs typeface="Times New Roman" panose="02020603050405020304" pitchFamily="18" charset="0"/>
              </a:rPr>
              <a:t>: testing your execise1_1.</a:t>
            </a: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test_execise1_2</a:t>
            </a:r>
            <a:r>
              <a:rPr lang="en-US" altLang="zh-TW" sz="1600" dirty="0">
                <a:cs typeface="Times New Roman" panose="02020603050405020304" pitchFamily="18" charset="0"/>
              </a:rPr>
              <a:t>: testing your execise1_2.</a:t>
            </a: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test_execise2_1</a:t>
            </a:r>
            <a:r>
              <a:rPr lang="en-US" altLang="zh-TW" sz="1600" dirty="0">
                <a:cs typeface="Times New Roman" panose="02020603050405020304" pitchFamily="18" charset="0"/>
              </a:rPr>
              <a:t>: testing your execise2_1.</a:t>
            </a:r>
          </a:p>
          <a:p>
            <a:pPr marL="285750" indent="-285750">
              <a:buClr>
                <a:schemeClr val="accent2"/>
              </a:buClr>
              <a:buFont typeface="Arial" panose="020B0604020202020204" pitchFamily="34" charset="0"/>
              <a:buChar char="•"/>
            </a:pPr>
            <a:r>
              <a:rPr lang="en-US" altLang="zh-TW" sz="1600" dirty="0">
                <a:solidFill>
                  <a:schemeClr val="accent2"/>
                </a:solidFill>
                <a:cs typeface="Times New Roman" panose="02020603050405020304" pitchFamily="18" charset="0"/>
              </a:rPr>
              <a:t>test_execise2_2</a:t>
            </a:r>
            <a:r>
              <a:rPr lang="en-US" altLang="zh-TW" sz="1600" dirty="0">
                <a:cs typeface="Times New Roman" panose="02020603050405020304" pitchFamily="18" charset="0"/>
              </a:rPr>
              <a:t>: testing your execise2_2.</a:t>
            </a:r>
          </a:p>
        </p:txBody>
      </p:sp>
      <p:pic>
        <p:nvPicPr>
          <p:cNvPr id="2" name="圖片 1">
            <a:extLst>
              <a:ext uri="{FF2B5EF4-FFF2-40B4-BE49-F238E27FC236}">
                <a16:creationId xmlns:a16="http://schemas.microsoft.com/office/drawing/2014/main" id="{E6A3F53F-7137-D62D-4A11-DBB9A5144D7E}"/>
              </a:ext>
            </a:extLst>
          </p:cNvPr>
          <p:cNvPicPr>
            <a:picLocks noChangeAspect="1"/>
          </p:cNvPicPr>
          <p:nvPr/>
        </p:nvPicPr>
        <p:blipFill>
          <a:blip r:embed="rId6"/>
          <a:stretch>
            <a:fillRect/>
          </a:stretch>
        </p:blipFill>
        <p:spPr>
          <a:xfrm>
            <a:off x="783267" y="1827203"/>
            <a:ext cx="5129623" cy="4694330"/>
          </a:xfrm>
          <a:prstGeom prst="rect">
            <a:avLst/>
          </a:prstGeom>
          <a:ln>
            <a:solidFill>
              <a:schemeClr val="tx1"/>
            </a:solidFill>
          </a:ln>
        </p:spPr>
      </p:pic>
    </p:spTree>
    <p:extLst>
      <p:ext uri="{BB962C8B-B14F-4D97-AF65-F5344CB8AC3E}">
        <p14:creationId xmlns:p14="http://schemas.microsoft.com/office/powerpoint/2010/main" val="185914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1426CFB-DDB6-6F10-97DA-CBC011CDA811}"/>
              </a:ext>
            </a:extLst>
          </p:cNvPr>
          <p:cNvPicPr>
            <a:picLocks noChangeAspect="1"/>
          </p:cNvPicPr>
          <p:nvPr/>
        </p:nvPicPr>
        <p:blipFill>
          <a:blip r:embed="rId3"/>
          <a:stretch>
            <a:fillRect/>
          </a:stretch>
        </p:blipFill>
        <p:spPr>
          <a:xfrm>
            <a:off x="0" y="-2308"/>
            <a:ext cx="12192000" cy="6854910"/>
          </a:xfrm>
          <a:prstGeom prst="rect">
            <a:avLst/>
          </a:prstGeom>
        </p:spPr>
      </p:pic>
      <p:sp>
        <p:nvSpPr>
          <p:cNvPr id="9219" name="Rectangle 2">
            <a:extLst>
              <a:ext uri="{FF2B5EF4-FFF2-40B4-BE49-F238E27FC236}">
                <a16:creationId xmlns:a16="http://schemas.microsoft.com/office/drawing/2014/main" id="{E8544A99-532E-CEDF-8ABF-271CC79B3FD8}"/>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Structure – Modify files</a:t>
            </a:r>
          </a:p>
        </p:txBody>
      </p:sp>
      <p:sp>
        <p:nvSpPr>
          <p:cNvPr id="9" name="文字方塊 8">
            <a:extLst>
              <a:ext uri="{FF2B5EF4-FFF2-40B4-BE49-F238E27FC236}">
                <a16:creationId xmlns:a16="http://schemas.microsoft.com/office/drawing/2014/main" id="{CC665BB9-B1DC-8246-727F-941428FBA3E5}"/>
              </a:ext>
            </a:extLst>
          </p:cNvPr>
          <p:cNvSpPr txBox="1"/>
          <p:nvPr/>
        </p:nvSpPr>
        <p:spPr>
          <a:xfrm>
            <a:off x="6233516" y="2460786"/>
            <a:ext cx="5958484" cy="3693319"/>
          </a:xfrm>
          <a:prstGeom prst="rect">
            <a:avLst/>
          </a:prstGeom>
          <a:noFill/>
        </p:spPr>
        <p:txBody>
          <a:bodyPr wrap="square">
            <a:spAutoFit/>
          </a:bodyPr>
          <a:lstStyle/>
          <a:p>
            <a:r>
              <a:rPr lang="en-US" altLang="zh-TW" dirty="0">
                <a:latin typeface="Arial" panose="020B0604020202020204" pitchFamily="34" charset="0"/>
                <a:cs typeface="Arial" panose="020B0604020202020204" pitchFamily="34" charset="0"/>
              </a:rPr>
              <a:t>Y</a:t>
            </a:r>
            <a:r>
              <a:rPr lang="zh-TW" altLang="en-US" dirty="0">
                <a:latin typeface="Arial" panose="020B0604020202020204" pitchFamily="34" charset="0"/>
                <a:cs typeface="Arial" panose="020B0604020202020204" pitchFamily="34" charset="0"/>
              </a:rPr>
              <a:t>ou sho</a:t>
            </a:r>
            <a:r>
              <a:rPr lang="en-US" altLang="zh-TW" dirty="0">
                <a:latin typeface="Arial" panose="020B0604020202020204" pitchFamily="34" charset="0"/>
                <a:cs typeface="Arial" panose="020B0604020202020204" pitchFamily="34" charset="0"/>
              </a:rPr>
              <a:t>u</a:t>
            </a:r>
            <a:r>
              <a:rPr lang="zh-TW" altLang="en-US" dirty="0">
                <a:latin typeface="Arial" panose="020B0604020202020204" pitchFamily="34" charset="0"/>
                <a:cs typeface="Arial" panose="020B0604020202020204" pitchFamily="34" charset="0"/>
              </a:rPr>
              <a:t>ld </a:t>
            </a:r>
            <a:r>
              <a:rPr lang="en-US" altLang="zh-TW" dirty="0">
                <a:latin typeface="Arial" panose="020B0604020202020204" pitchFamily="34" charset="0"/>
                <a:cs typeface="Arial" panose="020B0604020202020204" pitchFamily="34" charset="0"/>
              </a:rPr>
              <a:t>write your answer in</a:t>
            </a:r>
            <a:r>
              <a:rPr lang="zh-TW" altLang="en-US" dirty="0">
                <a:latin typeface="Arial" panose="020B0604020202020204" pitchFamily="34" charset="0"/>
                <a:cs typeface="Arial" panose="020B0604020202020204" pitchFamily="34" charset="0"/>
              </a:rPr>
              <a:t>:</a:t>
            </a:r>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TW" altLang="en-US" dirty="0">
                <a:latin typeface="Arial" panose="020B0604020202020204" pitchFamily="34" charset="0"/>
                <a:cs typeface="Arial" panose="020B0604020202020204" pitchFamily="34" charset="0"/>
              </a:rPr>
              <a:t>answer.</a:t>
            </a:r>
            <a:r>
              <a:rPr lang="en-US" altLang="zh-TW" dirty="0">
                <a:latin typeface="Arial" panose="020B0604020202020204" pitchFamily="34" charset="0"/>
                <a:cs typeface="Arial" panose="020B0604020202020204" pitchFamily="34" charset="0"/>
              </a:rPr>
              <a:t>h</a:t>
            </a:r>
          </a:p>
          <a:p>
            <a:pPr marL="742950" lvl="1" indent="-285750">
              <a:buFont typeface="Arial" panose="020B0604020202020204" pitchFamily="34" charset="0"/>
              <a:buChar char="•"/>
            </a:pPr>
            <a:endParaRPr lang="en-US" altLang="zh-TW"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TW" altLang="en-US" dirty="0">
                <a:latin typeface="Arial" panose="020B0604020202020204" pitchFamily="34" charset="0"/>
                <a:cs typeface="Arial" panose="020B0604020202020204" pitchFamily="34" charset="0"/>
              </a:rPr>
              <a:t>pi.c</a:t>
            </a:r>
            <a:endParaRPr lang="en-US" altLang="zh-TW"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altLang="zh-TW"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altLang="zh-TW" dirty="0">
                <a:latin typeface="Arial" panose="020B0604020202020204" pitchFamily="34" charset="0"/>
                <a:cs typeface="Arial" panose="020B0604020202020204" pitchFamily="34" charset="0"/>
              </a:rPr>
              <a:t>N.txt</a:t>
            </a:r>
          </a:p>
          <a:p>
            <a:pPr marL="742950" lvl="1" indent="-285750">
              <a:buFont typeface="Arial" panose="020B0604020202020204" pitchFamily="34" charset="0"/>
              <a:buChar char="•"/>
            </a:pPr>
            <a:endParaRPr lang="en-US" altLang="zh-TW"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TW" altLang="en-US" dirty="0">
                <a:latin typeface="Arial" panose="020B0604020202020204" pitchFamily="34" charset="0"/>
                <a:cs typeface="Arial" panose="020B0604020202020204" pitchFamily="34" charset="0"/>
              </a:rPr>
              <a:t>arraymul_baseline.c</a:t>
            </a:r>
            <a:endParaRPr lang="en-US" altLang="zh-TW"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altLang="zh-TW"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TW" altLang="en-US" dirty="0">
                <a:latin typeface="Arial" panose="020B0604020202020204" pitchFamily="34" charset="0"/>
                <a:cs typeface="Arial" panose="020B0604020202020204" pitchFamily="34" charset="0"/>
              </a:rPr>
              <a:t>arraymul_improved_version1.c</a:t>
            </a:r>
            <a:endParaRPr lang="en-US" altLang="zh-TW"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altLang="zh-TW"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zh-TW" altLang="en-US" dirty="0">
                <a:latin typeface="Arial" panose="020B0604020202020204" pitchFamily="34" charset="0"/>
                <a:cs typeface="Arial" panose="020B0604020202020204" pitchFamily="34" charset="0"/>
              </a:rPr>
              <a:t>arraymul_improved_version2.c</a:t>
            </a:r>
            <a:endParaRPr lang="en-US" altLang="zh-TW" sz="1600" dirty="0">
              <a:latin typeface="Arial" panose="020B0604020202020204" pitchFamily="34" charset="0"/>
              <a:cs typeface="Arial" panose="020B0604020202020204" pitchFamily="34" charset="0"/>
            </a:endParaRPr>
          </a:p>
        </p:txBody>
      </p:sp>
      <p:sp>
        <p:nvSpPr>
          <p:cNvPr id="11" name="文字方塊 10">
            <a:extLst>
              <a:ext uri="{FF2B5EF4-FFF2-40B4-BE49-F238E27FC236}">
                <a16:creationId xmlns:a16="http://schemas.microsoft.com/office/drawing/2014/main" id="{0F0FBC9D-2A58-5A0C-2528-A1C9B0E659AF}"/>
              </a:ext>
            </a:extLst>
          </p:cNvPr>
          <p:cNvSpPr txBox="1"/>
          <p:nvPr/>
        </p:nvSpPr>
        <p:spPr>
          <a:xfrm>
            <a:off x="975716" y="1395454"/>
            <a:ext cx="10515600" cy="369332"/>
          </a:xfrm>
          <a:prstGeom prst="rect">
            <a:avLst/>
          </a:prstGeom>
          <a:noFill/>
        </p:spPr>
        <p:txBody>
          <a:bodyPr wrap="square">
            <a:spAutoFit/>
          </a:bodyPr>
          <a:lstStyle/>
          <a:p>
            <a:r>
              <a:rPr lang="zh-TW" altLang="en-US" dirty="0">
                <a:latin typeface="Arial" panose="020B0604020202020204" pitchFamily="34" charset="0"/>
                <a:cs typeface="Arial" panose="020B0604020202020204" pitchFamily="34" charset="0"/>
              </a:rPr>
              <a:t>You </a:t>
            </a:r>
            <a:r>
              <a:rPr lang="en-US" altLang="zh-TW" dirty="0">
                <a:latin typeface="Arial" panose="020B0604020202020204" pitchFamily="34" charset="0"/>
                <a:cs typeface="Arial" panose="020B0604020202020204" pitchFamily="34" charset="0"/>
              </a:rPr>
              <a:t>have to modify five files in this assignment.</a:t>
            </a:r>
            <a:endParaRPr lang="zh-TW" altLang="en-US" dirty="0">
              <a:latin typeface="Arial" panose="020B0604020202020204" pitchFamily="34" charset="0"/>
              <a:cs typeface="Arial" panose="020B0604020202020204" pitchFamily="34" charset="0"/>
            </a:endParaRPr>
          </a:p>
        </p:txBody>
      </p:sp>
      <p:pic>
        <p:nvPicPr>
          <p:cNvPr id="4" name="圖片 3">
            <a:extLst>
              <a:ext uri="{FF2B5EF4-FFF2-40B4-BE49-F238E27FC236}">
                <a16:creationId xmlns:a16="http://schemas.microsoft.com/office/drawing/2014/main" id="{F99B3981-8960-0F3E-DFD6-A8E09C24D2CA}"/>
              </a:ext>
            </a:extLst>
          </p:cNvPr>
          <p:cNvPicPr>
            <a:picLocks noChangeAspect="1"/>
          </p:cNvPicPr>
          <p:nvPr/>
        </p:nvPicPr>
        <p:blipFill>
          <a:blip r:embed="rId4"/>
          <a:stretch>
            <a:fillRect/>
          </a:stretch>
        </p:blipFill>
        <p:spPr>
          <a:xfrm>
            <a:off x="0" y="6414391"/>
            <a:ext cx="600159" cy="438211"/>
          </a:xfrm>
          <a:prstGeom prst="rect">
            <a:avLst/>
          </a:prstGeom>
        </p:spPr>
      </p:pic>
      <p:grpSp>
        <p:nvGrpSpPr>
          <p:cNvPr id="6" name="群組 5">
            <a:extLst>
              <a:ext uri="{FF2B5EF4-FFF2-40B4-BE49-F238E27FC236}">
                <a16:creationId xmlns:a16="http://schemas.microsoft.com/office/drawing/2014/main" id="{DB724ED5-7678-0F16-F014-02E2403939E3}"/>
              </a:ext>
            </a:extLst>
          </p:cNvPr>
          <p:cNvGrpSpPr/>
          <p:nvPr/>
        </p:nvGrpSpPr>
        <p:grpSpPr>
          <a:xfrm>
            <a:off x="0" y="-13076"/>
            <a:ext cx="3223491" cy="2255981"/>
            <a:chOff x="0" y="5398"/>
            <a:chExt cx="3223491" cy="2255981"/>
          </a:xfrm>
        </p:grpSpPr>
        <p:cxnSp>
          <p:nvCxnSpPr>
            <p:cNvPr id="8" name="直線接點 7">
              <a:extLst>
                <a:ext uri="{FF2B5EF4-FFF2-40B4-BE49-F238E27FC236}">
                  <a16:creationId xmlns:a16="http://schemas.microsoft.com/office/drawing/2014/main" id="{A47A1E3D-784B-FC3B-F1FB-B46D41F1FA5D}"/>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0" name="直線接點 9">
              <a:extLst>
                <a:ext uri="{FF2B5EF4-FFF2-40B4-BE49-F238E27FC236}">
                  <a16:creationId xmlns:a16="http://schemas.microsoft.com/office/drawing/2014/main" id="{6A1B7051-C144-8439-54EC-397448CA770C}"/>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2" name="圖片 11">
            <a:extLst>
              <a:ext uri="{FF2B5EF4-FFF2-40B4-BE49-F238E27FC236}">
                <a16:creationId xmlns:a16="http://schemas.microsoft.com/office/drawing/2014/main" id="{71E67405-F9BB-C581-DA07-63626902BB14}"/>
              </a:ext>
            </a:extLst>
          </p:cNvPr>
          <p:cNvPicPr>
            <a:picLocks noChangeAspect="1"/>
          </p:cNvPicPr>
          <p:nvPr/>
        </p:nvPicPr>
        <p:blipFill>
          <a:blip r:embed="rId5"/>
          <a:stretch>
            <a:fillRect/>
          </a:stretch>
        </p:blipFill>
        <p:spPr>
          <a:xfrm>
            <a:off x="11167862" y="69809"/>
            <a:ext cx="962159" cy="590632"/>
          </a:xfrm>
          <a:prstGeom prst="rect">
            <a:avLst/>
          </a:prstGeom>
        </p:spPr>
      </p:pic>
      <p:pic>
        <p:nvPicPr>
          <p:cNvPr id="3" name="圖片 2">
            <a:extLst>
              <a:ext uri="{FF2B5EF4-FFF2-40B4-BE49-F238E27FC236}">
                <a16:creationId xmlns:a16="http://schemas.microsoft.com/office/drawing/2014/main" id="{956222C7-571D-7736-740F-77F0DC8CB200}"/>
              </a:ext>
            </a:extLst>
          </p:cNvPr>
          <p:cNvPicPr>
            <a:picLocks noChangeAspect="1"/>
          </p:cNvPicPr>
          <p:nvPr/>
        </p:nvPicPr>
        <p:blipFill>
          <a:blip r:embed="rId6"/>
          <a:stretch>
            <a:fillRect/>
          </a:stretch>
        </p:blipFill>
        <p:spPr>
          <a:xfrm>
            <a:off x="783267" y="1827203"/>
            <a:ext cx="5129623" cy="4694330"/>
          </a:xfrm>
          <a:prstGeom prst="rect">
            <a:avLst/>
          </a:prstGeom>
          <a:ln>
            <a:solidFill>
              <a:schemeClr val="tx1"/>
            </a:solidFill>
          </a:ln>
        </p:spPr>
      </p:pic>
      <p:sp>
        <p:nvSpPr>
          <p:cNvPr id="2" name="矩形 1">
            <a:extLst>
              <a:ext uri="{FF2B5EF4-FFF2-40B4-BE49-F238E27FC236}">
                <a16:creationId xmlns:a16="http://schemas.microsoft.com/office/drawing/2014/main" id="{B7FEE6C5-E2E6-1A6C-492E-970981BEA868}"/>
              </a:ext>
            </a:extLst>
          </p:cNvPr>
          <p:cNvSpPr/>
          <p:nvPr/>
        </p:nvSpPr>
        <p:spPr>
          <a:xfrm>
            <a:off x="1784791" y="3163526"/>
            <a:ext cx="397164" cy="1685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2112D70A-6BA0-3DDA-DBF9-104C6573ACD3}"/>
              </a:ext>
            </a:extLst>
          </p:cNvPr>
          <p:cNvSpPr/>
          <p:nvPr/>
        </p:nvSpPr>
        <p:spPr>
          <a:xfrm>
            <a:off x="1794028" y="3581706"/>
            <a:ext cx="1651137" cy="172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590E9E6C-149F-169A-3C6A-68C0C4D3F3C6}"/>
              </a:ext>
            </a:extLst>
          </p:cNvPr>
          <p:cNvSpPr/>
          <p:nvPr/>
        </p:nvSpPr>
        <p:spPr>
          <a:xfrm>
            <a:off x="1794027" y="4024674"/>
            <a:ext cx="2408517" cy="1685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F8448A70-2C58-AA95-FB04-A9BAA9B94E1A}"/>
              </a:ext>
            </a:extLst>
          </p:cNvPr>
          <p:cNvSpPr/>
          <p:nvPr/>
        </p:nvSpPr>
        <p:spPr>
          <a:xfrm>
            <a:off x="1794027" y="4425121"/>
            <a:ext cx="2417753" cy="172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D30818D8-3578-254B-B721-A3F28AFBA967}"/>
              </a:ext>
            </a:extLst>
          </p:cNvPr>
          <p:cNvSpPr txBox="1"/>
          <p:nvPr/>
        </p:nvSpPr>
        <p:spPr>
          <a:xfrm>
            <a:off x="1984788" y="6433807"/>
            <a:ext cx="8497455" cy="369332"/>
          </a:xfrm>
          <a:prstGeom prst="rect">
            <a:avLst/>
          </a:prstGeom>
          <a:noFill/>
        </p:spPr>
        <p:txBody>
          <a:bodyPr wrap="square">
            <a:spAutoFit/>
          </a:bodyPr>
          <a:lstStyle/>
          <a:p>
            <a:r>
              <a:rPr lang="en-US" altLang="zh-TW" sz="1800" dirty="0">
                <a:solidFill>
                  <a:srgbClr val="FF0000"/>
                </a:solidFill>
                <a:cs typeface="Times New Roman" panose="02020603050405020304" pitchFamily="18" charset="0"/>
              </a:rPr>
              <a:t>Don’t modify other files. </a:t>
            </a:r>
            <a:r>
              <a:rPr lang="en-US" altLang="zh-TW" sz="1800" dirty="0">
                <a:solidFill>
                  <a:schemeClr val="tx1"/>
                </a:solidFill>
                <a:cs typeface="Times New Roman" panose="02020603050405020304" pitchFamily="18" charset="0"/>
              </a:rPr>
              <a:t>But you can read other files to help you finish your homework.</a:t>
            </a:r>
            <a:endParaRPr lang="zh-TW" altLang="en-US" dirty="0"/>
          </a:p>
        </p:txBody>
      </p:sp>
      <p:sp>
        <p:nvSpPr>
          <p:cNvPr id="17" name="矩形 16">
            <a:extLst>
              <a:ext uri="{FF2B5EF4-FFF2-40B4-BE49-F238E27FC236}">
                <a16:creationId xmlns:a16="http://schemas.microsoft.com/office/drawing/2014/main" id="{1C178EC4-C431-E1D6-F63F-A446FBD009AE}"/>
              </a:ext>
            </a:extLst>
          </p:cNvPr>
          <p:cNvSpPr/>
          <p:nvPr/>
        </p:nvSpPr>
        <p:spPr>
          <a:xfrm>
            <a:off x="1469725" y="2319005"/>
            <a:ext cx="693757" cy="163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CE839E18-127F-CAE4-F533-09DA64F93482}"/>
              </a:ext>
            </a:extLst>
          </p:cNvPr>
          <p:cNvSpPr/>
          <p:nvPr/>
        </p:nvSpPr>
        <p:spPr>
          <a:xfrm>
            <a:off x="1444188" y="4834776"/>
            <a:ext cx="515062" cy="1844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0383B42-F196-BBD3-8527-F373BBA5EA79}"/>
              </a:ext>
            </a:extLst>
          </p:cNvPr>
          <p:cNvPicPr>
            <a:picLocks noChangeAspect="1"/>
          </p:cNvPicPr>
          <p:nvPr/>
        </p:nvPicPr>
        <p:blipFill>
          <a:blip r:embed="rId2"/>
          <a:stretch>
            <a:fillRect/>
          </a:stretch>
        </p:blipFill>
        <p:spPr>
          <a:xfrm>
            <a:off x="0" y="-2308"/>
            <a:ext cx="12192000" cy="6854910"/>
          </a:xfrm>
          <a:prstGeom prst="rect">
            <a:avLst/>
          </a:prstGeom>
        </p:spPr>
      </p:pic>
      <p:pic>
        <p:nvPicPr>
          <p:cNvPr id="5" name="圖片 4">
            <a:extLst>
              <a:ext uri="{FF2B5EF4-FFF2-40B4-BE49-F238E27FC236}">
                <a16:creationId xmlns:a16="http://schemas.microsoft.com/office/drawing/2014/main" id="{3D663B38-7B74-BCF1-8817-457CB5B767D6}"/>
              </a:ext>
            </a:extLst>
          </p:cNvPr>
          <p:cNvPicPr>
            <a:picLocks noChangeAspect="1"/>
          </p:cNvPicPr>
          <p:nvPr/>
        </p:nvPicPr>
        <p:blipFill>
          <a:blip r:embed="rId3"/>
          <a:stretch>
            <a:fillRect/>
          </a:stretch>
        </p:blipFill>
        <p:spPr>
          <a:xfrm>
            <a:off x="0" y="6414391"/>
            <a:ext cx="600159" cy="438211"/>
          </a:xfrm>
          <a:prstGeom prst="rect">
            <a:avLst/>
          </a:prstGeom>
        </p:spPr>
      </p:pic>
      <p:grpSp>
        <p:nvGrpSpPr>
          <p:cNvPr id="10" name="群組 9">
            <a:extLst>
              <a:ext uri="{FF2B5EF4-FFF2-40B4-BE49-F238E27FC236}">
                <a16:creationId xmlns:a16="http://schemas.microsoft.com/office/drawing/2014/main" id="{5685A5C7-EEDF-5E43-7CF4-97BC0C6FA4A3}"/>
              </a:ext>
            </a:extLst>
          </p:cNvPr>
          <p:cNvGrpSpPr/>
          <p:nvPr/>
        </p:nvGrpSpPr>
        <p:grpSpPr>
          <a:xfrm>
            <a:off x="0" y="-13076"/>
            <a:ext cx="3223491" cy="2255981"/>
            <a:chOff x="0" y="5398"/>
            <a:chExt cx="3223491" cy="2255981"/>
          </a:xfrm>
        </p:grpSpPr>
        <p:cxnSp>
          <p:nvCxnSpPr>
            <p:cNvPr id="11" name="直線接點 10">
              <a:extLst>
                <a:ext uri="{FF2B5EF4-FFF2-40B4-BE49-F238E27FC236}">
                  <a16:creationId xmlns:a16="http://schemas.microsoft.com/office/drawing/2014/main" id="{C5BC0CA8-4D77-1A98-3DEF-8E71FD9760C7}"/>
                </a:ext>
              </a:extLst>
            </p:cNvPr>
            <p:cNvCxnSpPr/>
            <p:nvPr/>
          </p:nvCxnSpPr>
          <p:spPr>
            <a:xfrm flipV="1">
              <a:off x="0" y="5398"/>
              <a:ext cx="1566535" cy="2255981"/>
            </a:xfrm>
            <a:prstGeom prst="line">
              <a:avLst/>
            </a:prstGeom>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9939466B-AC3D-4D3B-BF76-C98C70DF540E}"/>
                </a:ext>
              </a:extLst>
            </p:cNvPr>
            <p:cNvCxnSpPr>
              <a:cxnSpLocks/>
            </p:cNvCxnSpPr>
            <p:nvPr/>
          </p:nvCxnSpPr>
          <p:spPr>
            <a:xfrm flipV="1">
              <a:off x="0" y="5398"/>
              <a:ext cx="3223491" cy="1522114"/>
            </a:xfrm>
            <a:prstGeom prst="line">
              <a:avLst/>
            </a:prstGeom>
          </p:spPr>
          <p:style>
            <a:lnRef idx="1">
              <a:schemeClr val="dk1"/>
            </a:lnRef>
            <a:fillRef idx="0">
              <a:schemeClr val="dk1"/>
            </a:fillRef>
            <a:effectRef idx="0">
              <a:schemeClr val="dk1"/>
            </a:effectRef>
            <a:fontRef idx="minor">
              <a:schemeClr val="tx1"/>
            </a:fontRef>
          </p:style>
        </p:cxnSp>
      </p:grpSp>
      <p:pic>
        <p:nvPicPr>
          <p:cNvPr id="13" name="圖片 12">
            <a:extLst>
              <a:ext uri="{FF2B5EF4-FFF2-40B4-BE49-F238E27FC236}">
                <a16:creationId xmlns:a16="http://schemas.microsoft.com/office/drawing/2014/main" id="{6A825A27-6740-016F-D749-1A1E87EC67DF}"/>
              </a:ext>
            </a:extLst>
          </p:cNvPr>
          <p:cNvPicPr>
            <a:picLocks noChangeAspect="1"/>
          </p:cNvPicPr>
          <p:nvPr/>
        </p:nvPicPr>
        <p:blipFill>
          <a:blip r:embed="rId4"/>
          <a:stretch>
            <a:fillRect/>
          </a:stretch>
        </p:blipFill>
        <p:spPr>
          <a:xfrm>
            <a:off x="11167862" y="69809"/>
            <a:ext cx="962159" cy="590632"/>
          </a:xfrm>
          <a:prstGeom prst="rect">
            <a:avLst/>
          </a:prstGeom>
        </p:spPr>
      </p:pic>
      <p:sp>
        <p:nvSpPr>
          <p:cNvPr id="8" name="文字方塊 7">
            <a:extLst>
              <a:ext uri="{FF2B5EF4-FFF2-40B4-BE49-F238E27FC236}">
                <a16:creationId xmlns:a16="http://schemas.microsoft.com/office/drawing/2014/main" id="{7EBF5F5D-F22D-AC7F-BB87-A275C0158EA3}"/>
              </a:ext>
            </a:extLst>
          </p:cNvPr>
          <p:cNvSpPr txBox="1"/>
          <p:nvPr/>
        </p:nvSpPr>
        <p:spPr>
          <a:xfrm>
            <a:off x="1112981" y="1938056"/>
            <a:ext cx="9213274" cy="369332"/>
          </a:xfrm>
          <a:prstGeom prst="rect">
            <a:avLst/>
          </a:prstGeom>
          <a:noFill/>
        </p:spPr>
        <p:txBody>
          <a:bodyPr wrap="square" rtlCol="0">
            <a:spAutoFit/>
          </a:bodyPr>
          <a:lstStyle/>
          <a:p>
            <a:r>
              <a:rPr lang="en-US" altLang="zh-TW" dirty="0"/>
              <a:t>Step1: Translate C code to Assembly in </a:t>
            </a:r>
            <a:r>
              <a:rPr lang="en-US" altLang="zh-TW" dirty="0" err="1">
                <a:highlight>
                  <a:srgbClr val="C0C0C0"/>
                </a:highlight>
              </a:rPr>
              <a:t>pi.c</a:t>
            </a:r>
            <a:endParaRPr lang="zh-TW" altLang="en-US" dirty="0"/>
          </a:p>
        </p:txBody>
      </p:sp>
      <p:cxnSp>
        <p:nvCxnSpPr>
          <p:cNvPr id="26" name="直線單箭頭接點 25">
            <a:extLst>
              <a:ext uri="{FF2B5EF4-FFF2-40B4-BE49-F238E27FC236}">
                <a16:creationId xmlns:a16="http://schemas.microsoft.com/office/drawing/2014/main" id="{9A78DDE7-D955-9C9F-D237-6DA6BCC22F99}"/>
              </a:ext>
            </a:extLst>
          </p:cNvPr>
          <p:cNvCxnSpPr/>
          <p:nvPr/>
        </p:nvCxnSpPr>
        <p:spPr>
          <a:xfrm>
            <a:off x="5599546" y="4844040"/>
            <a:ext cx="14685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a:extLst>
              <a:ext uri="{FF2B5EF4-FFF2-40B4-BE49-F238E27FC236}">
                <a16:creationId xmlns:a16="http://schemas.microsoft.com/office/drawing/2014/main" id="{FCCF2A14-8624-3E7D-CDF5-7B38DAD9BC7A}"/>
              </a:ext>
            </a:extLst>
          </p:cNvPr>
          <p:cNvSpPr txBox="1"/>
          <p:nvPr/>
        </p:nvSpPr>
        <p:spPr>
          <a:xfrm>
            <a:off x="1460272" y="2754903"/>
            <a:ext cx="9893527" cy="646331"/>
          </a:xfrm>
          <a:prstGeom prst="rect">
            <a:avLst/>
          </a:prstGeom>
          <a:noFill/>
        </p:spPr>
        <p:txBody>
          <a:bodyPr wrap="square">
            <a:spAutoFit/>
          </a:bodyPr>
          <a:lstStyle/>
          <a:p>
            <a:pPr marL="342900" indent="-342900">
              <a:buFont typeface="Wingdings" panose="05000000000000000000" pitchFamily="2" charset="2"/>
              <a:buAutoNum type="circleNumWdWhitePlain"/>
            </a:pPr>
            <a:r>
              <a:rPr lang="zh-TW" altLang="en-US" dirty="0"/>
              <a:t>Variables </a:t>
            </a:r>
            <a:r>
              <a:rPr lang="en-US" altLang="zh-TW" dirty="0">
                <a:solidFill>
                  <a:srgbClr val="FF0000"/>
                </a:solidFill>
              </a:rPr>
              <a:t>N</a:t>
            </a:r>
            <a:r>
              <a:rPr lang="en-US" altLang="zh-TW" dirty="0"/>
              <a:t> is </a:t>
            </a:r>
            <a:r>
              <a:rPr lang="zh-TW" altLang="en-US" dirty="0"/>
              <a:t>defined in the header files</a:t>
            </a:r>
            <a:r>
              <a:rPr lang="en-US" altLang="zh-TW" dirty="0"/>
              <a:t>(</a:t>
            </a:r>
            <a:r>
              <a:rPr lang="en-US" altLang="zh-TW" dirty="0" err="1">
                <a:highlight>
                  <a:srgbClr val="C0C0C0"/>
                </a:highlight>
              </a:rPr>
              <a:t>pi.h</a:t>
            </a:r>
            <a:r>
              <a:rPr lang="en-US" altLang="zh-TW" dirty="0"/>
              <a:t>)</a:t>
            </a:r>
            <a:r>
              <a:rPr lang="zh-TW" altLang="en-US" dirty="0"/>
              <a:t> </a:t>
            </a:r>
            <a:r>
              <a:rPr lang="en-US" altLang="zh-TW" dirty="0"/>
              <a:t>and is used to determine the number of iterations, you can only change </a:t>
            </a:r>
            <a:r>
              <a:rPr lang="en-US" altLang="zh-TW" dirty="0">
                <a:solidFill>
                  <a:srgbClr val="FF0000"/>
                </a:solidFill>
              </a:rPr>
              <a:t>N</a:t>
            </a:r>
            <a:r>
              <a:rPr lang="en-US" altLang="zh-TW" dirty="0"/>
              <a:t>(the number of iterations) in </a:t>
            </a:r>
            <a:r>
              <a:rPr lang="en-US" altLang="zh-TW" dirty="0" err="1">
                <a:highlight>
                  <a:srgbClr val="C0C0C0"/>
                </a:highlight>
              </a:rPr>
              <a:t>pi.h</a:t>
            </a:r>
            <a:r>
              <a:rPr lang="en-US" altLang="zh-TW" dirty="0"/>
              <a:t>.</a:t>
            </a:r>
            <a:endParaRPr lang="zh-TW" alt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47DB7BA-B376-A79B-6AA8-A50F0A72E7F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300" kern="1200" cap="none" spc="113" baseline="0" dirty="0">
                    <a:solidFill>
                      <a:schemeClr val="tx1"/>
                    </a:solidFill>
                    <a:latin typeface="SF UI  Text Med" panose="00000600000000000000" pitchFamily="50" charset="0"/>
                    <a:ea typeface="+mj-ea"/>
                    <a:cs typeface="SF UI  Text Med" panose="00000600000000000000" pitchFamily="50" charset="0"/>
                  </a:defRPr>
                </a:lvl1pPr>
              </a:lstStyle>
              <a:p>
                <a:r>
                  <a:rPr lang="en-US" altLang="en-US" sz="3200" dirty="0">
                    <a:latin typeface="Arial" panose="020B0604020202020204" pitchFamily="34" charset="0"/>
                    <a:cs typeface="Arial" panose="020B0604020202020204" pitchFamily="34" charset="0"/>
                  </a:rPr>
                  <a:t>Exercise</a:t>
                </a:r>
                <a:r>
                  <a:rPr lang="en-US" altLang="zh-TW" sz="3200" dirty="0"/>
                  <a:t>1-1(40%): </a:t>
                </a:r>
                <a:r>
                  <a:rPr lang="zh-TW" altLang="en-US" sz="3200" dirty="0"/>
                  <a:t>Calculating </a:t>
                </a:r>
                <a14:m>
                  <m:oMath xmlns:m="http://schemas.openxmlformats.org/officeDocument/2006/math">
                    <m:r>
                      <a:rPr lang="el-GR" altLang="zh-TW" sz="3200" i="1" smtClean="0">
                        <a:latin typeface="Cambria Math" panose="02040503050406030204" pitchFamily="18" charset="0"/>
                      </a:rPr>
                      <m:t>𝜋</m:t>
                    </m:r>
                  </m:oMath>
                </a14:m>
                <a:endParaRPr lang="zh-TW" altLang="en-US" sz="3200" dirty="0"/>
              </a:p>
            </p:txBody>
          </p:sp>
        </mc:Choice>
        <mc:Fallback xmlns="">
          <p:sp>
            <p:nvSpPr>
              <p:cNvPr id="2" name="Title 1">
                <a:extLst>
                  <a:ext uri="{FF2B5EF4-FFF2-40B4-BE49-F238E27FC236}">
                    <a16:creationId xmlns:a16="http://schemas.microsoft.com/office/drawing/2014/main" id="{747DB7BA-B376-A79B-6AA8-A50F0A72E7FE}"/>
                  </a:ext>
                </a:extLst>
              </p:cNvPr>
              <p:cNvSpPr txBox="1">
                <a:spLocks noRot="1" noChangeAspect="1" noMove="1" noResize="1" noEditPoints="1" noAdjustHandles="1" noChangeArrowheads="1" noChangeShapeType="1" noTextEdit="1"/>
              </p:cNvSpPr>
              <p:nvPr/>
            </p:nvSpPr>
            <p:spPr>
              <a:xfrm>
                <a:off x="838200" y="365125"/>
                <a:ext cx="10515600" cy="1325563"/>
              </a:xfrm>
              <a:prstGeom prst="rect">
                <a:avLst/>
              </a:prstGeom>
              <a:blipFill>
                <a:blip r:embed="rId5"/>
                <a:stretch>
                  <a:fillRect l="-1507"/>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CFFD15D2-0488-C8DE-C9A6-A758E831F1EC}"/>
              </a:ext>
            </a:extLst>
          </p:cNvPr>
          <p:cNvPicPr>
            <a:picLocks noChangeAspect="1"/>
          </p:cNvPicPr>
          <p:nvPr/>
        </p:nvPicPr>
        <p:blipFill>
          <a:blip r:embed="rId6"/>
          <a:stretch>
            <a:fillRect/>
          </a:stretch>
        </p:blipFill>
        <p:spPr>
          <a:xfrm>
            <a:off x="1460272" y="4104198"/>
            <a:ext cx="3536804" cy="1479684"/>
          </a:xfrm>
          <a:prstGeom prst="rect">
            <a:avLst/>
          </a:prstGeom>
        </p:spPr>
      </p:pic>
      <p:pic>
        <p:nvPicPr>
          <p:cNvPr id="19" name="圖片 18">
            <a:extLst>
              <a:ext uri="{FF2B5EF4-FFF2-40B4-BE49-F238E27FC236}">
                <a16:creationId xmlns:a16="http://schemas.microsoft.com/office/drawing/2014/main" id="{F98E6BF1-0530-53A8-62E3-DE05B2709C84}"/>
              </a:ext>
            </a:extLst>
          </p:cNvPr>
          <p:cNvPicPr>
            <a:picLocks noChangeAspect="1"/>
          </p:cNvPicPr>
          <p:nvPr/>
        </p:nvPicPr>
        <p:blipFill>
          <a:blip r:embed="rId7"/>
          <a:stretch>
            <a:fillRect/>
          </a:stretch>
        </p:blipFill>
        <p:spPr>
          <a:xfrm>
            <a:off x="7670597" y="3371603"/>
            <a:ext cx="3934374" cy="3181794"/>
          </a:xfrm>
          <a:prstGeom prst="rect">
            <a:avLst/>
          </a:prstGeom>
        </p:spPr>
      </p:pic>
    </p:spTree>
    <p:extLst>
      <p:ext uri="{BB962C8B-B14F-4D97-AF65-F5344CB8AC3E}">
        <p14:creationId xmlns:p14="http://schemas.microsoft.com/office/powerpoint/2010/main" val="1107058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9576</TotalTime>
  <Words>1817</Words>
  <Application>Microsoft Office PowerPoint</Application>
  <PresentationFormat>寬螢幕</PresentationFormat>
  <Paragraphs>250</Paragraphs>
  <Slides>22</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22</vt:i4>
      </vt:variant>
    </vt:vector>
  </HeadingPairs>
  <TitlesOfParts>
    <vt:vector size="31" baseType="lpstr">
      <vt:lpstr>SF UI  Text Med</vt:lpstr>
      <vt:lpstr>Arial</vt:lpstr>
      <vt:lpstr>Calibri</vt:lpstr>
      <vt:lpstr>Calibri Light</vt:lpstr>
      <vt:lpstr>Cambria Math</vt:lpstr>
      <vt:lpstr>Garamond</vt:lpstr>
      <vt:lpstr>Times New Roman</vt:lpstr>
      <vt:lpstr>Wingdings</vt:lpstr>
      <vt:lpstr>Office 佈景主題</vt:lpstr>
      <vt:lpstr>HW 2</vt:lpstr>
      <vt:lpstr>PowerPoint 簡報</vt:lpstr>
      <vt:lpstr>Overview</vt:lpstr>
      <vt:lpstr>Structure</vt:lpstr>
      <vt:lpstr>Structure – Exercise</vt:lpstr>
      <vt:lpstr>Structure – Exercise</vt:lpstr>
      <vt:lpstr>Structure – Judge files</vt:lpstr>
      <vt:lpstr>Structure – Modify files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Submission</vt:lpstr>
      <vt:lpstr>Deadline</vt:lpstr>
      <vt:lpstr>How to Mail 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2</dc:title>
  <dc:creator>林昊霆</dc:creator>
  <cp:lastModifiedBy>林昊霆</cp:lastModifiedBy>
  <cp:revision>46</cp:revision>
  <dcterms:created xsi:type="dcterms:W3CDTF">2024-03-19T20:49:28Z</dcterms:created>
  <dcterms:modified xsi:type="dcterms:W3CDTF">2024-04-11T00:35:58Z</dcterms:modified>
</cp:coreProperties>
</file>