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8" r:id="rId4"/>
    <p:sldId id="271" r:id="rId5"/>
    <p:sldId id="261" r:id="rId6"/>
    <p:sldId id="266" r:id="rId7"/>
    <p:sldId id="269" r:id="rId8"/>
    <p:sldId id="267" r:id="rId9"/>
    <p:sldId id="281" r:id="rId10"/>
    <p:sldId id="270" r:id="rId11"/>
    <p:sldId id="272" r:id="rId12"/>
    <p:sldId id="268" r:id="rId13"/>
    <p:sldId id="282" r:id="rId14"/>
    <p:sldId id="283" r:id="rId15"/>
    <p:sldId id="274" r:id="rId16"/>
    <p:sldId id="259" r:id="rId17"/>
    <p:sldId id="273" r:id="rId18"/>
    <p:sldId id="28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1479F-EBE4-4172-891E-B3BBBCEA25BE}" v="6" dt="2024-05-15T17:19:30.579"/>
    <p1510:client id="{5C5C0CC6-7626-74C3-2485-ED225CD1E3E8}" v="6" dt="2024-05-16T02:48:04.287"/>
    <p1510:client id="{EC432F5F-85C8-D5D6-4474-9AABCB3AC231}" v="361" dt="2024-05-15T13:57:24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431" autoAdjust="0"/>
  </p:normalViewPr>
  <p:slideViewPr>
    <p:cSldViewPr snapToGrid="0">
      <p:cViewPr varScale="1">
        <p:scale>
          <a:sx n="103" d="100"/>
          <a:sy n="103" d="100"/>
        </p:scale>
        <p:origin x="7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3A72-55E2-4238-A2BA-8E66883DA621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DDDBB-0702-4132-87C8-72E182AB4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91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DDDBB-0702-4132-87C8-72E182AB40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5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>
              <a:latin typeface="Calibri"/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DDDBB-0702-4132-87C8-72E182AB40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24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DDDBB-0702-4132-87C8-72E182AB407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1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asrlab@csie.ncku.edu.t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wp-content/uploads/2015/01/riscv-calling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latin typeface="Times New Roman"/>
                <a:ea typeface="新細明體"/>
                <a:cs typeface="Times New Roman"/>
              </a:rPr>
              <a:t>Computer Organization 2024 Assignment III</a:t>
            </a:r>
            <a:endParaRPr lang="zh-TW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B74E9-CD0D-9E5B-6162-93F64021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Test Your Code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DC7F7-9A17-C724-B6D6-3DD513F5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6787" cy="4463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Use 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`make check` for checking the algorithm </a:t>
            </a:r>
            <a:r>
              <a:rPr lang="zh-TW" altLang="en-US" dirty="0">
                <a:latin typeface="Times New Roman"/>
                <a:ea typeface="新細明體"/>
                <a:cs typeface="+mn-lt"/>
              </a:rPr>
              <a:t>correctness and the memory access overhead</a:t>
            </a:r>
            <a:endParaRPr lang="en-US" altLang="zh-TW" dirty="0">
              <a:latin typeface="Times New Roman"/>
              <a:ea typeface="新細明體"/>
              <a:cs typeface="+mn-lt"/>
            </a:endParaRPr>
          </a:p>
          <a:p>
            <a:r>
              <a:rPr lang="en-US" altLang="zh-TW" dirty="0">
                <a:latin typeface="Times New Roman"/>
                <a:ea typeface="新細明體"/>
                <a:cs typeface="+mn-lt"/>
              </a:rPr>
              <a:t>Cache miss penalty is 30 cycles in this assignment, and the cache hit latency is 1 cycle</a:t>
            </a:r>
            <a:endParaRPr lang="zh-TW" altLang="en-US" dirty="0">
              <a:latin typeface="Times New Roman"/>
              <a:ea typeface="新細明體"/>
              <a:cs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469CCF-DBAB-A810-B9FE-1001AB1E3894}"/>
              </a:ext>
            </a:extLst>
          </p:cNvPr>
          <p:cNvSpPr txBox="1"/>
          <p:nvPr/>
        </p:nvSpPr>
        <p:spPr>
          <a:xfrm>
            <a:off x="838200" y="4532690"/>
            <a:ext cx="29537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Times New Roman"/>
                <a:ea typeface="新細明體"/>
                <a:cs typeface="Times New Roman"/>
              </a:rPr>
              <a:t>Memory Access Cycles:</a:t>
            </a:r>
            <a:endParaRPr lang="zh-TW" dirty="0">
              <a:latin typeface="Times New Roman"/>
              <a:cs typeface="Times New Roman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71A3C1-ED47-BABA-7EF9-FCB4E15FB238}"/>
              </a:ext>
            </a:extLst>
          </p:cNvPr>
          <p:cNvSpPr txBox="1"/>
          <p:nvPr/>
        </p:nvSpPr>
        <p:spPr>
          <a:xfrm>
            <a:off x="838200" y="53005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Times New Roman"/>
                <a:ea typeface="新細明體"/>
                <a:cs typeface="Times New Roman"/>
              </a:rPr>
              <a:t>Improved ratio: </a:t>
            </a:r>
            <a:endParaRPr lang="zh-TW" dirty="0">
              <a:latin typeface="Times New Roman"/>
              <a:cs typeface="Times New Roman"/>
            </a:endParaRPr>
          </a:p>
        </p:txBody>
      </p:sp>
      <p:pic>
        <p:nvPicPr>
          <p:cNvPr id="10" name="圖片 9" descr="一張含有 印刷術, 字型, 文字, 書法 的圖片&#10;&#10;自動產生的描述">
            <a:extLst>
              <a:ext uri="{FF2B5EF4-FFF2-40B4-BE49-F238E27FC236}">
                <a16:creationId xmlns:a16="http://schemas.microsoft.com/office/drawing/2014/main" id="{7D514514-4390-7D8B-14C2-AD413E64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68" y="5657511"/>
            <a:ext cx="2874571" cy="4146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F4B26-9527-FA01-7865-B2F5EB1C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405" y="4905382"/>
            <a:ext cx="6474511" cy="400110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9D9AE4-26E6-ED41-262A-AEECC9CFF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233" y="475735"/>
            <a:ext cx="4158802" cy="59065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DB099B-3996-377B-EF25-253DD0213173}"/>
              </a:ext>
            </a:extLst>
          </p:cNvPr>
          <p:cNvSpPr/>
          <p:nvPr/>
        </p:nvSpPr>
        <p:spPr>
          <a:xfrm>
            <a:off x="7871607" y="1304697"/>
            <a:ext cx="3086070" cy="870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C551B4-9229-E653-BB5A-11C476291E2D}"/>
              </a:ext>
            </a:extLst>
          </p:cNvPr>
          <p:cNvSpPr/>
          <p:nvPr/>
        </p:nvSpPr>
        <p:spPr>
          <a:xfrm>
            <a:off x="7881904" y="3850397"/>
            <a:ext cx="3086071" cy="860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2BF2F76-8354-6E8A-8B75-15D393FB16C1}"/>
              </a:ext>
            </a:extLst>
          </p:cNvPr>
          <p:cNvCxnSpPr>
            <a:cxnSpLocks/>
          </p:cNvCxnSpPr>
          <p:nvPr/>
        </p:nvCxnSpPr>
        <p:spPr>
          <a:xfrm>
            <a:off x="2911151" y="5309861"/>
            <a:ext cx="4861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5AA243F-11DD-0ED4-E5FF-BA9DE57D2654}"/>
              </a:ext>
            </a:extLst>
          </p:cNvPr>
          <p:cNvCxnSpPr>
            <a:cxnSpLocks/>
          </p:cNvCxnSpPr>
          <p:nvPr/>
        </p:nvCxnSpPr>
        <p:spPr>
          <a:xfrm>
            <a:off x="1393405" y="5309861"/>
            <a:ext cx="123782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80D4A96-4658-F906-5FCA-1F53C62BFE09}"/>
              </a:ext>
            </a:extLst>
          </p:cNvPr>
          <p:cNvCxnSpPr>
            <a:cxnSpLocks/>
          </p:cNvCxnSpPr>
          <p:nvPr/>
        </p:nvCxnSpPr>
        <p:spPr>
          <a:xfrm>
            <a:off x="1393405" y="6057350"/>
            <a:ext cx="266318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AEBE3AB-E132-3867-D2B8-5B257A17AB44}"/>
              </a:ext>
            </a:extLst>
          </p:cNvPr>
          <p:cNvSpPr/>
          <p:nvPr/>
        </p:nvSpPr>
        <p:spPr>
          <a:xfrm>
            <a:off x="7881904" y="2747632"/>
            <a:ext cx="4158802" cy="3079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679226-0037-04F1-A048-AF43627FBF05}"/>
              </a:ext>
            </a:extLst>
          </p:cNvPr>
          <p:cNvSpPr/>
          <p:nvPr/>
        </p:nvSpPr>
        <p:spPr>
          <a:xfrm>
            <a:off x="7894859" y="5281869"/>
            <a:ext cx="4158802" cy="3079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8A0474-263B-205A-0670-42D9C7680995}"/>
              </a:ext>
            </a:extLst>
          </p:cNvPr>
          <p:cNvSpPr/>
          <p:nvPr/>
        </p:nvSpPr>
        <p:spPr>
          <a:xfrm>
            <a:off x="7894859" y="5682900"/>
            <a:ext cx="3264553" cy="3079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59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5B7E9-6DA3-DFB3-14EE-14CB51D8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Test Your Code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F1CD55-98EB-9715-E4C6-23CA6705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73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Use 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`make diffq1`</a:t>
            </a:r>
            <a:r>
              <a:rPr lang="zh-TW" altLang="en-US">
                <a:latin typeface="Times New Roman"/>
                <a:ea typeface="新細明體"/>
                <a:cs typeface="Times New Roman"/>
              </a:rPr>
              <a:t> to check the ouput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:</a:t>
            </a:r>
          </a:p>
          <a:p>
            <a:pPr lvl="1" indent="-457200"/>
            <a:r>
              <a:rPr lang="zh-TW" altLang="en-US">
                <a:latin typeface="Times New Roman"/>
                <a:ea typeface="新細明體"/>
                <a:cs typeface="Times New Roman"/>
              </a:rPr>
              <a:t>This will compare 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your </a:t>
            </a:r>
            <a:r>
              <a:rPr lang="zh-TW" altLang="en-US">
                <a:latin typeface="Times New Roman"/>
                <a:ea typeface="新細明體"/>
                <a:cs typeface="Times New Roman"/>
              </a:rPr>
              <a:t>2D convolution 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output with correct answer</a:t>
            </a:r>
          </a:p>
          <a:p>
            <a:pPr marL="228600" lvl="1" indent="0">
              <a:buNone/>
            </a:pPr>
            <a:endParaRPr lang="zh-TW" altLang="en-US" dirty="0">
              <a:latin typeface="Times New Roman"/>
              <a:ea typeface="新細明體"/>
              <a:cs typeface="Times New Roman"/>
            </a:endParaRPr>
          </a:p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Use 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`make diffq2`</a:t>
            </a:r>
            <a:r>
              <a:rPr lang="zh-TW" altLang="en-US">
                <a:latin typeface="Times New Roman"/>
                <a:ea typeface="新細明體"/>
                <a:cs typeface="Times New Roman"/>
              </a:rPr>
              <a:t> to check the output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:</a:t>
            </a:r>
          </a:p>
          <a:p>
            <a:pPr lvl="1" indent="-457200"/>
            <a:r>
              <a:rPr lang="zh-TW" altLang="en-US">
                <a:latin typeface="Times New Roman"/>
                <a:ea typeface="新細明體"/>
                <a:cs typeface="Times New Roman"/>
              </a:rPr>
              <a:t>This will compare 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your </a:t>
            </a:r>
            <a:r>
              <a:rPr lang="zh-TW" altLang="en-US">
                <a:latin typeface="Times New Roman"/>
                <a:ea typeface="新細明體"/>
                <a:cs typeface="Times New Roman"/>
              </a:rPr>
              <a:t>matrix multiplication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 output with correct answer</a:t>
            </a:r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38A03D4-2C73-F11E-DB48-251177B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58" y="2137775"/>
            <a:ext cx="5231098" cy="3254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FF22C-553F-CB4F-09CB-3D34EDB8E04C}"/>
              </a:ext>
            </a:extLst>
          </p:cNvPr>
          <p:cNvSpPr txBox="1"/>
          <p:nvPr/>
        </p:nvSpPr>
        <p:spPr>
          <a:xfrm>
            <a:off x="6845508" y="177383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(Example) make diffq1 </a:t>
            </a:r>
          </a:p>
        </p:txBody>
      </p:sp>
    </p:spTree>
    <p:extLst>
      <p:ext uri="{BB962C8B-B14F-4D97-AF65-F5344CB8AC3E}">
        <p14:creationId xmlns:p14="http://schemas.microsoft.com/office/powerpoint/2010/main" val="396430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CF4FF-2A05-EECE-6BE9-FD1D96FE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Part 2. Demo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88DC7-4B42-26B8-6DE4-C1ADA6B7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Demo 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session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 on</a:t>
            </a:r>
            <a:endParaRPr lang="zh-TW" dirty="0">
              <a:latin typeface="Times New Roman"/>
              <a:cs typeface="Times New Roman"/>
            </a:endParaRPr>
          </a:p>
          <a:p>
            <a:pPr lvl="1" indent="-457200"/>
            <a:r>
              <a:rPr lang="zh-TW" altLang="en-US" dirty="0">
                <a:latin typeface="Times New Roman"/>
                <a:ea typeface="新細明體"/>
                <a:cs typeface="Times New Roman"/>
              </a:rPr>
              <a:t>June 20</a:t>
            </a:r>
            <a:r>
              <a:rPr lang="zh-TW" altLang="en-US">
                <a:latin typeface="Times New Roman"/>
                <a:ea typeface="新細明體"/>
                <a:cs typeface="Times New Roman"/>
              </a:rPr>
              <a:t>-21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, 2024 </a:t>
            </a:r>
            <a:r>
              <a:rPr lang="zh-TW" altLang="en-US">
                <a:latin typeface="Times New Roman"/>
                <a:ea typeface="新細明體"/>
                <a:cs typeface="Times New Roman"/>
              </a:rPr>
              <a:t>(all days)</a:t>
            </a:r>
            <a:endParaRPr lang="zh-TW" sz="2800" dirty="0">
              <a:latin typeface="Times New Roman"/>
              <a:ea typeface="新細明體"/>
              <a:cs typeface="Times New Roman"/>
            </a:endParaRP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Demo 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session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 at</a:t>
            </a:r>
          </a:p>
          <a:p>
            <a:pPr lvl="1" indent="-457200"/>
            <a:r>
              <a:rPr lang="zh-TW" altLang="en-US" dirty="0">
                <a:latin typeface="Times New Roman"/>
                <a:ea typeface="新細明體"/>
                <a:cs typeface="Times New Roman"/>
              </a:rPr>
              <a:t>Room 65704 (Adv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a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nced Systems Research Lab)</a:t>
            </a: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We will download the code you submit before June 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19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, 2024 23:59 in demo section. You don't need to prepare PC </a:t>
            </a:r>
            <a:r>
              <a:rPr lang="zh-TW" altLang="en-US">
                <a:latin typeface="Times New Roman"/>
                <a:ea typeface="新細明體"/>
                <a:cs typeface="Times New Roman"/>
              </a:rPr>
              <a:t>in demo session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Please register your preferred time on the Google Sheet on NCKU Moodle</a:t>
            </a:r>
          </a:p>
        </p:txBody>
      </p:sp>
    </p:spTree>
    <p:extLst>
      <p:ext uri="{BB962C8B-B14F-4D97-AF65-F5344CB8AC3E}">
        <p14:creationId xmlns:p14="http://schemas.microsoft.com/office/powerpoint/2010/main" val="357363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D37F8-D556-9C2F-9A89-FBE22829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Scoring Criteria</a:t>
            </a:r>
            <a:endParaRPr lang="zh-TW" altLang="en-US" dirty="0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52935-C856-0A5E-8C92-D0B94142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Part 1. (Programming) 40%</a:t>
            </a:r>
            <a:endParaRPr lang="zh-TW" altLang="en-US" dirty="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 lvl="1" indent="-457200">
              <a:buAutoNum type="arabicPeriod"/>
            </a:pPr>
            <a:r>
              <a:rPr lang="zh-TW" dirty="0">
                <a:latin typeface="Times New Roman"/>
                <a:ea typeface="+mn-lt"/>
                <a:cs typeface="+mn-lt"/>
              </a:rPr>
              <a:t>Implement FIFO data cache replacement policy on Spike (10%)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  <a:p>
            <a:pPr lvl="1" indent="-457200">
              <a:buAutoNum type="arabicPeriod"/>
            </a:pPr>
            <a:r>
              <a:rPr lang="en-US" altLang="zh-TW" dirty="0">
                <a:latin typeface="Times New Roman"/>
                <a:ea typeface="+mn-lt"/>
                <a:cs typeface="+mn-lt"/>
              </a:rPr>
              <a:t>Reduce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the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memory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access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overhead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of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2D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convolution (15%)</a:t>
            </a:r>
            <a:endParaRPr lang="zh-TW" dirty="0">
              <a:latin typeface="Times New Roman"/>
              <a:ea typeface="新細明體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ea typeface="+mn-lt"/>
                <a:cs typeface="+mn-lt"/>
              </a:rPr>
              <a:t>Improved &gt; 1.3 (15/15)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ea typeface="+mn-lt"/>
                <a:cs typeface="+mn-lt"/>
              </a:rPr>
              <a:t>Improved &gt; 1    (10/15)</a:t>
            </a:r>
          </a:p>
          <a:p>
            <a:pPr lvl="1" indent="-457200"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Reduce the memory access overhead of matrix multiplication (15%)</a:t>
            </a:r>
            <a:endParaRPr lang="en-US" altLang="zh-TW" dirty="0">
              <a:latin typeface="Times New Roman"/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ea typeface="+mn-lt"/>
                <a:cs typeface="+mn-lt"/>
              </a:rPr>
              <a:t>Improved &gt; 1.8 (15/15)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ea typeface="+mn-lt"/>
                <a:cs typeface="+mn-lt"/>
              </a:rPr>
              <a:t>Improved &gt; 1    (10/15)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Note: If you cannot implement FIFO replacement policy, you can still work on other questions</a:t>
            </a:r>
          </a:p>
          <a:p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242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335C7-C4F4-6C7E-ABC9-04AB961C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Scoring Criteria</a:t>
            </a:r>
            <a:endParaRPr lang="zh-TW" altLang="en-US" dirty="0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40323-AA90-C0ED-38F1-888DA74A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Part 2. (Demo) 80%</a:t>
            </a:r>
            <a:endParaRPr lang="zh-TW" altLang="en-US" dirty="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 lvl="1" indent="-457200">
              <a:buAutoNum type="arabicPeriod"/>
            </a:pPr>
            <a:r>
              <a:rPr lang="zh-TW" dirty="0">
                <a:latin typeface="Times New Roman"/>
                <a:ea typeface="+mn-lt"/>
                <a:cs typeface="+mn-lt"/>
              </a:rPr>
              <a:t>Explain how cache mechanism work in Spike simulator (10%)</a:t>
            </a:r>
            <a:endParaRPr lang="zh-TW" altLang="en-US" dirty="0">
              <a:latin typeface="Times New Roman"/>
              <a:ea typeface="新細明體"/>
              <a:cs typeface="+mn-lt"/>
            </a:endParaRPr>
          </a:p>
          <a:p>
            <a:pPr lvl="1" indent="-457200">
              <a:buAutoNum type="arabicPeriod"/>
            </a:pPr>
            <a:r>
              <a:rPr lang="zh-TW" dirty="0">
                <a:latin typeface="Times New Roman"/>
                <a:ea typeface="+mn-lt"/>
                <a:cs typeface="+mn-lt"/>
              </a:rPr>
              <a:t>Explain how you reduce overhead on 2D convolution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 </a:t>
            </a:r>
            <a:r>
              <a:rPr lang="zh-TW" dirty="0">
                <a:latin typeface="Times New Roman"/>
                <a:ea typeface="+mn-lt"/>
                <a:cs typeface="+mn-lt"/>
              </a:rPr>
              <a:t>(25%)</a:t>
            </a:r>
          </a:p>
          <a:p>
            <a:pPr lvl="1" indent="-457200">
              <a:buAutoNum type="arabicPeriod"/>
            </a:pPr>
            <a:r>
              <a:rPr lang="en-US" altLang="zh-TW" dirty="0">
                <a:latin typeface="Times New Roman"/>
                <a:ea typeface="+mn-lt"/>
                <a:cs typeface="+mn-lt"/>
              </a:rPr>
              <a:t>Explain</a:t>
            </a:r>
            <a:r>
              <a:rPr lang="zh-TW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how</a:t>
            </a:r>
            <a:r>
              <a:rPr lang="zh-TW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you</a:t>
            </a:r>
            <a:r>
              <a:rPr lang="zh-TW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reduce</a:t>
            </a:r>
            <a:r>
              <a:rPr lang="zh-TW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overhead</a:t>
            </a:r>
            <a:r>
              <a:rPr lang="zh-TW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on</a:t>
            </a:r>
            <a:r>
              <a:rPr lang="zh-TW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matrix</a:t>
            </a:r>
            <a:r>
              <a:rPr lang="zh-TW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multiplication</a:t>
            </a:r>
            <a:r>
              <a:rPr lang="zh-TW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(25%)</a:t>
            </a:r>
            <a:endParaRPr lang="zh-TW" altLang="en-US" dirty="0">
              <a:latin typeface="Times New Roman"/>
              <a:ea typeface="+mn-lt"/>
              <a:cs typeface="+mn-lt"/>
            </a:endParaRPr>
          </a:p>
          <a:p>
            <a:pPr lvl="1" indent="-457200"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Bonus: Does your method can apply on any matrix size? Why or Why not? (20%)</a:t>
            </a:r>
          </a:p>
        </p:txBody>
      </p:sp>
    </p:spTree>
    <p:extLst>
      <p:ext uri="{BB962C8B-B14F-4D97-AF65-F5344CB8AC3E}">
        <p14:creationId xmlns:p14="http://schemas.microsoft.com/office/powerpoint/2010/main" val="144679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15F19-1BCB-EE00-2193-8A5BD52A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Submission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C1359-92E4-02F9-0F2A-E2612A40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Compress your source file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s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 into a </a:t>
            </a:r>
            <a:r>
              <a:rPr lang="zh-TW" altLang="en-US" b="1" dirty="0">
                <a:latin typeface="Times New Roman"/>
                <a:ea typeface="新細明體"/>
                <a:cs typeface="Times New Roman"/>
              </a:rPr>
              <a:t>zip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 file</a:t>
            </a:r>
            <a:endParaRPr lang="zh-TW" altLang="en-US" dirty="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Submit your 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zip file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 to NCKU Moodle</a:t>
            </a: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The 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files 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organization of your zip file should be as follow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1"/>
            <a:r>
              <a:rPr lang="zh-TW" altLang="en-US" dirty="0">
                <a:latin typeface="Times New Roman"/>
                <a:ea typeface="新細明體"/>
                <a:cs typeface="Times New Roman"/>
              </a:rPr>
              <a:t>NOTE: Change all StudentID to your student ID, e.g. F12345678_HW3.zip</a:t>
            </a:r>
          </a:p>
          <a:p>
            <a:pPr marL="228600" lvl="1" indent="0">
              <a:buNone/>
            </a:pP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E5F47C-D43C-F33D-C71F-226339C1256A}"/>
              </a:ext>
            </a:extLst>
          </p:cNvPr>
          <p:cNvSpPr txBox="1"/>
          <p:nvPr/>
        </p:nvSpPr>
        <p:spPr>
          <a:xfrm>
            <a:off x="1323474" y="4722394"/>
            <a:ext cx="55605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highlight>
                  <a:srgbClr val="FFFF00"/>
                </a:highlight>
                <a:latin typeface="Times New Roman"/>
                <a:ea typeface="新細明體"/>
                <a:cs typeface="Times New Roman"/>
              </a:rPr>
              <a:t>Incorrect format will lose 10 points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A70A295-7049-F187-FE27-0C20C745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92" y="4084037"/>
            <a:ext cx="3629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7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B2311-5DA4-BB9D-3A9E-3C025F1B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Submission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EE396-0F85-699E-AACE-F30EFC29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Office hours: Every Friday 10 a.m. to 12 p.m.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1"/>
            <a:r>
              <a:rPr lang="zh-TW" altLang="en-US" dirty="0">
                <a:latin typeface="Times New Roman"/>
                <a:ea typeface="新細明體"/>
                <a:cs typeface="Times New Roman"/>
              </a:rPr>
              <a:t>At room 65704 (Advanced Systems Research Lab)</a:t>
            </a: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If you have any problem, please contact TA via Lab's email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1"/>
            <a:r>
              <a:rPr lang="zh-TW" altLang="en-US" dirty="0">
                <a:latin typeface="Times New Roman"/>
                <a:ea typeface="新細明體"/>
                <a:cs typeface="Times New Roman"/>
                <a:hlinkClick r:id="rId2"/>
              </a:rPr>
              <a:t>asrlab@csie.ncku.edu.tw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1"/>
            <a:r>
              <a:rPr lang="zh-TW" altLang="en-US" dirty="0">
                <a:latin typeface="Times New Roman"/>
                <a:ea typeface="新細明體"/>
                <a:cs typeface="Times New Roman"/>
              </a:rPr>
              <a:t>Email subject starts with "[Comp2024]"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Deadline: 2024/06</a:t>
            </a:r>
            <a:r>
              <a:rPr lang="zh-TW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/</a:t>
            </a:r>
            <a:r>
              <a:rPr lang="zh-TW" dirty="0">
                <a:solidFill>
                  <a:srgbClr val="FF0000"/>
                </a:solidFill>
                <a:latin typeface="Times New Roman"/>
                <a:ea typeface="新細明體"/>
                <a:cs typeface="+mn-lt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/>
                <a:ea typeface="新細明體"/>
                <a:cs typeface="+mn-lt"/>
              </a:rPr>
              <a:t>9</a:t>
            </a:r>
            <a:r>
              <a:rPr lang="zh-TW" altLang="en-US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 23:59</a:t>
            </a:r>
            <a:endParaRPr lang="zh-TW" dirty="0">
              <a:solidFill>
                <a:srgbClr val="FF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Late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 submission are limited to one week after deadline, and the score for late submissions will be reduced to 70%</a:t>
            </a:r>
            <a:endParaRPr lang="zh-TW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568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7DFD7-6661-F6A9-BAEA-2D519E1B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latin typeface="Times New Roman"/>
                <a:ea typeface="新細明體"/>
                <a:cs typeface="Times New Roman"/>
              </a:rPr>
              <a:t>QA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6CC734-B71C-CB81-33F6-86F16F96A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2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1479C-F498-9A72-E81F-C6447F5A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Times New Roman"/>
                <a:ea typeface="新細明體"/>
                <a:cs typeface="Times New Roman"/>
              </a:rPr>
              <a:t>Thanks.</a:t>
            </a:r>
            <a:endParaRPr lang="zh-TW" altLang="en-US" dirty="0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A3D08-4C53-F61A-AA36-9A89E98EA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91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2F51A-A012-AB85-CC14-9D5F0A65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Overview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6F4C1-0A2C-ECDF-4D26-B1AFFB26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Times New Roman"/>
                <a:ea typeface="+mn-lt"/>
                <a:cs typeface="+mn-lt"/>
              </a:rPr>
              <a:t>Caches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enhance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the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processor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performance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by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accommodating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recent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or frequent-used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data items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in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the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fast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memories</a:t>
            </a:r>
          </a:p>
          <a:p>
            <a:endParaRPr lang="en-US" altLang="zh-TW" dirty="0">
              <a:latin typeface="Times New Roman"/>
              <a:ea typeface="+mn-lt"/>
              <a:cs typeface="+mn-lt"/>
            </a:endParaRPr>
          </a:p>
          <a:p>
            <a:r>
              <a:rPr lang="en-US" altLang="zh-TW" dirty="0">
                <a:latin typeface="Times New Roman"/>
                <a:ea typeface="+mn-lt"/>
                <a:cs typeface="+mn-lt"/>
              </a:rPr>
              <a:t>To reduce memory access overhead, there are two ways for hardware-software co-design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Times New Roman"/>
                <a:ea typeface="+mn-lt"/>
                <a:cs typeface="+mn-lt"/>
              </a:rPr>
              <a:t>A</a:t>
            </a:r>
            <a:r>
              <a:rPr lang="zh-TW" dirty="0">
                <a:latin typeface="Times New Roman"/>
                <a:ea typeface="+mn-lt"/>
                <a:cs typeface="+mn-lt"/>
              </a:rPr>
              <a:t>pplication-aware cache design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Times New Roman"/>
                <a:ea typeface="+mn-lt"/>
                <a:cs typeface="+mn-lt"/>
              </a:rPr>
              <a:t>Cache-a</a:t>
            </a:r>
            <a:r>
              <a:rPr lang="zh-TW" dirty="0">
                <a:latin typeface="Times New Roman"/>
                <a:ea typeface="+mn-lt"/>
                <a:cs typeface="+mn-lt"/>
              </a:rPr>
              <a:t>r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chit</a:t>
            </a:r>
            <a:r>
              <a:rPr lang="zh-TW" dirty="0">
                <a:latin typeface="Times New Roman"/>
                <a:ea typeface="+mn-lt"/>
                <a:cs typeface="+mn-lt"/>
              </a:rPr>
              <a:t>e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c</a:t>
            </a:r>
            <a:r>
              <a:rPr lang="zh-TW" dirty="0">
                <a:latin typeface="Times New Roman"/>
                <a:ea typeface="+mn-lt"/>
                <a:cs typeface="+mn-lt"/>
              </a:rPr>
              <a:t>t</a:t>
            </a:r>
            <a:r>
              <a:rPr lang="en-US" altLang="zh-TW" dirty="0" err="1">
                <a:latin typeface="Times New Roman"/>
                <a:ea typeface="+mn-lt"/>
                <a:cs typeface="+mn-lt"/>
              </a:rPr>
              <a:t>ur</a:t>
            </a:r>
            <a:r>
              <a:rPr lang="zh-TW" dirty="0">
                <a:latin typeface="Times New Roman"/>
                <a:ea typeface="+mn-lt"/>
                <a:cs typeface="+mn-lt"/>
              </a:rPr>
              <a:t>e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 err="1">
                <a:latin typeface="Times New Roman"/>
                <a:ea typeface="+mn-lt"/>
                <a:cs typeface="+mn-lt"/>
              </a:rPr>
              <a:t>awa</a:t>
            </a:r>
            <a:r>
              <a:rPr lang="zh-TW" dirty="0">
                <a:latin typeface="Times New Roman"/>
                <a:ea typeface="+mn-lt"/>
                <a:cs typeface="+mn-lt"/>
              </a:rPr>
              <a:t>r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e</a:t>
            </a:r>
            <a:r>
              <a:rPr lang="zh-TW" dirty="0">
                <a:latin typeface="Times New Roman"/>
                <a:ea typeface="+mn-lt"/>
                <a:cs typeface="+mn-lt"/>
              </a:rPr>
              <a:t> memory</a:t>
            </a:r>
            <a:r>
              <a:rPr lang="zh-TW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access</a:t>
            </a:r>
            <a:endParaRPr lang="zh-TW" altLang="en-US" dirty="0">
              <a:latin typeface="Times New Roman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33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D37F8-D556-9C2F-9A89-FBE22829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Assignment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52935-C856-0A5E-8C92-D0B94142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Part 1. (Programming)</a:t>
            </a:r>
            <a:endParaRPr lang="zh-TW" altLang="en-US" dirty="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 lvl="1" indent="-457200">
              <a:buAutoNum type="arabicPeriod"/>
            </a:pPr>
            <a:r>
              <a:rPr lang="zh-TW" dirty="0">
                <a:latin typeface="Times New Roman"/>
                <a:ea typeface="+mn-lt"/>
                <a:cs typeface="+mn-lt"/>
              </a:rPr>
              <a:t>Implement FIFO data cache replacement policy on Spike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  <a:p>
            <a:pPr lvl="1" indent="-457200"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Reduce memory access overhead of the given two programs</a:t>
            </a:r>
          </a:p>
          <a:p>
            <a:pPr marL="228600" lvl="1" indent="0">
              <a:buNone/>
            </a:pP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Part 2. (Demo)</a:t>
            </a:r>
            <a:endParaRPr lang="zh-TW" altLang="en-US" dirty="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 lvl="1" indent="-457200">
              <a:buAutoNum type="arabicPeriod"/>
            </a:pPr>
            <a:r>
              <a:rPr lang="en-US" altLang="zh-TW" dirty="0">
                <a:latin typeface="Times New Roman"/>
                <a:ea typeface="+mn-lt"/>
                <a:cs typeface="+mn-lt"/>
              </a:rPr>
              <a:t>Explain how the Spike cache replacement policy works</a:t>
            </a:r>
            <a:endParaRPr lang="zh-TW" altLang="en-US" dirty="0">
              <a:latin typeface="Times New Roman"/>
              <a:ea typeface="新細明體"/>
              <a:cs typeface="+mn-lt"/>
            </a:endParaRPr>
          </a:p>
          <a:p>
            <a:pPr lvl="1" indent="-457200">
              <a:buAutoNum type="arabicPeriod"/>
            </a:pPr>
            <a:r>
              <a:rPr lang="en-US" altLang="zh-TW" dirty="0">
                <a:latin typeface="Times New Roman"/>
                <a:ea typeface="+mn-lt"/>
                <a:cs typeface="+mn-lt"/>
              </a:rPr>
              <a:t>Explain the design philosophy of your revised programs, e.g., the techniques/concepts you used in the revised program</a:t>
            </a:r>
          </a:p>
        </p:txBody>
      </p:sp>
    </p:spTree>
    <p:extLst>
      <p:ext uri="{BB962C8B-B14F-4D97-AF65-F5344CB8AC3E}">
        <p14:creationId xmlns:p14="http://schemas.microsoft.com/office/powerpoint/2010/main" val="28329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44D61-F9DC-4E27-ECA0-6DBE17F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Part 1. Preliminary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AA47E-8C12-4860-3A02-52CD7824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Cache specifications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1"/>
            <a:r>
              <a:rPr lang="zh-TW" altLang="en-US" dirty="0">
                <a:latin typeface="Times New Roman"/>
                <a:ea typeface="新細明體"/>
                <a:cs typeface="Times New Roman"/>
              </a:rPr>
              <a:t>4 ways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1"/>
            <a:r>
              <a:rPr lang="zh-TW" altLang="en-US" dirty="0">
                <a:latin typeface="Times New Roman"/>
                <a:ea typeface="新細明體"/>
                <a:cs typeface="Times New Roman"/>
              </a:rPr>
              <a:t>8 sets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1"/>
            <a:r>
              <a:rPr lang="zh-TW" altLang="en-US" dirty="0">
                <a:latin typeface="Times New Roman"/>
                <a:ea typeface="新細明體"/>
                <a:cs typeface="Times New Roman"/>
              </a:rPr>
              <a:t>32 bytes cacheline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lvl="1"/>
            <a:r>
              <a:rPr lang="en-US" altLang="zh-TW" dirty="0">
                <a:latin typeface="Times New Roman"/>
                <a:ea typeface="新細明體"/>
                <a:cs typeface="Times New Roman"/>
              </a:rPr>
              <a:t>Miss penalty = 30 cycles</a:t>
            </a:r>
          </a:p>
          <a:p>
            <a:pPr lvl="1"/>
            <a:r>
              <a:rPr lang="en-US" altLang="zh-TW" dirty="0">
                <a:latin typeface="Times New Roman"/>
                <a:ea typeface="新細明體"/>
                <a:cs typeface="Times New Roman"/>
              </a:rPr>
              <a:t>Hit latency = 1 cycle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  <a:p>
            <a:r>
              <a:rPr lang="zh-TW" altLang="en-US" dirty="0">
                <a:latin typeface="Times New Roman"/>
                <a:ea typeface="新細明體"/>
                <a:cs typeface="Arial"/>
              </a:rPr>
              <a:t>Only RV64</a:t>
            </a:r>
            <a:r>
              <a:rPr lang="en-US" altLang="zh-TW" dirty="0">
                <a:latin typeface="Times New Roman"/>
                <a:ea typeface="新細明體"/>
                <a:cs typeface="Arial"/>
              </a:rPr>
              <a:t>GC</a:t>
            </a:r>
            <a:r>
              <a:rPr lang="zh-TW" altLang="en-US" dirty="0">
                <a:latin typeface="Times New Roman"/>
                <a:ea typeface="新細明體"/>
                <a:cs typeface="Arial"/>
              </a:rPr>
              <a:t> instruction set are allowed</a:t>
            </a:r>
          </a:p>
          <a:p>
            <a:r>
              <a:rPr lang="zh-TW" dirty="0">
                <a:latin typeface="Times New Roman"/>
                <a:ea typeface="新細明體"/>
                <a:cs typeface="Arial"/>
              </a:rPr>
              <a:t>To enable data cache in Spike simulator</a:t>
            </a:r>
            <a:endParaRPr lang="en-US" altLang="zh-TW" dirty="0">
              <a:latin typeface="Times New Roman"/>
              <a:ea typeface="新細明體"/>
              <a:cs typeface="Arial"/>
            </a:endParaRPr>
          </a:p>
          <a:p>
            <a:pPr lvl="1"/>
            <a:r>
              <a:rPr lang="zh-TW" dirty="0">
                <a:latin typeface="Times New Roman"/>
                <a:ea typeface="新細明體"/>
                <a:cs typeface="Arial"/>
              </a:rPr>
              <a:t>Add –dc=&lt;set&gt;:&lt;ways&gt;:&lt;cacheline&gt;</a:t>
            </a:r>
            <a:endParaRPr lang="zh-TW" dirty="0">
              <a:latin typeface="Times New Roman"/>
              <a:cs typeface="Times New Roman"/>
            </a:endParaRPr>
          </a:p>
        </p:txBody>
      </p:sp>
      <p:pic>
        <p:nvPicPr>
          <p:cNvPr id="4" name="圖片 3" descr="一張含有 文字, 字型, 印刷術 的圖片&#10;&#10;自動產生的描述">
            <a:extLst>
              <a:ext uri="{FF2B5EF4-FFF2-40B4-BE49-F238E27FC236}">
                <a16:creationId xmlns:a16="http://schemas.microsoft.com/office/drawing/2014/main" id="{F58EABB6-8D6C-E585-9051-9EADF20C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7" y="5876925"/>
            <a:ext cx="11239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9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9B05F-9DA7-C0B4-4A0F-F8A3AC07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Part 1. Implement FIFO in Spike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EC5F0-08FE-008C-D6F2-661C9245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Implement FIFO data cache replacement policy to Spike</a:t>
            </a: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Two file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s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 to modify in Spike source code</a:t>
            </a:r>
            <a:endParaRPr lang="en-US" altLang="zh-TW" dirty="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 lvl="1"/>
            <a:r>
              <a:rPr lang="en-US" altLang="zh-TW" i="1" dirty="0">
                <a:latin typeface="Times New Roman"/>
                <a:ea typeface="+mn-lt"/>
                <a:cs typeface="+mn-lt"/>
              </a:rPr>
              <a:t>{PATH_TO_SPIKE}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/r</a:t>
            </a:r>
            <a:r>
              <a:rPr lang="zh-TW" dirty="0">
                <a:latin typeface="Times New Roman"/>
                <a:ea typeface="+mn-lt"/>
                <a:cs typeface="+mn-lt"/>
              </a:rPr>
              <a:t>iscv/cachesim.h</a:t>
            </a:r>
            <a:endParaRPr lang="en-US" altLang="zh-TW" dirty="0">
              <a:latin typeface="Times New Roman"/>
              <a:ea typeface="新細明體"/>
              <a:cs typeface="+mn-lt"/>
            </a:endParaRPr>
          </a:p>
          <a:p>
            <a:pPr lvl="1"/>
            <a:r>
              <a:rPr lang="en-US" altLang="zh-TW" i="1" dirty="0">
                <a:latin typeface="Times New Roman"/>
                <a:ea typeface="+mn-lt"/>
                <a:cs typeface="+mn-lt"/>
              </a:rPr>
              <a:t>{PATH_TO_SPIKE}</a:t>
            </a:r>
            <a:r>
              <a:rPr lang="en-US" altLang="zh-TW" dirty="0">
                <a:latin typeface="Times New Roman"/>
                <a:ea typeface="+mn-lt"/>
                <a:cs typeface="+mn-lt"/>
              </a:rPr>
              <a:t>/riscv/cachesim.cc</a:t>
            </a:r>
          </a:p>
          <a:p>
            <a:r>
              <a:rPr lang="en-US" altLang="zh-TW" dirty="0">
                <a:latin typeface="Times New Roman"/>
                <a:ea typeface="+mn-lt"/>
                <a:cs typeface="+mn-lt"/>
              </a:rPr>
              <a:t>Recompilation is needed after implement FIFO replacement policy</a:t>
            </a:r>
          </a:p>
          <a:p>
            <a:pPr lvl="1"/>
            <a:r>
              <a:rPr lang="en-US" altLang="zh-TW" dirty="0">
                <a:latin typeface="Times New Roman"/>
                <a:ea typeface="+mn-lt"/>
                <a:cs typeface="+mn-lt"/>
              </a:rPr>
              <a:t>Please refer to HW0 on NCKU Moodle</a:t>
            </a:r>
            <a:endParaRPr lang="zh-TW" dirty="0">
              <a:latin typeface="Times New Roman"/>
              <a:ea typeface="新細明體"/>
              <a:cs typeface="+mn-lt"/>
            </a:endParaRPr>
          </a:p>
          <a:p>
            <a:r>
              <a:rPr lang="en-US" altLang="zh-TW" dirty="0">
                <a:latin typeface="Times New Roman"/>
                <a:ea typeface="新細明體"/>
                <a:cs typeface="+mn-lt"/>
              </a:rPr>
              <a:t>You can add new data structures in your implementation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altLang="zh-TW" dirty="0">
              <a:latin typeface="Times New Roman"/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2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B8A9D08-D775-4062-34F0-97C846B1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200" y="1222913"/>
            <a:ext cx="5324862" cy="4954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704B348-4F37-0B61-FFDE-3CFE1A08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Part 1. 2D Convolution</a:t>
            </a:r>
            <a:endParaRPr lang="zh-TW" altLang="en-US" dirty="0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0E7FE-491F-F9AC-3446-632E6E31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Provided implementation is in:</a:t>
            </a:r>
          </a:p>
          <a:p>
            <a:pPr lvl="1"/>
            <a:r>
              <a:rPr lang="en-US" altLang="zh-TW" i="1" dirty="0">
                <a:latin typeface="Times New Roman"/>
                <a:ea typeface="新細明體"/>
                <a:cs typeface="Times New Roman"/>
              </a:rPr>
              <a:t>{PATH_TO_HW3}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/Q1/conv2d.S</a:t>
            </a:r>
          </a:p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Implement Your better version in:</a:t>
            </a:r>
          </a:p>
          <a:p>
            <a:pPr lvl="1"/>
            <a:r>
              <a:rPr lang="en-US" altLang="zh-TW" i="1" dirty="0">
                <a:latin typeface="Times New Roman"/>
                <a:ea typeface="新細明體"/>
                <a:cs typeface="Times New Roman"/>
              </a:rPr>
              <a:t>{PATH_TO_HW3}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/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Q1/conv2d-better.S</a:t>
            </a: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Write in pure assembly code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7501CE6-E125-D882-B4C9-06E77D4C272C}"/>
              </a:ext>
            </a:extLst>
          </p:cNvPr>
          <p:cNvCxnSpPr>
            <a:cxnSpLocks/>
          </p:cNvCxnSpPr>
          <p:nvPr/>
        </p:nvCxnSpPr>
        <p:spPr>
          <a:xfrm>
            <a:off x="5181600" y="4133850"/>
            <a:ext cx="1266825" cy="390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9B6249-6743-02CB-DAE5-9EB1E463B312}"/>
              </a:ext>
            </a:extLst>
          </p:cNvPr>
          <p:cNvSpPr txBox="1"/>
          <p:nvPr/>
        </p:nvSpPr>
        <p:spPr>
          <a:xfrm>
            <a:off x="0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3"/>
              </a:rPr>
              <a:t>https://riscv.org/wp-content/uploads/2015/01/riscv-calling.pdf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9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A5FAF1A0-1187-E7E1-2D21-723327AF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This is the 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C code of original version (Q1/conv2d.S)</a:t>
            </a:r>
          </a:p>
          <a:p>
            <a:pPr lvl="1" indent="-457200"/>
            <a:r>
              <a:rPr lang="zh-TW" altLang="en-US" dirty="0">
                <a:latin typeface="Times New Roman"/>
                <a:ea typeface="新細明體"/>
                <a:cs typeface="Times New Roman"/>
              </a:rPr>
              <a:t>You can start from improve this C code first</a:t>
            </a:r>
            <a:r>
              <a:rPr lang="zh-TW" altLang="en-US">
                <a:latin typeface="Times New Roman"/>
                <a:ea typeface="新細明體"/>
                <a:cs typeface="Times New Roman"/>
              </a:rPr>
              <a:t> before delved into assembly code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C4AE651-442B-6F7C-6247-ADA68EAE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Part 1. 2D Convolution</a:t>
            </a:r>
            <a:endParaRPr lang="zh-TW" altLang="en-US">
              <a:latin typeface="Times New Roman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F9E396-E934-9AD3-1A44-E9ECE4C2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63" y="2953566"/>
            <a:ext cx="7011274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2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893E8-E81A-CADF-BB7D-6073DA68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/>
                <a:ea typeface="新細明體"/>
                <a:cs typeface="Times New Roman"/>
              </a:rPr>
              <a:t>Part 1. Matrix Multiplication</a:t>
            </a:r>
            <a:endParaRPr lang="zh-TW" altLang="en-US">
              <a:latin typeface="Times New Roman"/>
              <a:cs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1F9C2-03B7-3635-AF48-CC9189A8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Provided implementation is in:</a:t>
            </a:r>
          </a:p>
          <a:p>
            <a:pPr lvl="1"/>
            <a:r>
              <a:rPr lang="en-US" altLang="zh-TW" i="1" dirty="0">
                <a:latin typeface="Times New Roman"/>
                <a:ea typeface="新細明體"/>
                <a:cs typeface="Times New Roman"/>
              </a:rPr>
              <a:t>{PATH_TO_HW3}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/Q2/</a:t>
            </a:r>
            <a:r>
              <a:rPr lang="en-US" altLang="zh-TW" dirty="0" err="1">
                <a:latin typeface="Times New Roman"/>
                <a:ea typeface="新細明體"/>
                <a:cs typeface="Times New Roman"/>
              </a:rPr>
              <a:t>mm.c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Implement your better version in:</a:t>
            </a:r>
            <a:endParaRPr lang="en-US" altLang="zh-TW" dirty="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 lvl="1"/>
            <a:r>
              <a:rPr lang="en-US" altLang="zh-TW" i="1" dirty="0">
                <a:latin typeface="Times New Roman"/>
                <a:ea typeface="新細明體"/>
                <a:cs typeface="Times New Roman"/>
              </a:rPr>
              <a:t>{PATH_TO_HW3}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/</a:t>
            </a:r>
            <a:r>
              <a:rPr lang="zh-TW" altLang="en-US" dirty="0">
                <a:latin typeface="Times New Roman"/>
                <a:ea typeface="新細明體"/>
                <a:cs typeface="Times New Roman"/>
              </a:rPr>
              <a:t>Q2/mm-better.c</a:t>
            </a:r>
          </a:p>
          <a:p>
            <a:r>
              <a:rPr lang="zh-TW" altLang="en-US" dirty="0">
                <a:latin typeface="Times New Roman"/>
                <a:ea typeface="新細明體"/>
                <a:cs typeface="Times New Roman"/>
              </a:rPr>
              <a:t>Write in C code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AF3FBD-1D02-4016-F2A6-FDE2D235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4409594"/>
            <a:ext cx="782111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48DAC18-9157-91A9-399C-2935E2EF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77" y="2029553"/>
            <a:ext cx="3724470" cy="384037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18BFC28-5392-C076-ABB2-D45F3FB6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Files you need to change in this assignment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  <p:pic>
        <p:nvPicPr>
          <p:cNvPr id="4" name="內容版面配置區 3" descr="一張含有 文字, 字型, 白色, 收據 的圖片&#10;&#10;自動產生的描述">
            <a:extLst>
              <a:ext uri="{FF2B5EF4-FFF2-40B4-BE49-F238E27FC236}">
                <a16:creationId xmlns:a16="http://schemas.microsoft.com/office/drawing/2014/main" id="{122B5F1B-2FD9-C66E-E1A3-D2915732F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56" y="2904545"/>
            <a:ext cx="4162425" cy="19621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E3D8D7-48F3-DFA3-2B9C-1C7440171E06}"/>
              </a:ext>
            </a:extLst>
          </p:cNvPr>
          <p:cNvSpPr/>
          <p:nvPr/>
        </p:nvSpPr>
        <p:spPr>
          <a:xfrm>
            <a:off x="2295352" y="3831983"/>
            <a:ext cx="2419864" cy="803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1826B4-659C-5B5B-4D8A-456AEFD1CAD4}"/>
              </a:ext>
            </a:extLst>
          </p:cNvPr>
          <p:cNvSpPr/>
          <p:nvPr/>
        </p:nvSpPr>
        <p:spPr>
          <a:xfrm>
            <a:off x="7399079" y="2829944"/>
            <a:ext cx="2419864" cy="422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545D2-40FE-BFF4-C02E-3042D2253F57}"/>
              </a:ext>
            </a:extLst>
          </p:cNvPr>
          <p:cNvSpPr/>
          <p:nvPr/>
        </p:nvSpPr>
        <p:spPr>
          <a:xfrm>
            <a:off x="7399079" y="4259776"/>
            <a:ext cx="2419864" cy="422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45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904</Words>
  <Application>Microsoft Office PowerPoint</Application>
  <PresentationFormat>Widescreen</PresentationFormat>
  <Paragraphs>105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佈景主題</vt:lpstr>
      <vt:lpstr>Computer Organization 2024 Assignment III</vt:lpstr>
      <vt:lpstr>Overview</vt:lpstr>
      <vt:lpstr>Assignment</vt:lpstr>
      <vt:lpstr>Part 1. Preliminary</vt:lpstr>
      <vt:lpstr>Part 1. Implement FIFO in Spike</vt:lpstr>
      <vt:lpstr>Part 1. 2D Convolution</vt:lpstr>
      <vt:lpstr>Part 1. 2D Convolution</vt:lpstr>
      <vt:lpstr>Part 1. Matrix Multiplication</vt:lpstr>
      <vt:lpstr>Files you need to change in this assignment</vt:lpstr>
      <vt:lpstr>Test Your Code</vt:lpstr>
      <vt:lpstr>Test Your Code</vt:lpstr>
      <vt:lpstr>Part 2. Demo</vt:lpstr>
      <vt:lpstr>Scoring Criteria</vt:lpstr>
      <vt:lpstr>Scoring Criteria</vt:lpstr>
      <vt:lpstr>Submission</vt:lpstr>
      <vt:lpstr>Submission</vt:lpstr>
      <vt:lpstr>QA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戴鈞彥</cp:lastModifiedBy>
  <cp:revision>737</cp:revision>
  <dcterms:created xsi:type="dcterms:W3CDTF">2024-04-15T12:12:20Z</dcterms:created>
  <dcterms:modified xsi:type="dcterms:W3CDTF">2024-05-16T02:49:04Z</dcterms:modified>
</cp:coreProperties>
</file>