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6858000" cx="12192000"/>
  <p:notesSz cx="6799250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3x8zGGxckUaTOlT3zCCY7bqum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8A1D00-6F50-4F21-84C6-4F62CB26599E}">
  <a:tblStyle styleId="{8A8A1D00-6F50-4F21-84C6-4F62CB2659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1F9B4D2-7A9F-47C3-BABB-949E7C9C76D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customschemas.google.com/relationships/presentationmetadata" Target="metadata"/><Relationship Id="rId25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342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4713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422275" y="1241425"/>
            <a:ext cx="5954713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c17c50c2a_1_0:notes"/>
          <p:cNvSpPr txBox="1"/>
          <p:nvPr>
            <p:ph idx="1" type="body"/>
          </p:nvPr>
        </p:nvSpPr>
        <p:spPr>
          <a:xfrm>
            <a:off x="703845" y="5279204"/>
            <a:ext cx="563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4" name="Google Shape;354;g23c17c50c2a_1_0:notes"/>
          <p:cNvSpPr/>
          <p:nvPr>
            <p:ph idx="2" type="sldImg"/>
          </p:nvPr>
        </p:nvSpPr>
        <p:spPr>
          <a:xfrm>
            <a:off x="-182563" y="835025"/>
            <a:ext cx="74025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c17c50c2a_1_54:notes"/>
          <p:cNvSpPr txBox="1"/>
          <p:nvPr>
            <p:ph idx="1" type="body"/>
          </p:nvPr>
        </p:nvSpPr>
        <p:spPr>
          <a:xfrm>
            <a:off x="703845" y="5279204"/>
            <a:ext cx="563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3c17c50c2a_1_54:notes"/>
          <p:cNvSpPr/>
          <p:nvPr>
            <p:ph idx="2" type="sldImg"/>
          </p:nvPr>
        </p:nvSpPr>
        <p:spPr>
          <a:xfrm>
            <a:off x="-184831" y="835025"/>
            <a:ext cx="74073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c17c50c2a_1_140:notes"/>
          <p:cNvSpPr txBox="1"/>
          <p:nvPr>
            <p:ph idx="1" type="body"/>
          </p:nvPr>
        </p:nvSpPr>
        <p:spPr>
          <a:xfrm>
            <a:off x="703845" y="5279204"/>
            <a:ext cx="563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3c17c50c2a_1_140:notes"/>
          <p:cNvSpPr/>
          <p:nvPr>
            <p:ph idx="2" type="sldImg"/>
          </p:nvPr>
        </p:nvSpPr>
        <p:spPr>
          <a:xfrm>
            <a:off x="-184831" y="835025"/>
            <a:ext cx="74073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錯誤：Input的框框錯(已修正)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七段顯示器容易不穩定</a:t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422275" y="1241425"/>
            <a:ext cx="5954713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8" name="Google Shape;408;p2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 txBox="1"/>
          <p:nvPr>
            <p:ph idx="1" type="body"/>
          </p:nvPr>
        </p:nvSpPr>
        <p:spPr>
          <a:xfrm>
            <a:off x="709925" y="4861425"/>
            <a:ext cx="5679424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/>
          <p:nvPr>
            <p:ph idx="2" type="sldImg"/>
          </p:nvPr>
        </p:nvSpPr>
        <p:spPr>
          <a:xfrm>
            <a:off x="422275" y="1241425"/>
            <a:ext cx="5954713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812622293_0_4:notes"/>
          <p:cNvSpPr txBox="1"/>
          <p:nvPr>
            <p:ph idx="1" type="body"/>
          </p:nvPr>
        </p:nvSpPr>
        <p:spPr>
          <a:xfrm>
            <a:off x="703845" y="5279204"/>
            <a:ext cx="563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g26812622293_0_4:notes"/>
          <p:cNvSpPr/>
          <p:nvPr>
            <p:ph idx="2" type="sldImg"/>
          </p:nvPr>
        </p:nvSpPr>
        <p:spPr>
          <a:xfrm>
            <a:off x="-182563" y="835025"/>
            <a:ext cx="74025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812622293_0_20:notes"/>
          <p:cNvSpPr txBox="1"/>
          <p:nvPr>
            <p:ph idx="1" type="body"/>
          </p:nvPr>
        </p:nvSpPr>
        <p:spPr>
          <a:xfrm>
            <a:off x="703845" y="5279204"/>
            <a:ext cx="5630700" cy="5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g26812622293_0_20:notes"/>
          <p:cNvSpPr/>
          <p:nvPr>
            <p:ph idx="2" type="sldImg"/>
          </p:nvPr>
        </p:nvSpPr>
        <p:spPr>
          <a:xfrm>
            <a:off x="-182563" y="835025"/>
            <a:ext cx="74025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5" name="Google Shape;345;p18:notes"/>
          <p:cNvSpPr/>
          <p:nvPr>
            <p:ph idx="2" type="sldImg"/>
          </p:nvPr>
        </p:nvSpPr>
        <p:spPr>
          <a:xfrm>
            <a:off x="-182563" y="835025"/>
            <a:ext cx="7402513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812800" y="1238250"/>
            <a:ext cx="105664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6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6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6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6"/>
          <p:cNvSpPr txBox="1"/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subTitle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" type="body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" type="body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" type="body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2" type="body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 txBox="1"/>
          <p:nvPr>
            <p:ph type="title"/>
          </p:nvPr>
        </p:nvSpPr>
        <p:spPr>
          <a:xfrm rot="5400000">
            <a:off x="7649247" y="1747167"/>
            <a:ext cx="5773737" cy="2835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 rot="5400000">
            <a:off x="1883448" y="-996033"/>
            <a:ext cx="5773737" cy="8321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1" type="body"/>
          </p:nvPr>
        </p:nvSpPr>
        <p:spPr>
          <a:xfrm rot="5400000">
            <a:off x="3997997" y="-1904085"/>
            <a:ext cx="4567236" cy="11344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7"/>
          <p:cNvSpPr txBox="1"/>
          <p:nvPr>
            <p:ph type="title"/>
          </p:nvPr>
        </p:nvSpPr>
        <p:spPr>
          <a:xfrm>
            <a:off x="2389555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/>
          <p:nvPr>
            <p:ph idx="2" type="pic"/>
          </p:nvPr>
        </p:nvSpPr>
        <p:spPr>
          <a:xfrm>
            <a:off x="238955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47"/>
          <p:cNvSpPr txBox="1"/>
          <p:nvPr>
            <p:ph idx="1" type="body"/>
          </p:nvPr>
        </p:nvSpPr>
        <p:spPr>
          <a:xfrm>
            <a:off x="2389555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609600" y="273051"/>
            <a:ext cx="4011246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" type="body"/>
          </p:nvPr>
        </p:nvSpPr>
        <p:spPr>
          <a:xfrm>
            <a:off x="4767385" y="273050"/>
            <a:ext cx="6815014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2" type="body"/>
          </p:nvPr>
        </p:nvSpPr>
        <p:spPr>
          <a:xfrm>
            <a:off x="609600" y="1435101"/>
            <a:ext cx="401124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1" type="body"/>
          </p:nvPr>
        </p:nvSpPr>
        <p:spPr>
          <a:xfrm>
            <a:off x="609601" y="1535112"/>
            <a:ext cx="538675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2" type="body"/>
          </p:nvPr>
        </p:nvSpPr>
        <p:spPr>
          <a:xfrm>
            <a:off x="609601" y="2174875"/>
            <a:ext cx="5386753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3" type="body"/>
          </p:nvPr>
        </p:nvSpPr>
        <p:spPr>
          <a:xfrm>
            <a:off x="6193693" y="1535112"/>
            <a:ext cx="538870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4" type="body"/>
          </p:nvPr>
        </p:nvSpPr>
        <p:spPr>
          <a:xfrm>
            <a:off x="6193693" y="2174875"/>
            <a:ext cx="538870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" type="body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2" type="body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2"/>
          <p:cNvSpPr txBox="1"/>
          <p:nvPr>
            <p:ph type="title"/>
          </p:nvPr>
        </p:nvSpPr>
        <p:spPr>
          <a:xfrm>
            <a:off x="963246" y="4406901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" type="body"/>
          </p:nvPr>
        </p:nvSpPr>
        <p:spPr>
          <a:xfrm>
            <a:off x="963246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3"/>
          <p:cNvSpPr/>
          <p:nvPr/>
        </p:nvSpPr>
        <p:spPr>
          <a:xfrm>
            <a:off x="812800" y="1238250"/>
            <a:ext cx="105664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63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63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3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3"/>
          <p:cNvSpPr txBox="1"/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3"/>
          <p:cNvSpPr txBox="1"/>
          <p:nvPr>
            <p:ph idx="1" type="subTitle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 txBox="1"/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4"/>
          <p:cNvSpPr txBox="1"/>
          <p:nvPr>
            <p:ph idx="1" type="body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160" name="Google Shape;160;p64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4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5"/>
          <p:cNvSpPr txBox="1"/>
          <p:nvPr>
            <p:ph idx="1" type="body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166" name="Google Shape;166;p65"/>
          <p:cNvSpPr txBox="1"/>
          <p:nvPr>
            <p:ph idx="2" type="body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167" name="Google Shape;167;p65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5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6"/>
          <p:cNvSpPr txBox="1"/>
          <p:nvPr>
            <p:ph idx="1" type="body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173" name="Google Shape;173;p66"/>
          <p:cNvSpPr txBox="1"/>
          <p:nvPr>
            <p:ph idx="2" type="body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174" name="Google Shape;174;p66"/>
          <p:cNvSpPr txBox="1"/>
          <p:nvPr>
            <p:ph idx="3" type="body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175" name="Google Shape;175;p66"/>
          <p:cNvSpPr txBox="1"/>
          <p:nvPr>
            <p:ph idx="4" type="body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176" name="Google Shape;176;p66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6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7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7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9"/>
          <p:cNvSpPr txBox="1"/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9"/>
          <p:cNvSpPr txBox="1"/>
          <p:nvPr>
            <p:ph idx="1" type="body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191" name="Google Shape;191;p69"/>
          <p:cNvSpPr txBox="1"/>
          <p:nvPr>
            <p:ph idx="2" type="body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92" name="Google Shape;192;p69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9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0"/>
          <p:cNvSpPr txBox="1"/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0"/>
          <p:cNvSpPr/>
          <p:nvPr>
            <p:ph idx="2" type="pic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70"/>
          <p:cNvSpPr txBox="1"/>
          <p:nvPr>
            <p:ph idx="1" type="body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99" name="Google Shape;199;p70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0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1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1"/>
          <p:cNvSpPr txBox="1"/>
          <p:nvPr>
            <p:ph idx="1" type="body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5" name="Google Shape;205;p7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7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2"/>
          <p:cNvSpPr txBox="1"/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2"/>
          <p:cNvSpPr txBox="1"/>
          <p:nvPr>
            <p:ph idx="1" type="body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11" name="Google Shape;211;p72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2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3"/>
          <p:cNvSpPr txBox="1"/>
          <p:nvPr>
            <p:ph idx="1" type="body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  <p:sp>
        <p:nvSpPr>
          <p:cNvPr id="228" name="Google Shape;228;p53"/>
          <p:cNvSpPr txBox="1"/>
          <p:nvPr>
            <p:ph idx="2" type="body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4"/>
          <p:cNvSpPr txBox="1"/>
          <p:nvPr>
            <p:ph type="title"/>
          </p:nvPr>
        </p:nvSpPr>
        <p:spPr>
          <a:xfrm rot="5400000">
            <a:off x="7649247" y="1747167"/>
            <a:ext cx="5773737" cy="2835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4"/>
          <p:cNvSpPr txBox="1"/>
          <p:nvPr>
            <p:ph idx="1" type="body"/>
          </p:nvPr>
        </p:nvSpPr>
        <p:spPr>
          <a:xfrm rot="5400000">
            <a:off x="1883448" y="-996033"/>
            <a:ext cx="5773737" cy="8321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body"/>
          </p:nvPr>
        </p:nvSpPr>
        <p:spPr>
          <a:xfrm rot="5400000">
            <a:off x="3997997" y="-1904085"/>
            <a:ext cx="4567236" cy="113440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2389555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/>
          <p:nvPr>
            <p:ph idx="2" type="pic"/>
          </p:nvPr>
        </p:nvSpPr>
        <p:spPr>
          <a:xfrm>
            <a:off x="238955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6"/>
          <p:cNvSpPr txBox="1"/>
          <p:nvPr>
            <p:ph idx="1" type="body"/>
          </p:nvPr>
        </p:nvSpPr>
        <p:spPr>
          <a:xfrm>
            <a:off x="2389555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7"/>
          <p:cNvSpPr txBox="1"/>
          <p:nvPr>
            <p:ph type="title"/>
          </p:nvPr>
        </p:nvSpPr>
        <p:spPr>
          <a:xfrm>
            <a:off x="609600" y="273051"/>
            <a:ext cx="4011246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" type="body"/>
          </p:nvPr>
        </p:nvSpPr>
        <p:spPr>
          <a:xfrm>
            <a:off x="4767385" y="273050"/>
            <a:ext cx="6815014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2" type="body"/>
          </p:nvPr>
        </p:nvSpPr>
        <p:spPr>
          <a:xfrm>
            <a:off x="609600" y="1435101"/>
            <a:ext cx="401124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1" name="Google Shape;41;p36"/>
          <p:cNvSpPr txBox="1"/>
          <p:nvPr>
            <p:ph idx="2" type="body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609601" y="1535112"/>
            <a:ext cx="538675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609601" y="2174875"/>
            <a:ext cx="5386753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6193693" y="1535112"/>
            <a:ext cx="538870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1" name="Google Shape;251;p60"/>
          <p:cNvSpPr txBox="1"/>
          <p:nvPr>
            <p:ph idx="4" type="body"/>
          </p:nvPr>
        </p:nvSpPr>
        <p:spPr>
          <a:xfrm>
            <a:off x="6193693" y="2174875"/>
            <a:ext cx="538870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1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1" type="body"/>
          </p:nvPr>
        </p:nvSpPr>
        <p:spPr>
          <a:xfrm>
            <a:off x="609601" y="1484312"/>
            <a:ext cx="55782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2" type="body"/>
          </p:nvPr>
        </p:nvSpPr>
        <p:spPr>
          <a:xfrm>
            <a:off x="6375399" y="1484312"/>
            <a:ext cx="5578230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❑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963246" y="4406901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963246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" type="body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8" name="Google Shape;48;p37"/>
          <p:cNvSpPr txBox="1"/>
          <p:nvPr>
            <p:ph idx="2" type="body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9" name="Google Shape;49;p37"/>
          <p:cNvSpPr txBox="1"/>
          <p:nvPr>
            <p:ph idx="3" type="body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0" name="Google Shape;50;p37"/>
          <p:cNvSpPr txBox="1"/>
          <p:nvPr>
            <p:ph idx="4" type="body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66" name="Google Shape;66;p40"/>
          <p:cNvSpPr txBox="1"/>
          <p:nvPr>
            <p:ph idx="2" type="body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7" name="Google Shape;67;p40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/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/>
          <p:nvPr>
            <p:ph idx="2" type="pic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1"/>
          <p:cNvSpPr txBox="1"/>
          <p:nvPr>
            <p:ph idx="1" type="body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4" name="Google Shape;74;p4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508000" y="228600"/>
            <a:ext cx="109728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25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609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4165601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737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8"/>
          <p:cNvSpPr/>
          <p:nvPr/>
        </p:nvSpPr>
        <p:spPr>
          <a:xfrm>
            <a:off x="508001" y="228600"/>
            <a:ext cx="10972799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8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1"/>
          <p:cNvSpPr/>
          <p:nvPr/>
        </p:nvSpPr>
        <p:spPr>
          <a:xfrm>
            <a:off x="508000" y="228600"/>
            <a:ext cx="109728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3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09601" y="277813"/>
            <a:ext cx="11344031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609601" y="1484312"/>
            <a:ext cx="11344031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❑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10" type="dt"/>
          </p:nvPr>
        </p:nvSpPr>
        <p:spPr>
          <a:xfrm>
            <a:off x="609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11" type="ftr"/>
          </p:nvPr>
        </p:nvSpPr>
        <p:spPr>
          <a:xfrm>
            <a:off x="4165601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737600" y="6243637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508001" y="228600"/>
            <a:ext cx="10972799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type="ctrTitle"/>
          </p:nvPr>
        </p:nvSpPr>
        <p:spPr>
          <a:xfrm>
            <a:off x="1758519" y="1896665"/>
            <a:ext cx="8258175" cy="142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- 02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 txBox="1"/>
          <p:nvPr>
            <p:ph idx="1" type="subTitle"/>
          </p:nvPr>
        </p:nvSpPr>
        <p:spPr>
          <a:xfrm>
            <a:off x="2308318" y="4628030"/>
            <a:ext cx="7099300" cy="142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c17c50c2a_1_0"/>
          <p:cNvSpPr txBox="1"/>
          <p:nvPr/>
        </p:nvSpPr>
        <p:spPr>
          <a:xfrm>
            <a:off x="522178" y="236623"/>
            <a:ext cx="92169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(3/3)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3c17c50c2a_1_0"/>
          <p:cNvSpPr txBox="1"/>
          <p:nvPr>
            <p:ph idx="1" type="body"/>
          </p:nvPr>
        </p:nvSpPr>
        <p:spPr>
          <a:xfrm>
            <a:off x="522179" y="1311318"/>
            <a:ext cx="10878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1" marL="812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(b) draw the circuit diagram of the constant multiplier x4 &amp; x3.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c17c50c2a_1_54"/>
          <p:cNvSpPr txBox="1"/>
          <p:nvPr>
            <p:ph idx="1" type="body"/>
          </p:nvPr>
        </p:nvSpPr>
        <p:spPr>
          <a:xfrm>
            <a:off x="522178" y="1654837"/>
            <a:ext cx="110520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25" lIns="85700" spcFirstLastPara="1" rIns="85700" wrap="square" tIns="42825">
            <a:noAutofit/>
          </a:bodyPr>
          <a:lstStyle/>
          <a:p>
            <a:pPr indent="-400050" lvl="0" marL="393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There are two inputs denoted as A and B. Both A and B are 1-bit value. A comparator is designed to determine whether A is equal to B or not.  The output results are represented with  E 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g23c17c50c2a_1_54"/>
          <p:cNvSpPr txBox="1"/>
          <p:nvPr/>
        </p:nvSpPr>
        <p:spPr>
          <a:xfrm>
            <a:off x="3612171" y="4251751"/>
            <a:ext cx="5713200" cy="114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 </a:t>
            </a:r>
            <a:endParaRPr sz="1600"/>
          </a:p>
        </p:txBody>
      </p:sp>
      <p:sp>
        <p:nvSpPr>
          <p:cNvPr id="364" name="Google Shape;364;g23c17c50c2a_1_54"/>
          <p:cNvSpPr txBox="1"/>
          <p:nvPr/>
        </p:nvSpPr>
        <p:spPr>
          <a:xfrm>
            <a:off x="609600" y="277813"/>
            <a:ext cx="113439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3-2 – Comparator(1/2)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c17c50c2a_1_140"/>
          <p:cNvSpPr txBox="1"/>
          <p:nvPr/>
        </p:nvSpPr>
        <p:spPr>
          <a:xfrm>
            <a:off x="642682" y="1171616"/>
            <a:ext cx="133896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</a:t>
            </a:r>
            <a:endParaRPr sz="1600"/>
          </a:p>
          <a:p>
            <a:pPr indent="-558800" lvl="1" marL="927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draw the truth table of the comparator.</a:t>
            </a:r>
            <a:endParaRPr sz="1600"/>
          </a:p>
          <a:p>
            <a:pPr indent="-558800" lvl="1" marL="927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draw the circuit diagram of the comparator. </a:t>
            </a:r>
            <a:endParaRPr sz="1600"/>
          </a:p>
          <a:p>
            <a:pPr indent="-558800" lvl="1" marL="927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implement the circuit on the breadboard. </a:t>
            </a:r>
            <a:endParaRPr sz="16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0" name="Google Shape;370;g23c17c50c2a_1_140"/>
          <p:cNvGraphicFramePr/>
          <p:nvPr/>
        </p:nvGraphicFramePr>
        <p:xfrm>
          <a:off x="2398612" y="4058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{01F9B4D2-7A9F-47C3-BABB-949E7C9C76DA}</a:tableStyleId>
              </a:tblPr>
              <a:tblGrid>
                <a:gridCol w="1027575"/>
                <a:gridCol w="1027575"/>
                <a:gridCol w="1027575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6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71300" marL="17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g23c17c50c2a_1_140"/>
          <p:cNvSpPr/>
          <p:nvPr/>
        </p:nvSpPr>
        <p:spPr>
          <a:xfrm>
            <a:off x="6460638" y="4431734"/>
            <a:ext cx="4137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1" marL="520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F(A, B) = (A’B’) + (AB)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3c17c50c2a_1_140"/>
          <p:cNvSpPr/>
          <p:nvPr/>
        </p:nvSpPr>
        <p:spPr>
          <a:xfrm>
            <a:off x="6036318" y="5215709"/>
            <a:ext cx="5319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1" marL="520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F(A, B) = A’B’ + A’B + AB’ + AB</a:t>
            </a:r>
            <a:endParaRPr b="1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g23c17c50c2a_1_140"/>
          <p:cNvCxnSpPr/>
          <p:nvPr/>
        </p:nvCxnSpPr>
        <p:spPr>
          <a:xfrm flipH="1" rot="10800000">
            <a:off x="8529606" y="4831709"/>
            <a:ext cx="279300" cy="38400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00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g23c17c50c2a_1_140"/>
          <p:cNvCxnSpPr/>
          <p:nvPr/>
        </p:nvCxnSpPr>
        <p:spPr>
          <a:xfrm rot="10800000">
            <a:off x="10419379" y="4831709"/>
            <a:ext cx="452100" cy="38400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00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g23c17c50c2a_1_140"/>
          <p:cNvSpPr txBox="1"/>
          <p:nvPr/>
        </p:nvSpPr>
        <p:spPr>
          <a:xfrm>
            <a:off x="609600" y="277813"/>
            <a:ext cx="113439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725" lIns="105500" spcFirstLastPara="1" rIns="105500" wrap="square" tIns="52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3-2 – Comparator(2/2)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needed for LAB III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1" name="Google Shape;381;p20"/>
          <p:cNvGraphicFramePr/>
          <p:nvPr/>
        </p:nvGraphicFramePr>
        <p:xfrm>
          <a:off x="2461095" y="192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{8A8A1D00-6F50-4F21-84C6-4F62CB26599E}</a:tableStyleId>
              </a:tblPr>
              <a:tblGrid>
                <a:gridCol w="3721125"/>
                <a:gridCol w="398327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Solerless Breadboard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74LS04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74LS08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74LS32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×1</a:t>
                      </a:r>
                      <a:endParaRPr sz="1400" u="none" cap="none" strike="noStrike"/>
                    </a:p>
                  </a:txBody>
                  <a:tcPr marT="0" marB="0" marR="68600" marL="68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/>
        </p:nvSpPr>
        <p:spPr>
          <a:xfrm>
            <a:off x="585916" y="1022322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1"/>
          <p:cNvSpPr txBox="1"/>
          <p:nvPr>
            <p:ph type="title"/>
          </p:nvPr>
        </p:nvSpPr>
        <p:spPr>
          <a:xfrm>
            <a:off x="522179" y="215290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for LAB III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 b="12478" l="0" r="4978" t="5242"/>
          <a:stretch/>
        </p:blipFill>
        <p:spPr>
          <a:xfrm>
            <a:off x="2310997" y="3782646"/>
            <a:ext cx="1923427" cy="2845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1"/>
          <p:cNvGrpSpPr/>
          <p:nvPr/>
        </p:nvGrpSpPr>
        <p:grpSpPr>
          <a:xfrm>
            <a:off x="1762096" y="1613486"/>
            <a:ext cx="6591993" cy="1853738"/>
            <a:chOff x="1762096" y="1613486"/>
            <a:chExt cx="6591993" cy="1853738"/>
          </a:xfrm>
        </p:grpSpPr>
        <p:pic>
          <p:nvPicPr>
            <p:cNvPr id="390" name="Google Shape;390;p21"/>
            <p:cNvPicPr preferRelativeResize="0"/>
            <p:nvPr/>
          </p:nvPicPr>
          <p:blipFill rotWithShape="1">
            <a:blip r:embed="rId4">
              <a:alphaModFix/>
            </a:blip>
            <a:srcRect b="35239" l="1172" r="2704" t="16707"/>
            <a:stretch/>
          </p:blipFill>
          <p:spPr>
            <a:xfrm>
              <a:off x="1762096" y="1613486"/>
              <a:ext cx="6591993" cy="185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21"/>
            <p:cNvSpPr/>
            <p:nvPr/>
          </p:nvSpPr>
          <p:spPr>
            <a:xfrm>
              <a:off x="2788046" y="1964268"/>
              <a:ext cx="664307" cy="455082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3133409" y="2086626"/>
              <a:ext cx="5613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X0</a:t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123633" y="1964267"/>
              <a:ext cx="664307" cy="455083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2347782" y="2086626"/>
              <a:ext cx="5613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21"/>
          <p:cNvSpPr/>
          <p:nvPr/>
        </p:nvSpPr>
        <p:spPr>
          <a:xfrm>
            <a:off x="3694781" y="5246147"/>
            <a:ext cx="428433" cy="20899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3706509" y="5547042"/>
            <a:ext cx="428433" cy="20899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3706507" y="5859654"/>
            <a:ext cx="428433" cy="20899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3706511" y="6148821"/>
            <a:ext cx="428433" cy="20899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3624649" y="4122597"/>
            <a:ext cx="412121" cy="5642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/>
          <p:nvPr>
            <p:ph type="title"/>
          </p:nvPr>
        </p:nvSpPr>
        <p:spPr>
          <a:xfrm>
            <a:off x="518985" y="23662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74LS04</a:t>
            </a:r>
            <a:endParaRPr/>
          </a:p>
        </p:txBody>
      </p:sp>
      <p:pic>
        <p:nvPicPr>
          <p:cNvPr id="405" name="Google Shape;40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42" y="1550387"/>
            <a:ext cx="9565716" cy="393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type="title"/>
          </p:nvPr>
        </p:nvSpPr>
        <p:spPr>
          <a:xfrm>
            <a:off x="517955" y="228386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74LS08</a:t>
            </a:r>
            <a:endParaRPr/>
          </a:p>
        </p:txBody>
      </p:sp>
      <p:pic>
        <p:nvPicPr>
          <p:cNvPr id="411" name="Google Shape;41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049" y="1434885"/>
            <a:ext cx="9105380" cy="38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>
            <p:ph type="title"/>
          </p:nvPr>
        </p:nvSpPr>
        <p:spPr>
          <a:xfrm>
            <a:off x="517955" y="236624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74LS32</a:t>
            </a:r>
            <a:endParaRPr/>
          </a:p>
        </p:txBody>
      </p:sp>
      <p:pic>
        <p:nvPicPr>
          <p:cNvPr id="417" name="Google Shape;41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063" y="1443123"/>
            <a:ext cx="9217025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 txBox="1"/>
          <p:nvPr>
            <p:ph type="title"/>
          </p:nvPr>
        </p:nvSpPr>
        <p:spPr>
          <a:xfrm>
            <a:off x="526193" y="238125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70" name="Google Shape;270;p2"/>
          <p:cNvSpPr txBox="1"/>
          <p:nvPr>
            <p:ph idx="1" type="body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三種電路的表示式</a:t>
            </a:r>
            <a:endParaRPr sz="2200"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III -1 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Multiplier</a:t>
            </a:r>
            <a:r>
              <a:rPr lang="en-US"/>
              <a:t> 定數乘法器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/>
              <a:t>3 &amp; x4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Times New Roman"/>
              <a:buChar char="■"/>
            </a:pPr>
            <a:r>
              <a:rPr lang="en-US"/>
              <a:t>Lab III -2   Comparator 比較器</a:t>
            </a:r>
            <a:endParaRPr/>
          </a:p>
          <a:p>
            <a:pPr indent="-22733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/>
          <p:nvPr>
            <p:ph type="title"/>
          </p:nvPr>
        </p:nvSpPr>
        <p:spPr>
          <a:xfrm>
            <a:off x="531813" y="250826"/>
            <a:ext cx="6116637" cy="81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751"/>
              <a:buNone/>
            </a:pPr>
            <a:r>
              <a:rPr lang="en-US" sz="3400"/>
              <a:t>三種電路的表示式</a:t>
            </a:r>
            <a:endParaRPr sz="3400"/>
          </a:p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751"/>
              <a:buNone/>
            </a:pPr>
            <a:r>
              <a:rPr lang="en-US" sz="3400"/>
              <a:t>Three representations for a circuit</a:t>
            </a:r>
            <a:endParaRPr/>
          </a:p>
        </p:txBody>
      </p:sp>
      <p:graphicFrame>
        <p:nvGraphicFramePr>
          <p:cNvPr id="276" name="Google Shape;276;p3"/>
          <p:cNvGraphicFramePr/>
          <p:nvPr/>
        </p:nvGraphicFramePr>
        <p:xfrm>
          <a:off x="6276976" y="2830513"/>
          <a:ext cx="4264025" cy="3886200"/>
        </p:xfrm>
        <a:graphic>
          <a:graphicData uri="http://schemas.openxmlformats.org/presentationml/2006/ole">
            <mc:AlternateContent>
              <mc:Choice Requires="v">
                <p:oleObj r:id="rId4" imgH="3886200" imgW="4264025" progId="Word.Document.8" spid="_x0000_s1">
                  <p:embed/>
                </p:oleObj>
              </mc:Choice>
              <mc:Fallback>
                <p:oleObj r:id="rId5" imgH="3886200" imgW="4264025" progId="Word.Document.8">
                  <p:embed/>
                  <p:pic>
                    <p:nvPicPr>
                      <p:cNvPr id="276" name="Google Shape;276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11305" l="0" r="0" t="0"/>
                      <a:stretch/>
                    </p:blipFill>
                    <p:spPr>
                      <a:xfrm>
                        <a:off x="6276976" y="2830513"/>
                        <a:ext cx="4264025" cy="38862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AACFLMO0" id="277" name="Google Shape;27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4038" y="4757739"/>
            <a:ext cx="4083050" cy="1762125"/>
          </a:xfrm>
          <a:prstGeom prst="rect">
            <a:avLst/>
          </a:prstGeom>
          <a:solidFill>
            <a:srgbClr val="E1F4FF"/>
          </a:solidFill>
          <a:ln cap="flat" cmpd="sng" w="57150">
            <a:solidFill>
              <a:srgbClr val="E1F4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78" name="Google Shape;278;p3"/>
          <p:cNvSpPr txBox="1"/>
          <p:nvPr/>
        </p:nvSpPr>
        <p:spPr>
          <a:xfrm>
            <a:off x="2663826" y="2381251"/>
            <a:ext cx="13747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=x+y’z</a:t>
            </a:r>
            <a:endParaRPr b="0" i="1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1804989" y="1595439"/>
            <a:ext cx="29289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Boolean Algebra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1806575" y="3937001"/>
            <a:ext cx="27765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Circuit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5565775" y="1597026"/>
            <a:ext cx="21653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Truth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"/>
          <p:cNvCxnSpPr/>
          <p:nvPr/>
        </p:nvCxnSpPr>
        <p:spPr>
          <a:xfrm>
            <a:off x="6172200" y="3235325"/>
            <a:ext cx="3987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"/>
          <p:cNvCxnSpPr/>
          <p:nvPr/>
        </p:nvCxnSpPr>
        <p:spPr>
          <a:xfrm>
            <a:off x="7975600" y="2949575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"/>
          <p:cNvSpPr txBox="1"/>
          <p:nvPr/>
        </p:nvSpPr>
        <p:spPr>
          <a:xfrm>
            <a:off x="6702425" y="2473325"/>
            <a:ext cx="14097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5788026" y="2076451"/>
            <a:ext cx="50958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input variables 🡺 2</a:t>
            </a:r>
            <a:r>
              <a:rPr b="0" baseline="30000" i="1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combinations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"/>
          <p:cNvSpPr txBox="1"/>
          <p:nvPr/>
        </p:nvSpPr>
        <p:spPr>
          <a:xfrm>
            <a:off x="8226425" y="1530351"/>
            <a:ext cx="12509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真值表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2479227" y="6166299"/>
            <a:ext cx="2748757" cy="3535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22175" y="1245427"/>
            <a:ext cx="11052000" cy="5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There is a 2-bit input X (denoted as X1 and X0). A constant multiplier is designed to multiply the input by 4 &amp; 3. Finally, show the result with decimal format (0, 1, 2, …..,9) on Digital Display in the breadboard.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 x4: </a:t>
            </a:r>
            <a:endParaRPr/>
          </a:p>
          <a:p>
            <a:pPr indent="-806450" lvl="0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The output digital number is 0, 4, 8 , respectively, for four different inputs (0, 1, 2) when mult by 4.  </a:t>
            </a:r>
            <a:endParaRPr b="1"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 x3: </a:t>
            </a:r>
            <a:endParaRPr>
              <a:solidFill>
                <a:schemeClr val="dk1"/>
              </a:solidFill>
            </a:endParaRPr>
          </a:p>
          <a:p>
            <a:pPr indent="-806450" lvl="0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The output digital number is 0, 3, 6 or 9, respectively, for four different inputs (0, 1, 2, 3) when mult by 3.  </a:t>
            </a:r>
            <a:endParaRPr b="1"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(1/3)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010840" y="122184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812622293_0_4"/>
          <p:cNvSpPr txBox="1"/>
          <p:nvPr/>
        </p:nvSpPr>
        <p:spPr>
          <a:xfrm>
            <a:off x="522178" y="23662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X4 (2/3)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6812622293_0_4"/>
          <p:cNvPicPr preferRelativeResize="0"/>
          <p:nvPr/>
        </p:nvPicPr>
        <p:blipFill rotWithShape="1">
          <a:blip r:embed="rId3">
            <a:alphaModFix/>
          </a:blip>
          <a:srcRect b="12481" l="0" r="4979" t="5241"/>
          <a:stretch/>
        </p:blipFill>
        <p:spPr>
          <a:xfrm>
            <a:off x="1640541" y="2255211"/>
            <a:ext cx="2701460" cy="399617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6812622293_0_4"/>
          <p:cNvSpPr/>
          <p:nvPr/>
        </p:nvSpPr>
        <p:spPr>
          <a:xfrm>
            <a:off x="3590469" y="4303059"/>
            <a:ext cx="5826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g26812622293_0_4"/>
          <p:cNvGraphicFramePr/>
          <p:nvPr/>
        </p:nvGraphicFramePr>
        <p:xfrm>
          <a:off x="5558955" y="2013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{8A8A1D00-6F50-4F21-84C6-4F62CB26599E}</a:tableStyleId>
              </a:tblPr>
              <a:tblGrid>
                <a:gridCol w="951275"/>
                <a:gridCol w="951275"/>
                <a:gridCol w="951275"/>
                <a:gridCol w="951275"/>
                <a:gridCol w="1689400"/>
              </a:tblGrid>
              <a:tr h="51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DIGITAL DISPLAY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g26812622293_0_4"/>
          <p:cNvSpPr/>
          <p:nvPr/>
        </p:nvSpPr>
        <p:spPr>
          <a:xfrm>
            <a:off x="1005070" y="1090927"/>
            <a:ext cx="10277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Hint-2: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6450" lvl="0" marL="806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2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the Digital Display in the breadboard is as follows.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6812622293_0_4"/>
          <p:cNvSpPr/>
          <p:nvPr/>
        </p:nvSpPr>
        <p:spPr>
          <a:xfrm>
            <a:off x="3581505" y="4724399"/>
            <a:ext cx="5826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6812622293_0_4"/>
          <p:cNvSpPr/>
          <p:nvPr/>
        </p:nvSpPr>
        <p:spPr>
          <a:xfrm>
            <a:off x="3567933" y="5147981"/>
            <a:ext cx="5826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6812622293_0_4"/>
          <p:cNvSpPr/>
          <p:nvPr/>
        </p:nvSpPr>
        <p:spPr>
          <a:xfrm>
            <a:off x="3568057" y="5571560"/>
            <a:ext cx="5826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6812622293_0_4"/>
          <p:cNvSpPr/>
          <p:nvPr/>
        </p:nvSpPr>
        <p:spPr>
          <a:xfrm>
            <a:off x="3491763" y="2682586"/>
            <a:ext cx="582600" cy="84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6812622293_0_4"/>
          <p:cNvSpPr/>
          <p:nvPr/>
        </p:nvSpPr>
        <p:spPr>
          <a:xfrm>
            <a:off x="10050219" y="2598498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6812622293_0_4"/>
          <p:cNvSpPr/>
          <p:nvPr/>
        </p:nvSpPr>
        <p:spPr>
          <a:xfrm>
            <a:off x="10050225" y="3960900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6812622293_0_4"/>
          <p:cNvSpPr/>
          <p:nvPr/>
        </p:nvSpPr>
        <p:spPr>
          <a:xfrm>
            <a:off x="10050225" y="5323293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X3 (2/3)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3">
            <a:alphaModFix/>
          </a:blip>
          <a:srcRect b="12478" l="0" r="4978" t="5242"/>
          <a:stretch/>
        </p:blipFill>
        <p:spPr>
          <a:xfrm>
            <a:off x="1640541" y="2255211"/>
            <a:ext cx="2701459" cy="399617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/>
          <p:nvPr/>
        </p:nvSpPr>
        <p:spPr>
          <a:xfrm>
            <a:off x="3590469" y="4303059"/>
            <a:ext cx="582507" cy="3366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16"/>
          <p:cNvGraphicFramePr/>
          <p:nvPr/>
        </p:nvGraphicFramePr>
        <p:xfrm>
          <a:off x="5558955" y="2013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{8A8A1D00-6F50-4F21-84C6-4F62CB26599E}</a:tableStyleId>
              </a:tblPr>
              <a:tblGrid>
                <a:gridCol w="951275"/>
                <a:gridCol w="951275"/>
                <a:gridCol w="951275"/>
                <a:gridCol w="951275"/>
                <a:gridCol w="1689400"/>
              </a:tblGrid>
              <a:tr h="51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DIGITAL DISPLAY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8475" marB="48475" marR="96925" marL="969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16"/>
          <p:cNvSpPr/>
          <p:nvPr/>
        </p:nvSpPr>
        <p:spPr>
          <a:xfrm>
            <a:off x="1005070" y="1090927"/>
            <a:ext cx="102770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Hint-2: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6450" lvl="0" marL="806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2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the Digital Display in the breadboard is as follows.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3581505" y="4724399"/>
            <a:ext cx="582507" cy="3366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3567933" y="5147981"/>
            <a:ext cx="582600" cy="3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3568057" y="5571560"/>
            <a:ext cx="582507" cy="3366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3491763" y="2682586"/>
            <a:ext cx="582507" cy="8469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10050219" y="2598498"/>
            <a:ext cx="301146" cy="34214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10050225" y="3620125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0050225" y="4641593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0050225" y="5663068"/>
            <a:ext cx="301200" cy="34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(3/3)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522179" y="1311318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Please </a:t>
            </a:r>
            <a:endParaRPr/>
          </a:p>
          <a:p>
            <a:pPr indent="-479425" lvl="1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(a) draw the truth table of the constant multiplier where two input bits are X1 and X0, and four output bits are A, B, C and D, respectively.</a:t>
            </a:r>
            <a:endParaRPr/>
          </a:p>
          <a:p>
            <a:pPr indent="-479425" lvl="1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(b) draw the circuit diagram of the constant multiplier. </a:t>
            </a:r>
            <a:endParaRPr/>
          </a:p>
          <a:p>
            <a:pPr indent="-479425" lvl="1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(c) implement the circuit on the breadboard.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812622293_0_20"/>
          <p:cNvSpPr txBox="1"/>
          <p:nvPr/>
        </p:nvSpPr>
        <p:spPr>
          <a:xfrm>
            <a:off x="522178" y="23662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X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(3/3)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6812622293_0_20"/>
          <p:cNvSpPr txBox="1"/>
          <p:nvPr>
            <p:ph idx="1" type="body"/>
          </p:nvPr>
        </p:nvSpPr>
        <p:spPr>
          <a:xfrm>
            <a:off x="522178" y="839872"/>
            <a:ext cx="10878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9425" lvl="1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(a) draw the truth table of the constant multiplier where two input bits are X1 and X0, and four output bits are A, B, C and D, respectively.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0" name="Google Shape;340;g26812622293_0_20"/>
          <p:cNvGraphicFramePr/>
          <p:nvPr/>
        </p:nvGraphicFramePr>
        <p:xfrm>
          <a:off x="1572170" y="2969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{8A8A1D00-6F50-4F21-84C6-4F62CB26599E}</a:tableStyleId>
              </a:tblPr>
              <a:tblGrid>
                <a:gridCol w="892075"/>
                <a:gridCol w="892075"/>
                <a:gridCol w="892075"/>
                <a:gridCol w="892075"/>
                <a:gridCol w="892075"/>
                <a:gridCol w="892075"/>
              </a:tblGrid>
              <a:tr h="6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          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g26812622293_0_20"/>
          <p:cNvSpPr txBox="1"/>
          <p:nvPr/>
        </p:nvSpPr>
        <p:spPr>
          <a:xfrm>
            <a:off x="1979848" y="2446132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                    Output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6812622293_0_20"/>
          <p:cNvSpPr txBox="1"/>
          <p:nvPr/>
        </p:nvSpPr>
        <p:spPr>
          <a:xfrm>
            <a:off x="7428775" y="3706350"/>
            <a:ext cx="397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X0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X1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/>
        </p:nvSpPr>
        <p:spPr>
          <a:xfrm>
            <a:off x="522178" y="23662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3-1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Constant Multiplier X3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>
            <p:ph idx="1" type="body"/>
          </p:nvPr>
        </p:nvSpPr>
        <p:spPr>
          <a:xfrm>
            <a:off x="522178" y="839872"/>
            <a:ext cx="10878989" cy="45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9425" lvl="1" marL="806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(a) draw the truth table of the constant multiplier where two input bits are X1 and X0, and four output bits are A, B, C and D, respectively.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9" name="Google Shape;349;p18"/>
          <p:cNvGraphicFramePr/>
          <p:nvPr/>
        </p:nvGraphicFramePr>
        <p:xfrm>
          <a:off x="1572170" y="2969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{8A8A1D00-6F50-4F21-84C6-4F62CB26599E}</a:tableStyleId>
              </a:tblPr>
              <a:tblGrid>
                <a:gridCol w="892075"/>
                <a:gridCol w="892075"/>
                <a:gridCol w="892075"/>
                <a:gridCol w="892075"/>
                <a:gridCol w="892075"/>
                <a:gridCol w="892075"/>
              </a:tblGrid>
              <a:tr h="6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          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575" marB="69575" marR="139175" marL="139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18"/>
          <p:cNvSpPr txBox="1"/>
          <p:nvPr/>
        </p:nvSpPr>
        <p:spPr>
          <a:xfrm>
            <a:off x="1979848" y="244613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                    Output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567467" y="3762177"/>
            <a:ext cx="6096000" cy="22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69" l="-999" r="0" t="-13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2015-09-03T02:51:47Z</dcterms:created>
  <dc:creator>User</dc:creator>
</cp:coreProperties>
</file>