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2"/>
    <p:sldId id="449" r:id="rId3"/>
    <p:sldId id="279" r:id="rId4"/>
    <p:sldId id="477" r:id="rId5"/>
    <p:sldId id="482" r:id="rId6"/>
    <p:sldId id="478" r:id="rId7"/>
    <p:sldId id="483" r:id="rId8"/>
    <p:sldId id="479" r:id="rId9"/>
    <p:sldId id="484" r:id="rId10"/>
    <p:sldId id="480" r:id="rId11"/>
    <p:sldId id="485" r:id="rId12"/>
    <p:sldId id="481" r:id="rId13"/>
    <p:sldId id="486" r:id="rId14"/>
    <p:sldId id="488" r:id="rId15"/>
    <p:sldId id="487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3782">
          <p15:clr>
            <a:srgbClr val="A4A3A4"/>
          </p15:clr>
        </p15:guide>
        <p15:guide id="3" pos="7129">
          <p15:clr>
            <a:srgbClr val="A4A3A4"/>
          </p15:clr>
        </p15:guide>
        <p15:guide id="4" pos="488">
          <p15:clr>
            <a:srgbClr val="A4A3A4"/>
          </p15:clr>
        </p15:guide>
        <p15:guide id="5" orient="horz" pos="2308">
          <p15:clr>
            <a:srgbClr val="A4A3A4"/>
          </p15:clr>
        </p15:guide>
        <p15:guide id="6" orient="horz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980" autoAdjust="0"/>
  </p:normalViewPr>
  <p:slideViewPr>
    <p:cSldViewPr snapToGrid="0" showGuides="1">
      <p:cViewPr varScale="1">
        <p:scale>
          <a:sx n="70" d="100"/>
          <a:sy n="70" d="100"/>
        </p:scale>
        <p:origin x="398" y="48"/>
      </p:cViewPr>
      <p:guideLst>
        <p:guide orient="horz" pos="913"/>
        <p:guide pos="3782"/>
        <p:guide pos="7129"/>
        <p:guide pos="488"/>
        <p:guide orient="horz" pos="2308"/>
        <p:guide orient="horz" pos="3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6670" y="2143086"/>
            <a:ext cx="56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7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计算机系统基础</a:t>
            </a:r>
            <a:endParaRPr lang="en-US" altLang="zh-CN" sz="4000" spc="7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lab1-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位操作实验</a:t>
            </a:r>
            <a:endParaRPr lang="zh-CN" altLang="en-US" sz="6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636670" y="2850972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等线 Ligh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等线 Ligh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等线"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031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03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copyLSB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04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leastBitPos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divpwr2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06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bitCount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C598BFCE-DE8B-D111-1D06-CF5863D91E46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F330DF0B-0DB3-FD47-2D7B-5416B0A971D3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BC639-D51F-D947-7FAB-1C40E7BFF19E}"/>
              </a:ext>
            </a:extLst>
          </p:cNvPr>
          <p:cNvSpPr txBox="1"/>
          <p:nvPr/>
        </p:nvSpPr>
        <p:spPr>
          <a:xfrm>
            <a:off x="752522" y="1617941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x / 2^n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，并将结果取整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14574722-344A-467D-2064-A37D6E91FA68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C29231-DD46-57F7-475C-B58433D94359}"/>
              </a:ext>
            </a:extLst>
          </p:cNvPr>
          <p:cNvSpPr txBox="1"/>
          <p:nvPr/>
        </p:nvSpPr>
        <p:spPr>
          <a:xfrm>
            <a:off x="781116" y="2604214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divpwr2(15,1) == 7</a:t>
            </a:r>
            <a:b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divpwr2(-33,4) = -2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D5F20833-B13F-3290-FD05-E605A42EC918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3F59E-6148-44BB-625F-463DBB0ECBD9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CE7442-B89B-18FA-E29C-86435FBDC4BD}"/>
              </a:ext>
            </a:extLst>
          </p:cNvPr>
          <p:cNvSpPr txBox="1"/>
          <p:nvPr/>
        </p:nvSpPr>
        <p:spPr>
          <a:xfrm>
            <a:off x="7139908" y="1522314"/>
            <a:ext cx="4579576" cy="284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本题首先需要明确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除以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次幂，在位操作运算中即为将其对应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进制数右移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位（正数成立，负数需要先加上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次方减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后，再进行右移操作）。在本题中先对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右移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位取出符号位判断其正负，若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为正数，对应判据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即为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为负数，对应判据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次方减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，随后将（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x+b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）右移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位，即可得到结果。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01092529-90F8-421A-C9AC-9C4C2B1CCE69}"/>
              </a:ext>
            </a:extLst>
          </p:cNvPr>
          <p:cNvSpPr/>
          <p:nvPr/>
        </p:nvSpPr>
        <p:spPr>
          <a:xfrm>
            <a:off x="2409585" y="436531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9896D1-9354-708B-4B83-BB13E1AAAFE3}"/>
              </a:ext>
            </a:extLst>
          </p:cNvPr>
          <p:cNvSpPr txBox="1"/>
          <p:nvPr/>
        </p:nvSpPr>
        <p:spPr>
          <a:xfrm>
            <a:off x="2781570" y="4365318"/>
            <a:ext cx="89379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divpwr2(int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x,int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x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取出符号位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b = ((~0) + (1 &lt;&lt; n)) &amp; a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；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设置判据，若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为正数，则直接右移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位；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为负数，则需加上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2^n-1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后，再右移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((x + b) &gt;&gt; n);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99C63E3-87C3-C50C-DB00-07BE63AC6EAE}"/>
              </a:ext>
            </a:extLst>
          </p:cNvPr>
          <p:cNvSpPr/>
          <p:nvPr/>
        </p:nvSpPr>
        <p:spPr>
          <a:xfrm>
            <a:off x="782597" y="664764"/>
            <a:ext cx="2358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05 divpwr2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9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等线 Ligh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等线 Ligh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等线"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323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03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copyLSB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04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leastBitPos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05 divpwr2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bitCount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6EB4D57A-A058-DA67-57A6-E29D12F9C7AA}"/>
              </a:ext>
            </a:extLst>
          </p:cNvPr>
          <p:cNvSpPr/>
          <p:nvPr/>
        </p:nvSpPr>
        <p:spPr>
          <a:xfrm>
            <a:off x="6515815" y="1607699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D12077F7-34A5-B485-7157-061B5CD2ADB0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401C6E-F934-7740-9790-D8FC69A90C5C}"/>
              </a:ext>
            </a:extLst>
          </p:cNvPr>
          <p:cNvSpPr txBox="1"/>
          <p:nvPr/>
        </p:nvSpPr>
        <p:spPr>
          <a:xfrm>
            <a:off x="874553" y="1548973"/>
            <a:ext cx="4579576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计算二进制数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中，对应位值“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”的总位数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D2187BB4-2B03-360D-19FC-C6B4D7C3BF0C}"/>
              </a:ext>
            </a:extLst>
          </p:cNvPr>
          <p:cNvSpPr/>
          <p:nvPr/>
        </p:nvSpPr>
        <p:spPr>
          <a:xfrm>
            <a:off x="455333" y="3504779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97C1F-B732-5BB9-48B0-A48ACB0B2E6B}"/>
              </a:ext>
            </a:extLst>
          </p:cNvPr>
          <p:cNvSpPr txBox="1"/>
          <p:nvPr/>
        </p:nvSpPr>
        <p:spPr>
          <a:xfrm>
            <a:off x="833367" y="3420687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== 2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 == 3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F9946C0D-7CF9-4316-E8C3-7106C39F2545}"/>
              </a:ext>
            </a:extLst>
          </p:cNvPr>
          <p:cNvSpPr/>
          <p:nvPr/>
        </p:nvSpPr>
        <p:spPr>
          <a:xfrm>
            <a:off x="492484" y="4953567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81231F-42C4-F21E-918A-A9EBBF965DD4}"/>
              </a:ext>
            </a:extLst>
          </p:cNvPr>
          <p:cNvSpPr txBox="1"/>
          <p:nvPr/>
        </p:nvSpPr>
        <p:spPr>
          <a:xfrm>
            <a:off x="833367" y="4925271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7B876-9B99-E028-4C64-27F5AE722519}"/>
              </a:ext>
            </a:extLst>
          </p:cNvPr>
          <p:cNvSpPr txBox="1"/>
          <p:nvPr/>
        </p:nvSpPr>
        <p:spPr>
          <a:xfrm>
            <a:off x="6906633" y="1548973"/>
            <a:ext cx="48300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本题与第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题相同，同样采用分块的思想，此处以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位为单位，将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块。随后利用对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多次左移运算取出用于对比的整数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k=0x11111111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，接下来对每一块分别求出其中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的个数，即用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进行按位与运算，后将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右移一位，再进行按位与运算，将所得结果相加，重复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次，最后一次按位与运算后不进行右移，将所得结果与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0x1111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）进行按位与运算便可得到最低四位中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的个数，接着利用多次右移运算分别求出其他块中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的个数，将每块所得结果相加便可得到最终结果。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2A2A4-DDA7-11C1-E6BA-F658AD718132}"/>
              </a:ext>
            </a:extLst>
          </p:cNvPr>
          <p:cNvSpPr/>
          <p:nvPr/>
        </p:nvSpPr>
        <p:spPr>
          <a:xfrm>
            <a:off x="782597" y="664764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06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bitCount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49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01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isAsciiDigit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  <a:sym typeface="+mn-ea"/>
              </a:rPr>
              <a:t>02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  <a:sym typeface="+mn-ea"/>
              </a:rPr>
              <a:t>anyEvenBit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03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copyLSB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04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leastBitPos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05 divpwr2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06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bitCount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8E9553DC-68BA-B34E-8D33-0EC3AE8EEB8F}"/>
              </a:ext>
            </a:extLst>
          </p:cNvPr>
          <p:cNvSpPr/>
          <p:nvPr/>
        </p:nvSpPr>
        <p:spPr>
          <a:xfrm>
            <a:off x="782597" y="1623700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8B9587-7F3E-26D3-ABB8-CC852EDC5617}"/>
              </a:ext>
            </a:extLst>
          </p:cNvPr>
          <p:cNvSpPr txBox="1"/>
          <p:nvPr/>
        </p:nvSpPr>
        <p:spPr>
          <a:xfrm>
            <a:off x="1256098" y="1623700"/>
            <a:ext cx="1015330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bitCount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(int x){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int k = (0x11) | (0x11 &lt;&lt;8) | (0x11 &lt;&lt; 16) | (0x11 &lt;&lt; 24);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取出用于对比的整数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0x11111111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int a = x &amp; 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x = x &gt;&gt;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a = a + (x &amp; k);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x = x &gt;&gt;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a = a + (x &amp; k);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x = x &gt;&gt;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a = a + (x &amp; k);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位为大小划分为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块，对每块中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的位数分别进行计算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（与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0x11111111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进行按位与并移动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位，重复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次，最后一次不移动），求出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块中的总和，得到结果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return ((a &amp; 0xf) + ((a &gt;&gt; 4) &amp; 0xf) + ((a &gt;&gt; 8) &amp; 0xf) + ((a &gt;&gt; 12) &amp; 0xf) + ((a &gt;&gt; 16) &amp; 0xf) + ((a &gt;&gt; 20) &amp; 0xf) + ((a &gt;&gt; 24) &amp; 0xf) + ((a &gt;&gt; 28) &amp; 0xf);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2A2A4-DDA7-11C1-E6BA-F658AD718132}"/>
              </a:ext>
            </a:extLst>
          </p:cNvPr>
          <p:cNvSpPr/>
          <p:nvPr/>
        </p:nvSpPr>
        <p:spPr>
          <a:xfrm>
            <a:off x="782597" y="664764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06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bitCount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27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展示结束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665886" y="3117849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CFDE0-CEFD-646B-3A57-5FB26ED63B57}"/>
              </a:ext>
            </a:extLst>
          </p:cNvPr>
          <p:cNvSpPr txBox="1"/>
          <p:nvPr/>
        </p:nvSpPr>
        <p:spPr>
          <a:xfrm>
            <a:off x="-812329" y="1969411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谢谢各位老师</a:t>
            </a:r>
          </a:p>
        </p:txBody>
      </p:sp>
    </p:spTree>
    <p:extLst>
      <p:ext uri="{BB962C8B-B14F-4D97-AF65-F5344CB8AC3E}">
        <p14:creationId xmlns:p14="http://schemas.microsoft.com/office/powerpoint/2010/main" val="49250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2597" y="664764"/>
            <a:ext cx="2935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isAsciiDigit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copyLSB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leastBitPos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divpwr2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bitCount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F167C7-09DA-100D-603B-38E462A466E8}"/>
                  </a:ext>
                </a:extLst>
              </p:cNvPr>
              <p:cNvSpPr txBox="1"/>
              <p:nvPr/>
            </p:nvSpPr>
            <p:spPr>
              <a:xfrm>
                <a:off x="896664" y="1538576"/>
                <a:ext cx="4579576" cy="110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zh-CN" sz="20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功能：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0x30</a:t>
                </a:r>
                <a14:m>
                  <m:oMath xmlns:m="http://schemas.openxmlformats.org/officeDocument/2006/math">
                    <m:r>
                      <a:rPr lang="en-US" altLang="zh-CN" sz="1800" b="0" i="1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≤</m:t>
                    </m:r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≤</m:t>
                    </m:r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0x39 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时（即字符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0-9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ASCII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码值）返回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；其他情况下返回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endParaRPr lang="zh-CN" altLang="zh-CN" sz="18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F167C7-09DA-100D-603B-38E462A4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64" y="1538576"/>
                <a:ext cx="4579576" cy="1100301"/>
              </a:xfrm>
              <a:prstGeom prst="rect">
                <a:avLst/>
              </a:prstGeom>
              <a:blipFill>
                <a:blip r:embed="rId3"/>
                <a:stretch>
                  <a:fillRect l="-1332" t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5334F889-9612-CABF-0B25-04025FD373B0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AEE17-1653-063E-A29E-508C8C146165}"/>
              </a:ext>
            </a:extLst>
          </p:cNvPr>
          <p:cNvSpPr txBox="1"/>
          <p:nvPr/>
        </p:nvSpPr>
        <p:spPr>
          <a:xfrm>
            <a:off x="896664" y="2510743"/>
            <a:ext cx="45795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isAsciiDigit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(0x35) == 1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isAsciiDigit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(0x3a) == 0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isAsciiDigit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(0x05) == 0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2339F940-B542-AFBE-EAD3-1B7BC1FD7D1E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D27E77-E4C9-B114-0459-0C6EEEBDDD07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7CE225-AE3A-A963-964D-DE35C96BF800}"/>
              </a:ext>
            </a:extLst>
          </p:cNvPr>
          <p:cNvSpPr txBox="1"/>
          <p:nvPr/>
        </p:nvSpPr>
        <p:spPr>
          <a:xfrm>
            <a:off x="7139908" y="1522314"/>
            <a:ext cx="45795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本题解决思路是让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与上下界分别进行比较，若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小于等于上界且大于等于下界则其满足条件，其中难点为利用位运算实现比较操作。此处可以利用符号位的特殊性质实现目标，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减去下界，若其符号位为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（可利用右移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位取出符号位），则满足条件。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减去上界，若其符号位为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，则满足条件。最终若两个条件均满足，则返回值为真，反之为假。</a:t>
            </a:r>
          </a:p>
          <a:p>
            <a:endParaRPr lang="zh-CN" altLang="en-US" dirty="0"/>
          </a:p>
        </p:txBody>
      </p:sp>
      <p:sp>
        <p:nvSpPr>
          <p:cNvPr id="34" name="Graphic 11+++" descr="蜂鸟 纯色填充">
            <a:extLst>
              <a:ext uri="{FF2B5EF4-FFF2-40B4-BE49-F238E27FC236}">
                <a16:creationId xmlns:a16="http://schemas.microsoft.com/office/drawing/2014/main" id="{9CAF156F-CFC9-537A-5A21-BC32994A9D95}"/>
              </a:ext>
            </a:extLst>
          </p:cNvPr>
          <p:cNvSpPr/>
          <p:nvPr/>
        </p:nvSpPr>
        <p:spPr>
          <a:xfrm>
            <a:off x="1400477" y="447346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24365A-9767-7EE3-54C0-CE44FB161ACD}"/>
              </a:ext>
            </a:extLst>
          </p:cNvPr>
          <p:cNvSpPr txBox="1"/>
          <p:nvPr/>
        </p:nvSpPr>
        <p:spPr>
          <a:xfrm>
            <a:off x="1853609" y="4441188"/>
            <a:ext cx="89379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isAsciiDigit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(x + (~48 + 1));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判断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码是否大于等于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48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，若是则符号位为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b = (x + (~58 + 1));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判断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码是否小于等于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57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，若是则符号位为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c = (((a &gt;&gt; 31) + 1) &amp; (b &gt;&gt; 31));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 c;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等线 Ligh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等线 Ligh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等线"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891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03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copyLSB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04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leastBitPos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05 divpwr2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06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bitCount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8B157534-5AEC-5277-FE94-69CCA378376C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297CC4A8-95E4-0A85-EE32-E316F7BF1A2C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8D7CB7-C85A-5DD9-F848-9C38ADD73D9A}"/>
              </a:ext>
            </a:extLst>
          </p:cNvPr>
          <p:cNvSpPr txBox="1"/>
          <p:nvPr/>
        </p:nvSpPr>
        <p:spPr>
          <a:xfrm>
            <a:off x="874553" y="1548973"/>
            <a:ext cx="457957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的任意偶数位为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；其他情况下返回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2A5186D8-23A3-8D76-FC22-254026071284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4BEA66-70A2-90D3-4815-7811456BEC52}"/>
              </a:ext>
            </a:extLst>
          </p:cNvPr>
          <p:cNvSpPr txBox="1"/>
          <p:nvPr/>
        </p:nvSpPr>
        <p:spPr>
          <a:xfrm>
            <a:off x="781116" y="2604214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anyEvenBit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(0xA) == 0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anyEvenBit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(0xE) == 1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2CBE273E-9998-BA0C-B3D2-91F5AE71985D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455C85-001F-2A6F-A1E4-86280AF51045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59F059-8DC8-B404-B77F-A6DC7D7809DE}"/>
              </a:ext>
            </a:extLst>
          </p:cNvPr>
          <p:cNvSpPr txBox="1"/>
          <p:nvPr/>
        </p:nvSpPr>
        <p:spPr>
          <a:xfrm>
            <a:off x="7139908" y="1522314"/>
            <a:ext cx="4579576" cy="284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本题利用分块的思想，利用右移运算分别取出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0-7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8-15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16-23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位，利用按位或运算将每块的性质叠加到最低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位（若前三块偶数位中存在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，则叠加后结果偶数位一定为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），将叠加后的结果与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0x55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（最低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01010101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）进行按位与运算，若偶数位存在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，则返回值为真，反之为假。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F1A3E482-94E2-BC11-4780-C84C5B9C8575}"/>
              </a:ext>
            </a:extLst>
          </p:cNvPr>
          <p:cNvSpPr/>
          <p:nvPr/>
        </p:nvSpPr>
        <p:spPr>
          <a:xfrm>
            <a:off x="2409585" y="436531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B42326-D743-839E-6105-94C6DF8E4E0F}"/>
              </a:ext>
            </a:extLst>
          </p:cNvPr>
          <p:cNvSpPr txBox="1"/>
          <p:nvPr/>
        </p:nvSpPr>
        <p:spPr>
          <a:xfrm>
            <a:off x="2781570" y="4365318"/>
            <a:ext cx="89379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anyEvenBit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(x &gt;&gt; 8);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b = (x &gt;&gt; 16);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c = (x &gt;&gt; 24);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 !!((x | a | b | c) &amp; 0x55);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位大小划分为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块，并将信息全部叠加存放至最后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1639C-0E4C-03EB-A073-6DC63A962326}"/>
              </a:ext>
            </a:extLst>
          </p:cNvPr>
          <p:cNvSpPr/>
          <p:nvPr/>
        </p:nvSpPr>
        <p:spPr>
          <a:xfrm>
            <a:off x="782597" y="664764"/>
            <a:ext cx="2929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anyEvenBit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75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等线 Ligh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等线 Ligh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等线"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873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copyLSB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04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leastBitPos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05 divpwr2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06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bitCount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69ADB479-15DE-2D3D-7D4A-271A6342504D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13DC2E6C-2BC8-95D9-949D-F0C1E6200FBB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2DC341-0609-C614-5534-B97646ABC117}"/>
              </a:ext>
            </a:extLst>
          </p:cNvPr>
          <p:cNvSpPr txBox="1"/>
          <p:nvPr/>
        </p:nvSpPr>
        <p:spPr>
          <a:xfrm>
            <a:off x="799156" y="1549117"/>
            <a:ext cx="4579576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将返回值中的所有位全部设置成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位的值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D8829E8D-5ECC-16AC-1A96-376953A88933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4CFF67-2CB1-EBA5-8174-29B4905AAA03}"/>
              </a:ext>
            </a:extLst>
          </p:cNvPr>
          <p:cNvSpPr txBox="1"/>
          <p:nvPr/>
        </p:nvSpPr>
        <p:spPr>
          <a:xfrm>
            <a:off x="781116" y="2604214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copyLSB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== 0xFFFFFFFF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copyLSB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== 0x00000000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24A14C0D-BC49-04F1-8431-73EE9464A715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94CEF3-2F48-4135-7286-FFE022A91CAE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609939-A2CD-5AB0-B6DB-C5462DBA67CA}"/>
              </a:ext>
            </a:extLst>
          </p:cNvPr>
          <p:cNvSpPr txBox="1"/>
          <p:nvPr/>
        </p:nvSpPr>
        <p:spPr>
          <a:xfrm>
            <a:off x="7139908" y="1522314"/>
            <a:ext cx="4579576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本题首先将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左移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位，将第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位的值移动至最低位，随后再右移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位，利用算数右移的性质，根据最低位的值得到结果。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33D6DF27-CA0D-9E9B-D73C-CEE1153D0203}"/>
              </a:ext>
            </a:extLst>
          </p:cNvPr>
          <p:cNvSpPr/>
          <p:nvPr/>
        </p:nvSpPr>
        <p:spPr>
          <a:xfrm>
            <a:off x="2409585" y="436531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7CE849D-FD53-B5DC-57EC-8DA5F3DAF139}"/>
              </a:ext>
            </a:extLst>
          </p:cNvPr>
          <p:cNvSpPr txBox="1"/>
          <p:nvPr/>
        </p:nvSpPr>
        <p:spPr>
          <a:xfrm>
            <a:off x="2781570" y="4365318"/>
            <a:ext cx="89379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copyLSB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(x &lt;&lt; 31 &gt;&gt; 31);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先左移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位将第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位置于最高位，在利用算术右移性质实现结果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a;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0A9116-8378-F459-AD32-5ADDE707F80F}"/>
              </a:ext>
            </a:extLst>
          </p:cNvPr>
          <p:cNvSpPr/>
          <p:nvPr/>
        </p:nvSpPr>
        <p:spPr>
          <a:xfrm>
            <a:off x="782597" y="664764"/>
            <a:ext cx="2440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copyLSB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0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等线 Ligh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等线 Ligh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等线"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30698" y="1413609"/>
            <a:ext cx="2300630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isAsciiDigit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2682" y="2105287"/>
            <a:ext cx="2018501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anyEvenBit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2682" y="2794658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copyLSB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2682" y="3484029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leastBitPos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2682" y="4173400"/>
            <a:ext cx="1595309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divpwr2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30698" y="4862771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>
                    <a:alpha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bitCount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>
                  <a:alpha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9657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77" y="6799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isAsciiDigit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2037" y="615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prstClr val="white">
                    <a:alpha val="30000"/>
                  </a:prst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anyEvenBit</a:t>
            </a:r>
            <a:endParaRPr lang="zh-CN" altLang="en-US" dirty="0">
              <a:solidFill>
                <a:prstClr val="white">
                  <a:alpha val="30000"/>
                </a:prst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2125" y="505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03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copyLSB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9193" y="43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prstClr val="white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leastBitPos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6741" y="459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05 divpwr2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42310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28952" y="74094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02438" y="7691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7017" y="658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9264462" y="72047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9293056" y="349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06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rPr>
              <a:t>bitCount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3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E6D57E2D-B8FB-6186-0BC7-9C813F4CB857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67354295-9795-97A8-25BC-1BAC8F7D356F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7718C7-C456-EF3B-2C63-4FBF7A45B862}"/>
              </a:ext>
            </a:extLst>
          </p:cNvPr>
          <p:cNvSpPr txBox="1"/>
          <p:nvPr/>
        </p:nvSpPr>
        <p:spPr>
          <a:xfrm>
            <a:off x="752522" y="1547010"/>
            <a:ext cx="457957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⼀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个掩码，在该掩码中标识了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进制数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的最低位编码为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48DB1697-8A52-9C60-3801-E8C839938759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19C934-E5B4-739B-DDCE-BD0BB61EFF76}"/>
              </a:ext>
            </a:extLst>
          </p:cNvPr>
          <p:cNvSpPr txBox="1"/>
          <p:nvPr/>
        </p:nvSpPr>
        <p:spPr>
          <a:xfrm>
            <a:off x="781116" y="2604214"/>
            <a:ext cx="531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示例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leastBitPos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(0x60) == 0x20</a:t>
            </a:r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C91E522E-8563-5905-48E8-E994528458DA}"/>
              </a:ext>
            </a:extLst>
          </p:cNvPr>
          <p:cNvSpPr/>
          <p:nvPr/>
        </p:nvSpPr>
        <p:spPr>
          <a:xfrm>
            <a:off x="492484" y="353834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87900B-688F-7B68-F892-B32697E38F6C}"/>
              </a:ext>
            </a:extLst>
          </p:cNvPr>
          <p:cNvSpPr txBox="1"/>
          <p:nvPr/>
        </p:nvSpPr>
        <p:spPr>
          <a:xfrm>
            <a:off x="809710" y="3486704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01D78F-87C7-F986-AA4B-491CAF5D42AD}"/>
              </a:ext>
            </a:extLst>
          </p:cNvPr>
          <p:cNvSpPr txBox="1"/>
          <p:nvPr/>
        </p:nvSpPr>
        <p:spPr>
          <a:xfrm>
            <a:off x="7139908" y="1522314"/>
            <a:ext cx="4579576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本题首先对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取相反数，随后对两者进行按位与运算，仅有最低位编码为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的位置运算后为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，其余位均为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，直接返回便得到结果（此处以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x=0010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为例进行说明，其相反数为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，按位与运算得到结果为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0010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，即为所求）。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7258D6A2-BE61-B00C-131D-BCC313B7F41A}"/>
              </a:ext>
            </a:extLst>
          </p:cNvPr>
          <p:cNvSpPr/>
          <p:nvPr/>
        </p:nvSpPr>
        <p:spPr>
          <a:xfrm>
            <a:off x="2409585" y="436531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DBAAFA-C2F8-7B05-F0AD-253775EE8D80}"/>
              </a:ext>
            </a:extLst>
          </p:cNvPr>
          <p:cNvSpPr txBox="1"/>
          <p:nvPr/>
        </p:nvSpPr>
        <p:spPr>
          <a:xfrm>
            <a:off x="2781570" y="4365318"/>
            <a:ext cx="89379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leastBitPos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(~x + 1);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取相反数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，随后与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进行按位与便可得到结果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(a &amp; x);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637403-8952-EA4F-FDE5-FB549466F818}"/>
              </a:ext>
            </a:extLst>
          </p:cNvPr>
          <p:cNvSpPr/>
          <p:nvPr/>
        </p:nvSpPr>
        <p:spPr>
          <a:xfrm>
            <a:off x="782597" y="664764"/>
            <a:ext cx="2906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04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leastBitPos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7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MyMDk0NzBiZjExNzU5MmU2MTI0ZjZhZDMwNDky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1592</Words>
  <Application>Microsoft Office PowerPoint</Application>
  <PresentationFormat>宽屏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黑体</vt:lpstr>
      <vt:lpstr>思源黑体 CN Heavy</vt:lpstr>
      <vt:lpstr>宋体</vt:lpstr>
      <vt:lpstr>微软雅黑</vt:lpstr>
      <vt:lpstr>Arial</vt:lpstr>
      <vt:lpstr>Cambria Math</vt:lpstr>
      <vt:lpstr>Consolas</vt:lpstr>
      <vt:lpstr>Microsoft Yi Baiti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 LGZH</dc:creator>
  <cp:lastModifiedBy>石 云天</cp:lastModifiedBy>
  <cp:revision>11</cp:revision>
  <dcterms:created xsi:type="dcterms:W3CDTF">2022-08-26T13:14:00Z</dcterms:created>
  <dcterms:modified xsi:type="dcterms:W3CDTF">2022-12-16T21:34:29Z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872F5D78EC08493FB58300A02C530EF6</vt:lpwstr>
  </property>
  <property fmtid="{D5CDD505-2E9C-101B-9397-08002B2CF9AE}" pid="3" name="KSOProductBuildVer">
    <vt:lpwstr>2052-11.1.0.12313</vt:lpwstr>
  </property>
</Properties>
</file>