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315" r:id="rId2"/>
    <p:sldId id="256" r:id="rId3"/>
    <p:sldId id="283" r:id="rId4"/>
    <p:sldId id="284" r:id="rId5"/>
    <p:sldId id="259" r:id="rId6"/>
    <p:sldId id="288" r:id="rId7"/>
    <p:sldId id="290" r:id="rId8"/>
    <p:sldId id="265" r:id="rId9"/>
    <p:sldId id="268" r:id="rId10"/>
  </p:sldIdLst>
  <p:sldSz cx="9144000" cy="5143500" type="screen16x9"/>
  <p:notesSz cx="6858000" cy="9144000"/>
  <p:embeddedFontLst>
    <p:embeddedFont>
      <p:font typeface="Titillium Web ExtraLight" charset="0"/>
      <p:regular r:id="rId12"/>
      <p:bold r:id="rId13"/>
      <p:italic r:id="rId14"/>
      <p:boldItalic r:id="rId15"/>
    </p:embeddedFont>
    <p:embeddedFont>
      <p:font typeface="Titillium Web" charset="0"/>
      <p:regular r:id="rId16"/>
      <p:bold r:id="rId17"/>
      <p:italic r:id="rId18"/>
      <p:boldItalic r:id="rId19"/>
    </p:embeddedFont>
    <p:embeddedFont>
      <p:font typeface="Bell MT" pitchFamily="18" charset="0"/>
      <p:regular r:id="rId20"/>
      <p:bold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</p:presentationPr>
</file>

<file path=ppt/tableStyles.xml><?xml version="1.0" encoding="utf-8"?>
<a:tblStyleLst xmlns:a="http://schemas.openxmlformats.org/drawingml/2006/main" def="{573F1915-E6DD-4102-9F49-50FDC78A863E}">
  <a:tblStyle styleId="{573F1915-E6DD-4102-9F49-50FDC78A86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38" autoAdjust="0"/>
    <p:restoredTop sz="96880" autoAdjust="0"/>
  </p:normalViewPr>
  <p:slideViewPr>
    <p:cSldViewPr>
      <p:cViewPr varScale="1">
        <p:scale>
          <a:sx n="150" d="100"/>
          <a:sy n="150" d="100"/>
        </p:scale>
        <p:origin x="-522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842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Shape 7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Shape 7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Shape 7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Shape 8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Shape 9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Shape 1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Shape 46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Shape 4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>
            <a:endParaRPr/>
          </a:p>
        </p:txBody>
      </p:sp>
      <p:grpSp>
        <p:nvGrpSpPr>
          <p:cNvPr id="117" name="Shape 117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Shape 11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Shape 151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Shape 15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 rot="10800000" flipH="1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0" y="401188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226" name="Shape 226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Shape 22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Shape 260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Shape 261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Shape 32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4" name="Shape 554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Shape 55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Shape 589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" name="Shape 65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Shape 656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7" name="Shape 65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665" name="Shape 66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0" t="0" r="0" b="0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 txBox="1">
            <a:spLocks noGrp="1"/>
          </p:cNvSpPr>
          <p:nvPr>
            <p:ph type="title"/>
          </p:nvPr>
        </p:nvSpPr>
        <p:spPr>
          <a:xfrm>
            <a:off x="428596" y="500048"/>
            <a:ext cx="4357718" cy="15001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Project 150 Final submission</a:t>
            </a:r>
            <a:r>
              <a:rPr lang="en" sz="9200" dirty="0" smtClean="0"/>
              <a:t/>
            </a:r>
            <a:br>
              <a:rPr lang="en" sz="9200" dirty="0" smtClean="0"/>
            </a:br>
            <a:endParaRPr sz="9200"/>
          </a:p>
        </p:txBody>
      </p:sp>
      <p:sp>
        <p:nvSpPr>
          <p:cNvPr id="794" name="Shape 794"/>
          <p:cNvSpPr txBox="1">
            <a:spLocks noGrp="1"/>
          </p:cNvSpPr>
          <p:nvPr>
            <p:ph type="body" idx="1"/>
          </p:nvPr>
        </p:nvSpPr>
        <p:spPr>
          <a:xfrm>
            <a:off x="452726" y="1967225"/>
            <a:ext cx="4833654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 smtClean="0"/>
              <a:t>Name : Ahmed Yunus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 smtClean="0"/>
              <a:t>Registration no : 2014331036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GB" b="1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 smtClean="0"/>
              <a:t>Submitted to : Summit </a:t>
            </a:r>
            <a:r>
              <a:rPr lang="en-GB" b="1" dirty="0" err="1" smtClean="0"/>
              <a:t>Haque</a:t>
            </a:r>
            <a:r>
              <a:rPr lang="en-GB" b="1" dirty="0" smtClean="0"/>
              <a:t>,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 smtClean="0"/>
              <a:t>	</a:t>
            </a:r>
            <a:r>
              <a:rPr lang="en-GB" b="1" dirty="0" smtClean="0"/>
              <a:t>            Lecturer, CSE, SUST</a:t>
            </a:r>
            <a:endParaRPr lang="en-GB" b="1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 smtClean="0"/>
              <a:t>Submission Date : 10/01/2019</a:t>
            </a:r>
            <a:endParaRPr b="1"/>
          </a:p>
        </p:txBody>
      </p:sp>
      <p:pic>
        <p:nvPicPr>
          <p:cNvPr id="795" name="Shape 79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16447" r="8482"/>
          <a:stretch/>
        </p:blipFill>
        <p:spPr>
          <a:xfrm>
            <a:off x="5546725" y="544875"/>
            <a:ext cx="3039850" cy="4049375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Shape 79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0" y="1643056"/>
            <a:ext cx="3928994" cy="3357586"/>
          </a:xfrm>
        </p:spPr>
        <p:txBody>
          <a:bodyPr/>
          <a:lstStyle/>
          <a:p>
            <a:pPr>
              <a:buNone/>
            </a:pPr>
            <a:r>
              <a:rPr lang="en-GB" sz="4000" b="1" dirty="0" err="1" smtClean="0"/>
              <a:t>GraphS</a:t>
            </a:r>
            <a:endParaRPr lang="en-US" sz="4000" b="1" dirty="0" smtClean="0"/>
          </a:p>
          <a:p>
            <a:pPr>
              <a:buNone/>
            </a:pPr>
            <a:r>
              <a:rPr lang="en-GB" dirty="0" smtClean="0"/>
              <a:t>A simple graph simulation software</a:t>
            </a:r>
          </a:p>
        </p:txBody>
      </p:sp>
      <p:pic>
        <p:nvPicPr>
          <p:cNvPr id="12" name="Picture 11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934" y="35717"/>
            <a:ext cx="5072066" cy="5107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857224" y="214296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 		What is an GraphS</a:t>
            </a:r>
            <a:endParaRPr sz="4000"/>
          </a:p>
        </p:txBody>
      </p:sp>
      <p:sp>
        <p:nvSpPr>
          <p:cNvPr id="787" name="Shape 787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6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 err="1" smtClean="0"/>
              <a:t>GraphS</a:t>
            </a:r>
            <a:r>
              <a:rPr lang="en-US" sz="2000" i="1" dirty="0" smtClean="0"/>
              <a:t> is a graph simulation software written in Python. It can take various kind of inputs and simulate them in different kind of graphs.</a:t>
            </a: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 smtClean="0"/>
              <a:t>Graphs it can plot:		Python Library used in </a:t>
            </a:r>
            <a:r>
              <a:rPr lang="en-GB" sz="2000" dirty="0" err="1" smtClean="0"/>
              <a:t>GraphS</a:t>
            </a:r>
            <a:r>
              <a:rPr lang="en-GB" sz="20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 smtClean="0"/>
              <a:t>1.Linear Line			1.</a:t>
            </a:r>
            <a:r>
              <a:rPr lang="en-US" sz="2000" dirty="0" smtClean="0"/>
              <a:t> </a:t>
            </a:r>
            <a:r>
              <a:rPr lang="en-US" sz="2000" dirty="0" err="1" smtClean="0"/>
              <a:t>Tkinter</a:t>
            </a:r>
            <a:endParaRPr lang="en-GB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 smtClean="0"/>
              <a:t>2.Bar diagram			2.Matplotlib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 smtClean="0"/>
              <a:t>3.Pie Diagram			3.Numpy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 smtClean="0"/>
          </a:p>
          <a:p>
            <a:pPr marL="0" indent="0">
              <a:spcBef>
                <a:spcPts val="0"/>
              </a:spcBef>
              <a:buNone/>
            </a:pPr>
            <a:endParaRPr lang="en-IN" sz="2000" dirty="0" smtClean="0"/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/>
              <a:t/>
            </a:r>
            <a:br>
              <a:rPr lang="en-US" sz="1000" dirty="0" smtClean="0"/>
            </a:b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857224" y="214296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 smtClean="0"/>
              <a:t>	What </a:t>
            </a:r>
            <a:r>
              <a:rPr lang="en-IN" sz="4000" dirty="0" err="1" smtClean="0"/>
              <a:t>GraphS</a:t>
            </a:r>
            <a:r>
              <a:rPr lang="en-IN" sz="4000" dirty="0" smtClean="0"/>
              <a:t> can do</a:t>
            </a:r>
            <a:endParaRPr sz="4000"/>
          </a:p>
        </p:txBody>
      </p:sp>
      <p:sp>
        <p:nvSpPr>
          <p:cNvPr id="787" name="Shape 787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848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>
              <a:spcBef>
                <a:spcPts val="0"/>
              </a:spcBef>
              <a:buClr>
                <a:schemeClr val="bg1"/>
              </a:buClr>
              <a:buSzPts val="1100"/>
              <a:buFont typeface="Wingdings" pitchFamily="2" charset="2"/>
              <a:buChar char="ü"/>
            </a:pPr>
            <a:endParaRPr lang="en-US" sz="2000" b="1" dirty="0" smtClean="0"/>
          </a:p>
          <a:p>
            <a:pPr marL="228600" indent="-228600">
              <a:spcBef>
                <a:spcPts val="0"/>
              </a:spcBef>
              <a:buClr>
                <a:schemeClr val="bg1"/>
              </a:buClr>
              <a:buSzPts val="1100"/>
              <a:buNone/>
            </a:pPr>
            <a:r>
              <a:rPr lang="en-US" sz="2000" dirty="0" smtClean="0"/>
              <a:t>It takes 3 kind of inputs :</a:t>
            </a:r>
          </a:p>
          <a:p>
            <a:pPr marL="228600" indent="-228600">
              <a:spcBef>
                <a:spcPts val="0"/>
              </a:spcBef>
              <a:buClr>
                <a:schemeClr val="bg1"/>
              </a:buClr>
              <a:buSzPts val="1100"/>
              <a:buNone/>
            </a:pPr>
            <a:endParaRPr lang="en-US" sz="2000" dirty="0" smtClean="0"/>
          </a:p>
          <a:p>
            <a:pPr marL="228600" indent="-228600">
              <a:spcBef>
                <a:spcPts val="0"/>
              </a:spcBef>
              <a:buClr>
                <a:schemeClr val="bg1"/>
              </a:buClr>
              <a:buSzPts val="1100"/>
              <a:buNone/>
            </a:pPr>
            <a:r>
              <a:rPr lang="en-US" sz="2000" dirty="0" smtClean="0"/>
              <a:t>	Direct Input : Inputs data point directly and draw it.</a:t>
            </a:r>
          </a:p>
          <a:p>
            <a:pPr marL="228600" indent="-228600">
              <a:spcBef>
                <a:spcPts val="0"/>
              </a:spcBef>
              <a:buClr>
                <a:schemeClr val="bg1"/>
              </a:buClr>
              <a:buSzPts val="1100"/>
              <a:buNone/>
            </a:pPr>
            <a:endParaRPr lang="en-US" sz="2000" dirty="0" smtClean="0"/>
          </a:p>
          <a:p>
            <a:pPr marL="228600" indent="-228600">
              <a:spcBef>
                <a:spcPts val="0"/>
              </a:spcBef>
              <a:buClr>
                <a:schemeClr val="bg1"/>
              </a:buClr>
              <a:buSzPts val="1100"/>
              <a:buNone/>
            </a:pPr>
            <a:r>
              <a:rPr lang="en-US" sz="2000" dirty="0" smtClean="0"/>
              <a:t>	Database Input : Inputs data from a database and draw it</a:t>
            </a:r>
          </a:p>
          <a:p>
            <a:pPr marL="228600" indent="-228600">
              <a:spcBef>
                <a:spcPts val="0"/>
              </a:spcBef>
              <a:buClr>
                <a:schemeClr val="bg1"/>
              </a:buClr>
              <a:buSzPts val="1100"/>
              <a:buNone/>
            </a:pPr>
            <a:endParaRPr lang="en-US" sz="2000" dirty="0" smtClean="0"/>
          </a:p>
          <a:p>
            <a:pPr marL="228600" indent="-228600">
              <a:spcBef>
                <a:spcPts val="0"/>
              </a:spcBef>
              <a:buClr>
                <a:schemeClr val="bg1"/>
              </a:buClr>
              <a:buSzPts val="1100"/>
              <a:buNone/>
            </a:pPr>
            <a:r>
              <a:rPr lang="en-US" sz="2000" dirty="0" smtClean="0"/>
              <a:t>	Excel/CSV file input : Inputs data from a file and draw it .</a:t>
            </a:r>
            <a:br>
              <a:rPr lang="en-US" sz="2000" dirty="0" smtClean="0"/>
            </a:br>
            <a:endParaRPr lang="en-US" sz="2000" dirty="0" smtClean="0"/>
          </a:p>
          <a:p>
            <a:pPr marL="228600" indent="-228600">
              <a:spcBef>
                <a:spcPts val="0"/>
              </a:spcBef>
              <a:buClr>
                <a:schemeClr val="bg1"/>
              </a:buClr>
              <a:buSzPts val="1100"/>
              <a:buNone/>
            </a:pPr>
            <a:endParaRPr lang="en-US" sz="2000" dirty="0" smtClean="0"/>
          </a:p>
          <a:p>
            <a:pPr marL="228600" indent="-228600">
              <a:spcBef>
                <a:spcPts val="0"/>
              </a:spcBef>
              <a:buClr>
                <a:schemeClr val="bg1"/>
              </a:buClr>
              <a:buSzPts val="1100"/>
              <a:buNone/>
            </a:pPr>
            <a:endParaRPr lang="en-US" sz="2000" i="1" dirty="0" smtClean="0"/>
          </a:p>
          <a:p>
            <a:pPr marL="228600" indent="-228600">
              <a:spcBef>
                <a:spcPts val="0"/>
              </a:spcBef>
              <a:buClr>
                <a:schemeClr val="bg1"/>
              </a:buClr>
              <a:buSzPts val="1100"/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57224" y="214296"/>
            <a:ext cx="7686000" cy="857400"/>
          </a:xfrm>
        </p:spPr>
        <p:txBody>
          <a:bodyPr/>
          <a:lstStyle/>
          <a:p>
            <a:r>
              <a:rPr lang="en-IN" sz="4000" dirty="0" smtClean="0"/>
              <a:t>			Direct Input</a:t>
            </a:r>
            <a:endParaRPr lang="en-US" sz="4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42910" y="1142990"/>
            <a:ext cx="7686000" cy="3857652"/>
          </a:xfrm>
        </p:spPr>
        <p:txBody>
          <a:bodyPr/>
          <a:lstStyle/>
          <a:p>
            <a:pPr marL="533400" indent="-457200">
              <a:buNone/>
            </a:pPr>
            <a:r>
              <a:rPr lang="en-US" sz="3200" b="1" dirty="0" smtClean="0"/>
              <a:t>It has 3 kind of options :</a:t>
            </a:r>
          </a:p>
          <a:p>
            <a:pPr marL="533400" indent="-457200">
              <a:buClr>
                <a:schemeClr val="bg1"/>
              </a:buClr>
              <a:buFont typeface="Wingdings" pitchFamily="2" charset="2"/>
              <a:buChar char="§"/>
            </a:pPr>
            <a:r>
              <a:rPr lang="en-US" dirty="0" smtClean="0"/>
              <a:t>Point input : Directly takes x and y and plot them</a:t>
            </a:r>
          </a:p>
          <a:p>
            <a:pPr marL="533400" indent="-457200">
              <a:buClr>
                <a:schemeClr val="bg1"/>
              </a:buClr>
              <a:buFont typeface="Wingdings" pitchFamily="2" charset="2"/>
              <a:buChar char="§"/>
            </a:pPr>
            <a:r>
              <a:rPr lang="en-US" dirty="0" smtClean="0"/>
              <a:t>Statistical input [Point]: Takes x values and find frequencies, analysis and plot them</a:t>
            </a:r>
          </a:p>
          <a:p>
            <a:pPr marL="533400" indent="-457200">
              <a:buClr>
                <a:schemeClr val="bg1"/>
              </a:buClr>
              <a:buFont typeface="Wingdings" pitchFamily="2" charset="2"/>
              <a:buChar char="§"/>
            </a:pPr>
            <a:r>
              <a:rPr lang="en-US" dirty="0" smtClean="0"/>
              <a:t>Statistical input [Range]: Takes x value as any name and Y value as percentage and then plot them.</a:t>
            </a:r>
          </a:p>
          <a:p>
            <a:pPr marL="533400" indent="-457200">
              <a:buClr>
                <a:schemeClr val="bg1"/>
              </a:buClr>
              <a:buNone/>
            </a:pPr>
            <a:endParaRPr lang="en-US" dirty="0" smtClean="0"/>
          </a:p>
          <a:p>
            <a:pPr marL="533400" indent="-457200">
              <a:buClr>
                <a:schemeClr val="bg1"/>
              </a:buClr>
              <a:buNone/>
            </a:pPr>
            <a:endParaRPr lang="en-US" dirty="0" smtClean="0"/>
          </a:p>
          <a:p>
            <a:pPr marL="533400" indent="-457200">
              <a:buClr>
                <a:schemeClr val="bg1"/>
              </a:buCl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I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85786" y="214296"/>
            <a:ext cx="8286808" cy="857400"/>
          </a:xfrm>
        </p:spPr>
        <p:txBody>
          <a:bodyPr/>
          <a:lstStyle/>
          <a:p>
            <a:r>
              <a:rPr lang="en" sz="3200" dirty="0" smtClean="0"/>
              <a:t>		Database Input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42910" y="1428742"/>
            <a:ext cx="7257372" cy="3490924"/>
          </a:xfrm>
        </p:spPr>
        <p:txBody>
          <a:bodyPr/>
          <a:lstStyle/>
          <a:p>
            <a:pPr marL="990600" lvl="1" indent="-457200">
              <a:buClr>
                <a:schemeClr val="bg1"/>
              </a:buClr>
              <a:buNone/>
            </a:pPr>
            <a:r>
              <a:rPr lang="en-IN" dirty="0" smtClean="0"/>
              <a:t>Database input analysis data from a database.:</a:t>
            </a:r>
            <a:endParaRPr lang="en-US" sz="2800" b="1" dirty="0" smtClean="0"/>
          </a:p>
          <a:p>
            <a:pPr marL="990600" lvl="1" indent="-457200">
              <a:buClr>
                <a:schemeClr val="bg1"/>
              </a:buClr>
              <a:buNone/>
            </a:pPr>
            <a:endParaRPr lang="en-US" b="1" dirty="0" smtClean="0"/>
          </a:p>
          <a:p>
            <a:pPr marL="990600" lvl="1" indent="-457200">
              <a:buClr>
                <a:schemeClr val="bg1"/>
              </a:buClr>
              <a:buFont typeface="Wingdings" pitchFamily="2" charset="2"/>
              <a:buChar char="ü"/>
            </a:pPr>
            <a:r>
              <a:rPr lang="en-US" b="1" dirty="0" smtClean="0"/>
              <a:t>Column </a:t>
            </a:r>
            <a:r>
              <a:rPr lang="en-US" b="1" dirty="0" err="1" smtClean="0"/>
              <a:t>vs</a:t>
            </a:r>
            <a:r>
              <a:rPr lang="en-US" b="1" dirty="0" smtClean="0"/>
              <a:t> Column </a:t>
            </a:r>
            <a:endParaRPr lang="en-US" dirty="0" smtClean="0"/>
          </a:p>
          <a:p>
            <a:pPr marL="990600" lvl="1" indent="-457200">
              <a:buClr>
                <a:schemeClr val="bg1"/>
              </a:buClr>
              <a:buNone/>
            </a:pPr>
            <a:endParaRPr lang="en-US" dirty="0" smtClean="0"/>
          </a:p>
          <a:p>
            <a:pPr marL="990600" lvl="1" indent="-457200">
              <a:buClr>
                <a:schemeClr val="bg1"/>
              </a:buClr>
              <a:buFont typeface="Wingdings" pitchFamily="2" charset="2"/>
              <a:buChar char="ü"/>
            </a:pPr>
            <a:r>
              <a:rPr lang="en-US" b="1" dirty="0" smtClean="0"/>
              <a:t>Column </a:t>
            </a:r>
            <a:r>
              <a:rPr lang="en-US" b="1" dirty="0" err="1" smtClean="0"/>
              <a:t>vs</a:t>
            </a:r>
            <a:r>
              <a:rPr lang="en-US" b="1" dirty="0" smtClean="0"/>
              <a:t> frequency of </a:t>
            </a:r>
            <a:r>
              <a:rPr lang="en-US" b="1" dirty="0" err="1" smtClean="0"/>
              <a:t>tuple</a:t>
            </a:r>
            <a:r>
              <a:rPr lang="en-US" b="1" dirty="0" smtClean="0"/>
              <a:t> of an column .</a:t>
            </a:r>
          </a:p>
          <a:p>
            <a:pPr marL="990600" lvl="1" indent="-457200">
              <a:buClr>
                <a:schemeClr val="bg1"/>
              </a:buClr>
              <a:buFont typeface="Wingdings" pitchFamily="2" charset="2"/>
              <a:buChar char="ü"/>
            </a:pPr>
            <a:endParaRPr lang="en-GB" b="1" dirty="0" smtClean="0"/>
          </a:p>
          <a:p>
            <a:pPr marL="990600" lvl="1" indent="-457200">
              <a:buClr>
                <a:schemeClr val="bg1"/>
              </a:buClr>
              <a:buFont typeface="Wingdings" pitchFamily="2" charset="2"/>
              <a:buChar char="ü"/>
            </a:pPr>
            <a:r>
              <a:rPr lang="en-US" b="1" dirty="0" smtClean="0"/>
              <a:t>Column </a:t>
            </a:r>
            <a:r>
              <a:rPr lang="en-US" b="1" dirty="0" err="1" smtClean="0"/>
              <a:t>vs</a:t>
            </a:r>
            <a:r>
              <a:rPr lang="en-US" b="1" dirty="0" smtClean="0"/>
              <a:t> average of </a:t>
            </a:r>
            <a:r>
              <a:rPr lang="en-US" b="1" dirty="0" err="1" smtClean="0"/>
              <a:t>tuple</a:t>
            </a:r>
            <a:r>
              <a:rPr lang="en-US" b="1" dirty="0" smtClean="0"/>
              <a:t> of an column .</a:t>
            </a:r>
          </a:p>
          <a:p>
            <a:pPr marL="990600" lvl="1" indent="-457200">
              <a:buClr>
                <a:schemeClr val="bg1"/>
              </a:buClr>
              <a:buFont typeface="Wingdings" pitchFamily="2" charset="2"/>
              <a:buChar char="ü"/>
            </a:pPr>
            <a:endParaRPr lang="en-US" dirty="0" smtClean="0"/>
          </a:p>
        </p:txBody>
      </p:sp>
      <p:sp>
        <p:nvSpPr>
          <p:cNvPr id="809" name="Shape 80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>
              <a:ln>
                <a:noFill/>
              </a:ln>
              <a:solidFill>
                <a:srgbClr val="6E86B6"/>
              </a:solidFill>
              <a:latin typeface="Titillium Web"/>
            </a:endParaRPr>
          </a:p>
        </p:txBody>
      </p:sp>
      <p:sp>
        <p:nvSpPr>
          <p:cNvPr id="7" name="Shape 80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57224" y="214296"/>
            <a:ext cx="7686000" cy="857400"/>
          </a:xfrm>
        </p:spPr>
        <p:txBody>
          <a:bodyPr/>
          <a:lstStyle/>
          <a:p>
            <a:r>
              <a:rPr lang="en" sz="3600" dirty="0" smtClean="0"/>
              <a:t>		Excel/CSV file Input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14348" y="1428742"/>
            <a:ext cx="7686000" cy="3098400"/>
          </a:xfrm>
        </p:spPr>
        <p:txBody>
          <a:bodyPr/>
          <a:lstStyle/>
          <a:p>
            <a:pPr marL="990600" lvl="1" indent="-457200">
              <a:buClr>
                <a:schemeClr val="bg1"/>
              </a:buClr>
              <a:buNone/>
            </a:pPr>
            <a:r>
              <a:rPr lang="en-IN" dirty="0" smtClean="0"/>
              <a:t>File input analysis data from a file:</a:t>
            </a:r>
            <a:endParaRPr lang="en-US" sz="2800" b="1" dirty="0" smtClean="0"/>
          </a:p>
          <a:p>
            <a:pPr marL="990600" lvl="1" indent="-457200">
              <a:buClr>
                <a:schemeClr val="bg1"/>
              </a:buClr>
              <a:buNone/>
            </a:pPr>
            <a:endParaRPr lang="en-US" b="1" dirty="0" smtClean="0"/>
          </a:p>
          <a:p>
            <a:pPr marL="990600" lvl="1" indent="-457200">
              <a:buClr>
                <a:schemeClr val="bg1"/>
              </a:buClr>
              <a:buFont typeface="Wingdings" pitchFamily="2" charset="2"/>
              <a:buChar char="ü"/>
            </a:pPr>
            <a:r>
              <a:rPr lang="en-US" b="1" dirty="0" smtClean="0"/>
              <a:t>Column </a:t>
            </a:r>
            <a:r>
              <a:rPr lang="en-US" b="1" dirty="0" err="1" smtClean="0"/>
              <a:t>vs</a:t>
            </a:r>
            <a:r>
              <a:rPr lang="en-US" b="1" dirty="0" smtClean="0"/>
              <a:t> Column </a:t>
            </a:r>
            <a:endParaRPr lang="en-US" dirty="0" smtClean="0"/>
          </a:p>
          <a:p>
            <a:pPr marL="990600" lvl="1" indent="-457200">
              <a:buClr>
                <a:schemeClr val="bg1"/>
              </a:buClr>
              <a:buNone/>
            </a:pPr>
            <a:endParaRPr lang="en-US" dirty="0" smtClean="0"/>
          </a:p>
          <a:p>
            <a:pPr marL="990600" lvl="1" indent="-457200">
              <a:buClr>
                <a:schemeClr val="bg1"/>
              </a:buClr>
              <a:buFont typeface="Wingdings" pitchFamily="2" charset="2"/>
              <a:buChar char="ü"/>
            </a:pPr>
            <a:r>
              <a:rPr lang="en-US" b="1" dirty="0" smtClean="0"/>
              <a:t>Column </a:t>
            </a:r>
            <a:r>
              <a:rPr lang="en-US" b="1" dirty="0" err="1" smtClean="0"/>
              <a:t>vs</a:t>
            </a:r>
            <a:r>
              <a:rPr lang="en-US" b="1" dirty="0" smtClean="0"/>
              <a:t> frequency of </a:t>
            </a:r>
            <a:r>
              <a:rPr lang="en-US" b="1" dirty="0" err="1" smtClean="0"/>
              <a:t>tuple</a:t>
            </a:r>
            <a:r>
              <a:rPr lang="en-US" b="1" dirty="0" smtClean="0"/>
              <a:t> of an column .</a:t>
            </a:r>
          </a:p>
          <a:p>
            <a:pPr marL="990600" lvl="1" indent="-457200">
              <a:buClr>
                <a:schemeClr val="bg1"/>
              </a:buClr>
              <a:buFont typeface="Wingdings" pitchFamily="2" charset="2"/>
              <a:buChar char="ü"/>
            </a:pPr>
            <a:endParaRPr lang="en-GB" b="1" dirty="0" smtClean="0"/>
          </a:p>
          <a:p>
            <a:pPr marL="990600" lvl="1" indent="-457200">
              <a:buClr>
                <a:schemeClr val="bg1"/>
              </a:buClr>
              <a:buFont typeface="Wingdings" pitchFamily="2" charset="2"/>
              <a:buChar char="ü"/>
            </a:pPr>
            <a:r>
              <a:rPr lang="en-US" b="1" dirty="0" smtClean="0"/>
              <a:t>Column </a:t>
            </a:r>
            <a:r>
              <a:rPr lang="en-US" b="1" dirty="0" err="1" smtClean="0"/>
              <a:t>vs</a:t>
            </a:r>
            <a:r>
              <a:rPr lang="en-US" b="1" dirty="0" smtClean="0"/>
              <a:t> average of </a:t>
            </a:r>
            <a:r>
              <a:rPr lang="en-US" b="1" dirty="0" err="1" smtClean="0"/>
              <a:t>tuple</a:t>
            </a:r>
            <a:r>
              <a:rPr lang="en-US" b="1" dirty="0" smtClean="0"/>
              <a:t> of an column .</a:t>
            </a:r>
          </a:p>
          <a:p>
            <a:pPr marL="990600" lvl="1" indent="-457200">
              <a:buClr>
                <a:schemeClr val="bg1"/>
              </a:buClr>
              <a:buFont typeface="Wingdings" pitchFamily="2" charset="2"/>
              <a:buChar char="ü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 txBox="1">
            <a:spLocks noGrp="1"/>
          </p:cNvSpPr>
          <p:nvPr>
            <p:ph type="title"/>
          </p:nvPr>
        </p:nvSpPr>
        <p:spPr>
          <a:xfrm>
            <a:off x="285720" y="357172"/>
            <a:ext cx="4286280" cy="2357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/>
              <a:t>WHY GRAPHS ?</a:t>
            </a:r>
            <a:r>
              <a:rPr lang="en" sz="2800" b="1" dirty="0" smtClean="0"/>
              <a:t/>
            </a:r>
            <a:br>
              <a:rPr lang="en" sz="2800" b="1" dirty="0" smtClean="0"/>
            </a:br>
            <a:r>
              <a:rPr lang="en" sz="2800" b="1" dirty="0" smtClean="0"/>
              <a:t/>
            </a:r>
            <a:br>
              <a:rPr lang="en" sz="2800" b="1" dirty="0" smtClean="0"/>
            </a:br>
            <a:r>
              <a:rPr lang="en" sz="2800" b="1" dirty="0" smtClean="0"/>
              <a:t>A </a:t>
            </a:r>
            <a:r>
              <a:rPr lang="en" sz="2800" b="1" dirty="0"/>
              <a:t>PICTURE IS WORTH A THOUSAND WORDS</a:t>
            </a:r>
            <a:endParaRPr sz="2800" b="1"/>
          </a:p>
        </p:txBody>
      </p:sp>
      <p:sp>
        <p:nvSpPr>
          <p:cNvPr id="858" name="Shape 858"/>
          <p:cNvSpPr txBox="1">
            <a:spLocks noGrp="1"/>
          </p:cNvSpPr>
          <p:nvPr>
            <p:ph type="body" idx="1"/>
          </p:nvPr>
        </p:nvSpPr>
        <p:spPr>
          <a:xfrm>
            <a:off x="285720" y="2643170"/>
            <a:ext cx="4857784" cy="25003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 smtClean="0"/>
              <a:t>A complex graph simulation system can map the overall interactivity between </a:t>
            </a:r>
            <a:r>
              <a:rPr lang="en" sz="2000" dirty="0" smtClean="0"/>
              <a:t>differenct dimensions of data.</a:t>
            </a:r>
            <a:endParaRPr lang="en" sz="2000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" sz="2000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" sz="2000" dirty="0" smtClean="0"/>
          </a:p>
        </p:txBody>
      </p:sp>
      <p:sp>
        <p:nvSpPr>
          <p:cNvPr id="859" name="Shape 85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pic>
        <p:nvPicPr>
          <p:cNvPr id="860" name="Shape 860"/>
          <p:cNvPicPr preferRelativeResize="0"/>
          <p:nvPr/>
        </p:nvPicPr>
        <p:blipFill rotWithShape="1">
          <a:blip r:embed="rId3">
            <a:alphaModFix/>
          </a:blip>
          <a:srcRect l="33084" t="10435" r="23188" b="1652"/>
          <a:stretch/>
        </p:blipFill>
        <p:spPr>
          <a:xfrm>
            <a:off x="5546725" y="544875"/>
            <a:ext cx="3039851" cy="40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2844" y="1500180"/>
            <a:ext cx="4143404" cy="3500462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latin typeface="Bell MT" pitchFamily="18" charset="0"/>
              </a:rPr>
              <a:t>Thanks to</a:t>
            </a:r>
          </a:p>
          <a:p>
            <a:pPr>
              <a:buNone/>
            </a:pPr>
            <a:r>
              <a:rPr lang="en-GB" dirty="0" smtClean="0">
                <a:latin typeface="Bell MT" pitchFamily="18" charset="0"/>
              </a:rPr>
              <a:t>All.</a:t>
            </a:r>
          </a:p>
          <a:p>
            <a:pPr>
              <a:buNone/>
            </a:pPr>
            <a:r>
              <a:rPr lang="en-GB" dirty="0" smtClean="0">
                <a:latin typeface="Bell MT" pitchFamily="18" charset="0"/>
              </a:rPr>
              <a:t>-----------------------------</a:t>
            </a:r>
          </a:p>
          <a:p>
            <a:pPr>
              <a:buNone/>
            </a:pPr>
            <a:endParaRPr lang="en-GB" dirty="0" smtClean="0">
              <a:latin typeface="Bell MT" pitchFamily="18" charset="0"/>
            </a:endParaRPr>
          </a:p>
          <a:p>
            <a:pPr>
              <a:buNone/>
            </a:pPr>
            <a:r>
              <a:rPr lang="en-GB" dirty="0" smtClean="0">
                <a:latin typeface="Bell MT" pitchFamily="18" charset="0"/>
              </a:rPr>
              <a:t>The END</a:t>
            </a:r>
          </a:p>
          <a:p>
            <a:pPr>
              <a:buNone/>
            </a:pPr>
            <a:endParaRPr lang="en-US" dirty="0">
              <a:latin typeface="Bell MT" pitchFamily="18" charset="0"/>
            </a:endParaRPr>
          </a:p>
        </p:txBody>
      </p:sp>
      <p:sp>
        <p:nvSpPr>
          <p:cNvPr id="908" name="Shape 90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pic>
        <p:nvPicPr>
          <p:cNvPr id="6" name="Picture 5" descr="AcbKorkg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85734"/>
            <a:ext cx="4286280" cy="4507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210</Words>
  <PresentationFormat>On-screen Show (16:9)</PresentationFormat>
  <Paragraphs>72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Titillium Web ExtraLight</vt:lpstr>
      <vt:lpstr>Titillium Web</vt:lpstr>
      <vt:lpstr>Wingdings</vt:lpstr>
      <vt:lpstr>Bell MT</vt:lpstr>
      <vt:lpstr>Thaliard template</vt:lpstr>
      <vt:lpstr>Project 150 Final submission </vt:lpstr>
      <vt:lpstr>Slide 2</vt:lpstr>
      <vt:lpstr>   What is an GraphS</vt:lpstr>
      <vt:lpstr> What GraphS can do</vt:lpstr>
      <vt:lpstr>   Direct Input</vt:lpstr>
      <vt:lpstr>  Database Input</vt:lpstr>
      <vt:lpstr>  Excel/CSV file Input</vt:lpstr>
      <vt:lpstr>WHY GRAPHS ?  A PICTURE IS WORTH A THOUSAND WORDS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 E-commerce System: Top to Bottom configuration.      Ahmed Yunus     Registration No : 2014331036,     23rd batch ,     Department of CSE , SUST.       </dc:title>
  <cp:lastModifiedBy>Yunus</cp:lastModifiedBy>
  <cp:revision>171</cp:revision>
  <dcterms:modified xsi:type="dcterms:W3CDTF">2019-01-08T13:17:29Z</dcterms:modified>
</cp:coreProperties>
</file>