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9" r:id="rId10"/>
    <p:sldId id="270" r:id="rId11"/>
    <p:sldId id="271"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61A0-4B3F-0126-A5BA-DDA54AF25E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D66B65-DEC8-0385-3602-EA2F6AC864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E15F29-6592-EA77-5B25-4211D9496A2E}"/>
              </a:ext>
            </a:extLst>
          </p:cNvPr>
          <p:cNvSpPr>
            <a:spLocks noGrp="1"/>
          </p:cNvSpPr>
          <p:nvPr>
            <p:ph type="dt" sz="half" idx="10"/>
          </p:nvPr>
        </p:nvSpPr>
        <p:spPr/>
        <p:txBody>
          <a:bodyPr/>
          <a:lstStyle/>
          <a:p>
            <a:fld id="{FD2766A6-3C10-4AB8-86A1-BB1F0CDA7EFE}" type="datetimeFigureOut">
              <a:rPr lang="en-US" smtClean="0"/>
              <a:t>8/2/2023</a:t>
            </a:fld>
            <a:endParaRPr lang="en-US"/>
          </a:p>
        </p:txBody>
      </p:sp>
      <p:sp>
        <p:nvSpPr>
          <p:cNvPr id="5" name="Footer Placeholder 4">
            <a:extLst>
              <a:ext uri="{FF2B5EF4-FFF2-40B4-BE49-F238E27FC236}">
                <a16:creationId xmlns:a16="http://schemas.microsoft.com/office/drawing/2014/main" id="{10A47E3C-4777-211E-F957-2FFB162FA3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60FAF-8934-272C-9588-F76A4AFB325A}"/>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88168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09F1-7B9F-F91C-40A7-CA086FD69B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C874ED-AF59-62ED-95BB-4606C47EE9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A12324-B965-4B63-3D47-932E163C5FDB}"/>
              </a:ext>
            </a:extLst>
          </p:cNvPr>
          <p:cNvSpPr>
            <a:spLocks noGrp="1"/>
          </p:cNvSpPr>
          <p:nvPr>
            <p:ph type="dt" sz="half" idx="10"/>
          </p:nvPr>
        </p:nvSpPr>
        <p:spPr/>
        <p:txBody>
          <a:bodyPr/>
          <a:lstStyle/>
          <a:p>
            <a:fld id="{FD2766A6-3C10-4AB8-86A1-BB1F0CDA7EFE}" type="datetimeFigureOut">
              <a:rPr lang="en-US" smtClean="0"/>
              <a:t>8/2/2023</a:t>
            </a:fld>
            <a:endParaRPr lang="en-US"/>
          </a:p>
        </p:txBody>
      </p:sp>
      <p:sp>
        <p:nvSpPr>
          <p:cNvPr id="5" name="Footer Placeholder 4">
            <a:extLst>
              <a:ext uri="{FF2B5EF4-FFF2-40B4-BE49-F238E27FC236}">
                <a16:creationId xmlns:a16="http://schemas.microsoft.com/office/drawing/2014/main" id="{4BD283F5-4E0B-228E-BC8F-4553E9AB22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7EF9D-6D28-C416-DED3-300F8DCC713B}"/>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70588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ADB08B-B6BA-17E3-9374-6B75BD5672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5D1FAC-820A-F790-A25F-827C668B7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BAF0F5-DAA4-2FF1-4D9C-15A715F4ADBA}"/>
              </a:ext>
            </a:extLst>
          </p:cNvPr>
          <p:cNvSpPr>
            <a:spLocks noGrp="1"/>
          </p:cNvSpPr>
          <p:nvPr>
            <p:ph type="dt" sz="half" idx="10"/>
          </p:nvPr>
        </p:nvSpPr>
        <p:spPr/>
        <p:txBody>
          <a:bodyPr/>
          <a:lstStyle/>
          <a:p>
            <a:fld id="{FD2766A6-3C10-4AB8-86A1-BB1F0CDA7EFE}" type="datetimeFigureOut">
              <a:rPr lang="en-US" smtClean="0"/>
              <a:t>8/2/2023</a:t>
            </a:fld>
            <a:endParaRPr lang="en-US"/>
          </a:p>
        </p:txBody>
      </p:sp>
      <p:sp>
        <p:nvSpPr>
          <p:cNvPr id="5" name="Footer Placeholder 4">
            <a:extLst>
              <a:ext uri="{FF2B5EF4-FFF2-40B4-BE49-F238E27FC236}">
                <a16:creationId xmlns:a16="http://schemas.microsoft.com/office/drawing/2014/main" id="{A17CAF40-14B3-E262-00FA-772B01B16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D043E-2132-9A04-8EE0-3D96F4D20CF4}"/>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518056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6668-FC05-BF57-3DF7-4158436B9E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EE9F70-1577-5FFC-F222-1E5FEDE1E2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3740E-79AE-9C31-FB2B-6F305C0B8F55}"/>
              </a:ext>
            </a:extLst>
          </p:cNvPr>
          <p:cNvSpPr>
            <a:spLocks noGrp="1"/>
          </p:cNvSpPr>
          <p:nvPr>
            <p:ph type="dt" sz="half" idx="10"/>
          </p:nvPr>
        </p:nvSpPr>
        <p:spPr/>
        <p:txBody>
          <a:bodyPr/>
          <a:lstStyle/>
          <a:p>
            <a:fld id="{FD2766A6-3C10-4AB8-86A1-BB1F0CDA7EFE}" type="datetimeFigureOut">
              <a:rPr lang="en-US" smtClean="0"/>
              <a:t>8/2/2023</a:t>
            </a:fld>
            <a:endParaRPr lang="en-US"/>
          </a:p>
        </p:txBody>
      </p:sp>
      <p:sp>
        <p:nvSpPr>
          <p:cNvPr id="5" name="Footer Placeholder 4">
            <a:extLst>
              <a:ext uri="{FF2B5EF4-FFF2-40B4-BE49-F238E27FC236}">
                <a16:creationId xmlns:a16="http://schemas.microsoft.com/office/drawing/2014/main" id="{A75337F8-0DD0-DFFE-A2BD-1B6D288C2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6C5DF-B739-98A2-A135-4E356F3C563C}"/>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47039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F5796-BBB8-42E4-15E1-600BF8FA53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BBE654-F758-1E42-05FD-D095D7C55A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7E26B2-45A0-3020-027D-180FE779362F}"/>
              </a:ext>
            </a:extLst>
          </p:cNvPr>
          <p:cNvSpPr>
            <a:spLocks noGrp="1"/>
          </p:cNvSpPr>
          <p:nvPr>
            <p:ph type="dt" sz="half" idx="10"/>
          </p:nvPr>
        </p:nvSpPr>
        <p:spPr/>
        <p:txBody>
          <a:bodyPr/>
          <a:lstStyle/>
          <a:p>
            <a:fld id="{FD2766A6-3C10-4AB8-86A1-BB1F0CDA7EFE}" type="datetimeFigureOut">
              <a:rPr lang="en-US" smtClean="0"/>
              <a:t>8/2/2023</a:t>
            </a:fld>
            <a:endParaRPr lang="en-US"/>
          </a:p>
        </p:txBody>
      </p:sp>
      <p:sp>
        <p:nvSpPr>
          <p:cNvPr id="5" name="Footer Placeholder 4">
            <a:extLst>
              <a:ext uri="{FF2B5EF4-FFF2-40B4-BE49-F238E27FC236}">
                <a16:creationId xmlns:a16="http://schemas.microsoft.com/office/drawing/2014/main" id="{10B27042-2DB1-D065-7B17-6D02F4B4B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1D044E-F9E0-C684-ED80-A7575F46291B}"/>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137437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481F-E06D-FBB2-77BF-1755A2FD09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B7D3EA-EF03-EF04-C671-8CAF8DFF7A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47ADD0-8E0E-56A6-D596-829EE5EAB4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6729F0-F5A9-5DAC-DD63-843B3CCEE476}"/>
              </a:ext>
            </a:extLst>
          </p:cNvPr>
          <p:cNvSpPr>
            <a:spLocks noGrp="1"/>
          </p:cNvSpPr>
          <p:nvPr>
            <p:ph type="dt" sz="half" idx="10"/>
          </p:nvPr>
        </p:nvSpPr>
        <p:spPr/>
        <p:txBody>
          <a:bodyPr/>
          <a:lstStyle/>
          <a:p>
            <a:fld id="{FD2766A6-3C10-4AB8-86A1-BB1F0CDA7EFE}" type="datetimeFigureOut">
              <a:rPr lang="en-US" smtClean="0"/>
              <a:t>8/2/2023</a:t>
            </a:fld>
            <a:endParaRPr lang="en-US"/>
          </a:p>
        </p:txBody>
      </p:sp>
      <p:sp>
        <p:nvSpPr>
          <p:cNvPr id="6" name="Footer Placeholder 5">
            <a:extLst>
              <a:ext uri="{FF2B5EF4-FFF2-40B4-BE49-F238E27FC236}">
                <a16:creationId xmlns:a16="http://schemas.microsoft.com/office/drawing/2014/main" id="{A65E6F23-41AD-949C-0530-4554D1900B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669D45-6FF7-A40E-2106-35002D03028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274562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3896-2D9C-CFC0-BA1B-A23F8ABFD0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CE1AAB-551C-1625-BBE9-FB35D907DB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C91267-ABDD-578A-744D-4683110EB8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87B15D-028C-D9C6-1A98-4D2539D443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86EC6E-6857-A989-4FF5-466E2C7917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D549A6-AA7A-C3FC-8140-FD8CFD4A091F}"/>
              </a:ext>
            </a:extLst>
          </p:cNvPr>
          <p:cNvSpPr>
            <a:spLocks noGrp="1"/>
          </p:cNvSpPr>
          <p:nvPr>
            <p:ph type="dt" sz="half" idx="10"/>
          </p:nvPr>
        </p:nvSpPr>
        <p:spPr/>
        <p:txBody>
          <a:bodyPr/>
          <a:lstStyle/>
          <a:p>
            <a:fld id="{FD2766A6-3C10-4AB8-86A1-BB1F0CDA7EFE}" type="datetimeFigureOut">
              <a:rPr lang="en-US" smtClean="0"/>
              <a:pPr/>
              <a:t>8/2/2023</a:t>
            </a:fld>
            <a:endParaRPr lang="en-US" dirty="0"/>
          </a:p>
        </p:txBody>
      </p:sp>
      <p:sp>
        <p:nvSpPr>
          <p:cNvPr id="8" name="Footer Placeholder 7">
            <a:extLst>
              <a:ext uri="{FF2B5EF4-FFF2-40B4-BE49-F238E27FC236}">
                <a16:creationId xmlns:a16="http://schemas.microsoft.com/office/drawing/2014/main" id="{9CD32AAD-7CCF-244F-0A69-6958D3C7AB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196E01-D81E-3FFF-CAA0-2F78A22AA7ED}"/>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17373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B0C3-5D4A-CCD8-6A03-07164A512D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EF8ADB-6FF8-E075-D99E-0E16F6F60699}"/>
              </a:ext>
            </a:extLst>
          </p:cNvPr>
          <p:cNvSpPr>
            <a:spLocks noGrp="1"/>
          </p:cNvSpPr>
          <p:nvPr>
            <p:ph type="dt" sz="half" idx="10"/>
          </p:nvPr>
        </p:nvSpPr>
        <p:spPr/>
        <p:txBody>
          <a:bodyPr/>
          <a:lstStyle/>
          <a:p>
            <a:fld id="{FD2766A6-3C10-4AB8-86A1-BB1F0CDA7EFE}" type="datetimeFigureOut">
              <a:rPr lang="en-US" smtClean="0"/>
              <a:t>8/2/2023</a:t>
            </a:fld>
            <a:endParaRPr lang="en-US"/>
          </a:p>
        </p:txBody>
      </p:sp>
      <p:sp>
        <p:nvSpPr>
          <p:cNvPr id="4" name="Footer Placeholder 3">
            <a:extLst>
              <a:ext uri="{FF2B5EF4-FFF2-40B4-BE49-F238E27FC236}">
                <a16:creationId xmlns:a16="http://schemas.microsoft.com/office/drawing/2014/main" id="{7CE69D10-F954-4DE2-1EDD-E42B0F9342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DCEA9F-6142-DC4C-FD37-469D3D946FD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68963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C72251-86DD-1E99-7FE9-401873BE9D83}"/>
              </a:ext>
            </a:extLst>
          </p:cNvPr>
          <p:cNvSpPr>
            <a:spLocks noGrp="1"/>
          </p:cNvSpPr>
          <p:nvPr>
            <p:ph type="dt" sz="half" idx="10"/>
          </p:nvPr>
        </p:nvSpPr>
        <p:spPr/>
        <p:txBody>
          <a:bodyPr/>
          <a:lstStyle/>
          <a:p>
            <a:fld id="{FD2766A6-3C10-4AB8-86A1-BB1F0CDA7EFE}" type="datetimeFigureOut">
              <a:rPr lang="en-US" smtClean="0"/>
              <a:t>8/2/2023</a:t>
            </a:fld>
            <a:endParaRPr lang="en-US"/>
          </a:p>
        </p:txBody>
      </p:sp>
      <p:sp>
        <p:nvSpPr>
          <p:cNvPr id="3" name="Footer Placeholder 2">
            <a:extLst>
              <a:ext uri="{FF2B5EF4-FFF2-40B4-BE49-F238E27FC236}">
                <a16:creationId xmlns:a16="http://schemas.microsoft.com/office/drawing/2014/main" id="{52529F69-7358-727A-549E-D2B5CB097A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E3DDD4-0D0B-6517-F7ED-E4CFD179649A}"/>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74248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46F9-F341-6415-2265-5E28C0D49F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3897D0-8307-EAD3-2BD1-9D9A8728B7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004DF2-3ABD-2506-65A7-0BD479F7B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BCC40-74C7-96B3-BB8C-85B8A8114A1A}"/>
              </a:ext>
            </a:extLst>
          </p:cNvPr>
          <p:cNvSpPr>
            <a:spLocks noGrp="1"/>
          </p:cNvSpPr>
          <p:nvPr>
            <p:ph type="dt" sz="half" idx="10"/>
          </p:nvPr>
        </p:nvSpPr>
        <p:spPr/>
        <p:txBody>
          <a:bodyPr/>
          <a:lstStyle/>
          <a:p>
            <a:fld id="{FD2766A6-3C10-4AB8-86A1-BB1F0CDA7EFE}" type="datetimeFigureOut">
              <a:rPr lang="en-US" smtClean="0"/>
              <a:t>8/2/2023</a:t>
            </a:fld>
            <a:endParaRPr lang="en-US"/>
          </a:p>
        </p:txBody>
      </p:sp>
      <p:sp>
        <p:nvSpPr>
          <p:cNvPr id="6" name="Footer Placeholder 5">
            <a:extLst>
              <a:ext uri="{FF2B5EF4-FFF2-40B4-BE49-F238E27FC236}">
                <a16:creationId xmlns:a16="http://schemas.microsoft.com/office/drawing/2014/main" id="{870B600D-FCB6-9FBD-6CDF-63E0E238D2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37897D-6282-17FC-D612-F35EE21237BA}"/>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837240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DA87-C7AA-3D04-A798-5F05C05BFF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51CD6B-0C8B-DC16-C694-16A1A11292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421697-4C11-32C8-E7B9-B8E2FCD6A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A62A66-5441-6E89-B2CC-7CA7B471EDCC}"/>
              </a:ext>
            </a:extLst>
          </p:cNvPr>
          <p:cNvSpPr>
            <a:spLocks noGrp="1"/>
          </p:cNvSpPr>
          <p:nvPr>
            <p:ph type="dt" sz="half" idx="10"/>
          </p:nvPr>
        </p:nvSpPr>
        <p:spPr/>
        <p:txBody>
          <a:bodyPr/>
          <a:lstStyle/>
          <a:p>
            <a:fld id="{FD2766A6-3C10-4AB8-86A1-BB1F0CDA7EFE}" type="datetimeFigureOut">
              <a:rPr lang="en-US" smtClean="0"/>
              <a:pPr/>
              <a:t>8/2/2023</a:t>
            </a:fld>
            <a:endParaRPr lang="en-US" dirty="0"/>
          </a:p>
        </p:txBody>
      </p:sp>
      <p:sp>
        <p:nvSpPr>
          <p:cNvPr id="6" name="Footer Placeholder 5">
            <a:extLst>
              <a:ext uri="{FF2B5EF4-FFF2-40B4-BE49-F238E27FC236}">
                <a16:creationId xmlns:a16="http://schemas.microsoft.com/office/drawing/2014/main" id="{8C815C13-0F64-8F6C-C741-EB1474B686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E267C8-CC7C-22E5-3572-714F0B9B3667}"/>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211881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576FE3-9895-C571-ABE5-E2BD20A106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6E574A-80E0-956E-9CA1-4D42F8E818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5ACF8B-564C-CDE0-7894-5B6B2FC91B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766A6-3C10-4AB8-86A1-BB1F0CDA7EFE}" type="datetimeFigureOut">
              <a:rPr lang="en-US" smtClean="0"/>
              <a:pPr/>
              <a:t>8/2/2023</a:t>
            </a:fld>
            <a:endParaRPr lang="en-US" dirty="0"/>
          </a:p>
        </p:txBody>
      </p:sp>
      <p:sp>
        <p:nvSpPr>
          <p:cNvPr id="5" name="Footer Placeholder 4">
            <a:extLst>
              <a:ext uri="{FF2B5EF4-FFF2-40B4-BE49-F238E27FC236}">
                <a16:creationId xmlns:a16="http://schemas.microsoft.com/office/drawing/2014/main" id="{3266B774-D511-848D-B1FE-5691BF36C5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90DE34-5A1A-1BDB-66A6-CADD2EE079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141053443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21D5-D9EF-A93A-0EE6-C31FD1F38D9D}"/>
              </a:ext>
            </a:extLst>
          </p:cNvPr>
          <p:cNvSpPr>
            <a:spLocks noGrp="1"/>
          </p:cNvSpPr>
          <p:nvPr>
            <p:ph type="ctrTitle"/>
          </p:nvPr>
        </p:nvSpPr>
        <p:spPr>
          <a:xfrm>
            <a:off x="838200" y="1182313"/>
            <a:ext cx="10941996" cy="2504408"/>
          </a:xfrm>
        </p:spPr>
        <p:txBody>
          <a:bodyPr anchor="ctr">
            <a:normAutofit fontScale="90000"/>
          </a:bodyPr>
          <a:lstStyle/>
          <a:p>
            <a:pPr algn="l"/>
            <a:r>
              <a:rPr lang="en-US" sz="1800" b="1" i="0" u="none" strike="noStrike" baseline="0" dirty="0">
                <a:solidFill>
                  <a:srgbClr val="000000"/>
                </a:solidFill>
                <a:latin typeface="Times New Roman" panose="02020603050405020304" pitchFamily="18" charset="0"/>
                <a:cs typeface="Times New Roman" panose="02020603050405020304" pitchFamily="18" charset="0"/>
              </a:rPr>
              <a:t> </a:t>
            </a:r>
            <a:r>
              <a:rPr lang="en-US" sz="7200" b="1" dirty="0">
                <a:latin typeface="Times New Roman" panose="02020603050405020304" pitchFamily="18" charset="0"/>
                <a:cs typeface="Times New Roman" panose="02020603050405020304" pitchFamily="18" charset="0"/>
              </a:rPr>
              <a:t>Diabetes Prediction using Supervised Machine Learning </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BC9E98F-DF8A-4093-711F-4FB896CC38E3}"/>
              </a:ext>
            </a:extLst>
          </p:cNvPr>
          <p:cNvSpPr>
            <a:spLocks noGrp="1"/>
          </p:cNvSpPr>
          <p:nvPr>
            <p:ph type="subTitle" idx="1"/>
          </p:nvPr>
        </p:nvSpPr>
        <p:spPr>
          <a:xfrm>
            <a:off x="838199" y="4164307"/>
            <a:ext cx="10557387" cy="2197164"/>
          </a:xfrm>
        </p:spPr>
        <p:txBody>
          <a:bodyPr>
            <a:noAutofit/>
          </a:bodyPr>
          <a:lstStyle/>
          <a:p>
            <a:r>
              <a:rPr lang="en-IN" sz="3500" dirty="0">
                <a:latin typeface="Times New Roman" panose="02020603050405020304" pitchFamily="18" charset="0"/>
                <a:cs typeface="Times New Roman" panose="02020603050405020304" pitchFamily="18" charset="0"/>
              </a:rPr>
              <a:t>Presented By</a:t>
            </a:r>
          </a:p>
          <a:p>
            <a:r>
              <a:rPr lang="en-IN" sz="3500" dirty="0">
                <a:latin typeface="Times New Roman" panose="02020603050405020304" pitchFamily="18" charset="0"/>
                <a:cs typeface="Times New Roman" panose="02020603050405020304" pitchFamily="18" charset="0"/>
              </a:rPr>
              <a:t>				    Yunus Ahmed</a:t>
            </a:r>
          </a:p>
          <a:p>
            <a:r>
              <a:rPr lang="en-IN" sz="3500" dirty="0">
                <a:latin typeface="Times New Roman" panose="02020603050405020304" pitchFamily="18" charset="0"/>
                <a:cs typeface="Times New Roman" panose="02020603050405020304" pitchFamily="18" charset="0"/>
              </a:rPr>
              <a:t>			</a:t>
            </a:r>
            <a:r>
              <a:rPr lang="en-IN" sz="3500">
                <a:latin typeface="Times New Roman" panose="02020603050405020304" pitchFamily="18" charset="0"/>
                <a:cs typeface="Times New Roman" panose="02020603050405020304" pitchFamily="18" charset="0"/>
              </a:rPr>
              <a:t>      22376011</a:t>
            </a:r>
            <a:endParaRPr lang="en-IN" sz="3500" dirty="0">
              <a:latin typeface="Times New Roman" panose="02020603050405020304" pitchFamily="18" charset="0"/>
              <a:cs typeface="Times New Roman" panose="02020603050405020304" pitchFamily="18" charset="0"/>
            </a:endParaRPr>
          </a:p>
          <a:p>
            <a:r>
              <a:rPr lang="en-IN" sz="3500" dirty="0">
                <a:latin typeface="Times New Roman" panose="02020603050405020304" pitchFamily="18" charset="0"/>
                <a:cs typeface="Times New Roman" panose="02020603050405020304" pitchFamily="18" charset="0"/>
              </a:rPr>
              <a:t>						M.Tech CSE 2</a:t>
            </a:r>
            <a:r>
              <a:rPr lang="en-IN" sz="3500" baseline="30000" dirty="0">
                <a:latin typeface="Times New Roman" panose="02020603050405020304" pitchFamily="18" charset="0"/>
                <a:cs typeface="Times New Roman" panose="02020603050405020304" pitchFamily="18" charset="0"/>
              </a:rPr>
              <a:t>nd</a:t>
            </a:r>
            <a:r>
              <a:rPr lang="en-IN" sz="3500" dirty="0">
                <a:latin typeface="Times New Roman" panose="02020603050405020304" pitchFamily="18" charset="0"/>
                <a:cs typeface="Times New Roman" panose="02020603050405020304" pitchFamily="18" charset="0"/>
              </a:rPr>
              <a:t> Sem</a:t>
            </a:r>
          </a:p>
        </p:txBody>
      </p:sp>
    </p:spTree>
    <p:extLst>
      <p:ext uri="{BB962C8B-B14F-4D97-AF65-F5344CB8AC3E}">
        <p14:creationId xmlns:p14="http://schemas.microsoft.com/office/powerpoint/2010/main" val="2317869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graph of blue rectangular objects&#10;&#10;Description automatically generated">
            <a:extLst>
              <a:ext uri="{FF2B5EF4-FFF2-40B4-BE49-F238E27FC236}">
                <a16:creationId xmlns:a16="http://schemas.microsoft.com/office/drawing/2014/main" id="{2B3D7129-5464-7541-2E94-15A0128B7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983" y="-347870"/>
            <a:ext cx="10056262" cy="7034708"/>
          </a:xfrm>
          <a:prstGeom prst="rect">
            <a:avLst/>
          </a:prstGeom>
        </p:spPr>
      </p:pic>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C4DF0E1-700A-97ED-C565-D71730191249}"/>
              </a:ext>
            </a:extLst>
          </p:cNvPr>
          <p:cNvSpPr txBox="1">
            <a:spLocks/>
          </p:cNvSpPr>
          <p:nvPr/>
        </p:nvSpPr>
        <p:spPr>
          <a:xfrm>
            <a:off x="838200" y="171162"/>
            <a:ext cx="2840182" cy="2371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000" b="1" kern="1200" dirty="0">
                <a:solidFill>
                  <a:srgbClr val="FFFFFF"/>
                </a:solidFill>
                <a:latin typeface="+mj-lt"/>
                <a:ea typeface="+mj-ea"/>
                <a:cs typeface="+mj-cs"/>
              </a:rPr>
              <a:t> Comparison based on </a:t>
            </a:r>
            <a:r>
              <a:rPr lang="en-IN" sz="4000" b="1" dirty="0">
                <a:solidFill>
                  <a:srgbClr val="FFFFFF"/>
                </a:solidFill>
              </a:rPr>
              <a:t>Precision</a:t>
            </a:r>
            <a:endParaRPr lang="en-US" sz="4000" b="1" dirty="0">
              <a:solidFill>
                <a:srgbClr val="FFFFFF"/>
              </a:solidFill>
            </a:endParaRPr>
          </a:p>
        </p:txBody>
      </p:sp>
    </p:spTree>
    <p:extLst>
      <p:ext uri="{BB962C8B-B14F-4D97-AF65-F5344CB8AC3E}">
        <p14:creationId xmlns:p14="http://schemas.microsoft.com/office/powerpoint/2010/main" val="3334544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aph of blue rectangular bars&#10;&#10;Description automatically generated">
            <a:extLst>
              <a:ext uri="{FF2B5EF4-FFF2-40B4-BE49-F238E27FC236}">
                <a16:creationId xmlns:a16="http://schemas.microsoft.com/office/drawing/2014/main" id="{5B00898C-6F45-6C02-0058-DAF186A30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2409" y="-337930"/>
            <a:ext cx="10247243" cy="7024768"/>
          </a:xfrm>
          <a:prstGeom prst="rect">
            <a:avLst/>
          </a:prstGeom>
        </p:spPr>
      </p:pic>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C4DF0E1-700A-97ED-C565-D71730191249}"/>
              </a:ext>
            </a:extLst>
          </p:cNvPr>
          <p:cNvSpPr txBox="1">
            <a:spLocks/>
          </p:cNvSpPr>
          <p:nvPr/>
        </p:nvSpPr>
        <p:spPr>
          <a:xfrm>
            <a:off x="838200" y="171162"/>
            <a:ext cx="2840182" cy="2371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000" b="1" kern="1200" dirty="0">
                <a:solidFill>
                  <a:srgbClr val="FFFFFF"/>
                </a:solidFill>
                <a:latin typeface="+mj-lt"/>
                <a:ea typeface="+mj-ea"/>
                <a:cs typeface="+mj-cs"/>
              </a:rPr>
              <a:t> Comparison based on </a:t>
            </a:r>
            <a:r>
              <a:rPr lang="en-IN" sz="4000" b="1" dirty="0">
                <a:solidFill>
                  <a:srgbClr val="FFFFFF"/>
                </a:solidFill>
              </a:rPr>
              <a:t>Recall</a:t>
            </a:r>
            <a:endParaRPr lang="en-US" sz="4000" b="1" dirty="0">
              <a:solidFill>
                <a:srgbClr val="FFFFFF"/>
              </a:solidFill>
            </a:endParaRPr>
          </a:p>
        </p:txBody>
      </p:sp>
    </p:spTree>
    <p:extLst>
      <p:ext uri="{BB962C8B-B14F-4D97-AF65-F5344CB8AC3E}">
        <p14:creationId xmlns:p14="http://schemas.microsoft.com/office/powerpoint/2010/main" val="770112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BAD2CDC-B9B0-AD46-1515-BA6AB9FE4A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0885" y="-336215"/>
            <a:ext cx="9780104" cy="6886102"/>
          </a:xfrm>
          <a:prstGeom prst="rect">
            <a:avLst/>
          </a:prstGeom>
        </p:spPr>
      </p:pic>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C4DF0E1-700A-97ED-C565-D71730191249}"/>
              </a:ext>
            </a:extLst>
          </p:cNvPr>
          <p:cNvSpPr txBox="1">
            <a:spLocks/>
          </p:cNvSpPr>
          <p:nvPr/>
        </p:nvSpPr>
        <p:spPr>
          <a:xfrm>
            <a:off x="838200" y="171162"/>
            <a:ext cx="2840182" cy="2371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000" b="1" kern="1200" dirty="0">
                <a:solidFill>
                  <a:srgbClr val="FFFFFF"/>
                </a:solidFill>
                <a:latin typeface="+mj-lt"/>
                <a:ea typeface="+mj-ea"/>
                <a:cs typeface="+mj-cs"/>
              </a:rPr>
              <a:t> Comparison based on Time Complexity</a:t>
            </a:r>
          </a:p>
        </p:txBody>
      </p:sp>
    </p:spTree>
    <p:extLst>
      <p:ext uri="{BB962C8B-B14F-4D97-AF65-F5344CB8AC3E}">
        <p14:creationId xmlns:p14="http://schemas.microsoft.com/office/powerpoint/2010/main" val="1069184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17974-0766-0B62-36B8-544D504D333C}"/>
              </a:ext>
            </a:extLst>
          </p:cNvPr>
          <p:cNvSpPr>
            <a:spLocks noGrp="1"/>
          </p:cNvSpPr>
          <p:nvPr>
            <p:ph idx="1"/>
          </p:nvPr>
        </p:nvSpPr>
        <p:spPr>
          <a:xfrm>
            <a:off x="838200" y="1154415"/>
            <a:ext cx="10515600" cy="5110197"/>
          </a:xfrm>
        </p:spPr>
        <p:txBody>
          <a:bodyPr>
            <a:noAutofit/>
          </a:bodyPr>
          <a:lstStyle/>
          <a:p>
            <a:pPr algn="just"/>
            <a:r>
              <a:rPr lang="en-US" sz="2000" b="0" i="0" u="none" strike="noStrike" baseline="0" dirty="0">
                <a:solidFill>
                  <a:srgbClr val="000000"/>
                </a:solidFill>
                <a:latin typeface="Times New Roman" panose="02020603050405020304" pitchFamily="18" charset="0"/>
              </a:rPr>
              <a:t>According to the results of our experiments and evaluating algorithm using Confusion Matrix, the Naive Bayes algorithm outperforms Decision Tree, SVM, Logistic Regression, Random Forest, KNN, Naive Bayes, Deep Learning with </a:t>
            </a:r>
            <a:r>
              <a:rPr lang="en-US" sz="2000" dirty="0">
                <a:solidFill>
                  <a:srgbClr val="000000"/>
                </a:solidFill>
                <a:latin typeface="Times New Roman" panose="02020603050405020304" pitchFamily="18" charset="0"/>
              </a:rPr>
              <a:t>the </a:t>
            </a:r>
            <a:r>
              <a:rPr lang="en-US" sz="2000" b="0" i="0" u="none" strike="noStrike" baseline="0" dirty="0">
                <a:solidFill>
                  <a:srgbClr val="000000"/>
                </a:solidFill>
                <a:latin typeface="Times New Roman" panose="02020603050405020304" pitchFamily="18" charset="0"/>
              </a:rPr>
              <a:t>value of 76.62 percent accuracy, 66.10 percent precision, and 70.91 percent recall in Naive Bayes. </a:t>
            </a:r>
          </a:p>
          <a:p>
            <a:pPr algn="just"/>
            <a:r>
              <a:rPr lang="en-US" sz="2000" b="0" i="0" u="none" strike="noStrike" baseline="0" dirty="0">
                <a:solidFill>
                  <a:srgbClr val="000000"/>
                </a:solidFill>
                <a:latin typeface="Times New Roman" panose="02020603050405020304" pitchFamily="18" charset="0"/>
              </a:rPr>
              <a:t>As a result, it can be concluded that the Naive Bayes algorithm is preferable to the Decision Tree, SVM, Logistic Regression, Random Forest, KNN, Naive Bayes, Deep Learning algorithm for predicting diabetes using the Pima Indians dataset.  </a:t>
            </a:r>
          </a:p>
        </p:txBody>
      </p:sp>
      <p:sp>
        <p:nvSpPr>
          <p:cNvPr id="4" name="Title 1">
            <a:extLst>
              <a:ext uri="{FF2B5EF4-FFF2-40B4-BE49-F238E27FC236}">
                <a16:creationId xmlns:a16="http://schemas.microsoft.com/office/drawing/2014/main" id="{7C4DF0E1-700A-97ED-C565-D71730191249}"/>
              </a:ext>
            </a:extLst>
          </p:cNvPr>
          <p:cNvSpPr txBox="1">
            <a:spLocks/>
          </p:cNvSpPr>
          <p:nvPr/>
        </p:nvSpPr>
        <p:spPr>
          <a:xfrm>
            <a:off x="838200" y="365126"/>
            <a:ext cx="10515600" cy="8605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rgbClr val="000000"/>
                </a:solidFill>
                <a:latin typeface="Times New Roman" panose="02020603050405020304" pitchFamily="18" charset="0"/>
              </a:rPr>
              <a:t>Conclusion</a:t>
            </a:r>
            <a:endParaRPr lang="en-IN" sz="4000" dirty="0"/>
          </a:p>
        </p:txBody>
      </p:sp>
    </p:spTree>
    <p:extLst>
      <p:ext uri="{BB962C8B-B14F-4D97-AF65-F5344CB8AC3E}">
        <p14:creationId xmlns:p14="http://schemas.microsoft.com/office/powerpoint/2010/main" val="2532557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6723-B1AE-1304-5F98-CA71E6BDD7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A791B8-5546-8335-00BA-EFBC3A189AF4}"/>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D65018DB-F839-6FC2-C72B-310AF4DB0ED0}"/>
              </a:ext>
            </a:extLst>
          </p:cNvPr>
          <p:cNvSpPr/>
          <p:nvPr/>
        </p:nvSpPr>
        <p:spPr>
          <a:xfrm>
            <a:off x="3808002" y="2967335"/>
            <a:ext cx="4575997" cy="1323439"/>
          </a:xfrm>
          <a:prstGeom prst="rect">
            <a:avLst/>
          </a:prstGeom>
          <a:noFill/>
        </p:spPr>
        <p:txBody>
          <a:bodyPr wrap="none" lIns="91440" tIns="45720" rIns="91440" bIns="45720">
            <a:spAutoFit/>
          </a:bodyPr>
          <a:lstStyle/>
          <a:p>
            <a:pPr algn="ctr"/>
            <a:r>
              <a:rPr 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352087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5382A-D417-DC3E-A37C-A4554B4A54D0}"/>
              </a:ext>
            </a:extLst>
          </p:cNvPr>
          <p:cNvSpPr>
            <a:spLocks noGrp="1"/>
          </p:cNvSpPr>
          <p:nvPr>
            <p:ph type="title"/>
          </p:nvPr>
        </p:nvSpPr>
        <p:spPr>
          <a:xfrm>
            <a:off x="838200" y="365126"/>
            <a:ext cx="10515600" cy="860560"/>
          </a:xfrm>
        </p:spPr>
        <p:txBody>
          <a:bodyPr>
            <a:normAutofit/>
          </a:bodyPr>
          <a:lstStyle/>
          <a:p>
            <a:r>
              <a:rPr lang="en-IN" sz="4000" b="0" i="0" u="none" strike="noStrike" baseline="0" dirty="0">
                <a:solidFill>
                  <a:srgbClr val="000000"/>
                </a:solidFill>
                <a:latin typeface="Times New Roman" panose="02020603050405020304" pitchFamily="18" charset="0"/>
              </a:rPr>
              <a:t> </a:t>
            </a:r>
            <a:r>
              <a:rPr lang="en-IN" sz="4000" b="1" i="0" u="none" strike="noStrike" baseline="0" dirty="0">
                <a:solidFill>
                  <a:srgbClr val="000000"/>
                </a:solidFill>
                <a:latin typeface="Times New Roman" panose="02020603050405020304" pitchFamily="18" charset="0"/>
              </a:rPr>
              <a:t>Abstract </a:t>
            </a:r>
            <a:endParaRPr lang="en-IN" sz="4000" dirty="0"/>
          </a:p>
        </p:txBody>
      </p:sp>
      <p:sp>
        <p:nvSpPr>
          <p:cNvPr id="3" name="Content Placeholder 2">
            <a:extLst>
              <a:ext uri="{FF2B5EF4-FFF2-40B4-BE49-F238E27FC236}">
                <a16:creationId xmlns:a16="http://schemas.microsoft.com/office/drawing/2014/main" id="{C84DF753-D40C-8FB8-3238-85ADDD663DFE}"/>
              </a:ext>
            </a:extLst>
          </p:cNvPr>
          <p:cNvSpPr>
            <a:spLocks noGrp="1"/>
          </p:cNvSpPr>
          <p:nvPr>
            <p:ph idx="1"/>
          </p:nvPr>
        </p:nvSpPr>
        <p:spPr>
          <a:xfrm>
            <a:off x="838200" y="1225686"/>
            <a:ext cx="10515600" cy="5107020"/>
          </a:xfrm>
        </p:spPr>
        <p:txBody>
          <a:bodyPr>
            <a:noAutofit/>
          </a:bodyPr>
          <a:lstStyle/>
          <a:p>
            <a:pPr algn="just"/>
            <a:r>
              <a:rPr lang="en-US" sz="2000" dirty="0">
                <a:latin typeface="Times New Roman" panose="02020603050405020304" pitchFamily="18" charset="0"/>
                <a:cs typeface="Times New Roman" panose="02020603050405020304" pitchFamily="18" charset="0"/>
              </a:rPr>
              <a:t>Diabetes is a disease that can lead to blindness, kidney failure, and heart attacks, as well as death.</a:t>
            </a:r>
          </a:p>
          <a:p>
            <a:pPr algn="just"/>
            <a:r>
              <a:rPr lang="en-US" sz="2000" dirty="0">
                <a:latin typeface="Times New Roman" panose="02020603050405020304" pitchFamily="18" charset="0"/>
                <a:cs typeface="Times New Roman" panose="02020603050405020304" pitchFamily="18" charset="0"/>
              </a:rPr>
              <a:t>According to the International Diabetes Federation, there were 463 million diabetics in 2019. According to an article published by the Ministry of Health of the Republic of Indonesia in 2020, the ten countries with the highest diabetes rates in 2019 include Indonesia. </a:t>
            </a:r>
          </a:p>
          <a:p>
            <a:pPr algn="just"/>
            <a:r>
              <a:rPr lang="en-US" sz="2000" dirty="0">
                <a:latin typeface="Times New Roman" panose="02020603050405020304" pitchFamily="18" charset="0"/>
                <a:cs typeface="Times New Roman" panose="02020603050405020304" pitchFamily="18" charset="0"/>
              </a:rPr>
              <a:t>The ability of experts is required to determine the type of diabetes disease. Because of their delay in discovering what disease they have, many people who are examined have a disease that can be described as severe. </a:t>
            </a:r>
          </a:p>
          <a:p>
            <a:pPr algn="just"/>
            <a:r>
              <a:rPr lang="en-US" sz="2000" dirty="0">
                <a:latin typeface="Times New Roman" panose="02020603050405020304" pitchFamily="18" charset="0"/>
                <a:cs typeface="Times New Roman" panose="02020603050405020304" pitchFamily="18" charset="0"/>
              </a:rPr>
              <a:t>In today's medical world, doctors can use it to quickly and accurately interpret diseases. Because of that we can use machine learning to prevent the death by making an artificial intelligent model that can predict diabetes disease and the method that be used is comparison between the KNN and Naive Bayes algorithms to see which algorithm suit the best for diabetes prediction. </a:t>
            </a:r>
          </a:p>
          <a:p>
            <a:pPr algn="just"/>
            <a:r>
              <a:rPr lang="en-US" sz="2000" dirty="0">
                <a:latin typeface="Times New Roman" panose="02020603050405020304" pitchFamily="18" charset="0"/>
                <a:cs typeface="Times New Roman" panose="02020603050405020304" pitchFamily="18" charset="0"/>
              </a:rPr>
              <a:t>The study concluded by comparing two k-Nearest Neighbor algorithms and the Naive Bayes algorithm to predict diabetes based on several health attributes in the dataset using supervised machine learning. </a:t>
            </a:r>
          </a:p>
          <a:p>
            <a:pPr algn="just"/>
            <a:r>
              <a:rPr lang="en-US" sz="2000" dirty="0">
                <a:latin typeface="Times New Roman" panose="02020603050405020304" pitchFamily="18" charset="0"/>
                <a:cs typeface="Times New Roman" panose="02020603050405020304" pitchFamily="18" charset="0"/>
              </a:rPr>
              <a:t>According to the results of our experiments and evaluating algorithm using Confusion Matrix, the Naive Bayes algorithm outperforms KNN.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941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17974-0766-0B62-36B8-544D504D333C}"/>
              </a:ext>
            </a:extLst>
          </p:cNvPr>
          <p:cNvSpPr>
            <a:spLocks noGrp="1"/>
          </p:cNvSpPr>
          <p:nvPr>
            <p:ph idx="1"/>
          </p:nvPr>
        </p:nvSpPr>
        <p:spPr>
          <a:xfrm>
            <a:off x="838200" y="1154415"/>
            <a:ext cx="10515600" cy="5110197"/>
          </a:xfrm>
        </p:spPr>
        <p:txBody>
          <a:bodyPr>
            <a:noAutofit/>
          </a:bodyPr>
          <a:lstStyle/>
          <a:p>
            <a:pPr algn="just"/>
            <a:r>
              <a:rPr lang="en-US" sz="2000" b="0" i="0" u="none" strike="noStrike" baseline="0" dirty="0">
                <a:solidFill>
                  <a:srgbClr val="000000"/>
                </a:solidFill>
                <a:latin typeface="Times New Roman" panose="02020603050405020304" pitchFamily="18" charset="0"/>
              </a:rPr>
              <a:t>The ability of experts is required to determine the type of diabetes disease, because of their delay in discovering what disease they have, many people who are examined have a disease that can be described as severe. </a:t>
            </a:r>
          </a:p>
          <a:p>
            <a:pPr algn="just"/>
            <a:r>
              <a:rPr lang="en-US" sz="2000" b="0" i="0" u="none" strike="noStrike" baseline="0" dirty="0">
                <a:solidFill>
                  <a:srgbClr val="000000"/>
                </a:solidFill>
                <a:latin typeface="Times New Roman" panose="02020603050405020304" pitchFamily="18" charset="0"/>
              </a:rPr>
              <a:t>Because of this we will compare the KNN and Naive Bayes algorithms to see which algorithm suit the best for diabetes prediction. </a:t>
            </a:r>
          </a:p>
          <a:p>
            <a:pPr algn="just"/>
            <a:r>
              <a:rPr lang="en-US" sz="2000" b="0" i="0" u="none" strike="noStrike" baseline="0" dirty="0">
                <a:solidFill>
                  <a:srgbClr val="000000"/>
                </a:solidFill>
                <a:latin typeface="Times New Roman" panose="02020603050405020304" pitchFamily="18" charset="0"/>
              </a:rPr>
              <a:t>The object of this study is the Pima Indians Diabetes dataset, which contains 8 independent variables and 1 dependent variable. </a:t>
            </a:r>
          </a:p>
          <a:p>
            <a:pPr algn="just"/>
            <a:r>
              <a:rPr lang="en-US" sz="2000" b="0" i="0" u="none" strike="noStrike" baseline="0" dirty="0">
                <a:solidFill>
                  <a:srgbClr val="000000"/>
                </a:solidFill>
                <a:latin typeface="Times New Roman" panose="02020603050405020304" pitchFamily="18" charset="0"/>
              </a:rPr>
              <a:t>With so many variables to consider in the diagnosis of diabetes, a method that produces results quickly and efficiently is required. </a:t>
            </a:r>
          </a:p>
          <a:p>
            <a:pPr lvl="1" algn="just"/>
            <a:r>
              <a:rPr lang="en-US" sz="2000" b="0" i="0" u="none" strike="noStrike" baseline="0" dirty="0">
                <a:solidFill>
                  <a:srgbClr val="000000"/>
                </a:solidFill>
                <a:latin typeface="Times New Roman" panose="02020603050405020304" pitchFamily="18" charset="0"/>
              </a:rPr>
              <a:t>To compare the classification accuracy of various machine learning algorithms if similar data is purchased. </a:t>
            </a:r>
            <a:endParaRPr lang="en-US" sz="2000" dirty="0">
              <a:solidFill>
                <a:srgbClr val="000000"/>
              </a:solidFill>
              <a:latin typeface="Times New Roman" panose="02020603050405020304" pitchFamily="18" charset="0"/>
            </a:endParaRPr>
          </a:p>
          <a:p>
            <a:pPr lvl="1" algn="just"/>
            <a:r>
              <a:rPr lang="en-US" sz="2000" b="0" i="0" u="none" strike="noStrike" baseline="0" dirty="0">
                <a:solidFill>
                  <a:srgbClr val="000000"/>
                </a:solidFill>
                <a:latin typeface="Times New Roman" panose="02020603050405020304" pitchFamily="18" charset="0"/>
              </a:rPr>
              <a:t>To categorize diabetes using a variety of machine learning algorithms </a:t>
            </a:r>
          </a:p>
          <a:p>
            <a:pPr lvl="1" algn="just"/>
            <a:r>
              <a:rPr lang="en-US" sz="2000" b="0" i="0" u="none" strike="noStrike" baseline="0" dirty="0">
                <a:solidFill>
                  <a:srgbClr val="000000"/>
                </a:solidFill>
                <a:latin typeface="Times New Roman" panose="02020603050405020304" pitchFamily="18" charset="0"/>
              </a:rPr>
              <a:t>Contribute ideas for researchers and those interested in using machine learning to classify other diseases. </a:t>
            </a:r>
            <a:endParaRPr lang="en-US" sz="2000" dirty="0">
              <a:solidFill>
                <a:srgbClr val="000000"/>
              </a:solidFill>
              <a:latin typeface="Times New Roman" panose="02020603050405020304" pitchFamily="18" charset="0"/>
            </a:endParaRPr>
          </a:p>
          <a:p>
            <a:pPr lvl="1" algn="just"/>
            <a:r>
              <a:rPr lang="en-US" sz="2000" b="0" i="0" u="none" strike="noStrike" baseline="0" dirty="0">
                <a:solidFill>
                  <a:srgbClr val="000000"/>
                </a:solidFill>
                <a:latin typeface="Times New Roman" panose="02020603050405020304" pitchFamily="18" charset="0"/>
              </a:rPr>
              <a:t>To make a scientific contribution to the field of health sciences by raising readers' awareness of the characteristics of diabetes. </a:t>
            </a: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C4DF0E1-700A-97ED-C565-D71730191249}"/>
              </a:ext>
            </a:extLst>
          </p:cNvPr>
          <p:cNvSpPr txBox="1">
            <a:spLocks/>
          </p:cNvSpPr>
          <p:nvPr/>
        </p:nvSpPr>
        <p:spPr>
          <a:xfrm>
            <a:off x="838200" y="365126"/>
            <a:ext cx="10515600" cy="8605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0" i="0" u="none" strike="noStrike" baseline="0" dirty="0">
                <a:solidFill>
                  <a:srgbClr val="000000"/>
                </a:solidFill>
                <a:latin typeface="Times New Roman" panose="02020603050405020304" pitchFamily="18" charset="0"/>
              </a:rPr>
              <a:t> </a:t>
            </a:r>
            <a:r>
              <a:rPr lang="en-IN" sz="4000" b="1" dirty="0">
                <a:solidFill>
                  <a:srgbClr val="000000"/>
                </a:solidFill>
                <a:latin typeface="Times New Roman" panose="02020603050405020304" pitchFamily="18" charset="0"/>
              </a:rPr>
              <a:t>Introduction </a:t>
            </a:r>
            <a:endParaRPr lang="en-IN" sz="4000" dirty="0"/>
          </a:p>
        </p:txBody>
      </p:sp>
    </p:spTree>
    <p:extLst>
      <p:ext uri="{BB962C8B-B14F-4D97-AF65-F5344CB8AC3E}">
        <p14:creationId xmlns:p14="http://schemas.microsoft.com/office/powerpoint/2010/main" val="327840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17974-0766-0B62-36B8-544D504D333C}"/>
              </a:ext>
            </a:extLst>
          </p:cNvPr>
          <p:cNvSpPr>
            <a:spLocks noGrp="1"/>
          </p:cNvSpPr>
          <p:nvPr>
            <p:ph idx="1"/>
          </p:nvPr>
        </p:nvSpPr>
        <p:spPr>
          <a:xfrm>
            <a:off x="838200" y="1154415"/>
            <a:ext cx="10515600" cy="5110197"/>
          </a:xfrm>
        </p:spPr>
        <p:txBody>
          <a:bodyPr>
            <a:noAutofit/>
          </a:bodyPr>
          <a:lstStyle/>
          <a:p>
            <a:pPr marL="0" indent="0" algn="just">
              <a:buNone/>
            </a:pPr>
            <a:r>
              <a:rPr lang="en-IN" sz="2000" b="1" i="0" u="sng" strike="noStrike" baseline="0" dirty="0">
                <a:solidFill>
                  <a:srgbClr val="000000"/>
                </a:solidFill>
                <a:latin typeface="Times New Roman" panose="02020603050405020304" pitchFamily="18" charset="0"/>
              </a:rPr>
              <a:t>1. K-Nearest </a:t>
            </a:r>
            <a:r>
              <a:rPr lang="en-IN" sz="2000" b="1" i="0" u="sng" strike="noStrike" baseline="0" dirty="0" err="1">
                <a:solidFill>
                  <a:srgbClr val="000000"/>
                </a:solidFill>
                <a:latin typeface="Times New Roman" panose="02020603050405020304" pitchFamily="18" charset="0"/>
              </a:rPr>
              <a:t>Neighbor</a:t>
            </a:r>
            <a:r>
              <a:rPr lang="en-IN" sz="2000" b="1" u="sng" dirty="0">
                <a:solidFill>
                  <a:srgbClr val="000000"/>
                </a:solidFill>
                <a:latin typeface="Times New Roman" panose="02020603050405020304" pitchFamily="18" charset="0"/>
              </a:rPr>
              <a:t>:</a:t>
            </a:r>
            <a:r>
              <a:rPr lang="en-IN" sz="2000" dirty="0">
                <a:solidFill>
                  <a:srgbClr val="000000"/>
                </a:solidFill>
                <a:latin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rPr>
              <a:t>The KNN algorithm is one of the supervised learning techniques, it will calculate the proximity between the old case (training data) and new cases (testing data). </a:t>
            </a:r>
            <a:endParaRPr lang="en-US" sz="2000" dirty="0">
              <a:solidFill>
                <a:srgbClr val="000000"/>
              </a:solidFill>
              <a:latin typeface="Times New Roman" panose="02020603050405020304" pitchFamily="18" charset="0"/>
            </a:endParaRPr>
          </a:p>
          <a:p>
            <a:pPr marL="0" indent="0" algn="just">
              <a:buNone/>
            </a:pPr>
            <a:endParaRPr lang="en-US" sz="2000" b="0" i="0" u="none" strike="noStrike" baseline="0" dirty="0">
              <a:solidFill>
                <a:srgbClr val="000000"/>
              </a:solidFill>
              <a:latin typeface="Times New Roman" panose="02020603050405020304" pitchFamily="18" charset="0"/>
            </a:endParaRPr>
          </a:p>
          <a:p>
            <a:pPr marL="0" indent="0" algn="just">
              <a:buNone/>
            </a:pPr>
            <a:r>
              <a:rPr lang="en-US" sz="2000" b="0" i="0" u="none" strike="noStrike" baseline="0" dirty="0">
                <a:solidFill>
                  <a:srgbClr val="000000"/>
                </a:solidFill>
                <a:latin typeface="Times New Roman" panose="02020603050405020304" pitchFamily="18" charset="0"/>
              </a:rPr>
              <a:t>The steps of the KNN algorithm are: </a:t>
            </a:r>
          </a:p>
          <a:p>
            <a:pPr algn="just"/>
            <a:r>
              <a:rPr lang="en-US" sz="2000" b="0" i="0" u="none" strike="noStrike" baseline="0" dirty="0">
                <a:solidFill>
                  <a:srgbClr val="000000"/>
                </a:solidFill>
                <a:latin typeface="Times New Roman" panose="02020603050405020304" pitchFamily="18" charset="0"/>
              </a:rPr>
              <a:t>Determine the parameter k, as nearest neighbors (number of nearest neighbors);</a:t>
            </a:r>
          </a:p>
          <a:p>
            <a:pPr algn="just"/>
            <a:r>
              <a:rPr lang="en-US" sz="2000" b="0" i="0" u="none" strike="noStrike" baseline="0" dirty="0">
                <a:solidFill>
                  <a:srgbClr val="000000"/>
                </a:solidFill>
                <a:latin typeface="Times New Roman" panose="02020603050405020304" pitchFamily="18" charset="0"/>
              </a:rPr>
              <a:t>Calculate the square of the distance between the new data and the training data using </a:t>
            </a:r>
            <a:r>
              <a:rPr lang="en-US" sz="2000" b="0" i="0" u="none" strike="noStrike" baseline="0" dirty="0" err="1">
                <a:solidFill>
                  <a:srgbClr val="000000"/>
                </a:solidFill>
                <a:latin typeface="Times New Roman" panose="02020603050405020304" pitchFamily="18" charset="0"/>
              </a:rPr>
              <a:t>Eucliden</a:t>
            </a:r>
            <a:r>
              <a:rPr lang="en-US" sz="2000" b="0" i="0" u="none" strike="noStrike" baseline="0" dirty="0">
                <a:solidFill>
                  <a:srgbClr val="000000"/>
                </a:solidFill>
                <a:latin typeface="Times New Roman" panose="02020603050405020304" pitchFamily="18" charset="0"/>
              </a:rPr>
              <a:t>; </a:t>
            </a:r>
          </a:p>
          <a:p>
            <a:pPr algn="just"/>
            <a:r>
              <a:rPr lang="en-US" sz="2000" b="0" i="0" u="none" strike="noStrike" baseline="0" dirty="0">
                <a:solidFill>
                  <a:srgbClr val="000000"/>
                </a:solidFill>
                <a:latin typeface="Times New Roman" panose="02020603050405020304" pitchFamily="18" charset="0"/>
              </a:rPr>
              <a:t>Sort the closest neighbors that have the minimum distance; </a:t>
            </a:r>
          </a:p>
          <a:p>
            <a:pPr algn="just"/>
            <a:r>
              <a:rPr lang="en-US" sz="2000" b="0" i="0" u="none" strike="noStrike" baseline="0" dirty="0">
                <a:solidFill>
                  <a:srgbClr val="000000"/>
                </a:solidFill>
                <a:latin typeface="Times New Roman" panose="02020603050405020304" pitchFamily="18" charset="0"/>
              </a:rPr>
              <a:t>Classify the nearest neighbor according to the value of k; </a:t>
            </a:r>
          </a:p>
          <a:p>
            <a:pPr algn="just"/>
            <a:r>
              <a:rPr lang="en-US" sz="2000" b="0" i="0" u="none" strike="noStrike" baseline="0" dirty="0">
                <a:solidFill>
                  <a:srgbClr val="000000"/>
                </a:solidFill>
                <a:latin typeface="Times New Roman" panose="02020603050405020304" pitchFamily="18" charset="0"/>
              </a:rPr>
              <a:t>Determine the classification results based on the majority label. </a:t>
            </a:r>
          </a:p>
        </p:txBody>
      </p:sp>
      <p:sp>
        <p:nvSpPr>
          <p:cNvPr id="4" name="Title 1">
            <a:extLst>
              <a:ext uri="{FF2B5EF4-FFF2-40B4-BE49-F238E27FC236}">
                <a16:creationId xmlns:a16="http://schemas.microsoft.com/office/drawing/2014/main" id="{7C4DF0E1-700A-97ED-C565-D71730191249}"/>
              </a:ext>
            </a:extLst>
          </p:cNvPr>
          <p:cNvSpPr txBox="1">
            <a:spLocks/>
          </p:cNvSpPr>
          <p:nvPr/>
        </p:nvSpPr>
        <p:spPr>
          <a:xfrm>
            <a:off x="838200" y="365126"/>
            <a:ext cx="10515600" cy="8605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rgbClr val="000000"/>
                </a:solidFill>
                <a:latin typeface="Times New Roman" panose="02020603050405020304" pitchFamily="18" charset="0"/>
              </a:rPr>
              <a:t>Proposed model</a:t>
            </a:r>
          </a:p>
        </p:txBody>
      </p:sp>
    </p:spTree>
    <p:extLst>
      <p:ext uri="{BB962C8B-B14F-4D97-AF65-F5344CB8AC3E}">
        <p14:creationId xmlns:p14="http://schemas.microsoft.com/office/powerpoint/2010/main" val="260309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17974-0766-0B62-36B8-544D504D333C}"/>
              </a:ext>
            </a:extLst>
          </p:cNvPr>
          <p:cNvSpPr>
            <a:spLocks noGrp="1"/>
          </p:cNvSpPr>
          <p:nvPr>
            <p:ph idx="1"/>
          </p:nvPr>
        </p:nvSpPr>
        <p:spPr>
          <a:xfrm>
            <a:off x="838200" y="1154415"/>
            <a:ext cx="10515600" cy="5110197"/>
          </a:xfrm>
        </p:spPr>
        <p:txBody>
          <a:bodyPr>
            <a:noAutofit/>
          </a:bodyPr>
          <a:lstStyle/>
          <a:p>
            <a:pPr marL="0" indent="0" algn="just">
              <a:buNone/>
            </a:pPr>
            <a:r>
              <a:rPr lang="en-IN" sz="2000" b="1" i="0" u="sng" strike="noStrike" baseline="0" dirty="0">
                <a:solidFill>
                  <a:srgbClr val="000000"/>
                </a:solidFill>
                <a:latin typeface="Times New Roman" panose="02020603050405020304" pitchFamily="18" charset="0"/>
              </a:rPr>
              <a:t>2. Naive Bayes classifier</a:t>
            </a:r>
            <a:r>
              <a:rPr lang="en-IN" sz="2000" b="1" u="sng" dirty="0">
                <a:solidFill>
                  <a:srgbClr val="000000"/>
                </a:solidFill>
                <a:latin typeface="Times New Roman" panose="02020603050405020304" pitchFamily="18" charset="0"/>
              </a:rPr>
              <a:t>:</a:t>
            </a:r>
            <a:r>
              <a:rPr lang="en-IN" sz="2000" dirty="0">
                <a:solidFill>
                  <a:srgbClr val="000000"/>
                </a:solidFill>
                <a:latin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rPr>
              <a:t>The Naive Bayes classifier is a simple probabilistic classifier based on the application of the Bayesian theorem (from Bayesian statistics) with the assumption of strong (naive) self-determination. </a:t>
            </a:r>
          </a:p>
          <a:p>
            <a:pPr algn="just"/>
            <a:r>
              <a:rPr lang="en-US" sz="2000" b="0" i="0" u="none" strike="noStrike" baseline="0" dirty="0">
                <a:solidFill>
                  <a:srgbClr val="000000"/>
                </a:solidFill>
                <a:latin typeface="Times New Roman" panose="02020603050405020304" pitchFamily="18" charset="0"/>
              </a:rPr>
              <a:t>Naive Bayes can also be called Simple Bayes and Independence Bayes. </a:t>
            </a:r>
          </a:p>
          <a:p>
            <a:pPr algn="just"/>
            <a:r>
              <a:rPr lang="en-US" sz="2000" b="0" i="0" u="none" strike="noStrike" baseline="0" dirty="0">
                <a:solidFill>
                  <a:srgbClr val="000000"/>
                </a:solidFill>
                <a:latin typeface="Times New Roman" panose="02020603050405020304" pitchFamily="18" charset="0"/>
              </a:rPr>
              <a:t>This algorithm can predict the probability of class membership, such as the probability of data given a certain class label. </a:t>
            </a:r>
          </a:p>
          <a:p>
            <a:pPr algn="just"/>
            <a:r>
              <a:rPr lang="en-US" sz="2000" b="0" i="0" u="none" strike="noStrike" baseline="0" dirty="0">
                <a:solidFill>
                  <a:srgbClr val="000000"/>
                </a:solidFill>
                <a:latin typeface="Times New Roman" panose="02020603050405020304" pitchFamily="18" charset="0"/>
              </a:rPr>
              <a:t>The Naive Bayes classifier assumes that the presence (or absence) of certain features (attributes) of a class is not related to the presence (or absence) of other features when a class variable is given.</a:t>
            </a:r>
          </a:p>
          <a:p>
            <a:pPr algn="just"/>
            <a:r>
              <a:rPr lang="en-US" sz="2000" dirty="0">
                <a:solidFill>
                  <a:srgbClr val="000000"/>
                </a:solidFill>
                <a:latin typeface="Times New Roman" panose="02020603050405020304" pitchFamily="18" charset="0"/>
              </a:rPr>
              <a:t>The advantages of using the Naïve Bayes algorithm are: </a:t>
            </a:r>
          </a:p>
          <a:p>
            <a:pPr lvl="1" algn="just"/>
            <a:r>
              <a:rPr lang="en-US" sz="2000" dirty="0">
                <a:solidFill>
                  <a:srgbClr val="000000"/>
                </a:solidFill>
                <a:latin typeface="Times New Roman" panose="02020603050405020304" pitchFamily="18" charset="0"/>
              </a:rPr>
              <a:t>Fast and highly scalable model </a:t>
            </a:r>
          </a:p>
          <a:p>
            <a:pPr lvl="1" algn="just"/>
            <a:r>
              <a:rPr lang="en-US" sz="2000" dirty="0">
                <a:solidFill>
                  <a:srgbClr val="000000"/>
                </a:solidFill>
                <a:latin typeface="Times New Roman" panose="02020603050405020304" pitchFamily="18" charset="0"/>
              </a:rPr>
              <a:t>Balancing linear with number of predictors and rows </a:t>
            </a:r>
          </a:p>
          <a:p>
            <a:pPr lvl="1" algn="just"/>
            <a:r>
              <a:rPr lang="en-US" sz="2000" dirty="0">
                <a:solidFill>
                  <a:srgbClr val="000000"/>
                </a:solidFill>
                <a:latin typeface="Times New Roman" panose="02020603050405020304" pitchFamily="18" charset="0"/>
              </a:rPr>
              <a:t>The Naïve Bayes procedure is parallel </a:t>
            </a:r>
          </a:p>
          <a:p>
            <a:pPr lvl="1" algn="just"/>
            <a:r>
              <a:rPr lang="en-US" sz="2000" dirty="0">
                <a:solidFill>
                  <a:srgbClr val="000000"/>
                </a:solidFill>
                <a:latin typeface="Times New Roman" panose="02020603050405020304" pitchFamily="18" charset="0"/>
              </a:rPr>
              <a:t>Naïve Bayes can be used for binary and multiclass classification </a:t>
            </a:r>
          </a:p>
          <a:p>
            <a:pPr algn="just"/>
            <a:endParaRPr lang="en-US" sz="2000" b="0" i="0" u="none" strike="noStrike" baseline="0" dirty="0">
              <a:solidFill>
                <a:srgbClr val="000000"/>
              </a:solidFill>
              <a:latin typeface="Times New Roman" panose="02020603050405020304" pitchFamily="18" charset="0"/>
            </a:endParaRPr>
          </a:p>
        </p:txBody>
      </p:sp>
      <p:sp>
        <p:nvSpPr>
          <p:cNvPr id="4" name="Title 1">
            <a:extLst>
              <a:ext uri="{FF2B5EF4-FFF2-40B4-BE49-F238E27FC236}">
                <a16:creationId xmlns:a16="http://schemas.microsoft.com/office/drawing/2014/main" id="{7C4DF0E1-700A-97ED-C565-D71730191249}"/>
              </a:ext>
            </a:extLst>
          </p:cNvPr>
          <p:cNvSpPr txBox="1">
            <a:spLocks/>
          </p:cNvSpPr>
          <p:nvPr/>
        </p:nvSpPr>
        <p:spPr>
          <a:xfrm>
            <a:off x="838200" y="365126"/>
            <a:ext cx="10515600" cy="8605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4000" b="1" dirty="0" err="1">
                <a:solidFill>
                  <a:srgbClr val="000000"/>
                </a:solidFill>
                <a:latin typeface="Times New Roman" panose="02020603050405020304" pitchFamily="18" charset="0"/>
              </a:rPr>
              <a:t>Contt</a:t>
            </a:r>
            <a:r>
              <a:rPr lang="en-IN" sz="4000" b="1" dirty="0">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303342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7C4DF0E1-700A-97ED-C565-D71730191249}"/>
              </a:ext>
            </a:extLst>
          </p:cNvPr>
          <p:cNvSpPr txBox="1">
            <a:spLocks/>
          </p:cNvSpPr>
          <p:nvPr/>
        </p:nvSpPr>
        <p:spPr>
          <a:xfrm>
            <a:off x="828675" y="494414"/>
            <a:ext cx="10534650" cy="8174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000" b="1" kern="1200" dirty="0">
                <a:solidFill>
                  <a:schemeClr val="tx1"/>
                </a:solidFill>
                <a:latin typeface="Times New Roman" panose="02020603050405020304" pitchFamily="18" charset="0"/>
                <a:cs typeface="Times New Roman" panose="02020603050405020304" pitchFamily="18" charset="0"/>
              </a:rPr>
              <a:t>Comparison as per Research Papers</a:t>
            </a:r>
            <a:r>
              <a:rPr lang="en-US" sz="3600" b="1" kern="1200" dirty="0">
                <a:solidFill>
                  <a:schemeClr val="tx1"/>
                </a:solidFill>
                <a:latin typeface="+mj-lt"/>
                <a:ea typeface="+mj-ea"/>
                <a:cs typeface="+mj-cs"/>
              </a:rPr>
              <a:t> </a:t>
            </a:r>
          </a:p>
        </p:txBody>
      </p:sp>
      <p:pic>
        <p:nvPicPr>
          <p:cNvPr id="5" name="Content Placeholder 4" descr="A screenshot of a graph&#10;&#10;Description automatically generated">
            <a:extLst>
              <a:ext uri="{FF2B5EF4-FFF2-40B4-BE49-F238E27FC236}">
                <a16:creationId xmlns:a16="http://schemas.microsoft.com/office/drawing/2014/main" id="{B6968982-C05A-02E5-2140-5A34DF26E3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0" y="2461476"/>
            <a:ext cx="10744200" cy="3733610"/>
          </a:xfrm>
          <a:prstGeom prst="rect">
            <a:avLst/>
          </a:prstGeom>
        </p:spPr>
      </p:pic>
    </p:spTree>
    <p:extLst>
      <p:ext uri="{BB962C8B-B14F-4D97-AF65-F5344CB8AC3E}">
        <p14:creationId xmlns:p14="http://schemas.microsoft.com/office/powerpoint/2010/main" val="296343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C4DF0E1-700A-97ED-C565-D71730191249}"/>
              </a:ext>
            </a:extLst>
          </p:cNvPr>
          <p:cNvSpPr txBox="1">
            <a:spLocks/>
          </p:cNvSpPr>
          <p:nvPr/>
        </p:nvSpPr>
        <p:spPr>
          <a:xfrm>
            <a:off x="1028700" y="1967266"/>
            <a:ext cx="2628900" cy="2547257"/>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b="1" kern="1200">
                <a:solidFill>
                  <a:srgbClr val="FFFFFF"/>
                </a:solidFill>
                <a:latin typeface="+mj-lt"/>
                <a:ea typeface="+mj-ea"/>
                <a:cs typeface="+mj-cs"/>
              </a:rPr>
              <a:t>Comparison Graph</a:t>
            </a:r>
          </a:p>
        </p:txBody>
      </p:sp>
      <p:pic>
        <p:nvPicPr>
          <p:cNvPr id="7" name="Content Placeholder 6" descr="A graph with blue and orange lines&#10;&#10;Description automatically generated">
            <a:extLst>
              <a:ext uri="{FF2B5EF4-FFF2-40B4-BE49-F238E27FC236}">
                <a16:creationId xmlns:a16="http://schemas.microsoft.com/office/drawing/2014/main" id="{760C0AE7-52A5-AB57-8A6C-532A8F4EED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876597"/>
            <a:ext cx="6780700" cy="5102477"/>
          </a:xfrm>
          <a:prstGeom prst="rect">
            <a:avLst/>
          </a:prstGeom>
        </p:spPr>
      </p:pic>
    </p:spTree>
    <p:extLst>
      <p:ext uri="{BB962C8B-B14F-4D97-AF65-F5344CB8AC3E}">
        <p14:creationId xmlns:p14="http://schemas.microsoft.com/office/powerpoint/2010/main" val="2320004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C4DF0E1-700A-97ED-C565-D71730191249}"/>
              </a:ext>
            </a:extLst>
          </p:cNvPr>
          <p:cNvSpPr txBox="1">
            <a:spLocks/>
          </p:cNvSpPr>
          <p:nvPr/>
        </p:nvSpPr>
        <p:spPr>
          <a:xfrm>
            <a:off x="841248" y="334644"/>
            <a:ext cx="10509504" cy="1076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b="1" kern="1200" dirty="0">
                <a:solidFill>
                  <a:schemeClr val="tx1"/>
                </a:solidFill>
                <a:latin typeface="Times New Roman" panose="02020603050405020304" pitchFamily="18" charset="0"/>
                <a:cs typeface="Times New Roman" panose="02020603050405020304" pitchFamily="18" charset="0"/>
              </a:rPr>
              <a:t>Comparison based on my Model</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A2D7600F-45CA-D089-3312-FC3927E5B359}"/>
              </a:ext>
            </a:extLst>
          </p:cNvPr>
          <p:cNvGraphicFramePr>
            <a:graphicFrameLocks noGrp="1"/>
          </p:cNvGraphicFramePr>
          <p:nvPr>
            <p:ph idx="1"/>
            <p:extLst>
              <p:ext uri="{D42A27DB-BD31-4B8C-83A1-F6EECF244321}">
                <p14:modId xmlns:p14="http://schemas.microsoft.com/office/powerpoint/2010/main" val="1910077432"/>
              </p:ext>
            </p:extLst>
          </p:nvPr>
        </p:nvGraphicFramePr>
        <p:xfrm>
          <a:off x="838200" y="1985567"/>
          <a:ext cx="10506459" cy="4320548"/>
        </p:xfrm>
        <a:graphic>
          <a:graphicData uri="http://schemas.openxmlformats.org/drawingml/2006/table">
            <a:tbl>
              <a:tblPr>
                <a:tableStyleId>{5C22544A-7EE6-4342-B048-85BDC9FD1C3A}</a:tableStyleId>
              </a:tblPr>
              <a:tblGrid>
                <a:gridCol w="1874785">
                  <a:extLst>
                    <a:ext uri="{9D8B030D-6E8A-4147-A177-3AD203B41FA5}">
                      <a16:colId xmlns:a16="http://schemas.microsoft.com/office/drawing/2014/main" val="1954507554"/>
                    </a:ext>
                  </a:extLst>
                </a:gridCol>
                <a:gridCol w="1532480">
                  <a:extLst>
                    <a:ext uri="{9D8B030D-6E8A-4147-A177-3AD203B41FA5}">
                      <a16:colId xmlns:a16="http://schemas.microsoft.com/office/drawing/2014/main" val="1808450685"/>
                    </a:ext>
                  </a:extLst>
                </a:gridCol>
                <a:gridCol w="1153354">
                  <a:extLst>
                    <a:ext uri="{9D8B030D-6E8A-4147-A177-3AD203B41FA5}">
                      <a16:colId xmlns:a16="http://schemas.microsoft.com/office/drawing/2014/main" val="3138028717"/>
                    </a:ext>
                  </a:extLst>
                </a:gridCol>
                <a:gridCol w="1119336">
                  <a:extLst>
                    <a:ext uri="{9D8B030D-6E8A-4147-A177-3AD203B41FA5}">
                      <a16:colId xmlns:a16="http://schemas.microsoft.com/office/drawing/2014/main" val="1146979487"/>
                    </a:ext>
                  </a:extLst>
                </a:gridCol>
                <a:gridCol w="955778">
                  <a:extLst>
                    <a:ext uri="{9D8B030D-6E8A-4147-A177-3AD203B41FA5}">
                      <a16:colId xmlns:a16="http://schemas.microsoft.com/office/drawing/2014/main" val="212803396"/>
                    </a:ext>
                  </a:extLst>
                </a:gridCol>
                <a:gridCol w="2383766">
                  <a:extLst>
                    <a:ext uri="{9D8B030D-6E8A-4147-A177-3AD203B41FA5}">
                      <a16:colId xmlns:a16="http://schemas.microsoft.com/office/drawing/2014/main" val="1689822907"/>
                    </a:ext>
                  </a:extLst>
                </a:gridCol>
                <a:gridCol w="1486960">
                  <a:extLst>
                    <a:ext uri="{9D8B030D-6E8A-4147-A177-3AD203B41FA5}">
                      <a16:colId xmlns:a16="http://schemas.microsoft.com/office/drawing/2014/main" val="2467753193"/>
                    </a:ext>
                  </a:extLst>
                </a:gridCol>
              </a:tblGrid>
              <a:tr h="365691">
                <a:tc gridSpan="7">
                  <a:txBody>
                    <a:bodyPr/>
                    <a:lstStyle/>
                    <a:p>
                      <a:pPr algn="ctr" fontAlgn="b"/>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71354661"/>
                  </a:ext>
                </a:extLst>
              </a:tr>
              <a:tr h="640331">
                <a:tc>
                  <a:txBody>
                    <a:bodyPr/>
                    <a:lstStyle/>
                    <a:p>
                      <a:pPr algn="l" fontAlgn="b"/>
                      <a:r>
                        <a:rPr lang="en-IN" sz="2000" b="1" u="none" strike="noStrike">
                          <a:effectLst/>
                          <a:latin typeface="Times New Roman" panose="02020603050405020304" pitchFamily="18" charset="0"/>
                          <a:cs typeface="Times New Roman" panose="02020603050405020304" pitchFamily="18" charset="0"/>
                        </a:rPr>
                        <a:t>ML Models</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ctr" fontAlgn="b"/>
                      <a:r>
                        <a:rPr lang="en-IN" sz="2000" b="1" u="none" strike="noStrike" dirty="0">
                          <a:effectLst/>
                          <a:latin typeface="Times New Roman" panose="02020603050405020304" pitchFamily="18" charset="0"/>
                          <a:cs typeface="Times New Roman" panose="02020603050405020304" pitchFamily="18" charset="0"/>
                        </a:rPr>
                        <a:t>Time (Seconds)</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r" fontAlgn="b"/>
                      <a:r>
                        <a:rPr lang="en-IN" sz="2000" b="1" u="none" strike="noStrike" dirty="0">
                          <a:effectLst/>
                          <a:latin typeface="Times New Roman" panose="02020603050405020304" pitchFamily="18" charset="0"/>
                          <a:cs typeface="Times New Roman" panose="02020603050405020304" pitchFamily="18" charset="0"/>
                        </a:rPr>
                        <a:t>  Accuracy (%)</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r" fontAlgn="b"/>
                      <a:r>
                        <a:rPr lang="en-IN" sz="2000" b="1" u="none" strike="noStrike" dirty="0">
                          <a:effectLst/>
                          <a:latin typeface="Times New Roman" panose="02020603050405020304" pitchFamily="18" charset="0"/>
                          <a:cs typeface="Times New Roman" panose="02020603050405020304" pitchFamily="18" charset="0"/>
                        </a:rPr>
                        <a:t>  Precision (%)</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r" fontAlgn="b"/>
                      <a:r>
                        <a:rPr lang="en-IN" sz="2000" b="1" u="none" strike="noStrike" dirty="0">
                          <a:effectLst/>
                          <a:latin typeface="Times New Roman" panose="02020603050405020304" pitchFamily="18" charset="0"/>
                          <a:cs typeface="Times New Roman" panose="02020603050405020304" pitchFamily="18" charset="0"/>
                        </a:rPr>
                        <a:t>Recall (%)</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l" fontAlgn="b"/>
                      <a:r>
                        <a:rPr lang="en-IN" sz="2000" b="1" u="none" strike="noStrike" dirty="0">
                          <a:effectLst/>
                          <a:latin typeface="Times New Roman" panose="02020603050405020304" pitchFamily="18" charset="0"/>
                          <a:cs typeface="Times New Roman" panose="02020603050405020304" pitchFamily="18" charset="0"/>
                        </a:rPr>
                        <a:t>Mean Squared Error (MSE)</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l" fontAlgn="b"/>
                      <a:r>
                        <a:rPr lang="en-IN" sz="2000" b="1" u="none" strike="noStrike" dirty="0">
                          <a:effectLst/>
                          <a:latin typeface="Times New Roman" panose="02020603050405020304" pitchFamily="18" charset="0"/>
                          <a:cs typeface="Times New Roman" panose="02020603050405020304" pitchFamily="18" charset="0"/>
                        </a:rPr>
                        <a:t>R-squared (R2)</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extLst>
                  <a:ext uri="{0D108BD9-81ED-4DB2-BD59-A6C34878D82A}">
                    <a16:rowId xmlns:a16="http://schemas.microsoft.com/office/drawing/2014/main" val="3836353764"/>
                  </a:ext>
                </a:extLst>
              </a:tr>
              <a:tr h="341809">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Decision Tree</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r" fontAlgn="b"/>
                      <a:r>
                        <a:rPr lang="en-IN" sz="2000" u="none" strike="noStrike" kern="1200" dirty="0">
                          <a:solidFill>
                            <a:schemeClr val="dk1"/>
                          </a:solidFill>
                          <a:effectLst/>
                          <a:latin typeface="Times New Roman" panose="02020603050405020304" pitchFamily="18" charset="0"/>
                          <a:ea typeface="+mn-ea"/>
                          <a:cs typeface="Times New Roman" panose="02020603050405020304" pitchFamily="18" charset="0"/>
                        </a:rPr>
                        <a:t>0.057135582</a:t>
                      </a:r>
                    </a:p>
                  </a:txBody>
                  <a:tcPr marL="7620" marR="7620" marT="7620" marB="0" anchor="b"/>
                </a:tc>
                <a:tc>
                  <a:txBody>
                    <a:bodyPr/>
                    <a:lstStyle/>
                    <a:p>
                      <a:pPr algn="r" fontAlgn="b"/>
                      <a:r>
                        <a:rPr lang="en-IN" sz="2000" u="none" strike="noStrike" kern="1200">
                          <a:solidFill>
                            <a:schemeClr val="dk1"/>
                          </a:solidFill>
                          <a:effectLst/>
                          <a:latin typeface="Times New Roman" panose="02020603050405020304" pitchFamily="18" charset="0"/>
                          <a:ea typeface="+mn-ea"/>
                          <a:cs typeface="Times New Roman" panose="02020603050405020304" pitchFamily="18" charset="0"/>
                        </a:rPr>
                        <a:t>74.68</a:t>
                      </a:r>
                    </a:p>
                  </a:txBody>
                  <a:tcPr marL="7620" marR="7620" marT="7620" marB="0" anchor="b"/>
                </a:tc>
                <a:tc>
                  <a:txBody>
                    <a:bodyPr/>
                    <a:lstStyle/>
                    <a:p>
                      <a:pPr algn="r" fontAlgn="b"/>
                      <a:r>
                        <a:rPr lang="en-IN" sz="2000" u="none" strike="noStrike" kern="1200">
                          <a:solidFill>
                            <a:schemeClr val="dk1"/>
                          </a:solidFill>
                          <a:effectLst/>
                          <a:latin typeface="Times New Roman" panose="02020603050405020304" pitchFamily="18" charset="0"/>
                          <a:ea typeface="+mn-ea"/>
                          <a:cs typeface="Times New Roman" panose="02020603050405020304" pitchFamily="18" charset="0"/>
                        </a:rPr>
                        <a:t>62.50</a:t>
                      </a:r>
                    </a:p>
                  </a:txBody>
                  <a:tcPr marL="7620" marR="7620" marT="7620" marB="0" anchor="b"/>
                </a:tc>
                <a:tc>
                  <a:txBody>
                    <a:bodyPr/>
                    <a:lstStyle/>
                    <a:p>
                      <a:pPr algn="r" fontAlgn="b"/>
                      <a:r>
                        <a:rPr lang="en-IN" sz="2000" u="none" strike="noStrike" kern="1200">
                          <a:solidFill>
                            <a:schemeClr val="dk1"/>
                          </a:solidFill>
                          <a:effectLst/>
                          <a:latin typeface="Times New Roman" panose="02020603050405020304" pitchFamily="18" charset="0"/>
                          <a:ea typeface="+mn-ea"/>
                          <a:cs typeface="Times New Roman" panose="02020603050405020304" pitchFamily="18" charset="0"/>
                        </a:rPr>
                        <a:t>72.73</a:t>
                      </a:r>
                    </a:p>
                  </a:txBody>
                  <a:tcPr marL="7620" marR="7620" marT="7620" marB="0" anchor="b"/>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 </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extLst>
                  <a:ext uri="{0D108BD9-81ED-4DB2-BD59-A6C34878D82A}">
                    <a16:rowId xmlns:a16="http://schemas.microsoft.com/office/drawing/2014/main" val="1526170263"/>
                  </a:ext>
                </a:extLst>
              </a:tr>
              <a:tr h="341809">
                <a:tc>
                  <a:txBody>
                    <a:bodyPr/>
                    <a:lstStyle/>
                    <a:p>
                      <a:pPr algn="l" fontAlgn="b"/>
                      <a:r>
                        <a:rPr lang="en-IN" sz="2000" u="none" strike="noStrike">
                          <a:effectLst/>
                          <a:latin typeface="Times New Roman" panose="02020603050405020304" pitchFamily="18" charset="0"/>
                          <a:cs typeface="Times New Roman" panose="02020603050405020304" pitchFamily="18" charset="0"/>
                        </a:rPr>
                        <a:t>SVM</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r" fontAlgn="b"/>
                      <a:r>
                        <a:rPr lang="en-IN" sz="2000" u="none" strike="noStrike" kern="1200" dirty="0">
                          <a:solidFill>
                            <a:schemeClr val="dk1"/>
                          </a:solidFill>
                          <a:effectLst/>
                          <a:latin typeface="Times New Roman" panose="02020603050405020304" pitchFamily="18" charset="0"/>
                          <a:ea typeface="+mn-ea"/>
                          <a:cs typeface="Times New Roman" panose="02020603050405020304" pitchFamily="18" charset="0"/>
                        </a:rPr>
                        <a:t>3.535133123</a:t>
                      </a:r>
                    </a:p>
                  </a:txBody>
                  <a:tcPr marL="7620" marR="7620" marT="7620" marB="0" anchor="b"/>
                </a:tc>
                <a:tc>
                  <a:txBody>
                    <a:bodyPr/>
                    <a:lstStyle/>
                    <a:p>
                      <a:pPr algn="r" fontAlgn="b"/>
                      <a:r>
                        <a:rPr lang="en-IN" sz="2000" u="none" strike="noStrike" kern="1200">
                          <a:solidFill>
                            <a:schemeClr val="dk1"/>
                          </a:solidFill>
                          <a:effectLst/>
                          <a:latin typeface="Times New Roman" panose="02020603050405020304" pitchFamily="18" charset="0"/>
                          <a:ea typeface="+mn-ea"/>
                          <a:cs typeface="Times New Roman" panose="02020603050405020304" pitchFamily="18" charset="0"/>
                        </a:rPr>
                        <a:t>75.32</a:t>
                      </a:r>
                    </a:p>
                  </a:txBody>
                  <a:tcPr marL="7620" marR="7620" marT="7620" marB="0" anchor="b"/>
                </a:tc>
                <a:tc>
                  <a:txBody>
                    <a:bodyPr/>
                    <a:lstStyle/>
                    <a:p>
                      <a:pPr algn="r" fontAlgn="b"/>
                      <a:r>
                        <a:rPr lang="en-IN" sz="2000" u="none" strike="noStrike" kern="1200">
                          <a:solidFill>
                            <a:schemeClr val="dk1"/>
                          </a:solidFill>
                          <a:effectLst/>
                          <a:latin typeface="Times New Roman" panose="02020603050405020304" pitchFamily="18" charset="0"/>
                          <a:ea typeface="+mn-ea"/>
                          <a:cs typeface="Times New Roman" panose="02020603050405020304" pitchFamily="18" charset="0"/>
                        </a:rPr>
                        <a:t>65.45</a:t>
                      </a:r>
                    </a:p>
                  </a:txBody>
                  <a:tcPr marL="7620" marR="7620" marT="7620" marB="0" anchor="b"/>
                </a:tc>
                <a:tc>
                  <a:txBody>
                    <a:bodyPr/>
                    <a:lstStyle/>
                    <a:p>
                      <a:pPr algn="r" fontAlgn="b"/>
                      <a:r>
                        <a:rPr lang="en-IN" sz="2000" u="none" strike="noStrike" kern="1200">
                          <a:solidFill>
                            <a:schemeClr val="dk1"/>
                          </a:solidFill>
                          <a:effectLst/>
                          <a:latin typeface="Times New Roman" panose="02020603050405020304" pitchFamily="18" charset="0"/>
                          <a:ea typeface="+mn-ea"/>
                          <a:cs typeface="Times New Roman" panose="02020603050405020304" pitchFamily="18" charset="0"/>
                        </a:rPr>
                        <a:t>65.45</a:t>
                      </a:r>
                    </a:p>
                  </a:txBody>
                  <a:tcPr marL="7620" marR="7620" marT="7620" marB="0" anchor="b"/>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 </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 </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extLst>
                  <a:ext uri="{0D108BD9-81ED-4DB2-BD59-A6C34878D82A}">
                    <a16:rowId xmlns:a16="http://schemas.microsoft.com/office/drawing/2014/main" val="629086062"/>
                  </a:ext>
                </a:extLst>
              </a:tr>
              <a:tr h="640331">
                <a:tc>
                  <a:txBody>
                    <a:bodyPr/>
                    <a:lstStyle/>
                    <a:p>
                      <a:pPr algn="l" fontAlgn="b"/>
                      <a:r>
                        <a:rPr lang="en-IN" sz="2000" u="none" strike="noStrike">
                          <a:effectLst/>
                          <a:latin typeface="Times New Roman" panose="02020603050405020304" pitchFamily="18" charset="0"/>
                          <a:cs typeface="Times New Roman" panose="02020603050405020304" pitchFamily="18" charset="0"/>
                        </a:rPr>
                        <a:t>Logistic Regression</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r" fontAlgn="b"/>
                      <a:r>
                        <a:rPr lang="en-IN" sz="2000" u="none" strike="noStrike" kern="1200">
                          <a:solidFill>
                            <a:schemeClr val="dk1"/>
                          </a:solidFill>
                          <a:effectLst/>
                          <a:latin typeface="Times New Roman" panose="02020603050405020304" pitchFamily="18" charset="0"/>
                          <a:ea typeface="+mn-ea"/>
                          <a:cs typeface="Times New Roman" panose="02020603050405020304" pitchFamily="18" charset="0"/>
                        </a:rPr>
                        <a:t>0.314222813</a:t>
                      </a:r>
                    </a:p>
                  </a:txBody>
                  <a:tcPr marL="7620" marR="7620" marT="7620" marB="0" anchor="b"/>
                </a:tc>
                <a:tc>
                  <a:txBody>
                    <a:bodyPr/>
                    <a:lstStyle/>
                    <a:p>
                      <a:pPr algn="r" fontAlgn="b"/>
                      <a:r>
                        <a:rPr lang="en-IN" sz="2000" u="none" strike="noStrike" kern="1200" dirty="0">
                          <a:solidFill>
                            <a:schemeClr val="dk1"/>
                          </a:solidFill>
                          <a:effectLst/>
                          <a:latin typeface="Times New Roman" panose="02020603050405020304" pitchFamily="18" charset="0"/>
                          <a:ea typeface="+mn-ea"/>
                          <a:cs typeface="Times New Roman" panose="02020603050405020304" pitchFamily="18" charset="0"/>
                        </a:rPr>
                        <a:t>74.68</a:t>
                      </a:r>
                    </a:p>
                  </a:txBody>
                  <a:tcPr marL="7620" marR="7620" marT="7620" marB="0" anchor="b"/>
                </a:tc>
                <a:tc>
                  <a:txBody>
                    <a:bodyPr/>
                    <a:lstStyle/>
                    <a:p>
                      <a:pPr algn="r" fontAlgn="b"/>
                      <a:r>
                        <a:rPr lang="en-IN" sz="2000" u="none" strike="noStrike" kern="1200" dirty="0">
                          <a:solidFill>
                            <a:schemeClr val="dk1"/>
                          </a:solidFill>
                          <a:effectLst/>
                          <a:latin typeface="Times New Roman" panose="02020603050405020304" pitchFamily="18" charset="0"/>
                          <a:ea typeface="+mn-ea"/>
                          <a:cs typeface="Times New Roman" panose="02020603050405020304" pitchFamily="18" charset="0"/>
                        </a:rPr>
                        <a:t>63.79</a:t>
                      </a:r>
                    </a:p>
                  </a:txBody>
                  <a:tcPr marL="7620" marR="7620" marT="7620" marB="0" anchor="b"/>
                </a:tc>
                <a:tc>
                  <a:txBody>
                    <a:bodyPr/>
                    <a:lstStyle/>
                    <a:p>
                      <a:pPr algn="r" fontAlgn="b"/>
                      <a:r>
                        <a:rPr lang="en-IN" sz="2000" u="none" strike="noStrike" kern="1200">
                          <a:solidFill>
                            <a:schemeClr val="dk1"/>
                          </a:solidFill>
                          <a:effectLst/>
                          <a:latin typeface="Times New Roman" panose="02020603050405020304" pitchFamily="18" charset="0"/>
                          <a:ea typeface="+mn-ea"/>
                          <a:cs typeface="Times New Roman" panose="02020603050405020304" pitchFamily="18" charset="0"/>
                        </a:rPr>
                        <a:t>67.27</a:t>
                      </a:r>
                    </a:p>
                  </a:txBody>
                  <a:tcPr marL="7620" marR="7620" marT="7620" marB="0" anchor="b"/>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extLst>
                  <a:ext uri="{0D108BD9-81ED-4DB2-BD59-A6C34878D82A}">
                    <a16:rowId xmlns:a16="http://schemas.microsoft.com/office/drawing/2014/main" val="2416932154"/>
                  </a:ext>
                </a:extLst>
              </a:tr>
              <a:tr h="341809">
                <a:tc>
                  <a:txBody>
                    <a:bodyPr/>
                    <a:lstStyle/>
                    <a:p>
                      <a:pPr algn="l" fontAlgn="b"/>
                      <a:r>
                        <a:rPr lang="en-IN" sz="2000" u="none" strike="noStrike">
                          <a:effectLst/>
                          <a:latin typeface="Times New Roman" panose="02020603050405020304" pitchFamily="18" charset="0"/>
                          <a:cs typeface="Times New Roman" panose="02020603050405020304" pitchFamily="18" charset="0"/>
                        </a:rPr>
                        <a:t>Random Forest</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r" fontAlgn="b"/>
                      <a:r>
                        <a:rPr lang="en-IN" sz="2000" u="none" strike="noStrike" kern="1200">
                          <a:solidFill>
                            <a:schemeClr val="dk1"/>
                          </a:solidFill>
                          <a:effectLst/>
                          <a:latin typeface="Times New Roman" panose="02020603050405020304" pitchFamily="18" charset="0"/>
                          <a:ea typeface="+mn-ea"/>
                          <a:cs typeface="Times New Roman" panose="02020603050405020304" pitchFamily="18" charset="0"/>
                        </a:rPr>
                        <a:t>0.320694447</a:t>
                      </a:r>
                    </a:p>
                  </a:txBody>
                  <a:tcPr marL="7620" marR="7620" marT="7620" marB="0" anchor="b"/>
                </a:tc>
                <a:tc>
                  <a:txBody>
                    <a:bodyPr/>
                    <a:lstStyle/>
                    <a:p>
                      <a:pPr algn="r" fontAlgn="b"/>
                      <a:r>
                        <a:rPr lang="en-IN" sz="2000" u="none" strike="noStrike" kern="1200">
                          <a:solidFill>
                            <a:schemeClr val="dk1"/>
                          </a:solidFill>
                          <a:effectLst/>
                          <a:latin typeface="Times New Roman" panose="02020603050405020304" pitchFamily="18" charset="0"/>
                          <a:ea typeface="+mn-ea"/>
                          <a:cs typeface="Times New Roman" panose="02020603050405020304" pitchFamily="18" charset="0"/>
                        </a:rPr>
                        <a:t>72.08</a:t>
                      </a:r>
                    </a:p>
                  </a:txBody>
                  <a:tcPr marL="7620" marR="7620" marT="7620" marB="0" anchor="b"/>
                </a:tc>
                <a:tc>
                  <a:txBody>
                    <a:bodyPr/>
                    <a:lstStyle/>
                    <a:p>
                      <a:pPr algn="r" fontAlgn="b"/>
                      <a:r>
                        <a:rPr lang="en-IN" sz="2000" u="none" strike="noStrike" kern="1200" dirty="0">
                          <a:solidFill>
                            <a:schemeClr val="dk1"/>
                          </a:solidFill>
                          <a:effectLst/>
                          <a:latin typeface="Times New Roman" panose="02020603050405020304" pitchFamily="18" charset="0"/>
                          <a:ea typeface="+mn-ea"/>
                          <a:cs typeface="Times New Roman" panose="02020603050405020304" pitchFamily="18" charset="0"/>
                        </a:rPr>
                        <a:t>60.71</a:t>
                      </a:r>
                    </a:p>
                  </a:txBody>
                  <a:tcPr marL="7620" marR="7620" marT="7620" marB="0" anchor="b"/>
                </a:tc>
                <a:tc>
                  <a:txBody>
                    <a:bodyPr/>
                    <a:lstStyle/>
                    <a:p>
                      <a:pPr algn="r" fontAlgn="b"/>
                      <a:r>
                        <a:rPr lang="en-IN" sz="2000" u="none" strike="noStrike" kern="1200">
                          <a:solidFill>
                            <a:schemeClr val="dk1"/>
                          </a:solidFill>
                          <a:effectLst/>
                          <a:latin typeface="Times New Roman" panose="02020603050405020304" pitchFamily="18" charset="0"/>
                          <a:ea typeface="+mn-ea"/>
                          <a:cs typeface="Times New Roman" panose="02020603050405020304" pitchFamily="18" charset="0"/>
                        </a:rPr>
                        <a:t>61.82</a:t>
                      </a:r>
                    </a:p>
                  </a:txBody>
                  <a:tcPr marL="7620" marR="7620" marT="7620" marB="0" anchor="b"/>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 </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extLst>
                  <a:ext uri="{0D108BD9-81ED-4DB2-BD59-A6C34878D82A}">
                    <a16:rowId xmlns:a16="http://schemas.microsoft.com/office/drawing/2014/main" val="1547047611"/>
                  </a:ext>
                </a:extLst>
              </a:tr>
              <a:tr h="341809">
                <a:tc>
                  <a:txBody>
                    <a:bodyPr/>
                    <a:lstStyle/>
                    <a:p>
                      <a:pPr algn="l" fontAlgn="b"/>
                      <a:r>
                        <a:rPr lang="en-IN" sz="2000" u="none" strike="noStrike">
                          <a:effectLst/>
                          <a:latin typeface="Times New Roman" panose="02020603050405020304" pitchFamily="18" charset="0"/>
                          <a:cs typeface="Times New Roman" panose="02020603050405020304" pitchFamily="18" charset="0"/>
                        </a:rPr>
                        <a:t>KNN</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r" fontAlgn="b"/>
                      <a:r>
                        <a:rPr lang="en-IN" sz="2000" u="none" strike="noStrike" kern="1200">
                          <a:solidFill>
                            <a:schemeClr val="dk1"/>
                          </a:solidFill>
                          <a:effectLst/>
                          <a:latin typeface="Times New Roman" panose="02020603050405020304" pitchFamily="18" charset="0"/>
                          <a:ea typeface="+mn-ea"/>
                          <a:cs typeface="Times New Roman" panose="02020603050405020304" pitchFamily="18" charset="0"/>
                        </a:rPr>
                        <a:t>0.016590834</a:t>
                      </a:r>
                    </a:p>
                  </a:txBody>
                  <a:tcPr marL="7620" marR="7620" marT="7620" marB="0" anchor="b"/>
                </a:tc>
                <a:tc>
                  <a:txBody>
                    <a:bodyPr/>
                    <a:lstStyle/>
                    <a:p>
                      <a:pPr algn="r" fontAlgn="b"/>
                      <a:r>
                        <a:rPr lang="en-IN" sz="2000" u="none" strike="noStrike" kern="1200">
                          <a:solidFill>
                            <a:schemeClr val="dk1"/>
                          </a:solidFill>
                          <a:effectLst/>
                          <a:latin typeface="Times New Roman" panose="02020603050405020304" pitchFamily="18" charset="0"/>
                          <a:ea typeface="+mn-ea"/>
                          <a:cs typeface="Times New Roman" panose="02020603050405020304" pitchFamily="18" charset="0"/>
                        </a:rPr>
                        <a:t>66.23</a:t>
                      </a:r>
                    </a:p>
                  </a:txBody>
                  <a:tcPr marL="7620" marR="7620" marT="7620" marB="0" anchor="b"/>
                </a:tc>
                <a:tc>
                  <a:txBody>
                    <a:bodyPr/>
                    <a:lstStyle/>
                    <a:p>
                      <a:pPr algn="r" fontAlgn="b"/>
                      <a:r>
                        <a:rPr lang="en-IN" sz="2000" u="none" strike="noStrike" kern="1200">
                          <a:solidFill>
                            <a:schemeClr val="dk1"/>
                          </a:solidFill>
                          <a:effectLst/>
                          <a:latin typeface="Times New Roman" panose="02020603050405020304" pitchFamily="18" charset="0"/>
                          <a:ea typeface="+mn-ea"/>
                          <a:cs typeface="Times New Roman" panose="02020603050405020304" pitchFamily="18" charset="0"/>
                        </a:rPr>
                        <a:t>52.46</a:t>
                      </a:r>
                    </a:p>
                  </a:txBody>
                  <a:tcPr marL="7620" marR="7620" marT="7620" marB="0" anchor="b"/>
                </a:tc>
                <a:tc>
                  <a:txBody>
                    <a:bodyPr/>
                    <a:lstStyle/>
                    <a:p>
                      <a:pPr algn="r" fontAlgn="b"/>
                      <a:r>
                        <a:rPr lang="en-IN" sz="2000" u="none" strike="noStrike" kern="1200" dirty="0">
                          <a:solidFill>
                            <a:schemeClr val="dk1"/>
                          </a:solidFill>
                          <a:effectLst/>
                          <a:latin typeface="Times New Roman" panose="02020603050405020304" pitchFamily="18" charset="0"/>
                          <a:ea typeface="+mn-ea"/>
                          <a:cs typeface="Times New Roman" panose="02020603050405020304" pitchFamily="18" charset="0"/>
                        </a:rPr>
                        <a:t>58.18</a:t>
                      </a:r>
                    </a:p>
                  </a:txBody>
                  <a:tcPr marL="7620" marR="7620" marT="7620" marB="0" anchor="b"/>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 </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extLst>
                  <a:ext uri="{0D108BD9-81ED-4DB2-BD59-A6C34878D82A}">
                    <a16:rowId xmlns:a16="http://schemas.microsoft.com/office/drawing/2014/main" val="2083855292"/>
                  </a:ext>
                </a:extLst>
              </a:tr>
              <a:tr h="341809">
                <a:tc>
                  <a:txBody>
                    <a:bodyPr/>
                    <a:lstStyle/>
                    <a:p>
                      <a:pPr algn="l" fontAlgn="b"/>
                      <a:r>
                        <a:rPr lang="en-IN" sz="2000" u="none" strike="noStrike">
                          <a:effectLst/>
                          <a:latin typeface="Times New Roman" panose="02020603050405020304" pitchFamily="18" charset="0"/>
                          <a:cs typeface="Times New Roman" panose="02020603050405020304" pitchFamily="18" charset="0"/>
                        </a:rPr>
                        <a:t>Naive Bayes</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r" fontAlgn="b"/>
                      <a:r>
                        <a:rPr lang="en-IN" sz="2000" u="none" strike="noStrike" kern="1200">
                          <a:solidFill>
                            <a:schemeClr val="dk1"/>
                          </a:solidFill>
                          <a:effectLst/>
                          <a:latin typeface="Times New Roman" panose="02020603050405020304" pitchFamily="18" charset="0"/>
                          <a:ea typeface="+mn-ea"/>
                          <a:cs typeface="Times New Roman" panose="02020603050405020304" pitchFamily="18" charset="0"/>
                        </a:rPr>
                        <a:t>0.004239321</a:t>
                      </a:r>
                    </a:p>
                  </a:txBody>
                  <a:tcPr marL="7620" marR="7620" marT="7620" marB="0" anchor="b"/>
                </a:tc>
                <a:tc>
                  <a:txBody>
                    <a:bodyPr/>
                    <a:lstStyle/>
                    <a:p>
                      <a:pPr algn="r" fontAlgn="b"/>
                      <a:r>
                        <a:rPr lang="en-IN" sz="2000" u="none" strike="noStrike" kern="1200">
                          <a:solidFill>
                            <a:schemeClr val="dk1"/>
                          </a:solidFill>
                          <a:effectLst/>
                          <a:latin typeface="Times New Roman" panose="02020603050405020304" pitchFamily="18" charset="0"/>
                          <a:ea typeface="+mn-ea"/>
                          <a:cs typeface="Times New Roman" panose="02020603050405020304" pitchFamily="18" charset="0"/>
                        </a:rPr>
                        <a:t>76.62</a:t>
                      </a:r>
                    </a:p>
                  </a:txBody>
                  <a:tcPr marL="7620" marR="7620" marT="7620" marB="0" anchor="b"/>
                </a:tc>
                <a:tc>
                  <a:txBody>
                    <a:bodyPr/>
                    <a:lstStyle/>
                    <a:p>
                      <a:pPr algn="r" fontAlgn="b"/>
                      <a:r>
                        <a:rPr lang="en-IN" sz="2000" u="none" strike="noStrike" kern="1200">
                          <a:solidFill>
                            <a:schemeClr val="dk1"/>
                          </a:solidFill>
                          <a:effectLst/>
                          <a:latin typeface="Times New Roman" panose="02020603050405020304" pitchFamily="18" charset="0"/>
                          <a:ea typeface="+mn-ea"/>
                          <a:cs typeface="Times New Roman" panose="02020603050405020304" pitchFamily="18" charset="0"/>
                        </a:rPr>
                        <a:t>66.10</a:t>
                      </a:r>
                    </a:p>
                  </a:txBody>
                  <a:tcPr marL="7620" marR="7620" marT="7620" marB="0" anchor="b"/>
                </a:tc>
                <a:tc>
                  <a:txBody>
                    <a:bodyPr/>
                    <a:lstStyle/>
                    <a:p>
                      <a:pPr algn="r" fontAlgn="b"/>
                      <a:r>
                        <a:rPr lang="en-IN" sz="2000" u="none" strike="noStrike" kern="1200">
                          <a:solidFill>
                            <a:schemeClr val="dk1"/>
                          </a:solidFill>
                          <a:effectLst/>
                          <a:latin typeface="Times New Roman" panose="02020603050405020304" pitchFamily="18" charset="0"/>
                          <a:ea typeface="+mn-ea"/>
                          <a:cs typeface="Times New Roman" panose="02020603050405020304" pitchFamily="18" charset="0"/>
                        </a:rPr>
                        <a:t>70.91</a:t>
                      </a:r>
                    </a:p>
                  </a:txBody>
                  <a:tcPr marL="7620" marR="7620" marT="7620" marB="0" anchor="b"/>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 </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extLst>
                  <a:ext uri="{0D108BD9-81ED-4DB2-BD59-A6C34878D82A}">
                    <a16:rowId xmlns:a16="http://schemas.microsoft.com/office/drawing/2014/main" val="966327866"/>
                  </a:ext>
                </a:extLst>
              </a:tr>
              <a:tr h="341809">
                <a:tc>
                  <a:txBody>
                    <a:bodyPr/>
                    <a:lstStyle/>
                    <a:p>
                      <a:pPr algn="l" fontAlgn="b"/>
                      <a:r>
                        <a:rPr lang="en-IN" sz="2000" u="none" strike="noStrike">
                          <a:effectLst/>
                          <a:latin typeface="Times New Roman" panose="02020603050405020304" pitchFamily="18" charset="0"/>
                          <a:cs typeface="Times New Roman" panose="02020603050405020304" pitchFamily="18" charset="0"/>
                        </a:rPr>
                        <a:t>Deep Learning</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r" fontAlgn="b"/>
                      <a:r>
                        <a:rPr lang="en-IN" sz="2000" u="none" strike="noStrike" kern="1200">
                          <a:solidFill>
                            <a:schemeClr val="dk1"/>
                          </a:solidFill>
                          <a:effectLst/>
                          <a:latin typeface="Times New Roman" panose="02020603050405020304" pitchFamily="18" charset="0"/>
                          <a:ea typeface="+mn-ea"/>
                          <a:cs typeface="Times New Roman" panose="02020603050405020304" pitchFamily="18" charset="0"/>
                        </a:rPr>
                        <a:t>0.894618273</a:t>
                      </a:r>
                    </a:p>
                  </a:txBody>
                  <a:tcPr marL="7620" marR="7620" marT="7620" marB="0" anchor="b"/>
                </a:tc>
                <a:tc>
                  <a:txBody>
                    <a:bodyPr/>
                    <a:lstStyle/>
                    <a:p>
                      <a:pPr algn="r" fontAlgn="b"/>
                      <a:r>
                        <a:rPr lang="en-IN" sz="2000" u="none" strike="noStrike" kern="1200">
                          <a:solidFill>
                            <a:schemeClr val="dk1"/>
                          </a:solidFill>
                          <a:effectLst/>
                          <a:latin typeface="Times New Roman" panose="02020603050405020304" pitchFamily="18" charset="0"/>
                          <a:ea typeface="+mn-ea"/>
                          <a:cs typeface="Times New Roman" panose="02020603050405020304" pitchFamily="18" charset="0"/>
                        </a:rPr>
                        <a:t>69.48</a:t>
                      </a:r>
                    </a:p>
                  </a:txBody>
                  <a:tcPr marL="7620" marR="7620" marT="7620" marB="0" anchor="b"/>
                </a:tc>
                <a:tc>
                  <a:txBody>
                    <a:bodyPr/>
                    <a:lstStyle/>
                    <a:p>
                      <a:pPr algn="r" fontAlgn="b"/>
                      <a:r>
                        <a:rPr lang="en-IN" sz="2000" u="none" strike="noStrike" kern="1200">
                          <a:solidFill>
                            <a:schemeClr val="dk1"/>
                          </a:solidFill>
                          <a:effectLst/>
                          <a:latin typeface="Times New Roman" panose="02020603050405020304" pitchFamily="18" charset="0"/>
                          <a:ea typeface="+mn-ea"/>
                          <a:cs typeface="Times New Roman" panose="02020603050405020304" pitchFamily="18" charset="0"/>
                        </a:rPr>
                        <a:t>63.33</a:t>
                      </a:r>
                    </a:p>
                  </a:txBody>
                  <a:tcPr marL="7620" marR="7620" marT="7620" marB="0" anchor="b"/>
                </a:tc>
                <a:tc>
                  <a:txBody>
                    <a:bodyPr/>
                    <a:lstStyle/>
                    <a:p>
                      <a:pPr algn="r" fontAlgn="b"/>
                      <a:r>
                        <a:rPr lang="en-IN" sz="2000" u="none" strike="noStrike" kern="1200" dirty="0">
                          <a:solidFill>
                            <a:schemeClr val="dk1"/>
                          </a:solidFill>
                          <a:effectLst/>
                          <a:latin typeface="Times New Roman" panose="02020603050405020304" pitchFamily="18" charset="0"/>
                          <a:ea typeface="+mn-ea"/>
                          <a:cs typeface="Times New Roman" panose="02020603050405020304" pitchFamily="18" charset="0"/>
                        </a:rPr>
                        <a:t>34.55</a:t>
                      </a:r>
                    </a:p>
                  </a:txBody>
                  <a:tcPr marL="7620" marR="7620" marT="7620" marB="0" anchor="b"/>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 </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extLst>
                  <a:ext uri="{0D108BD9-81ED-4DB2-BD59-A6C34878D82A}">
                    <a16:rowId xmlns:a16="http://schemas.microsoft.com/office/drawing/2014/main" val="36658799"/>
                  </a:ext>
                </a:extLst>
              </a:tr>
              <a:tr h="341809">
                <a:tc>
                  <a:txBody>
                    <a:bodyPr/>
                    <a:lstStyle/>
                    <a:p>
                      <a:pPr algn="l" fontAlgn="b"/>
                      <a:r>
                        <a:rPr lang="en-IN" sz="2000" u="none" strike="noStrike">
                          <a:effectLst/>
                          <a:latin typeface="Times New Roman" panose="02020603050405020304" pitchFamily="18" charset="0"/>
                          <a:cs typeface="Times New Roman" panose="02020603050405020304" pitchFamily="18" charset="0"/>
                        </a:rPr>
                        <a:t>linear Regression</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r" fontAlgn="b"/>
                      <a:r>
                        <a:rPr lang="en-IN" sz="2000" u="none" strike="noStrike" kern="1200" dirty="0">
                          <a:solidFill>
                            <a:schemeClr val="dk1"/>
                          </a:solidFill>
                          <a:effectLst/>
                          <a:latin typeface="Times New Roman" panose="02020603050405020304" pitchFamily="18" charset="0"/>
                          <a:ea typeface="+mn-ea"/>
                          <a:cs typeface="Times New Roman" panose="02020603050405020304" pitchFamily="18" charset="0"/>
                        </a:rPr>
                        <a:t>0.099768639</a:t>
                      </a:r>
                    </a:p>
                  </a:txBody>
                  <a:tcPr marL="7620" marR="7620" marT="7620" marB="0" anchor="b"/>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 </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 </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 </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r" fontAlgn="b"/>
                      <a:r>
                        <a:rPr lang="en-IN" sz="2000" u="none" strike="noStrike" dirty="0">
                          <a:effectLst/>
                          <a:latin typeface="Times New Roman" panose="02020603050405020304" pitchFamily="18" charset="0"/>
                          <a:cs typeface="Times New Roman" panose="02020603050405020304" pitchFamily="18" charset="0"/>
                        </a:rPr>
                        <a:t>1.071759259</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tc>
                  <a:txBody>
                    <a:bodyPr/>
                    <a:lstStyle/>
                    <a:p>
                      <a:pPr algn="r" fontAlgn="b"/>
                      <a:r>
                        <a:rPr lang="en-IN" sz="2000" u="none" strike="noStrike" dirty="0">
                          <a:effectLst/>
                          <a:latin typeface="Times New Roman" panose="02020603050405020304" pitchFamily="18" charset="0"/>
                          <a:cs typeface="Times New Roman" panose="02020603050405020304" pitchFamily="18" charset="0"/>
                        </a:rPr>
                        <a:t>0.255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463" marR="7463" marT="7463" marB="0" anchor="b"/>
                </a:tc>
                <a:extLst>
                  <a:ext uri="{0D108BD9-81ED-4DB2-BD59-A6C34878D82A}">
                    <a16:rowId xmlns:a16="http://schemas.microsoft.com/office/drawing/2014/main" val="2809315729"/>
                  </a:ext>
                </a:extLst>
              </a:tr>
            </a:tbl>
          </a:graphicData>
        </a:graphic>
      </p:graphicFrame>
    </p:spTree>
    <p:extLst>
      <p:ext uri="{BB962C8B-B14F-4D97-AF65-F5344CB8AC3E}">
        <p14:creationId xmlns:p14="http://schemas.microsoft.com/office/powerpoint/2010/main" val="4165063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graph of blue rectangular bars&#10;&#10;Description automatically generated">
            <a:extLst>
              <a:ext uri="{FF2B5EF4-FFF2-40B4-BE49-F238E27FC236}">
                <a16:creationId xmlns:a16="http://schemas.microsoft.com/office/drawing/2014/main" id="{C81E0A2C-0F81-93EF-6F6F-4B72C224E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2043" y="-300289"/>
            <a:ext cx="10008705" cy="7068837"/>
          </a:xfrm>
          <a:prstGeom prst="rect">
            <a:avLst/>
          </a:prstGeom>
        </p:spPr>
      </p:pic>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C4DF0E1-700A-97ED-C565-D71730191249}"/>
              </a:ext>
            </a:extLst>
          </p:cNvPr>
          <p:cNvSpPr txBox="1">
            <a:spLocks/>
          </p:cNvSpPr>
          <p:nvPr/>
        </p:nvSpPr>
        <p:spPr>
          <a:xfrm>
            <a:off x="838200" y="171162"/>
            <a:ext cx="2840182" cy="2371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000" b="1" kern="1200" dirty="0">
                <a:solidFill>
                  <a:srgbClr val="FFFFFF"/>
                </a:solidFill>
                <a:latin typeface="+mj-lt"/>
                <a:ea typeface="+mj-ea"/>
                <a:cs typeface="+mj-cs"/>
              </a:rPr>
              <a:t> Comparison based on </a:t>
            </a:r>
            <a:r>
              <a:rPr lang="en-IN" sz="4000" b="1" dirty="0">
                <a:solidFill>
                  <a:srgbClr val="FFFFFF"/>
                </a:solidFill>
              </a:rPr>
              <a:t>Accuracy</a:t>
            </a:r>
            <a:endParaRPr lang="en-US" sz="4000" b="1" dirty="0">
              <a:solidFill>
                <a:srgbClr val="FFFFFF"/>
              </a:solidFill>
            </a:endParaRPr>
          </a:p>
        </p:txBody>
      </p:sp>
    </p:spTree>
    <p:extLst>
      <p:ext uri="{BB962C8B-B14F-4D97-AF65-F5344CB8AC3E}">
        <p14:creationId xmlns:p14="http://schemas.microsoft.com/office/powerpoint/2010/main" val="2921448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TotalTime>
  <Words>919</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 Diabetes Prediction using Supervised Machine Learning </vt:lpstr>
      <vt:lpstr> Abstract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Diabetes Prediction using Supervised Machine Learning </dc:title>
  <dc:creator>Yunus Ahmed</dc:creator>
  <cp:lastModifiedBy>Yunus Ahmed</cp:lastModifiedBy>
  <cp:revision>5</cp:revision>
  <dcterms:created xsi:type="dcterms:W3CDTF">2023-07-26T12:55:46Z</dcterms:created>
  <dcterms:modified xsi:type="dcterms:W3CDTF">2023-08-02T10:09:32Z</dcterms:modified>
</cp:coreProperties>
</file>