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5b777ef9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5b777ef9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b777ef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b777ef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5b777ef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5b777ef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b777ef9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b777ef9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5b777ef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5b777ef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5b777ef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5b777ef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bcf529aa0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6bcf529aa0_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bcf529aa0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6bcf529aa0_9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bcf529aa0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6bcf529aa0_9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b777ef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b777ef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5b777ef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5b777ef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b777ef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b777ef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Comparison of Music Lyric Generation Methods: Markov Chains and LSTM RNN</a:t>
            </a:r>
            <a:endParaRPr sz="4000"/>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Kerem Enhoş</a:t>
            </a:r>
            <a:endParaRPr sz="2400"/>
          </a:p>
          <a:p>
            <a:pPr indent="0" lvl="0" marL="0" rtl="0" algn="ctr">
              <a:spcBef>
                <a:spcPts val="0"/>
              </a:spcBef>
              <a:spcAft>
                <a:spcPts val="0"/>
              </a:spcAft>
              <a:buNone/>
            </a:pPr>
            <a:r>
              <a:rPr lang="en" sz="2400"/>
              <a:t>Muralikrishna Shanmugasundaram</a:t>
            </a:r>
            <a:endParaRPr sz="2400"/>
          </a:p>
          <a:p>
            <a:pPr indent="0" lvl="0" marL="0" rtl="0" algn="ctr">
              <a:spcBef>
                <a:spcPts val="0"/>
              </a:spcBef>
              <a:spcAft>
                <a:spcPts val="0"/>
              </a:spcAft>
              <a:buNone/>
            </a:pPr>
            <a:r>
              <a:rPr lang="en" sz="2400"/>
              <a:t>William Varner</a:t>
            </a:r>
            <a:endParaRPr sz="2400"/>
          </a:p>
          <a:p>
            <a:pPr indent="0" lvl="0" marL="0" rtl="0" algn="ctr">
              <a:spcBef>
                <a:spcPts val="0"/>
              </a:spcBef>
              <a:spcAft>
                <a:spcPts val="0"/>
              </a:spcAft>
              <a:buNone/>
            </a:pPr>
            <a:r>
              <a:rPr lang="en" sz="2400"/>
              <a:t>Yunus Cem Yılmaz</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Markov Chain with IPA Sample Section</a:t>
            </a:r>
            <a:endParaRPr/>
          </a:p>
          <a:p>
            <a:pPr indent="0" lvl="0" marL="0" rtl="0" algn="l">
              <a:spcBef>
                <a:spcPts val="0"/>
              </a:spcBef>
              <a:spcAft>
                <a:spcPts val="0"/>
              </a:spcAft>
              <a:buNone/>
            </a:pPr>
            <a:r>
              <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Of we are well I seem a bottle</a:t>
            </a:r>
            <a:endParaRPr/>
          </a:p>
          <a:p>
            <a:pPr indent="0" lvl="0" marL="0" rtl="0" algn="ctr">
              <a:spcBef>
                <a:spcPts val="1600"/>
              </a:spcBef>
              <a:spcAft>
                <a:spcPts val="0"/>
              </a:spcAft>
              <a:buClr>
                <a:schemeClr val="dk1"/>
              </a:buClr>
              <a:buSzPts val="1100"/>
              <a:buFont typeface="Arial"/>
              <a:buNone/>
            </a:pPr>
            <a:r>
              <a:rPr lang="en"/>
              <a:t>You my body rock is it up double</a:t>
            </a:r>
            <a:endParaRPr/>
          </a:p>
          <a:p>
            <a:pPr indent="0" lvl="0" marL="0" rtl="0" algn="ctr">
              <a:spcBef>
                <a:spcPts val="1600"/>
              </a:spcBef>
              <a:spcAft>
                <a:spcPts val="0"/>
              </a:spcAft>
              <a:buClr>
                <a:schemeClr val="dk1"/>
              </a:buClr>
              <a:buSzPts val="1100"/>
              <a:buFont typeface="Arial"/>
              <a:buNone/>
            </a:pPr>
            <a:r>
              <a:rPr lang="en"/>
              <a:t>And I know that clap clap clap along</a:t>
            </a:r>
            <a:endParaRPr/>
          </a:p>
          <a:p>
            <a:pPr indent="0" lvl="0" marL="0" rtl="0" algn="ctr">
              <a:spcBef>
                <a:spcPts val="1600"/>
              </a:spcBef>
              <a:spcAft>
                <a:spcPts val="0"/>
              </a:spcAft>
              <a:buClr>
                <a:schemeClr val="dk1"/>
              </a:buClr>
              <a:buSzPts val="1100"/>
              <a:buFont typeface="Arial"/>
              <a:buNone/>
            </a:pPr>
            <a:r>
              <a:rPr lang="en"/>
              <a:t>Almost a few things that thong</a:t>
            </a:r>
            <a:endParaRPr/>
          </a:p>
          <a:p>
            <a:pPr indent="0" lvl="0" marL="0" rtl="0" algn="ctr">
              <a:spcBef>
                <a:spcPts val="1600"/>
              </a:spcBef>
              <a:spcAft>
                <a:spcPts val="0"/>
              </a:spcAft>
              <a:buClr>
                <a:schemeClr val="dk1"/>
              </a:buClr>
              <a:buSzPts val="1100"/>
              <a:buFont typeface="Arial"/>
              <a:buNone/>
            </a:pPr>
            <a:r>
              <a:rPr lang="en"/>
              <a:t>A nation pretty but I’m in line do what</a:t>
            </a:r>
            <a:endParaRPr/>
          </a:p>
          <a:p>
            <a:pPr indent="0" lvl="0" marL="0" rtl="0" algn="ctr">
              <a:spcBef>
                <a:spcPts val="1600"/>
              </a:spcBef>
              <a:spcAft>
                <a:spcPts val="0"/>
              </a:spcAft>
              <a:buClr>
                <a:schemeClr val="dk1"/>
              </a:buClr>
              <a:buSzPts val="1100"/>
              <a:buFont typeface="Arial"/>
              <a:buNone/>
            </a:pPr>
            <a:r>
              <a:rPr lang="en"/>
              <a:t>In the other like happiness I do what</a:t>
            </a:r>
            <a:endParaRPr/>
          </a:p>
          <a:p>
            <a:pPr indent="0" lvl="0" marL="0" rtl="0" algn="ctr">
              <a:spcBef>
                <a:spcPts val="1600"/>
              </a:spcBef>
              <a:spcAft>
                <a:spcPts val="0"/>
              </a:spcAft>
              <a:buClr>
                <a:schemeClr val="dk1"/>
              </a:buClr>
              <a:buSzPts val="1100"/>
              <a:buFont typeface="Arial"/>
              <a:buNone/>
            </a:pPr>
            <a:r>
              <a:rPr lang="en"/>
              <a:t>I always in love me up all</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Short-Term Memory Recurrent NN </a:t>
            </a:r>
            <a:r>
              <a:rPr lang="en"/>
              <a:t>M</a:t>
            </a:r>
            <a:r>
              <a:rPr lang="en"/>
              <a:t>odel</a:t>
            </a:r>
            <a:endParaRPr/>
          </a:p>
          <a:p>
            <a:pPr indent="0" lvl="0" marL="0" rtl="0" algn="l">
              <a:spcBef>
                <a:spcPts val="0"/>
              </a:spcBef>
              <a:spcAft>
                <a:spcPts val="0"/>
              </a:spcAft>
              <a:buNone/>
            </a:pPr>
            <a:r>
              <a:t/>
            </a:r>
            <a:endParaRPr/>
          </a:p>
        </p:txBody>
      </p:sp>
      <p:sp>
        <p:nvSpPr>
          <p:cNvPr id="135" name="Google Shape;135;p24"/>
          <p:cNvSpPr txBox="1"/>
          <p:nvPr>
            <p:ph idx="1" type="body"/>
          </p:nvPr>
        </p:nvSpPr>
        <p:spPr>
          <a:xfrm>
            <a:off x="311700" y="2675575"/>
            <a:ext cx="8832300" cy="24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using a bidirectional LSTM RNN</a:t>
            </a:r>
            <a:endParaRPr/>
          </a:p>
          <a:p>
            <a:pPr indent="0" lvl="0" marL="0" rtl="0" algn="l">
              <a:spcBef>
                <a:spcPts val="1600"/>
              </a:spcBef>
              <a:spcAft>
                <a:spcPts val="0"/>
              </a:spcAft>
              <a:buNone/>
            </a:pPr>
            <a:r>
              <a:rPr lang="en"/>
              <a:t>Previous and next 10 words are used to predict the word</a:t>
            </a:r>
            <a:endParaRPr/>
          </a:p>
          <a:p>
            <a:pPr indent="0" lvl="0" marL="0" rtl="0" algn="l">
              <a:spcBef>
                <a:spcPts val="1600"/>
              </a:spcBef>
              <a:spcAft>
                <a:spcPts val="0"/>
              </a:spcAft>
              <a:buClr>
                <a:schemeClr val="dk1"/>
              </a:buClr>
              <a:buSzPts val="1100"/>
              <a:buFont typeface="Arial"/>
              <a:buNone/>
            </a:pPr>
            <a:r>
              <a:rPr lang="en"/>
              <a:t>Categorical cross-entropy minimization with root mean square propagation algorithm</a:t>
            </a:r>
            <a:endParaRPr/>
          </a:p>
          <a:p>
            <a:pPr indent="0" lvl="0" marL="0" rtl="0" algn="l">
              <a:spcBef>
                <a:spcPts val="1600"/>
              </a:spcBef>
              <a:spcAft>
                <a:spcPts val="0"/>
              </a:spcAft>
              <a:buNone/>
            </a:pPr>
            <a:r>
              <a:rPr lang="en"/>
              <a:t>5 layer, 250 perceptron, 20 epoch, 0.2 validation set model</a:t>
            </a:r>
            <a:endParaRPr/>
          </a:p>
          <a:p>
            <a:pPr indent="0" lvl="0" marL="0" rtl="0" algn="l">
              <a:spcBef>
                <a:spcPts val="1600"/>
              </a:spcBef>
              <a:spcAft>
                <a:spcPts val="0"/>
              </a:spcAft>
              <a:buNone/>
            </a:pPr>
            <a:r>
              <a:rPr lang="en"/>
              <a:t>Sigmoid transfer functions in hidden layers, softmax in output layer  </a:t>
            </a:r>
            <a:endParaRPr/>
          </a:p>
          <a:p>
            <a:pPr indent="0" lvl="0" marL="0" rtl="0" algn="l">
              <a:spcBef>
                <a:spcPts val="160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a:off x="91850" y="1286949"/>
            <a:ext cx="4260299" cy="1119409"/>
          </a:xfrm>
          <a:prstGeom prst="rect">
            <a:avLst/>
          </a:prstGeom>
          <a:noFill/>
          <a:ln>
            <a:noFill/>
          </a:ln>
        </p:spPr>
      </p:pic>
      <p:pic>
        <p:nvPicPr>
          <p:cNvPr id="137" name="Google Shape;137;p24"/>
          <p:cNvPicPr preferRelativeResize="0"/>
          <p:nvPr/>
        </p:nvPicPr>
        <p:blipFill>
          <a:blip r:embed="rId4">
            <a:alphaModFix/>
          </a:blip>
          <a:stretch>
            <a:fillRect/>
          </a:stretch>
        </p:blipFill>
        <p:spPr>
          <a:xfrm>
            <a:off x="4631400" y="1017725"/>
            <a:ext cx="4412402" cy="16578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RNN Sample Section</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Clr>
                <a:schemeClr val="dk1"/>
              </a:buClr>
              <a:buSzPts val="1100"/>
              <a:buFont typeface="Arial"/>
              <a:buNone/>
            </a:pPr>
            <a:r>
              <a:rPr lang="en"/>
              <a:t>  T</a:t>
            </a:r>
            <a:r>
              <a:rPr lang="en"/>
              <a:t>hat’s why look in the known and when </a:t>
            </a:r>
            <a:endParaRPr/>
          </a:p>
          <a:p>
            <a:pPr indent="0" lvl="0" marL="0" rtl="0" algn="ctr">
              <a:spcBef>
                <a:spcPts val="1600"/>
              </a:spcBef>
              <a:spcAft>
                <a:spcPts val="0"/>
              </a:spcAft>
              <a:buClr>
                <a:schemeClr val="dk1"/>
              </a:buClr>
              <a:buSzPts val="1100"/>
              <a:buFont typeface="Arial"/>
              <a:buNone/>
            </a:pPr>
            <a:r>
              <a:rPr lang="en"/>
              <a:t>  We go crashing down we </a:t>
            </a:r>
            <a:endParaRPr/>
          </a:p>
          <a:p>
            <a:pPr indent="0" lvl="0" marL="0" rtl="0" algn="ctr">
              <a:spcBef>
                <a:spcPts val="1600"/>
              </a:spcBef>
              <a:spcAft>
                <a:spcPts val="0"/>
              </a:spcAft>
              <a:buClr>
                <a:schemeClr val="dk1"/>
              </a:buClr>
              <a:buSzPts val="1100"/>
              <a:buFont typeface="Arial"/>
              <a:buNone/>
            </a:pPr>
            <a:r>
              <a:rPr lang="en"/>
              <a:t>  Come back every time just cause everybody is your mind </a:t>
            </a:r>
            <a:endParaRPr/>
          </a:p>
          <a:p>
            <a:pPr indent="0" lvl="0" marL="0" rtl="0" algn="ctr">
              <a:spcBef>
                <a:spcPts val="1600"/>
              </a:spcBef>
              <a:spcAft>
                <a:spcPts val="0"/>
              </a:spcAft>
              <a:buClr>
                <a:schemeClr val="dk1"/>
              </a:buClr>
              <a:buSzPts val="1100"/>
              <a:buFont typeface="Arial"/>
              <a:buNone/>
            </a:pPr>
            <a:r>
              <a:rPr lang="en"/>
              <a:t>  But I love it to marriage </a:t>
            </a:r>
            <a:endParaRPr/>
          </a:p>
          <a:p>
            <a:pPr indent="0" lvl="0" marL="0" rtl="0" algn="ctr">
              <a:spcBef>
                <a:spcPts val="1600"/>
              </a:spcBef>
              <a:spcAft>
                <a:spcPts val="0"/>
              </a:spcAft>
              <a:buClr>
                <a:schemeClr val="dk1"/>
              </a:buClr>
              <a:buSzPts val="1100"/>
              <a:buFont typeface="Arial"/>
              <a:buNone/>
            </a:pPr>
            <a:r>
              <a:rPr lang="en"/>
              <a:t>  But I’ll only stay with you one more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have taken 10 samples out of every model and song combination and scored them</a:t>
            </a:r>
            <a:endParaRPr sz="1400"/>
          </a:p>
          <a:p>
            <a:pPr indent="0" lvl="0" marL="0" rtl="0" algn="l">
              <a:spcBef>
                <a:spcPts val="1600"/>
              </a:spcBef>
              <a:spcAft>
                <a:spcPts val="0"/>
              </a:spcAft>
              <a:buNone/>
            </a:pPr>
            <a:r>
              <a:rPr lang="en" sz="1400"/>
              <a:t>Ratings are based on personal preferences (subjective) and grammatical correctness (objective)</a:t>
            </a:r>
            <a:endParaRPr sz="1400"/>
          </a:p>
          <a:p>
            <a:pPr indent="0" lvl="0" marL="0" rtl="0" algn="l">
              <a:spcBef>
                <a:spcPts val="1600"/>
              </a:spcBef>
              <a:spcAft>
                <a:spcPts val="1600"/>
              </a:spcAft>
              <a:buNone/>
            </a:pPr>
            <a:r>
              <a:t/>
            </a:r>
            <a:endParaRPr sz="1400"/>
          </a:p>
        </p:txBody>
      </p:sp>
      <p:pic>
        <p:nvPicPr>
          <p:cNvPr id="150" name="Google Shape;150;p26"/>
          <p:cNvPicPr preferRelativeResize="0"/>
          <p:nvPr/>
        </p:nvPicPr>
        <p:blipFill>
          <a:blip r:embed="rId3">
            <a:alphaModFix/>
          </a:blip>
          <a:stretch>
            <a:fillRect/>
          </a:stretch>
        </p:blipFill>
        <p:spPr>
          <a:xfrm>
            <a:off x="1841487" y="2016976"/>
            <a:ext cx="5461024" cy="304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Introduction:</a:t>
            </a:r>
            <a:endParaRPr b="1" i="1"/>
          </a:p>
          <a:p>
            <a:pPr indent="-342900" lvl="0" marL="457200" rtl="0" algn="l">
              <a:spcBef>
                <a:spcPts val="1600"/>
              </a:spcBef>
              <a:spcAft>
                <a:spcPts val="0"/>
              </a:spcAft>
              <a:buSzPts val="1800"/>
              <a:buChar char="●"/>
            </a:pPr>
            <a:r>
              <a:rPr lang="en"/>
              <a:t>“Pop” is a wide, popular genre of music</a:t>
            </a:r>
            <a:endParaRPr/>
          </a:p>
          <a:p>
            <a:pPr indent="-342900" lvl="0" marL="457200" rtl="0" algn="l">
              <a:spcBef>
                <a:spcPts val="0"/>
              </a:spcBef>
              <a:spcAft>
                <a:spcPts val="0"/>
              </a:spcAft>
              <a:buSzPts val="1800"/>
              <a:buChar char="●"/>
            </a:pPr>
            <a:r>
              <a:rPr lang="en"/>
              <a:t>Machines can create lyrics</a:t>
            </a:r>
            <a:endParaRPr/>
          </a:p>
          <a:p>
            <a:pPr indent="-342900" lvl="0" marL="457200" rtl="0" algn="l">
              <a:spcBef>
                <a:spcPts val="0"/>
              </a:spcBef>
              <a:spcAft>
                <a:spcPts val="0"/>
              </a:spcAft>
              <a:buSzPts val="1800"/>
              <a:buChar char="●"/>
            </a:pPr>
            <a:r>
              <a:rPr lang="en"/>
              <a:t>Use famous songs to create a new “hit”</a:t>
            </a:r>
            <a:endParaRPr/>
          </a:p>
          <a:p>
            <a:pPr indent="0" lvl="0" marL="0" rtl="0" algn="l">
              <a:spcBef>
                <a:spcPts val="1600"/>
              </a:spcBef>
              <a:spcAft>
                <a:spcPts val="0"/>
              </a:spcAft>
              <a:buNone/>
            </a:pPr>
            <a:r>
              <a:rPr b="1" i="1" lang="en"/>
              <a:t>Project:</a:t>
            </a:r>
            <a:endParaRPr b="1" i="1"/>
          </a:p>
          <a:p>
            <a:pPr indent="-342900" lvl="0" marL="457200" rtl="0" algn="l">
              <a:spcBef>
                <a:spcPts val="1600"/>
              </a:spcBef>
              <a:spcAft>
                <a:spcPts val="0"/>
              </a:spcAft>
              <a:buSzPts val="1800"/>
              <a:buChar char="●"/>
            </a:pPr>
            <a:r>
              <a:rPr lang="en"/>
              <a:t>Sample </a:t>
            </a:r>
            <a:r>
              <a:rPr lang="en"/>
              <a:t>Genius’s Top 100 Pop Songs</a:t>
            </a:r>
            <a:endParaRPr/>
          </a:p>
          <a:p>
            <a:pPr indent="-342900" lvl="0" marL="457200" rtl="0" algn="l">
              <a:spcBef>
                <a:spcPts val="0"/>
              </a:spcBef>
              <a:spcAft>
                <a:spcPts val="0"/>
              </a:spcAft>
              <a:buSzPts val="1800"/>
              <a:buChar char="●"/>
            </a:pPr>
            <a:r>
              <a:rPr lang="en"/>
              <a:t>Generate structure with k-means</a:t>
            </a:r>
            <a:endParaRPr/>
          </a:p>
          <a:p>
            <a:pPr indent="-342900" lvl="0" marL="457200" rtl="0" algn="l">
              <a:spcBef>
                <a:spcPts val="0"/>
              </a:spcBef>
              <a:spcAft>
                <a:spcPts val="0"/>
              </a:spcAft>
              <a:buSzPts val="1800"/>
              <a:buChar char="●"/>
            </a:pPr>
            <a:r>
              <a:rPr lang="en"/>
              <a:t>Generate language with Markov Chain and LSTM RNN</a:t>
            </a:r>
            <a:endParaRPr/>
          </a:p>
        </p:txBody>
      </p:sp>
      <p:pic>
        <p:nvPicPr>
          <p:cNvPr id="68" name="Google Shape;68;p15"/>
          <p:cNvPicPr preferRelativeResize="0"/>
          <p:nvPr/>
        </p:nvPicPr>
        <p:blipFill>
          <a:blip r:embed="rId3">
            <a:alphaModFix/>
          </a:blip>
          <a:stretch>
            <a:fillRect/>
          </a:stretch>
        </p:blipFill>
        <p:spPr>
          <a:xfrm>
            <a:off x="5506556" y="1850525"/>
            <a:ext cx="3218001" cy="1817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 Modeling</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6D data vector</a:t>
            </a:r>
            <a:endParaRPr b="1"/>
          </a:p>
          <a:p>
            <a:pPr indent="-342900" lvl="0" marL="914400" rtl="0" algn="l">
              <a:spcBef>
                <a:spcPts val="1600"/>
              </a:spcBef>
              <a:spcAft>
                <a:spcPts val="0"/>
              </a:spcAft>
              <a:buSzPts val="1800"/>
              <a:buAutoNum type="arabicPeriod"/>
            </a:pPr>
            <a:r>
              <a:rPr lang="en"/>
              <a:t># of sections</a:t>
            </a:r>
            <a:endParaRPr/>
          </a:p>
          <a:p>
            <a:pPr indent="-342900" lvl="0" marL="914400" rtl="0" algn="l">
              <a:spcBef>
                <a:spcPts val="0"/>
              </a:spcBef>
              <a:spcAft>
                <a:spcPts val="0"/>
              </a:spcAft>
              <a:buSzPts val="1800"/>
              <a:buAutoNum type="arabicPeriod"/>
            </a:pPr>
            <a:r>
              <a:rPr lang="en"/>
              <a:t>Average # of lines/section</a:t>
            </a:r>
            <a:endParaRPr/>
          </a:p>
          <a:p>
            <a:pPr indent="-342900" lvl="0" marL="914400" rtl="0" algn="l">
              <a:spcBef>
                <a:spcPts val="0"/>
              </a:spcBef>
              <a:spcAft>
                <a:spcPts val="0"/>
              </a:spcAft>
              <a:buSzPts val="1800"/>
              <a:buAutoNum type="arabicPeriod"/>
            </a:pPr>
            <a:r>
              <a:rPr lang="en"/>
              <a:t>Std. dev of lines/section</a:t>
            </a:r>
            <a:endParaRPr/>
          </a:p>
          <a:p>
            <a:pPr indent="-342900" lvl="0" marL="914400" rtl="0" algn="l">
              <a:spcBef>
                <a:spcPts val="0"/>
              </a:spcBef>
              <a:spcAft>
                <a:spcPts val="0"/>
              </a:spcAft>
              <a:buSzPts val="1800"/>
              <a:buAutoNum type="arabicPeriod"/>
            </a:pPr>
            <a:r>
              <a:rPr lang="en"/>
              <a:t>Average # of words/line</a:t>
            </a:r>
            <a:endParaRPr/>
          </a:p>
          <a:p>
            <a:pPr indent="-342900" lvl="0" marL="914400" rtl="0" algn="l">
              <a:spcBef>
                <a:spcPts val="0"/>
              </a:spcBef>
              <a:spcAft>
                <a:spcPts val="0"/>
              </a:spcAft>
              <a:buSzPts val="1800"/>
              <a:buAutoNum type="arabicPeriod"/>
            </a:pPr>
            <a:r>
              <a:rPr lang="en"/>
              <a:t>Std. dev of words/line</a:t>
            </a:r>
            <a:endParaRPr/>
          </a:p>
          <a:p>
            <a:pPr indent="-342900" lvl="0" marL="914400" rtl="0" algn="l">
              <a:spcBef>
                <a:spcPts val="0"/>
              </a:spcBef>
              <a:spcAft>
                <a:spcPts val="0"/>
              </a:spcAft>
              <a:buSzPts val="1800"/>
              <a:buAutoNum type="arabicPeriod"/>
            </a:pPr>
            <a:r>
              <a:rPr lang="en"/>
              <a:t>Repetition score</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b="1" lang="en"/>
              <a:t>GOAL</a:t>
            </a:r>
            <a:r>
              <a:rPr lang="en"/>
              <a:t>: identify popular song formulas</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5277750" y="637750"/>
            <a:ext cx="2511375" cy="4233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a:t>Clustering Algorithm</a:t>
            </a:r>
            <a:endParaRPr/>
          </a:p>
        </p:txBody>
      </p:sp>
      <p:sp>
        <p:nvSpPr>
          <p:cNvPr id="81" name="Google Shape;81;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We employ the “</a:t>
            </a:r>
            <a:r>
              <a:rPr b="1" lang="en"/>
              <a:t>Silhouette Method</a:t>
            </a:r>
            <a:r>
              <a:rPr lang="en"/>
              <a:t>”, a visualization method that helps to determine the optimal number of clusters.</a:t>
            </a:r>
            <a:endParaRPr/>
          </a:p>
          <a:p>
            <a:pPr indent="-171450" lvl="0" marL="177800" rtl="0" algn="l">
              <a:lnSpc>
                <a:spcPct val="90000"/>
              </a:lnSpc>
              <a:spcBef>
                <a:spcPts val="800"/>
              </a:spcBef>
              <a:spcAft>
                <a:spcPts val="0"/>
              </a:spcAft>
              <a:buClr>
                <a:schemeClr val="dk1"/>
              </a:buClr>
              <a:buSzPts val="2100"/>
              <a:buChar char="●"/>
            </a:pPr>
            <a:r>
              <a:rPr lang="en"/>
              <a:t>The silhouette of a data instance is a measure of how closely it is matched to data within its cluster and how loosely it is matched to data of the neighboring cluster. </a:t>
            </a:r>
            <a:endParaRPr/>
          </a:p>
          <a:p>
            <a:pPr indent="-171450" lvl="0" marL="177800" rtl="0" algn="l">
              <a:lnSpc>
                <a:spcPct val="90000"/>
              </a:lnSpc>
              <a:spcBef>
                <a:spcPts val="800"/>
              </a:spcBef>
              <a:spcAft>
                <a:spcPts val="0"/>
              </a:spcAft>
              <a:buClr>
                <a:schemeClr val="dk1"/>
              </a:buClr>
              <a:buSzPts val="2100"/>
              <a:buChar char="●"/>
            </a:pPr>
            <a:r>
              <a:rPr lang="en"/>
              <a:t>The range of the Silhouette value is between +1 and -1. </a:t>
            </a:r>
            <a:endParaRPr/>
          </a:p>
          <a:p>
            <a:pPr indent="-171450" lvl="0" marL="177800" rtl="0" algn="l">
              <a:lnSpc>
                <a:spcPct val="90000"/>
              </a:lnSpc>
              <a:spcBef>
                <a:spcPts val="800"/>
              </a:spcBef>
              <a:spcAft>
                <a:spcPts val="0"/>
              </a:spcAft>
              <a:buClr>
                <a:schemeClr val="dk1"/>
              </a:buClr>
              <a:buSzPts val="2100"/>
              <a:buChar char="●"/>
            </a:pPr>
            <a:r>
              <a:rPr lang="en"/>
              <a:t>A high value is desirable and indicates that the point is placed in the correct cluster. If many points have a negative Silhouette value, it may indicate that we have created too many or too few clusters.</a:t>
            </a:r>
            <a:endParaRPr/>
          </a:p>
          <a:p>
            <a:pPr indent="-38100" lvl="0" marL="177800" rtl="0" algn="l">
              <a:lnSpc>
                <a:spcPct val="90000"/>
              </a:lnSpc>
              <a:spcBef>
                <a:spcPts val="800"/>
              </a:spcBef>
              <a:spcAft>
                <a:spcPts val="1600"/>
              </a:spcAft>
              <a:buClr>
                <a:schemeClr val="dk1"/>
              </a:buClr>
              <a:buSzPts val="21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Google Shape;86;p18"/>
          <p:cNvSpPr txBox="1"/>
          <p:nvPr>
            <p:ph idx="4294967295" type="body"/>
          </p:nvPr>
        </p:nvSpPr>
        <p:spPr>
          <a:xfrm>
            <a:off x="733097" y="756047"/>
            <a:ext cx="2557500" cy="36315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chemeClr val="dk1"/>
              </a:buClr>
              <a:buSzPts val="1800"/>
              <a:buChar char="●"/>
            </a:pPr>
            <a:r>
              <a:rPr lang="en" sz="1800"/>
              <a:t>The Silhouette Values is calculated in MATLAB using </a:t>
            </a:r>
            <a:r>
              <a:rPr b="1" lang="en" sz="1800"/>
              <a:t>evalclusters() </a:t>
            </a:r>
            <a:r>
              <a:rPr lang="en" sz="1800"/>
              <a:t>function.</a:t>
            </a:r>
            <a:endParaRPr/>
          </a:p>
          <a:p>
            <a:pPr indent="-177800" lvl="0" marL="177800" rtl="0" algn="l">
              <a:lnSpc>
                <a:spcPct val="90000"/>
              </a:lnSpc>
              <a:spcBef>
                <a:spcPts val="800"/>
              </a:spcBef>
              <a:spcAft>
                <a:spcPts val="0"/>
              </a:spcAft>
              <a:buClr>
                <a:schemeClr val="dk1"/>
              </a:buClr>
              <a:buSzPts val="1800"/>
              <a:buChar char="●"/>
            </a:pPr>
            <a:r>
              <a:rPr lang="en" sz="1800"/>
              <a:t>Now using the appropriate k value, k-means clustering is performed with the songs dataset using </a:t>
            </a:r>
            <a:r>
              <a:rPr b="1" lang="en" sz="1800"/>
              <a:t>kmeans() </a:t>
            </a:r>
            <a:r>
              <a:rPr lang="en" sz="1800"/>
              <a:t>, which returns the cluster indices and cluster means of each data points.</a:t>
            </a:r>
            <a:endParaRPr/>
          </a:p>
          <a:p>
            <a:pPr indent="-101600" lvl="0" marL="177800" rtl="0" algn="l">
              <a:lnSpc>
                <a:spcPct val="90000"/>
              </a:lnSpc>
              <a:spcBef>
                <a:spcPts val="800"/>
              </a:spcBef>
              <a:spcAft>
                <a:spcPts val="1600"/>
              </a:spcAft>
              <a:buClr>
                <a:schemeClr val="dk1"/>
              </a:buClr>
              <a:buSzPts val="1300"/>
              <a:buNone/>
            </a:pPr>
            <a:r>
              <a:t/>
            </a:r>
            <a:endParaRPr sz="1300"/>
          </a:p>
        </p:txBody>
      </p:sp>
      <p:pic>
        <p:nvPicPr>
          <p:cNvPr id="87" name="Google Shape;87;p18"/>
          <p:cNvPicPr preferRelativeResize="0"/>
          <p:nvPr/>
        </p:nvPicPr>
        <p:blipFill rotWithShape="1">
          <a:blip r:embed="rId3">
            <a:alphaModFix/>
          </a:blip>
          <a:srcRect b="0" l="0" r="665" t="0"/>
          <a:stretch/>
        </p:blipFill>
        <p:spPr>
          <a:xfrm>
            <a:off x="3843338" y="475786"/>
            <a:ext cx="4992910" cy="41213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1" name="Shape 91"/>
        <p:cNvGrpSpPr/>
        <p:nvPr/>
      </p:nvGrpSpPr>
      <p:grpSpPr>
        <a:xfrm>
          <a:off x="0" y="0"/>
          <a:ext cx="0" cy="0"/>
          <a:chOff x="0" y="0"/>
          <a:chExt cx="0" cy="0"/>
        </a:xfrm>
      </p:grpSpPr>
      <p:sp>
        <p:nvSpPr>
          <p:cNvPr id="92" name="Google Shape;92;p19"/>
          <p:cNvSpPr txBox="1"/>
          <p:nvPr>
            <p:ph idx="4294967295" type="body"/>
          </p:nvPr>
        </p:nvSpPr>
        <p:spPr>
          <a:xfrm>
            <a:off x="835080" y="2182130"/>
            <a:ext cx="7729500" cy="2523900"/>
          </a:xfrm>
          <a:prstGeom prst="rect">
            <a:avLst/>
          </a:prstGeom>
          <a:noFill/>
          <a:ln>
            <a:noFill/>
          </a:ln>
        </p:spPr>
        <p:txBody>
          <a:bodyPr anchorCtr="0" anchor="ctr" bIns="34275" lIns="68575" spcFirstLastPara="1" rIns="68575" wrap="square" tIns="34275">
            <a:noAutofit/>
          </a:bodyPr>
          <a:lstStyle/>
          <a:p>
            <a:pPr indent="-177800" lvl="0" marL="177800" rtl="0" algn="l">
              <a:lnSpc>
                <a:spcPct val="90000"/>
              </a:lnSpc>
              <a:spcBef>
                <a:spcPts val="0"/>
              </a:spcBef>
              <a:spcAft>
                <a:spcPts val="0"/>
              </a:spcAft>
              <a:buClr>
                <a:schemeClr val="dk1"/>
              </a:buClr>
              <a:buSzPts val="1400"/>
              <a:buChar char="●"/>
            </a:pPr>
            <a:r>
              <a:rPr lang="en" sz="1400"/>
              <a:t>The cluster results will be used to decide on the lyric structure (different lyrics for each cluster will be generated).</a:t>
            </a:r>
            <a:endParaRPr/>
          </a:p>
          <a:p>
            <a:pPr indent="-177800" lvl="0" marL="177800" rtl="0" algn="l">
              <a:lnSpc>
                <a:spcPct val="90000"/>
              </a:lnSpc>
              <a:spcBef>
                <a:spcPts val="800"/>
              </a:spcBef>
              <a:spcAft>
                <a:spcPts val="0"/>
              </a:spcAft>
              <a:buClr>
                <a:schemeClr val="dk1"/>
              </a:buClr>
              <a:buSzPts val="1400"/>
              <a:buChar char="●"/>
            </a:pPr>
            <a:r>
              <a:rPr lang="en" sz="1400"/>
              <a:t>When standard deviations are provided will be used and the variable means to draw from a normal distribution and choose the thresholds for the no. of words in a line and no. of lines in a section accordingly.</a:t>
            </a:r>
            <a:endParaRPr/>
          </a:p>
          <a:p>
            <a:pPr indent="-177800" lvl="0" marL="177800" rtl="0" algn="l">
              <a:lnSpc>
                <a:spcPct val="90000"/>
              </a:lnSpc>
              <a:spcBef>
                <a:spcPts val="800"/>
              </a:spcBef>
              <a:spcAft>
                <a:spcPts val="1600"/>
              </a:spcAft>
              <a:buClr>
                <a:schemeClr val="dk1"/>
              </a:buClr>
              <a:buSzPts val="1400"/>
              <a:buChar char="●"/>
            </a:pPr>
            <a:r>
              <a:rPr lang="en" sz="1400"/>
              <a:t>For the repetition of sections, one of the first two lines will be selected as the chorus and repeat it according to the following rule: it will be drawn from a uniform distribution between 0 and 1 for every section. Then it will be compared to the drawn values with the repetition score and if the repetition score is larger, this section will be chosen as the chorus instead of an original line.</a:t>
            </a:r>
            <a:endParaRPr/>
          </a:p>
        </p:txBody>
      </p:sp>
      <p:pic>
        <p:nvPicPr>
          <p:cNvPr id="93" name="Google Shape;93;p19"/>
          <p:cNvPicPr preferRelativeResize="0"/>
          <p:nvPr/>
        </p:nvPicPr>
        <p:blipFill rotWithShape="1">
          <a:blip r:embed="rId3">
            <a:alphaModFix/>
          </a:blip>
          <a:srcRect b="0" l="0" r="0" t="0"/>
          <a:stretch/>
        </p:blipFill>
        <p:spPr>
          <a:xfrm>
            <a:off x="2574496" y="437245"/>
            <a:ext cx="4058217" cy="16004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Phonetic Alphabet Converter</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pSp>
        <p:nvGrpSpPr>
          <p:cNvPr id="100" name="Google Shape;100;p20"/>
          <p:cNvGrpSpPr/>
          <p:nvPr/>
        </p:nvGrpSpPr>
        <p:grpSpPr>
          <a:xfrm>
            <a:off x="5632317" y="1189775"/>
            <a:ext cx="3305700" cy="3254450"/>
            <a:chOff x="5632317" y="1189775"/>
            <a:chExt cx="3305700" cy="3254450"/>
          </a:xfrm>
        </p:grpSpPr>
        <p:sp>
          <p:nvSpPr>
            <p:cNvPr id="101" name="Google Shape;101;p20"/>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Translate Generated Lyrics to English</a:t>
              </a:r>
              <a:endParaRPr>
                <a:solidFill>
                  <a:srgbClr val="FFFFFF"/>
                </a:solidFill>
                <a:latin typeface="Roboto"/>
                <a:ea typeface="Roboto"/>
                <a:cs typeface="Roboto"/>
                <a:sym typeface="Roboto"/>
              </a:endParaRPr>
            </a:p>
          </p:txBody>
        </p:sp>
        <p:sp>
          <p:nvSpPr>
            <p:cNvPr id="102" name="Google Shape;102;p20"/>
            <p:cNvSpPr txBox="1"/>
            <p:nvPr/>
          </p:nvSpPr>
          <p:spPr>
            <a:xfrm>
              <a:off x="6167063" y="18285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EFEFEF"/>
                  </a:solidFill>
                  <a:latin typeface="Roboto"/>
                  <a:ea typeface="Roboto"/>
                  <a:cs typeface="Roboto"/>
                  <a:sym typeface="Roboto"/>
                </a:rPr>
                <a:t>A dictionary with the words that are uniquely used in the dataset is constructed, and the IPA equivalent of these words are stored in a Python dictionary.</a:t>
              </a:r>
              <a:endParaRPr sz="1200">
                <a:solidFill>
                  <a:srgbClr val="EFEFE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03" name="Google Shape;103;p20"/>
          <p:cNvGrpSpPr/>
          <p:nvPr/>
        </p:nvGrpSpPr>
        <p:grpSpPr>
          <a:xfrm>
            <a:off x="0" y="1189989"/>
            <a:ext cx="3546900" cy="3254236"/>
            <a:chOff x="0" y="1189989"/>
            <a:chExt cx="3546900" cy="3254236"/>
          </a:xfrm>
        </p:grpSpPr>
        <p:sp>
          <p:nvSpPr>
            <p:cNvPr id="104" name="Google Shape;104;p20"/>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Translate Dataset to IPA</a:t>
              </a:r>
              <a:endParaRPr>
                <a:solidFill>
                  <a:srgbClr val="FFFFFF"/>
                </a:solidFill>
                <a:latin typeface="Roboto"/>
                <a:ea typeface="Roboto"/>
                <a:cs typeface="Roboto"/>
                <a:sym typeface="Roboto"/>
              </a:endParaRPr>
            </a:p>
          </p:txBody>
        </p:sp>
        <p:sp>
          <p:nvSpPr>
            <p:cNvPr id="105" name="Google Shape;105;p20"/>
            <p:cNvSpPr txBox="1"/>
            <p:nvPr/>
          </p:nvSpPr>
          <p:spPr>
            <a:xfrm>
              <a:off x="655361" y="18285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EFEFEF"/>
                  </a:solidFill>
                  <a:latin typeface="Roboto"/>
                  <a:ea typeface="Roboto"/>
                  <a:cs typeface="Roboto"/>
                  <a:sym typeface="Roboto"/>
                </a:rPr>
                <a:t>Homophone words can be paired more easily when the similarity between words is assessed in International Phonetic Alphabet (IPA).</a:t>
              </a:r>
              <a:endParaRPr sz="1200">
                <a:solidFill>
                  <a:srgbClr val="EFEFEF"/>
                </a:solidFill>
                <a:latin typeface="Roboto"/>
                <a:ea typeface="Roboto"/>
                <a:cs typeface="Roboto"/>
                <a:sym typeface="Roboto"/>
              </a:endParaRPr>
            </a:p>
          </p:txBody>
        </p:sp>
      </p:grpSp>
      <p:grpSp>
        <p:nvGrpSpPr>
          <p:cNvPr id="106" name="Google Shape;106;p20"/>
          <p:cNvGrpSpPr/>
          <p:nvPr/>
        </p:nvGrpSpPr>
        <p:grpSpPr>
          <a:xfrm>
            <a:off x="2944204" y="1189775"/>
            <a:ext cx="3305700" cy="3254450"/>
            <a:chOff x="2944204" y="1189775"/>
            <a:chExt cx="3305700" cy="3254450"/>
          </a:xfrm>
        </p:grpSpPr>
        <p:sp>
          <p:nvSpPr>
            <p:cNvPr id="107" name="Google Shape;107;p20"/>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Generate Lyrics with Markov Chain</a:t>
              </a:r>
              <a:endParaRPr>
                <a:solidFill>
                  <a:srgbClr val="FFFFFF"/>
                </a:solidFill>
                <a:latin typeface="Roboto"/>
                <a:ea typeface="Roboto"/>
                <a:cs typeface="Roboto"/>
                <a:sym typeface="Roboto"/>
              </a:endParaRPr>
            </a:p>
          </p:txBody>
        </p:sp>
        <p:sp>
          <p:nvSpPr>
            <p:cNvPr id="108" name="Google Shape;108;p20"/>
            <p:cNvSpPr txBox="1"/>
            <p:nvPr/>
          </p:nvSpPr>
          <p:spPr>
            <a:xfrm>
              <a:off x="3478949" y="18285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EFEFEF"/>
                  </a:solidFill>
                  <a:latin typeface="Roboto"/>
                  <a:ea typeface="Roboto"/>
                  <a:cs typeface="Roboto"/>
                  <a:sym typeface="Roboto"/>
                </a:rPr>
                <a:t>Mechanical rhyming with greater precision is obtained with using Levenshtein distance.</a:t>
              </a:r>
              <a:endParaRPr sz="1200">
                <a:solidFill>
                  <a:srgbClr val="EFEFE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
        <p:nvSpPr>
          <p:cNvPr id="109" name="Google Shape;109;p20"/>
          <p:cNvSpPr txBox="1"/>
          <p:nvPr/>
        </p:nvSpPr>
        <p:spPr>
          <a:xfrm>
            <a:off x="311700" y="3521825"/>
            <a:ext cx="3617400" cy="10917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FEFEF"/>
                </a:solidFill>
                <a:latin typeface="Courier New"/>
                <a:ea typeface="Courier New"/>
                <a:cs typeface="Courier New"/>
                <a:sym typeface="Courier New"/>
              </a:rPr>
              <a:t>hi sɛd ðə we maɪ blu aɪz ʃaɪnd</a:t>
            </a:r>
            <a:endParaRPr sz="1200">
              <a:solidFill>
                <a:srgbClr val="EFEFE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EFEFEF"/>
                </a:solidFill>
                <a:latin typeface="Courier New"/>
                <a:ea typeface="Courier New"/>
                <a:cs typeface="Courier New"/>
                <a:sym typeface="Courier New"/>
              </a:rPr>
              <a:t>pʊt ðoʊz ˈʤɔrʤə stɑrz tɪ ʃem ðət naɪt</a:t>
            </a:r>
            <a:endParaRPr sz="1200">
              <a:solidFill>
                <a:srgbClr val="EFEFE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EFEFEF"/>
                </a:solidFill>
                <a:latin typeface="Courier New"/>
                <a:ea typeface="Courier New"/>
                <a:cs typeface="Courier New"/>
                <a:sym typeface="Courier New"/>
              </a:rPr>
              <a:t>aɪ sɛd, "ðæts ə laɪ"</a:t>
            </a:r>
            <a:endParaRPr sz="1200">
              <a:solidFill>
                <a:srgbClr val="EFEFE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EFEFEF"/>
                </a:solidFill>
                <a:latin typeface="Courier New"/>
                <a:ea typeface="Courier New"/>
                <a:cs typeface="Courier New"/>
                <a:sym typeface="Courier New"/>
              </a:rPr>
              <a:t>ʤɪst ə bɔɪ ɪn ə ˈʧɛˌvi trək</a:t>
            </a:r>
            <a:endParaRPr sz="1200">
              <a:solidFill>
                <a:srgbClr val="EFEFE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EFEFEF"/>
                </a:solidFill>
                <a:latin typeface="Courier New"/>
                <a:ea typeface="Courier New"/>
                <a:cs typeface="Courier New"/>
                <a:sym typeface="Courier New"/>
              </a:rPr>
              <a:t>ðət hæd ə ˈtɛndənsi əv gettin*' stək</a:t>
            </a:r>
            <a:endParaRPr sz="1200">
              <a:solidFill>
                <a:srgbClr val="EFEFEF"/>
              </a:solidFill>
            </a:endParaRPr>
          </a:p>
        </p:txBody>
      </p:sp>
      <p:sp>
        <p:nvSpPr>
          <p:cNvPr id="110" name="Google Shape;110;p20"/>
          <p:cNvSpPr txBox="1"/>
          <p:nvPr/>
        </p:nvSpPr>
        <p:spPr>
          <a:xfrm>
            <a:off x="5371200" y="3521825"/>
            <a:ext cx="3461100" cy="10917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FEFEF"/>
                </a:solidFill>
                <a:latin typeface="Roboto"/>
                <a:ea typeface="Roboto"/>
                <a:cs typeface="Roboto"/>
                <a:sym typeface="Roboto"/>
              </a:rPr>
              <a:t>He said the way my blue eyes shined</a:t>
            </a:r>
            <a:endParaRPr sz="1200">
              <a:solidFill>
                <a:srgbClr val="EFEFEF"/>
              </a:solidFill>
              <a:latin typeface="Roboto"/>
              <a:ea typeface="Roboto"/>
              <a:cs typeface="Roboto"/>
              <a:sym typeface="Roboto"/>
            </a:endParaRPr>
          </a:p>
          <a:p>
            <a:pPr indent="0" lvl="0" marL="0" rtl="0" algn="l">
              <a:spcBef>
                <a:spcPts val="0"/>
              </a:spcBef>
              <a:spcAft>
                <a:spcPts val="0"/>
              </a:spcAft>
              <a:buNone/>
            </a:pPr>
            <a:r>
              <a:rPr lang="en" sz="1200">
                <a:solidFill>
                  <a:srgbClr val="EFEFEF"/>
                </a:solidFill>
                <a:latin typeface="Roboto"/>
                <a:ea typeface="Roboto"/>
                <a:cs typeface="Roboto"/>
                <a:sym typeface="Roboto"/>
              </a:rPr>
              <a:t>Put those Georgia stars to shame that night</a:t>
            </a:r>
            <a:endParaRPr sz="1200">
              <a:solidFill>
                <a:srgbClr val="EFEFEF"/>
              </a:solidFill>
              <a:latin typeface="Roboto"/>
              <a:ea typeface="Roboto"/>
              <a:cs typeface="Roboto"/>
              <a:sym typeface="Roboto"/>
            </a:endParaRPr>
          </a:p>
          <a:p>
            <a:pPr indent="0" lvl="0" marL="0" rtl="0" algn="l">
              <a:spcBef>
                <a:spcPts val="0"/>
              </a:spcBef>
              <a:spcAft>
                <a:spcPts val="0"/>
              </a:spcAft>
              <a:buNone/>
            </a:pPr>
            <a:r>
              <a:rPr lang="en" sz="1200">
                <a:solidFill>
                  <a:srgbClr val="EFEFEF"/>
                </a:solidFill>
                <a:latin typeface="Roboto"/>
                <a:ea typeface="Roboto"/>
                <a:cs typeface="Roboto"/>
                <a:sym typeface="Roboto"/>
              </a:rPr>
              <a:t>I said: "That's a lie."</a:t>
            </a:r>
            <a:endParaRPr sz="1200">
              <a:solidFill>
                <a:srgbClr val="EFEFEF"/>
              </a:solidFill>
              <a:latin typeface="Roboto"/>
              <a:ea typeface="Roboto"/>
              <a:cs typeface="Roboto"/>
              <a:sym typeface="Roboto"/>
            </a:endParaRPr>
          </a:p>
          <a:p>
            <a:pPr indent="0" lvl="0" marL="0" rtl="0" algn="l">
              <a:spcBef>
                <a:spcPts val="0"/>
              </a:spcBef>
              <a:spcAft>
                <a:spcPts val="0"/>
              </a:spcAft>
              <a:buNone/>
            </a:pPr>
            <a:r>
              <a:rPr lang="en" sz="1200">
                <a:solidFill>
                  <a:srgbClr val="EFEFEF"/>
                </a:solidFill>
                <a:latin typeface="Roboto"/>
                <a:ea typeface="Roboto"/>
                <a:cs typeface="Roboto"/>
                <a:sym typeface="Roboto"/>
              </a:rPr>
              <a:t>Just a boy in a Chevy truck</a:t>
            </a:r>
            <a:endParaRPr sz="1200">
              <a:solidFill>
                <a:srgbClr val="EFEFEF"/>
              </a:solidFill>
              <a:latin typeface="Roboto"/>
              <a:ea typeface="Roboto"/>
              <a:cs typeface="Roboto"/>
              <a:sym typeface="Roboto"/>
            </a:endParaRPr>
          </a:p>
          <a:p>
            <a:pPr indent="0" lvl="0" marL="0" rtl="0" algn="l">
              <a:spcBef>
                <a:spcPts val="0"/>
              </a:spcBef>
              <a:spcAft>
                <a:spcPts val="0"/>
              </a:spcAft>
              <a:buNone/>
            </a:pPr>
            <a:r>
              <a:rPr lang="en" sz="1200">
                <a:solidFill>
                  <a:srgbClr val="EFEFEF"/>
                </a:solidFill>
                <a:latin typeface="Roboto"/>
                <a:ea typeface="Roboto"/>
                <a:cs typeface="Roboto"/>
                <a:sym typeface="Roboto"/>
              </a:rPr>
              <a:t>That had a tendency of gettin' stuck</a:t>
            </a:r>
            <a:endParaRPr sz="1200">
              <a:solidFill>
                <a:srgbClr val="EFEFEF"/>
              </a:solidFill>
              <a:latin typeface="Courier New"/>
              <a:ea typeface="Courier New"/>
              <a:cs typeface="Courier New"/>
              <a:sym typeface="Courier New"/>
            </a:endParaRPr>
          </a:p>
        </p:txBody>
      </p:sp>
      <p:sp>
        <p:nvSpPr>
          <p:cNvPr id="111" name="Google Shape;111;p20"/>
          <p:cNvSpPr/>
          <p:nvPr/>
        </p:nvSpPr>
        <p:spPr>
          <a:xfrm>
            <a:off x="4005300" y="3818075"/>
            <a:ext cx="1285800" cy="64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Chain Model</a:t>
            </a:r>
            <a:endParaRPr/>
          </a:p>
        </p:txBody>
      </p:sp>
      <p:sp>
        <p:nvSpPr>
          <p:cNvPr id="117" name="Google Shape;117;p21"/>
          <p:cNvSpPr txBox="1"/>
          <p:nvPr>
            <p:ph idx="1" type="body"/>
          </p:nvPr>
        </p:nvSpPr>
        <p:spPr>
          <a:xfrm>
            <a:off x="311700" y="1152475"/>
            <a:ext cx="8520600" cy="36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Rhyming forces us to go backwards while building our models</a:t>
            </a:r>
            <a:endParaRPr/>
          </a:p>
          <a:p>
            <a:pPr indent="0" lvl="0" marL="0" rtl="0" algn="l">
              <a:spcBef>
                <a:spcPts val="1600"/>
              </a:spcBef>
              <a:spcAft>
                <a:spcPts val="0"/>
              </a:spcAft>
              <a:buNone/>
            </a:pPr>
            <a:r>
              <a:rPr lang="en"/>
              <a:t>Markov model with a single word:</a:t>
            </a:r>
            <a:endParaRPr/>
          </a:p>
          <a:p>
            <a:pPr indent="0" lvl="0" marL="0" rtl="0" algn="l">
              <a:spcBef>
                <a:spcPts val="1600"/>
              </a:spcBef>
              <a:spcAft>
                <a:spcPts val="0"/>
              </a:spcAft>
              <a:buNone/>
            </a:pPr>
            <a:r>
              <a:rPr lang="en"/>
              <a:t>	Your </a:t>
            </a:r>
            <a:r>
              <a:rPr lang="en" u="sng"/>
              <a:t>love</a:t>
            </a:r>
            <a:r>
              <a:rPr lang="en"/>
              <a:t> [was] handmade for somebody like me</a:t>
            </a:r>
            <a:endParaRPr/>
          </a:p>
          <a:p>
            <a:pPr indent="457200" lvl="0" marL="0" rtl="0" algn="l">
              <a:spcBef>
                <a:spcPts val="1600"/>
              </a:spcBef>
              <a:spcAft>
                <a:spcPts val="0"/>
              </a:spcAft>
              <a:buNone/>
            </a:pPr>
            <a:r>
              <a:rPr lang="en"/>
              <a:t>I’m in </a:t>
            </a:r>
            <a:r>
              <a:rPr lang="en" u="sng"/>
              <a:t>love</a:t>
            </a:r>
            <a:r>
              <a:rPr lang="en"/>
              <a:t> [with] the shape of you</a:t>
            </a:r>
            <a:endParaRPr/>
          </a:p>
          <a:p>
            <a:pPr indent="0" lvl="0" marL="0" rtl="0" algn="l">
              <a:spcBef>
                <a:spcPts val="1600"/>
              </a:spcBef>
              <a:spcAft>
                <a:spcPts val="0"/>
              </a:spcAft>
              <a:buNone/>
            </a:pPr>
            <a:r>
              <a:rPr lang="en"/>
              <a:t>Markov model with two words:</a:t>
            </a:r>
            <a:endParaRPr/>
          </a:p>
          <a:p>
            <a:pPr indent="0" lvl="0" marL="0" rtl="0" algn="l">
              <a:spcBef>
                <a:spcPts val="1600"/>
              </a:spcBef>
              <a:spcAft>
                <a:spcPts val="0"/>
              </a:spcAft>
              <a:buNone/>
            </a:pPr>
            <a:r>
              <a:rPr lang="en"/>
              <a:t>	</a:t>
            </a:r>
            <a:r>
              <a:rPr lang="en"/>
              <a:t>Your </a:t>
            </a:r>
            <a:r>
              <a:rPr lang="en" u="sng"/>
              <a:t>love</a:t>
            </a:r>
            <a:r>
              <a:rPr lang="en"/>
              <a:t> [was handmade] for somebody like me</a:t>
            </a:r>
            <a:endParaRPr/>
          </a:p>
          <a:p>
            <a:pPr indent="0" lvl="0" marL="0" rtl="0" algn="l">
              <a:spcBef>
                <a:spcPts val="1600"/>
              </a:spcBef>
              <a:spcAft>
                <a:spcPts val="1600"/>
              </a:spcAft>
              <a:buNone/>
            </a:pPr>
            <a:r>
              <a:rPr lang="en"/>
              <a:t>	I’m in </a:t>
            </a:r>
            <a:r>
              <a:rPr lang="en" u="sng"/>
              <a:t>love</a:t>
            </a:r>
            <a:r>
              <a:rPr lang="en"/>
              <a:t> [with the] shape of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Chain without IPA Sample Section</a:t>
            </a:r>
            <a:endParaRPr/>
          </a:p>
        </p:txBody>
      </p:sp>
      <p:sp>
        <p:nvSpPr>
          <p:cNvPr id="123" name="Google Shape;123;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Clr>
                <a:schemeClr val="dk1"/>
              </a:buClr>
              <a:buSzPts val="1100"/>
              <a:buFont typeface="Arial"/>
              <a:buNone/>
            </a:pPr>
            <a:r>
              <a:rPr lang="en"/>
              <a:t>B</a:t>
            </a:r>
            <a:r>
              <a:rPr lang="en"/>
              <a:t>egins we watched the ritual </a:t>
            </a:r>
            <a:endParaRPr/>
          </a:p>
          <a:p>
            <a:pPr indent="0" lvl="0" marL="0" rtl="0" algn="ctr">
              <a:spcBef>
                <a:spcPts val="1600"/>
              </a:spcBef>
              <a:spcAft>
                <a:spcPts val="0"/>
              </a:spcAft>
              <a:buClr>
                <a:schemeClr val="dk1"/>
              </a:buClr>
              <a:buSzPts val="1100"/>
              <a:buFont typeface="Arial"/>
              <a:buNone/>
            </a:pPr>
            <a:r>
              <a:rPr lang="en"/>
              <a:t>They test me my love the real </a:t>
            </a:r>
            <a:endParaRPr/>
          </a:p>
          <a:p>
            <a:pPr indent="0" lvl="0" marL="0" rtl="0" algn="ctr">
              <a:spcBef>
                <a:spcPts val="1600"/>
              </a:spcBef>
              <a:spcAft>
                <a:spcPts val="0"/>
              </a:spcAft>
              <a:buClr>
                <a:schemeClr val="dk1"/>
              </a:buClr>
              <a:buSzPts val="1100"/>
              <a:buFont typeface="Arial"/>
              <a:buNone/>
            </a:pPr>
            <a:r>
              <a:rPr lang="en"/>
              <a:t>Cities and I will never go tell </a:t>
            </a:r>
            <a:endParaRPr/>
          </a:p>
          <a:p>
            <a:pPr indent="0" lvl="0" marL="0" rtl="0" algn="ctr">
              <a:spcBef>
                <a:spcPts val="1600"/>
              </a:spcBef>
              <a:spcAft>
                <a:spcPts val="0"/>
              </a:spcAft>
              <a:buClr>
                <a:schemeClr val="dk1"/>
              </a:buClr>
              <a:buSzPts val="1100"/>
              <a:buFont typeface="Arial"/>
              <a:buNone/>
            </a:pPr>
            <a:r>
              <a:rPr lang="en"/>
              <a:t>Seat of style is you seen a small </a:t>
            </a:r>
            <a:endParaRPr/>
          </a:p>
          <a:p>
            <a:pPr indent="0" lvl="0" marL="0" rtl="0" algn="ctr">
              <a:spcBef>
                <a:spcPts val="1600"/>
              </a:spcBef>
              <a:spcAft>
                <a:spcPts val="0"/>
              </a:spcAft>
              <a:buClr>
                <a:schemeClr val="dk1"/>
              </a:buClr>
              <a:buSzPts val="1100"/>
              <a:buFont typeface="Arial"/>
              <a:buNone/>
            </a:pPr>
            <a:r>
              <a:rPr lang="en"/>
              <a:t>Looks like tomorrow when </a:t>
            </a:r>
            <a:r>
              <a:rPr lang="en"/>
              <a:t>family's</a:t>
            </a:r>
            <a:r>
              <a:rPr lang="en"/>
              <a:t> all </a:t>
            </a:r>
            <a:endParaRPr/>
          </a:p>
          <a:p>
            <a:pPr indent="0" lvl="0" marL="0" rtl="0" algn="ctr">
              <a:spcBef>
                <a:spcPts val="1600"/>
              </a:spcBef>
              <a:spcAft>
                <a:spcPts val="1600"/>
              </a:spcAft>
              <a:buNone/>
            </a:pPr>
            <a:r>
              <a:rPr lang="en"/>
              <a:t>To his gift keeps on them ill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