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2" r:id="rId3"/>
    <p:sldId id="257" r:id="rId4"/>
    <p:sldId id="258" r:id="rId5"/>
    <p:sldId id="259" r:id="rId6"/>
    <p:sldId id="260" r:id="rId7"/>
    <p:sldId id="261" r:id="rId8"/>
    <p:sldId id="262" r:id="rId9"/>
    <p:sldId id="264" r:id="rId10"/>
    <p:sldId id="265"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25E5076-3810-47DD-B79F-674D7AD40C01}" styleName="Koyu Stil 1 - Vurgu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Koyu Stil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660"/>
  </p:normalViewPr>
  <p:slideViewPr>
    <p:cSldViewPr snapToGrid="0">
      <p:cViewPr varScale="1">
        <p:scale>
          <a:sx n="82" d="100"/>
          <a:sy n="82" d="100"/>
        </p:scale>
        <p:origin x="70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95594A0-B811-413E-8C63-6CBD9B2DB3A8}" type="datetimeFigureOut">
              <a:rPr lang="tr-TR" smtClean="0"/>
              <a:t>15.05.2024</a:t>
            </a:fld>
            <a:endParaRPr lang="tr-TR"/>
          </a:p>
        </p:txBody>
      </p:sp>
      <p:sp>
        <p:nvSpPr>
          <p:cNvPr id="5" name="Footer Placeholder 4"/>
          <p:cNvSpPr>
            <a:spLocks noGrp="1"/>
          </p:cNvSpPr>
          <p:nvPr>
            <p:ph type="ftr" sz="quarter" idx="11"/>
          </p:nvPr>
        </p:nvSpPr>
        <p:spPr>
          <a:xfrm>
            <a:off x="1371600" y="4323845"/>
            <a:ext cx="6400800" cy="365125"/>
          </a:xfrm>
        </p:spPr>
        <p:txBody>
          <a:bodyPr/>
          <a:lstStyle/>
          <a:p>
            <a:endParaRPr lang="tr-TR"/>
          </a:p>
        </p:txBody>
      </p:sp>
      <p:sp>
        <p:nvSpPr>
          <p:cNvPr id="6" name="Slide Number Placeholder 5"/>
          <p:cNvSpPr>
            <a:spLocks noGrp="1"/>
          </p:cNvSpPr>
          <p:nvPr>
            <p:ph type="sldNum" sz="quarter" idx="12"/>
          </p:nvPr>
        </p:nvSpPr>
        <p:spPr>
          <a:xfrm>
            <a:off x="8077200" y="1430866"/>
            <a:ext cx="2743200" cy="365125"/>
          </a:xfrm>
        </p:spPr>
        <p:txBody>
          <a:bodyPr/>
          <a:lstStyle/>
          <a:p>
            <a:fld id="{1DCCEB70-66FB-431E-BD64-30D09B6A2159}" type="slidenum">
              <a:rPr lang="tr-TR" smtClean="0"/>
              <a:t>‹#›</a:t>
            </a:fld>
            <a:endParaRPr lang="tr-TR"/>
          </a:p>
        </p:txBody>
      </p:sp>
    </p:spTree>
    <p:extLst>
      <p:ext uri="{BB962C8B-B14F-4D97-AF65-F5344CB8AC3E}">
        <p14:creationId xmlns:p14="http://schemas.microsoft.com/office/powerpoint/2010/main" val="1381795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95594A0-B811-413E-8C63-6CBD9B2DB3A8}" type="datetimeFigureOut">
              <a:rPr lang="tr-TR" smtClean="0"/>
              <a:t>15.05.2024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DCCEB70-66FB-431E-BD64-30D09B6A2159}" type="slidenum">
              <a:rPr lang="tr-TR" smtClean="0"/>
              <a:t>‹#›</a:t>
            </a:fld>
            <a:endParaRPr lang="tr-TR"/>
          </a:p>
        </p:txBody>
      </p:sp>
    </p:spTree>
    <p:extLst>
      <p:ext uri="{BB962C8B-B14F-4D97-AF65-F5344CB8AC3E}">
        <p14:creationId xmlns:p14="http://schemas.microsoft.com/office/powerpoint/2010/main" val="1936824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aşlık ve Resim Yazısı">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95594A0-B811-413E-8C63-6CBD9B2DB3A8}" type="datetimeFigureOut">
              <a:rPr lang="tr-TR" smtClean="0"/>
              <a:t>15.05.2024</a:t>
            </a:fld>
            <a:endParaRPr lang="tr-TR"/>
          </a:p>
        </p:txBody>
      </p:sp>
      <p:sp>
        <p:nvSpPr>
          <p:cNvPr id="6" name="Footer Placeholder 5"/>
          <p:cNvSpPr>
            <a:spLocks noGrp="1"/>
          </p:cNvSpPr>
          <p:nvPr>
            <p:ph type="ftr" sz="quarter" idx="11"/>
          </p:nvPr>
        </p:nvSpPr>
        <p:spPr>
          <a:xfrm>
            <a:off x="685800" y="379941"/>
            <a:ext cx="6991492" cy="365125"/>
          </a:xfrm>
        </p:spPr>
        <p:txBody>
          <a:bodyPr/>
          <a:lstStyle/>
          <a:p>
            <a:endParaRPr lang="tr-TR"/>
          </a:p>
        </p:txBody>
      </p:sp>
      <p:sp>
        <p:nvSpPr>
          <p:cNvPr id="7" name="Slide Number Placeholder 6"/>
          <p:cNvSpPr>
            <a:spLocks noGrp="1"/>
          </p:cNvSpPr>
          <p:nvPr>
            <p:ph type="sldNum" sz="quarter" idx="12"/>
          </p:nvPr>
        </p:nvSpPr>
        <p:spPr>
          <a:xfrm>
            <a:off x="10862452" y="381000"/>
            <a:ext cx="643748" cy="365125"/>
          </a:xfrm>
        </p:spPr>
        <p:txBody>
          <a:bodyPr/>
          <a:lstStyle/>
          <a:p>
            <a:fld id="{1DCCEB70-66FB-431E-BD64-30D09B6A2159}" type="slidenum">
              <a:rPr lang="tr-TR" smtClean="0"/>
              <a:t>‹#›</a:t>
            </a:fld>
            <a:endParaRPr lang="tr-TR"/>
          </a:p>
        </p:txBody>
      </p:sp>
    </p:spTree>
    <p:extLst>
      <p:ext uri="{BB962C8B-B14F-4D97-AF65-F5344CB8AC3E}">
        <p14:creationId xmlns:p14="http://schemas.microsoft.com/office/powerpoint/2010/main" val="3425035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Resim Yazılı Alıntı">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95594A0-B811-413E-8C63-6CBD9B2DB3A8}" type="datetimeFigureOut">
              <a:rPr lang="tr-TR" smtClean="0"/>
              <a:t>15.05.2024</a:t>
            </a:fld>
            <a:endParaRPr lang="tr-TR"/>
          </a:p>
        </p:txBody>
      </p:sp>
      <p:sp>
        <p:nvSpPr>
          <p:cNvPr id="6" name="Footer Placeholder 5"/>
          <p:cNvSpPr>
            <a:spLocks noGrp="1"/>
          </p:cNvSpPr>
          <p:nvPr>
            <p:ph type="ftr" sz="quarter" idx="11"/>
          </p:nvPr>
        </p:nvSpPr>
        <p:spPr>
          <a:xfrm>
            <a:off x="685800" y="379941"/>
            <a:ext cx="6991492" cy="365125"/>
          </a:xfrm>
        </p:spPr>
        <p:txBody>
          <a:bodyPr/>
          <a:lstStyle/>
          <a:p>
            <a:endParaRPr lang="tr-TR"/>
          </a:p>
        </p:txBody>
      </p:sp>
      <p:sp>
        <p:nvSpPr>
          <p:cNvPr id="7" name="Slide Number Placeholder 6"/>
          <p:cNvSpPr>
            <a:spLocks noGrp="1"/>
          </p:cNvSpPr>
          <p:nvPr>
            <p:ph type="sldNum" sz="quarter" idx="12"/>
          </p:nvPr>
        </p:nvSpPr>
        <p:spPr>
          <a:xfrm>
            <a:off x="10862452" y="381000"/>
            <a:ext cx="643748" cy="365125"/>
          </a:xfrm>
        </p:spPr>
        <p:txBody>
          <a:bodyPr/>
          <a:lstStyle/>
          <a:p>
            <a:fld id="{1DCCEB70-66FB-431E-BD64-30D09B6A2159}" type="slidenum">
              <a:rPr lang="tr-TR" smtClean="0"/>
              <a:t>‹#›</a:t>
            </a:fld>
            <a:endParaRPr lang="tr-TR"/>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30908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İsim Kartı">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95594A0-B811-413E-8C63-6CBD9B2DB3A8}" type="datetimeFigureOut">
              <a:rPr lang="tr-TR" smtClean="0"/>
              <a:t>15.05.2024</a:t>
            </a:fld>
            <a:endParaRPr lang="tr-TR"/>
          </a:p>
        </p:txBody>
      </p:sp>
      <p:sp>
        <p:nvSpPr>
          <p:cNvPr id="6" name="Footer Placeholder 5"/>
          <p:cNvSpPr>
            <a:spLocks noGrp="1"/>
          </p:cNvSpPr>
          <p:nvPr>
            <p:ph type="ftr" sz="quarter" idx="11"/>
          </p:nvPr>
        </p:nvSpPr>
        <p:spPr>
          <a:xfrm>
            <a:off x="685800" y="378883"/>
            <a:ext cx="6991492" cy="365125"/>
          </a:xfrm>
        </p:spPr>
        <p:txBody>
          <a:bodyPr/>
          <a:lstStyle/>
          <a:p>
            <a:endParaRPr lang="tr-TR"/>
          </a:p>
        </p:txBody>
      </p:sp>
      <p:sp>
        <p:nvSpPr>
          <p:cNvPr id="7" name="Slide Number Placeholder 6"/>
          <p:cNvSpPr>
            <a:spLocks noGrp="1"/>
          </p:cNvSpPr>
          <p:nvPr>
            <p:ph type="sldNum" sz="quarter" idx="12"/>
          </p:nvPr>
        </p:nvSpPr>
        <p:spPr>
          <a:xfrm>
            <a:off x="10862452" y="381000"/>
            <a:ext cx="643748" cy="365125"/>
          </a:xfrm>
        </p:spPr>
        <p:txBody>
          <a:bodyPr/>
          <a:lstStyle/>
          <a:p>
            <a:fld id="{1DCCEB70-66FB-431E-BD64-30D09B6A2159}" type="slidenum">
              <a:rPr lang="tr-TR" smtClean="0"/>
              <a:t>‹#›</a:t>
            </a:fld>
            <a:endParaRPr lang="tr-TR"/>
          </a:p>
        </p:txBody>
      </p:sp>
    </p:spTree>
    <p:extLst>
      <p:ext uri="{BB962C8B-B14F-4D97-AF65-F5344CB8AC3E}">
        <p14:creationId xmlns:p14="http://schemas.microsoft.com/office/powerpoint/2010/main" val="3813480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595594A0-B811-413E-8C63-6CBD9B2DB3A8}" type="datetimeFigureOut">
              <a:rPr lang="tr-TR" smtClean="0"/>
              <a:t>15.05.2024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DCCEB70-66FB-431E-BD64-30D09B6A2159}" type="slidenum">
              <a:rPr lang="tr-TR" smtClean="0"/>
              <a:t>‹#›</a:t>
            </a:fld>
            <a:endParaRPr lang="tr-TR"/>
          </a:p>
        </p:txBody>
      </p:sp>
    </p:spTree>
    <p:extLst>
      <p:ext uri="{BB962C8B-B14F-4D97-AF65-F5344CB8AC3E}">
        <p14:creationId xmlns:p14="http://schemas.microsoft.com/office/powerpoint/2010/main" val="3435908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595594A0-B811-413E-8C63-6CBD9B2DB3A8}" type="datetimeFigureOut">
              <a:rPr lang="tr-TR" smtClean="0"/>
              <a:t>15.05.2024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DCCEB70-66FB-431E-BD64-30D09B6A2159}" type="slidenum">
              <a:rPr lang="tr-TR" smtClean="0"/>
              <a:t>‹#›</a:t>
            </a:fld>
            <a:endParaRPr lang="tr-TR"/>
          </a:p>
        </p:txBody>
      </p:sp>
    </p:spTree>
    <p:extLst>
      <p:ext uri="{BB962C8B-B14F-4D97-AF65-F5344CB8AC3E}">
        <p14:creationId xmlns:p14="http://schemas.microsoft.com/office/powerpoint/2010/main" val="2425801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95594A0-B811-413E-8C63-6CBD9B2DB3A8}" type="datetimeFigureOut">
              <a:rPr lang="tr-TR" smtClean="0"/>
              <a:t>15.05.2024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DCCEB70-66FB-431E-BD64-30D09B6A2159}" type="slidenum">
              <a:rPr lang="tr-TR" smtClean="0"/>
              <a:t>‹#›</a:t>
            </a:fld>
            <a:endParaRPr lang="tr-TR"/>
          </a:p>
        </p:txBody>
      </p:sp>
    </p:spTree>
    <p:extLst>
      <p:ext uri="{BB962C8B-B14F-4D97-AF65-F5344CB8AC3E}">
        <p14:creationId xmlns:p14="http://schemas.microsoft.com/office/powerpoint/2010/main" val="9723855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95594A0-B811-413E-8C63-6CBD9B2DB3A8}" type="datetimeFigureOut">
              <a:rPr lang="tr-TR" smtClean="0"/>
              <a:t>15.05.2024</a:t>
            </a:fld>
            <a:endParaRPr lang="tr-TR"/>
          </a:p>
        </p:txBody>
      </p:sp>
      <p:sp>
        <p:nvSpPr>
          <p:cNvPr id="5" name="Footer Placeholder 4"/>
          <p:cNvSpPr>
            <a:spLocks noGrp="1"/>
          </p:cNvSpPr>
          <p:nvPr>
            <p:ph type="ftr" sz="quarter" idx="11"/>
          </p:nvPr>
        </p:nvSpPr>
        <p:spPr>
          <a:xfrm>
            <a:off x="685800" y="381000"/>
            <a:ext cx="6991492" cy="365125"/>
          </a:xfrm>
        </p:spPr>
        <p:txBody>
          <a:bodyPr/>
          <a:lstStyle/>
          <a:p>
            <a:endParaRPr lang="tr-TR"/>
          </a:p>
        </p:txBody>
      </p:sp>
      <p:sp>
        <p:nvSpPr>
          <p:cNvPr id="6" name="Slide Number Placeholder 5"/>
          <p:cNvSpPr>
            <a:spLocks noGrp="1"/>
          </p:cNvSpPr>
          <p:nvPr>
            <p:ph type="sldNum" sz="quarter" idx="12"/>
          </p:nvPr>
        </p:nvSpPr>
        <p:spPr>
          <a:xfrm>
            <a:off x="10862452" y="381000"/>
            <a:ext cx="643748" cy="365125"/>
          </a:xfrm>
        </p:spPr>
        <p:txBody>
          <a:bodyPr/>
          <a:lstStyle/>
          <a:p>
            <a:fld id="{1DCCEB70-66FB-431E-BD64-30D09B6A2159}" type="slidenum">
              <a:rPr lang="tr-TR" smtClean="0"/>
              <a:t>‹#›</a:t>
            </a:fld>
            <a:endParaRPr lang="tr-TR"/>
          </a:p>
        </p:txBody>
      </p:sp>
    </p:spTree>
    <p:extLst>
      <p:ext uri="{BB962C8B-B14F-4D97-AF65-F5344CB8AC3E}">
        <p14:creationId xmlns:p14="http://schemas.microsoft.com/office/powerpoint/2010/main" val="3833573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95594A0-B811-413E-8C63-6CBD9B2DB3A8}" type="datetimeFigureOut">
              <a:rPr lang="tr-TR" smtClean="0"/>
              <a:t>15.05.2024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DCCEB70-66FB-431E-BD64-30D09B6A2159}" type="slidenum">
              <a:rPr lang="tr-TR" smtClean="0"/>
              <a:t>‹#›</a:t>
            </a:fld>
            <a:endParaRPr lang="tr-TR"/>
          </a:p>
        </p:txBody>
      </p:sp>
    </p:spTree>
    <p:extLst>
      <p:ext uri="{BB962C8B-B14F-4D97-AF65-F5344CB8AC3E}">
        <p14:creationId xmlns:p14="http://schemas.microsoft.com/office/powerpoint/2010/main" val="1720429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95594A0-B811-413E-8C63-6CBD9B2DB3A8}" type="datetimeFigureOut">
              <a:rPr lang="tr-TR" smtClean="0"/>
              <a:t>15.05.2024</a:t>
            </a:fld>
            <a:endParaRPr lang="tr-TR"/>
          </a:p>
        </p:txBody>
      </p:sp>
      <p:sp>
        <p:nvSpPr>
          <p:cNvPr id="5" name="Footer Placeholder 4"/>
          <p:cNvSpPr>
            <a:spLocks noGrp="1"/>
          </p:cNvSpPr>
          <p:nvPr>
            <p:ph type="ftr" sz="quarter" idx="11"/>
          </p:nvPr>
        </p:nvSpPr>
        <p:spPr>
          <a:xfrm>
            <a:off x="685800" y="381001"/>
            <a:ext cx="6991492" cy="364065"/>
          </a:xfrm>
        </p:spPr>
        <p:txBody>
          <a:bodyPr/>
          <a:lstStyle/>
          <a:p>
            <a:endParaRPr lang="tr-TR"/>
          </a:p>
        </p:txBody>
      </p:sp>
      <p:sp>
        <p:nvSpPr>
          <p:cNvPr id="6" name="Slide Number Placeholder 5"/>
          <p:cNvSpPr>
            <a:spLocks noGrp="1"/>
          </p:cNvSpPr>
          <p:nvPr>
            <p:ph type="sldNum" sz="quarter" idx="12"/>
          </p:nvPr>
        </p:nvSpPr>
        <p:spPr>
          <a:xfrm>
            <a:off x="10862452" y="381000"/>
            <a:ext cx="643748" cy="365125"/>
          </a:xfrm>
        </p:spPr>
        <p:txBody>
          <a:bodyPr/>
          <a:lstStyle/>
          <a:p>
            <a:fld id="{1DCCEB70-66FB-431E-BD64-30D09B6A2159}" type="slidenum">
              <a:rPr lang="tr-TR" smtClean="0"/>
              <a:t>‹#›</a:t>
            </a:fld>
            <a:endParaRPr lang="tr-TR"/>
          </a:p>
        </p:txBody>
      </p:sp>
    </p:spTree>
    <p:extLst>
      <p:ext uri="{BB962C8B-B14F-4D97-AF65-F5344CB8AC3E}">
        <p14:creationId xmlns:p14="http://schemas.microsoft.com/office/powerpoint/2010/main" val="865104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95594A0-B811-413E-8C63-6CBD9B2DB3A8}" type="datetimeFigureOut">
              <a:rPr lang="tr-TR" smtClean="0"/>
              <a:t>15.05.2024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DCCEB70-66FB-431E-BD64-30D09B6A2159}" type="slidenum">
              <a:rPr lang="tr-TR" smtClean="0"/>
              <a:t>‹#›</a:t>
            </a:fld>
            <a:endParaRPr lang="tr-TR"/>
          </a:p>
        </p:txBody>
      </p:sp>
    </p:spTree>
    <p:extLst>
      <p:ext uri="{BB962C8B-B14F-4D97-AF65-F5344CB8AC3E}">
        <p14:creationId xmlns:p14="http://schemas.microsoft.com/office/powerpoint/2010/main" val="327310724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5800" y="3132666"/>
            <a:ext cx="5311775" cy="308601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3132666"/>
            <a:ext cx="5334000" cy="308601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95594A0-B811-413E-8C63-6CBD9B2DB3A8}" type="datetimeFigureOut">
              <a:rPr lang="tr-TR" smtClean="0"/>
              <a:t>15.05.2024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DCCEB70-66FB-431E-BD64-30D09B6A2159}" type="slidenum">
              <a:rPr lang="tr-TR" smtClean="0"/>
              <a:t>‹#›</a:t>
            </a:fld>
            <a:endParaRPr lang="tr-TR"/>
          </a:p>
        </p:txBody>
      </p:sp>
    </p:spTree>
    <p:extLst>
      <p:ext uri="{BB962C8B-B14F-4D97-AF65-F5344CB8AC3E}">
        <p14:creationId xmlns:p14="http://schemas.microsoft.com/office/powerpoint/2010/main" val="425594021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95594A0-B811-413E-8C63-6CBD9B2DB3A8}" type="datetimeFigureOut">
              <a:rPr lang="tr-TR" smtClean="0"/>
              <a:t>15.05.2024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DCCEB70-66FB-431E-BD64-30D09B6A2159}" type="slidenum">
              <a:rPr lang="tr-TR" smtClean="0"/>
              <a:t>‹#›</a:t>
            </a:fld>
            <a:endParaRPr lang="tr-TR"/>
          </a:p>
        </p:txBody>
      </p:sp>
    </p:spTree>
    <p:extLst>
      <p:ext uri="{BB962C8B-B14F-4D97-AF65-F5344CB8AC3E}">
        <p14:creationId xmlns:p14="http://schemas.microsoft.com/office/powerpoint/2010/main" val="838245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5594A0-B811-413E-8C63-6CBD9B2DB3A8}" type="datetimeFigureOut">
              <a:rPr lang="tr-TR" smtClean="0"/>
              <a:t>15.05.2024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1DCCEB70-66FB-431E-BD64-30D09B6A2159}" type="slidenum">
              <a:rPr lang="tr-TR" smtClean="0"/>
              <a:t>‹#›</a:t>
            </a:fld>
            <a:endParaRPr lang="tr-TR"/>
          </a:p>
        </p:txBody>
      </p:sp>
    </p:spTree>
    <p:extLst>
      <p:ext uri="{BB962C8B-B14F-4D97-AF65-F5344CB8AC3E}">
        <p14:creationId xmlns:p14="http://schemas.microsoft.com/office/powerpoint/2010/main" val="4277128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95594A0-B811-413E-8C63-6CBD9B2DB3A8}" type="datetimeFigureOut">
              <a:rPr lang="tr-TR" smtClean="0"/>
              <a:t>15.05.2024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DCCEB70-66FB-431E-BD64-30D09B6A2159}" type="slidenum">
              <a:rPr lang="tr-TR" smtClean="0"/>
              <a:t>‹#›</a:t>
            </a:fld>
            <a:endParaRPr lang="tr-TR"/>
          </a:p>
        </p:txBody>
      </p:sp>
    </p:spTree>
    <p:extLst>
      <p:ext uri="{BB962C8B-B14F-4D97-AF65-F5344CB8AC3E}">
        <p14:creationId xmlns:p14="http://schemas.microsoft.com/office/powerpoint/2010/main" val="5186214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95594A0-B811-413E-8C63-6CBD9B2DB3A8}" type="datetimeFigureOut">
              <a:rPr lang="tr-TR" smtClean="0"/>
              <a:t>15.05.2024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DCCEB70-66FB-431E-BD64-30D09B6A2159}" type="slidenum">
              <a:rPr lang="tr-TR" smtClean="0"/>
              <a:t>‹#›</a:t>
            </a:fld>
            <a:endParaRPr lang="tr-TR"/>
          </a:p>
        </p:txBody>
      </p:sp>
    </p:spTree>
    <p:extLst>
      <p:ext uri="{BB962C8B-B14F-4D97-AF65-F5344CB8AC3E}">
        <p14:creationId xmlns:p14="http://schemas.microsoft.com/office/powerpoint/2010/main" val="2572425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95594A0-B811-413E-8C63-6CBD9B2DB3A8}" type="datetimeFigureOut">
              <a:rPr lang="tr-TR" smtClean="0"/>
              <a:t>15.05.2024</a:t>
            </a:fld>
            <a:endParaRPr lang="tr-TR"/>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CCEB70-66FB-431E-BD64-30D09B6A2159}" type="slidenum">
              <a:rPr lang="tr-TR" smtClean="0"/>
              <a:t>‹#›</a:t>
            </a:fld>
            <a:endParaRPr lang="tr-TR"/>
          </a:p>
        </p:txBody>
      </p:sp>
    </p:spTree>
    <p:extLst>
      <p:ext uri="{BB962C8B-B14F-4D97-AF65-F5344CB8AC3E}">
        <p14:creationId xmlns:p14="http://schemas.microsoft.com/office/powerpoint/2010/main" val="7389563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929794-7C1B-8B77-F3F2-3DD9B4CAD5EA}"/>
              </a:ext>
            </a:extLst>
          </p:cNvPr>
          <p:cNvSpPr>
            <a:spLocks noGrp="1"/>
          </p:cNvSpPr>
          <p:nvPr>
            <p:ph type="ctrTitle"/>
          </p:nvPr>
        </p:nvSpPr>
        <p:spPr>
          <a:xfrm>
            <a:off x="1082350" y="954319"/>
            <a:ext cx="10198359" cy="1825096"/>
          </a:xfrm>
        </p:spPr>
        <p:txBody>
          <a:bodyPr>
            <a:normAutofit/>
          </a:bodyPr>
          <a:lstStyle/>
          <a:p>
            <a:r>
              <a:rPr lang="tr-TR" sz="4000" dirty="0">
                <a:effectLst/>
                <a:latin typeface="Arial" panose="020B0604020202020204" pitchFamily="34" charset="0"/>
                <a:ea typeface="Aptos" panose="020B0004020202020204" pitchFamily="34" charset="0"/>
              </a:rPr>
              <a:t>            </a:t>
            </a:r>
            <a:r>
              <a:rPr lang="en-US" sz="4800"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ea typeface="Aptos" panose="020B0004020202020204" pitchFamily="34" charset="0"/>
              </a:rPr>
              <a:t>Black and White Image </a:t>
            </a:r>
            <a:r>
              <a:rPr lang="tr-TR" sz="4800"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ea typeface="Aptos" panose="020B0004020202020204" pitchFamily="34" charset="0"/>
              </a:rPr>
              <a:t>   </a:t>
            </a:r>
            <a:r>
              <a:rPr lang="en-US" sz="4800"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ea typeface="Aptos" panose="020B0004020202020204" pitchFamily="34" charset="0"/>
              </a:rPr>
              <a:t>Colorization with Deep Learning</a:t>
            </a:r>
            <a:endParaRPr lang="tr-TR" sz="4800" dirty="0"/>
          </a:p>
        </p:txBody>
      </p:sp>
      <p:sp>
        <p:nvSpPr>
          <p:cNvPr id="3" name="Alt Başlık 2">
            <a:extLst>
              <a:ext uri="{FF2B5EF4-FFF2-40B4-BE49-F238E27FC236}">
                <a16:creationId xmlns:a16="http://schemas.microsoft.com/office/drawing/2014/main" id="{C16E839B-3382-D06E-5108-7473EFB40584}"/>
              </a:ext>
            </a:extLst>
          </p:cNvPr>
          <p:cNvSpPr>
            <a:spLocks noGrp="1"/>
          </p:cNvSpPr>
          <p:nvPr>
            <p:ph type="subTitle" idx="1"/>
          </p:nvPr>
        </p:nvSpPr>
        <p:spPr>
          <a:xfrm>
            <a:off x="1371600" y="3632200"/>
            <a:ext cx="9448800" cy="1238379"/>
          </a:xfrm>
        </p:spPr>
        <p:txBody>
          <a:bodyPr>
            <a:normAutofit/>
          </a:bodyPr>
          <a:lstStyle/>
          <a:p>
            <a:r>
              <a:rPr 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AIN420 Final Project</a:t>
            </a:r>
            <a:endParaRPr lang="tr-TR"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Yunus Emre B</a:t>
            </a:r>
            <a:r>
              <a:rPr lang="tr-TR"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AYRAKTAR</a:t>
            </a:r>
            <a:r>
              <a:rPr 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2210765023</a:t>
            </a:r>
            <a:endParaRPr lang="tr-TR"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Ali Yiğit Ş</a:t>
            </a:r>
            <a:r>
              <a:rPr lang="tr-TR"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ENYURT</a:t>
            </a:r>
            <a:r>
              <a:rPr 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- 2200765023</a:t>
            </a:r>
            <a:endParaRPr lang="tr-TR"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tr-TR" dirty="0"/>
          </a:p>
        </p:txBody>
      </p:sp>
    </p:spTree>
    <p:extLst>
      <p:ext uri="{BB962C8B-B14F-4D97-AF65-F5344CB8AC3E}">
        <p14:creationId xmlns:p14="http://schemas.microsoft.com/office/powerpoint/2010/main" val="3581533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26C69B-378E-6A93-34A4-E2E94BBBA15E}"/>
              </a:ext>
            </a:extLst>
          </p:cNvPr>
          <p:cNvSpPr>
            <a:spLocks noGrp="1"/>
          </p:cNvSpPr>
          <p:nvPr>
            <p:ph type="title"/>
          </p:nvPr>
        </p:nvSpPr>
        <p:spPr/>
        <p:txBody>
          <a:bodyPr>
            <a:normAutofit fontScale="90000"/>
          </a:bodyPr>
          <a:lstStyle/>
          <a:p>
            <a:r>
              <a:rPr lang="tr-TR" b="1" i="1" dirty="0"/>
              <a:t>Model 2 </a:t>
            </a:r>
            <a:r>
              <a:rPr lang="tr-TR" b="1" i="1" dirty="0" err="1"/>
              <a:t>loss</a:t>
            </a:r>
            <a:r>
              <a:rPr lang="tr-TR" b="1" i="1" dirty="0"/>
              <a:t> </a:t>
            </a:r>
            <a:r>
              <a:rPr lang="tr-TR" b="1" i="1" dirty="0" err="1"/>
              <a:t>values</a:t>
            </a:r>
            <a:r>
              <a:rPr lang="tr-TR" b="1" i="1" dirty="0"/>
              <a:t> </a:t>
            </a:r>
            <a:r>
              <a:rPr lang="tr-TR" b="1" i="1" dirty="0" err="1"/>
              <a:t>and</a:t>
            </a:r>
            <a:r>
              <a:rPr lang="tr-TR" b="1" i="1" dirty="0"/>
              <a:t> </a:t>
            </a:r>
            <a:r>
              <a:rPr lang="tr-TR" b="1" i="1" dirty="0" err="1"/>
              <a:t>predıcts</a:t>
            </a:r>
            <a:r>
              <a:rPr lang="tr-TR" b="1" i="1" dirty="0"/>
              <a:t> </a:t>
            </a:r>
            <a:r>
              <a:rPr lang="tr-TR" b="1" i="1" dirty="0" err="1"/>
              <a:t>comparıng</a:t>
            </a:r>
            <a:r>
              <a:rPr lang="tr-TR" b="1" i="1" dirty="0"/>
              <a:t> </a:t>
            </a:r>
            <a:r>
              <a:rPr lang="tr-TR" b="1" i="1" dirty="0" err="1"/>
              <a:t>wıth</a:t>
            </a:r>
            <a:r>
              <a:rPr lang="tr-TR" b="1" i="1" dirty="0"/>
              <a:t> </a:t>
            </a:r>
            <a:r>
              <a:rPr lang="tr-TR" b="1" i="1" dirty="0" err="1"/>
              <a:t>actual</a:t>
            </a:r>
            <a:r>
              <a:rPr lang="tr-TR" b="1" i="1" dirty="0"/>
              <a:t> </a:t>
            </a:r>
            <a:r>
              <a:rPr lang="tr-TR" b="1" i="1" dirty="0" err="1"/>
              <a:t>ımages</a:t>
            </a:r>
            <a:endParaRPr lang="tr-TR" b="1" i="1" dirty="0"/>
          </a:p>
        </p:txBody>
      </p:sp>
      <p:pic>
        <p:nvPicPr>
          <p:cNvPr id="5" name="İçerik Yer Tutucusu 4">
            <a:extLst>
              <a:ext uri="{FF2B5EF4-FFF2-40B4-BE49-F238E27FC236}">
                <a16:creationId xmlns:a16="http://schemas.microsoft.com/office/drawing/2014/main" id="{803FD7B6-E7BD-B760-0367-C8F5FB8FD3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41668" y="2315222"/>
            <a:ext cx="6181676" cy="4024313"/>
          </a:xfrm>
        </p:spPr>
      </p:pic>
      <p:pic>
        <p:nvPicPr>
          <p:cNvPr id="9" name="Resim 8">
            <a:extLst>
              <a:ext uri="{FF2B5EF4-FFF2-40B4-BE49-F238E27FC236}">
                <a16:creationId xmlns:a16="http://schemas.microsoft.com/office/drawing/2014/main" id="{C0B28B8C-CED1-3861-F0F2-32AD709E07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656" y="2315222"/>
            <a:ext cx="5504356" cy="4024313"/>
          </a:xfrm>
          <a:prstGeom prst="rect">
            <a:avLst/>
          </a:prstGeom>
        </p:spPr>
      </p:pic>
    </p:spTree>
    <p:extLst>
      <p:ext uri="{BB962C8B-B14F-4D97-AF65-F5344CB8AC3E}">
        <p14:creationId xmlns:p14="http://schemas.microsoft.com/office/powerpoint/2010/main" val="758644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7704237-6050-8EDC-692D-29D3D6924987}"/>
              </a:ext>
            </a:extLst>
          </p:cNvPr>
          <p:cNvSpPr>
            <a:spLocks noGrp="1"/>
          </p:cNvSpPr>
          <p:nvPr>
            <p:ph type="title"/>
          </p:nvPr>
        </p:nvSpPr>
        <p:spPr>
          <a:xfrm>
            <a:off x="3175518" y="279181"/>
            <a:ext cx="8610600" cy="1293028"/>
          </a:xfrm>
        </p:spPr>
        <p:txBody>
          <a:bodyPr/>
          <a:lstStyle/>
          <a:p>
            <a:r>
              <a:rPr lang="tr-TR" b="1" i="1" dirty="0"/>
              <a:t>MODEL 3 ARCHITECTURE</a:t>
            </a:r>
          </a:p>
        </p:txBody>
      </p:sp>
      <p:pic>
        <p:nvPicPr>
          <p:cNvPr id="5" name="İçerik Yer Tutucusu 4">
            <a:extLst>
              <a:ext uri="{FF2B5EF4-FFF2-40B4-BE49-F238E27FC236}">
                <a16:creationId xmlns:a16="http://schemas.microsoft.com/office/drawing/2014/main" id="{07DBF271-46C5-5BD8-8961-941789BFA0D9}"/>
              </a:ext>
            </a:extLst>
          </p:cNvPr>
          <p:cNvPicPr>
            <a:picLocks noGrp="1" noChangeAspect="1"/>
          </p:cNvPicPr>
          <p:nvPr>
            <p:ph idx="1"/>
          </p:nvPr>
        </p:nvPicPr>
        <p:blipFill>
          <a:blip r:embed="rId2"/>
          <a:stretch>
            <a:fillRect/>
          </a:stretch>
        </p:blipFill>
        <p:spPr>
          <a:xfrm>
            <a:off x="166217" y="1572209"/>
            <a:ext cx="11859565" cy="1838131"/>
          </a:xfrm>
          <a:prstGeom prst="rect">
            <a:avLst/>
          </a:prstGeom>
          <a:ln>
            <a:noFill/>
          </a:ln>
          <a:effectLst>
            <a:outerShdw blurRad="292100" dist="139700" dir="2700000" algn="tl" rotWithShape="0">
              <a:srgbClr val="333333">
                <a:alpha val="65000"/>
              </a:srgbClr>
            </a:outerShdw>
          </a:effectLst>
        </p:spPr>
      </p:pic>
      <p:pic>
        <p:nvPicPr>
          <p:cNvPr id="6" name="Resim 5">
            <a:extLst>
              <a:ext uri="{FF2B5EF4-FFF2-40B4-BE49-F238E27FC236}">
                <a16:creationId xmlns:a16="http://schemas.microsoft.com/office/drawing/2014/main" id="{7D30BDCE-503B-1005-B562-DB8EA45563F4}"/>
              </a:ext>
            </a:extLst>
          </p:cNvPr>
          <p:cNvPicPr>
            <a:picLocks noChangeAspect="1"/>
          </p:cNvPicPr>
          <p:nvPr/>
        </p:nvPicPr>
        <p:blipFill>
          <a:blip r:embed="rId3"/>
          <a:stretch>
            <a:fillRect/>
          </a:stretch>
        </p:blipFill>
        <p:spPr>
          <a:xfrm>
            <a:off x="9237306" y="3167042"/>
            <a:ext cx="3179407" cy="3491113"/>
          </a:xfrm>
          <a:prstGeom prst="rect">
            <a:avLst/>
          </a:prstGeom>
        </p:spPr>
      </p:pic>
      <p:sp>
        <p:nvSpPr>
          <p:cNvPr id="3" name="Metin kutusu 2">
            <a:extLst>
              <a:ext uri="{FF2B5EF4-FFF2-40B4-BE49-F238E27FC236}">
                <a16:creationId xmlns:a16="http://schemas.microsoft.com/office/drawing/2014/main" id="{075DBEBC-64A0-2D1C-F9D4-9775470A53CD}"/>
              </a:ext>
            </a:extLst>
          </p:cNvPr>
          <p:cNvSpPr txBox="1"/>
          <p:nvPr/>
        </p:nvSpPr>
        <p:spPr>
          <a:xfrm>
            <a:off x="4114800" y="4422710"/>
            <a:ext cx="2761861" cy="1477328"/>
          </a:xfrm>
          <a:prstGeom prst="rect">
            <a:avLst/>
          </a:prstGeom>
          <a:noFill/>
        </p:spPr>
        <p:txBody>
          <a:bodyPr wrap="square" rtlCol="0">
            <a:spAutoFit/>
          </a:bodyPr>
          <a:lstStyle/>
          <a:p>
            <a:r>
              <a:rPr lang="tr-TR" dirty="0"/>
              <a:t>LOSS </a:t>
            </a:r>
            <a:r>
              <a:rPr lang="tr-TR" dirty="0">
                <a:sym typeface="Wingdings" panose="05000000000000000000" pitchFamily="2" charset="2"/>
              </a:rPr>
              <a:t> MSE</a:t>
            </a:r>
          </a:p>
          <a:p>
            <a:r>
              <a:rPr lang="tr-TR" dirty="0">
                <a:sym typeface="Wingdings" panose="05000000000000000000" pitchFamily="2" charset="2"/>
              </a:rPr>
              <a:t>OPTIMIZER  ADAM</a:t>
            </a:r>
          </a:p>
          <a:p>
            <a:r>
              <a:rPr lang="tr-TR" dirty="0">
                <a:sym typeface="Wingdings" panose="05000000000000000000" pitchFamily="2" charset="2"/>
              </a:rPr>
              <a:t>BATCH SIZE  128</a:t>
            </a:r>
          </a:p>
          <a:p>
            <a:r>
              <a:rPr lang="tr-TR" dirty="0">
                <a:sym typeface="Wingdings" panose="05000000000000000000" pitchFamily="2" charset="2"/>
              </a:rPr>
              <a:t>EPOCH  120</a:t>
            </a:r>
          </a:p>
          <a:p>
            <a:r>
              <a:rPr lang="tr-TR" dirty="0">
                <a:sym typeface="Wingdings" panose="05000000000000000000" pitchFamily="2" charset="2"/>
              </a:rPr>
              <a:t>Learning Rate  0.001</a:t>
            </a:r>
            <a:endParaRPr lang="tr-TR" dirty="0"/>
          </a:p>
        </p:txBody>
      </p:sp>
    </p:spTree>
    <p:extLst>
      <p:ext uri="{BB962C8B-B14F-4D97-AF65-F5344CB8AC3E}">
        <p14:creationId xmlns:p14="http://schemas.microsoft.com/office/powerpoint/2010/main" val="2019652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16994F-597E-6426-C00B-4AD096915B18}"/>
              </a:ext>
            </a:extLst>
          </p:cNvPr>
          <p:cNvSpPr>
            <a:spLocks noGrp="1"/>
          </p:cNvSpPr>
          <p:nvPr>
            <p:ph type="title"/>
          </p:nvPr>
        </p:nvSpPr>
        <p:spPr/>
        <p:txBody>
          <a:bodyPr/>
          <a:lstStyle/>
          <a:p>
            <a:endParaRPr lang="tr-TR"/>
          </a:p>
        </p:txBody>
      </p:sp>
      <p:graphicFrame>
        <p:nvGraphicFramePr>
          <p:cNvPr id="4" name="İçerik Yer Tutucusu 3">
            <a:extLst>
              <a:ext uri="{FF2B5EF4-FFF2-40B4-BE49-F238E27FC236}">
                <a16:creationId xmlns:a16="http://schemas.microsoft.com/office/drawing/2014/main" id="{D7ACAD40-A19C-5271-92A8-34DFB18A2ECD}"/>
              </a:ext>
            </a:extLst>
          </p:cNvPr>
          <p:cNvGraphicFramePr>
            <a:graphicFrameLocks noGrp="1"/>
          </p:cNvGraphicFramePr>
          <p:nvPr>
            <p:ph idx="1"/>
            <p:extLst>
              <p:ext uri="{D42A27DB-BD31-4B8C-83A1-F6EECF244321}">
                <p14:modId xmlns:p14="http://schemas.microsoft.com/office/powerpoint/2010/main" val="1458643245"/>
              </p:ext>
            </p:extLst>
          </p:nvPr>
        </p:nvGraphicFramePr>
        <p:xfrm>
          <a:off x="0" y="0"/>
          <a:ext cx="12192005" cy="6858000"/>
        </p:xfrm>
        <a:graphic>
          <a:graphicData uri="http://schemas.openxmlformats.org/drawingml/2006/table">
            <a:tbl>
              <a:tblPr firstRow="1" bandRow="1">
                <a:tableStyleId>{073A0DAA-6AF3-43AB-8588-CEC1D06C72B9}</a:tableStyleId>
              </a:tblPr>
              <a:tblGrid>
                <a:gridCol w="1741715">
                  <a:extLst>
                    <a:ext uri="{9D8B030D-6E8A-4147-A177-3AD203B41FA5}">
                      <a16:colId xmlns:a16="http://schemas.microsoft.com/office/drawing/2014/main" val="2156260406"/>
                    </a:ext>
                  </a:extLst>
                </a:gridCol>
                <a:gridCol w="1741715">
                  <a:extLst>
                    <a:ext uri="{9D8B030D-6E8A-4147-A177-3AD203B41FA5}">
                      <a16:colId xmlns:a16="http://schemas.microsoft.com/office/drawing/2014/main" val="4272150275"/>
                    </a:ext>
                  </a:extLst>
                </a:gridCol>
                <a:gridCol w="1741715">
                  <a:extLst>
                    <a:ext uri="{9D8B030D-6E8A-4147-A177-3AD203B41FA5}">
                      <a16:colId xmlns:a16="http://schemas.microsoft.com/office/drawing/2014/main" val="3638729378"/>
                    </a:ext>
                  </a:extLst>
                </a:gridCol>
                <a:gridCol w="1741715">
                  <a:extLst>
                    <a:ext uri="{9D8B030D-6E8A-4147-A177-3AD203B41FA5}">
                      <a16:colId xmlns:a16="http://schemas.microsoft.com/office/drawing/2014/main" val="3108889017"/>
                    </a:ext>
                  </a:extLst>
                </a:gridCol>
                <a:gridCol w="1741715">
                  <a:extLst>
                    <a:ext uri="{9D8B030D-6E8A-4147-A177-3AD203B41FA5}">
                      <a16:colId xmlns:a16="http://schemas.microsoft.com/office/drawing/2014/main" val="2965128396"/>
                    </a:ext>
                  </a:extLst>
                </a:gridCol>
                <a:gridCol w="1741715">
                  <a:extLst>
                    <a:ext uri="{9D8B030D-6E8A-4147-A177-3AD203B41FA5}">
                      <a16:colId xmlns:a16="http://schemas.microsoft.com/office/drawing/2014/main" val="1759473680"/>
                    </a:ext>
                  </a:extLst>
                </a:gridCol>
                <a:gridCol w="1741715">
                  <a:extLst>
                    <a:ext uri="{9D8B030D-6E8A-4147-A177-3AD203B41FA5}">
                      <a16:colId xmlns:a16="http://schemas.microsoft.com/office/drawing/2014/main" val="1470072303"/>
                    </a:ext>
                  </a:extLst>
                </a:gridCol>
              </a:tblGrid>
              <a:tr h="428625">
                <a:tc>
                  <a:txBody>
                    <a:bodyPr/>
                    <a:lstStyle/>
                    <a:p>
                      <a:pPr algn="ctr"/>
                      <a:r>
                        <a:rPr lang="tr-TR" dirty="0"/>
                        <a:t>TYPE</a:t>
                      </a:r>
                    </a:p>
                  </a:txBody>
                  <a:tcPr anchor="ctr"/>
                </a:tc>
                <a:tc>
                  <a:txBody>
                    <a:bodyPr/>
                    <a:lstStyle/>
                    <a:p>
                      <a:pPr algn="ctr"/>
                      <a:r>
                        <a:rPr lang="tr-TR" dirty="0"/>
                        <a:t>W/H</a:t>
                      </a:r>
                    </a:p>
                  </a:txBody>
                  <a:tcPr anchor="ctr"/>
                </a:tc>
                <a:tc>
                  <a:txBody>
                    <a:bodyPr/>
                    <a:lstStyle/>
                    <a:p>
                      <a:pPr algn="ctr"/>
                      <a:r>
                        <a:rPr lang="tr-TR" dirty="0"/>
                        <a:t>C </a:t>
                      </a:r>
                      <a:r>
                        <a:rPr lang="tr-TR" dirty="0" err="1"/>
                        <a:t>In</a:t>
                      </a:r>
                      <a:endParaRPr lang="tr-TR" dirty="0"/>
                    </a:p>
                  </a:txBody>
                  <a:tcPr anchor="ctr"/>
                </a:tc>
                <a:tc>
                  <a:txBody>
                    <a:bodyPr/>
                    <a:lstStyle/>
                    <a:p>
                      <a:pPr algn="ctr"/>
                      <a:r>
                        <a:rPr lang="tr-TR" dirty="0"/>
                        <a:t>C </a:t>
                      </a:r>
                      <a:r>
                        <a:rPr lang="tr-TR" dirty="0" err="1"/>
                        <a:t>Out</a:t>
                      </a:r>
                      <a:endParaRPr lang="tr-TR" dirty="0"/>
                    </a:p>
                  </a:txBody>
                  <a:tcPr anchor="ctr"/>
                </a:tc>
                <a:tc>
                  <a:txBody>
                    <a:bodyPr/>
                    <a:lstStyle/>
                    <a:p>
                      <a:pPr algn="ctr"/>
                      <a:r>
                        <a:rPr lang="tr-TR" dirty="0"/>
                        <a:t>K</a:t>
                      </a:r>
                    </a:p>
                  </a:txBody>
                  <a:tcPr anchor="ctr"/>
                </a:tc>
                <a:tc>
                  <a:txBody>
                    <a:bodyPr/>
                    <a:lstStyle/>
                    <a:p>
                      <a:pPr algn="ctr"/>
                      <a:r>
                        <a:rPr lang="tr-TR" dirty="0"/>
                        <a:t>S</a:t>
                      </a:r>
                    </a:p>
                  </a:txBody>
                  <a:tcPr anchor="ctr"/>
                </a:tc>
                <a:tc>
                  <a:txBody>
                    <a:bodyPr/>
                    <a:lstStyle/>
                    <a:p>
                      <a:pPr algn="ctr"/>
                      <a:r>
                        <a:rPr lang="tr-TR" dirty="0"/>
                        <a:t>P</a:t>
                      </a:r>
                    </a:p>
                  </a:txBody>
                  <a:tcPr anchor="ctr"/>
                </a:tc>
                <a:extLst>
                  <a:ext uri="{0D108BD9-81ED-4DB2-BD59-A6C34878D82A}">
                    <a16:rowId xmlns:a16="http://schemas.microsoft.com/office/drawing/2014/main" val="3252958231"/>
                  </a:ext>
                </a:extLst>
              </a:tr>
              <a:tr h="428625">
                <a:tc>
                  <a:txBody>
                    <a:bodyPr/>
                    <a:lstStyle/>
                    <a:p>
                      <a:pPr algn="ctr"/>
                      <a:r>
                        <a:rPr lang="tr-TR" dirty="0"/>
                        <a:t>Conv2D</a:t>
                      </a:r>
                    </a:p>
                  </a:txBody>
                  <a:tcPr anchor="ctr"/>
                </a:tc>
                <a:tc>
                  <a:txBody>
                    <a:bodyPr/>
                    <a:lstStyle/>
                    <a:p>
                      <a:pPr algn="ctr"/>
                      <a:r>
                        <a:rPr lang="tr-TR" dirty="0"/>
                        <a:t>320</a:t>
                      </a:r>
                    </a:p>
                  </a:txBody>
                  <a:tcPr anchor="ctr"/>
                </a:tc>
                <a:tc>
                  <a:txBody>
                    <a:bodyPr/>
                    <a:lstStyle/>
                    <a:p>
                      <a:pPr algn="ctr"/>
                      <a:r>
                        <a:rPr lang="tr-TR" dirty="0"/>
                        <a:t>1</a:t>
                      </a:r>
                    </a:p>
                  </a:txBody>
                  <a:tcPr anchor="ctr"/>
                </a:tc>
                <a:tc>
                  <a:txBody>
                    <a:bodyPr/>
                    <a:lstStyle/>
                    <a:p>
                      <a:pPr algn="ctr"/>
                      <a:r>
                        <a:rPr lang="tr-TR" dirty="0"/>
                        <a:t>32</a:t>
                      </a:r>
                    </a:p>
                  </a:txBody>
                  <a:tcPr anchor="ctr"/>
                </a:tc>
                <a:tc>
                  <a:txBody>
                    <a:bodyPr/>
                    <a:lstStyle/>
                    <a:p>
                      <a:pPr algn="ctr"/>
                      <a:r>
                        <a:rPr lang="tr-TR" dirty="0"/>
                        <a:t>(4,4)</a:t>
                      </a:r>
                    </a:p>
                  </a:txBody>
                  <a:tcPr anchor="ctr"/>
                </a:tc>
                <a:tc>
                  <a:txBody>
                    <a:bodyPr/>
                    <a:lstStyle/>
                    <a:p>
                      <a:pPr algn="ctr"/>
                      <a:r>
                        <a:rPr lang="tr-TR" dirty="0"/>
                        <a:t>2</a:t>
                      </a:r>
                    </a:p>
                  </a:txBody>
                  <a:tcPr anchor="ctr"/>
                </a:tc>
                <a:tc>
                  <a:txBody>
                    <a:bodyPr/>
                    <a:lstStyle/>
                    <a:p>
                      <a:pPr algn="ctr"/>
                      <a:r>
                        <a:rPr lang="tr-TR" dirty="0"/>
                        <a:t>1</a:t>
                      </a:r>
                    </a:p>
                  </a:txBody>
                  <a:tcPr anchor="ctr"/>
                </a:tc>
                <a:extLst>
                  <a:ext uri="{0D108BD9-81ED-4DB2-BD59-A6C34878D82A}">
                    <a16:rowId xmlns:a16="http://schemas.microsoft.com/office/drawing/2014/main" val="3007913210"/>
                  </a:ext>
                </a:extLst>
              </a:tr>
              <a:tr h="428625">
                <a:tc>
                  <a:txBody>
                    <a:bodyPr/>
                    <a:lstStyle/>
                    <a:p>
                      <a:pPr algn="ctr"/>
                      <a:r>
                        <a:rPr lang="tr-TR" dirty="0"/>
                        <a:t>Conv2D</a:t>
                      </a:r>
                    </a:p>
                  </a:txBody>
                  <a:tcPr anchor="ctr"/>
                </a:tc>
                <a:tc>
                  <a:txBody>
                    <a:bodyPr/>
                    <a:lstStyle/>
                    <a:p>
                      <a:pPr algn="ctr"/>
                      <a:r>
                        <a:rPr lang="tr-TR" dirty="0"/>
                        <a:t>160</a:t>
                      </a:r>
                    </a:p>
                  </a:txBody>
                  <a:tcPr anchor="ctr"/>
                </a:tc>
                <a:tc>
                  <a:txBody>
                    <a:bodyPr/>
                    <a:lstStyle/>
                    <a:p>
                      <a:pPr algn="ctr"/>
                      <a:r>
                        <a:rPr lang="tr-TR" dirty="0"/>
                        <a:t>32</a:t>
                      </a:r>
                    </a:p>
                  </a:txBody>
                  <a:tcPr anchor="ctr"/>
                </a:tc>
                <a:tc>
                  <a:txBody>
                    <a:bodyPr/>
                    <a:lstStyle/>
                    <a:p>
                      <a:pPr algn="ctr"/>
                      <a:r>
                        <a:rPr lang="tr-TR" dirty="0"/>
                        <a:t>64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(4,4)</a:t>
                      </a:r>
                    </a:p>
                  </a:txBody>
                  <a:tcPr anchor="ctr"/>
                </a:tc>
                <a:tc>
                  <a:txBody>
                    <a:bodyPr/>
                    <a:lstStyle/>
                    <a:p>
                      <a:pPr algn="ctr"/>
                      <a:r>
                        <a:rPr lang="tr-TR" dirty="0"/>
                        <a:t>2</a:t>
                      </a:r>
                    </a:p>
                  </a:txBody>
                  <a:tcPr anchor="ctr"/>
                </a:tc>
                <a:tc>
                  <a:txBody>
                    <a:bodyPr/>
                    <a:lstStyle/>
                    <a:p>
                      <a:pPr algn="ctr"/>
                      <a:r>
                        <a:rPr lang="tr-TR" dirty="0"/>
                        <a:t>1</a:t>
                      </a:r>
                    </a:p>
                  </a:txBody>
                  <a:tcPr anchor="ctr"/>
                </a:tc>
                <a:extLst>
                  <a:ext uri="{0D108BD9-81ED-4DB2-BD59-A6C34878D82A}">
                    <a16:rowId xmlns:a16="http://schemas.microsoft.com/office/drawing/2014/main" val="979190013"/>
                  </a:ext>
                </a:extLst>
              </a:tr>
              <a:tr h="428625">
                <a:tc>
                  <a:txBody>
                    <a:bodyPr/>
                    <a:lstStyle/>
                    <a:p>
                      <a:pPr algn="ctr"/>
                      <a:r>
                        <a:rPr lang="tr-TR" dirty="0"/>
                        <a:t>Conv2D</a:t>
                      </a:r>
                    </a:p>
                  </a:txBody>
                  <a:tcPr anchor="ctr"/>
                </a:tc>
                <a:tc>
                  <a:txBody>
                    <a:bodyPr/>
                    <a:lstStyle/>
                    <a:p>
                      <a:pPr algn="ctr"/>
                      <a:r>
                        <a:rPr lang="tr-TR" dirty="0"/>
                        <a:t>80</a:t>
                      </a:r>
                    </a:p>
                  </a:txBody>
                  <a:tcPr anchor="ctr"/>
                </a:tc>
                <a:tc>
                  <a:txBody>
                    <a:bodyPr/>
                    <a:lstStyle/>
                    <a:p>
                      <a:pPr algn="ctr"/>
                      <a:r>
                        <a:rPr lang="tr-TR" dirty="0"/>
                        <a:t>64</a:t>
                      </a:r>
                    </a:p>
                  </a:txBody>
                  <a:tcPr anchor="ctr"/>
                </a:tc>
                <a:tc>
                  <a:txBody>
                    <a:bodyPr/>
                    <a:lstStyle/>
                    <a:p>
                      <a:pPr algn="ctr"/>
                      <a:r>
                        <a:rPr lang="tr-TR" dirty="0"/>
                        <a:t>128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(4,4)</a:t>
                      </a:r>
                    </a:p>
                  </a:txBody>
                  <a:tcPr anchor="ctr"/>
                </a:tc>
                <a:tc>
                  <a:txBody>
                    <a:bodyPr/>
                    <a:lstStyle/>
                    <a:p>
                      <a:pPr algn="ctr"/>
                      <a:r>
                        <a:rPr lang="tr-TR" dirty="0"/>
                        <a:t>2</a:t>
                      </a:r>
                    </a:p>
                  </a:txBody>
                  <a:tcPr anchor="ctr"/>
                </a:tc>
                <a:tc>
                  <a:txBody>
                    <a:bodyPr/>
                    <a:lstStyle/>
                    <a:p>
                      <a:pPr algn="ctr"/>
                      <a:r>
                        <a:rPr lang="tr-TR" dirty="0"/>
                        <a:t>1</a:t>
                      </a:r>
                    </a:p>
                  </a:txBody>
                  <a:tcPr anchor="ctr"/>
                </a:tc>
                <a:extLst>
                  <a:ext uri="{0D108BD9-81ED-4DB2-BD59-A6C34878D82A}">
                    <a16:rowId xmlns:a16="http://schemas.microsoft.com/office/drawing/2014/main" val="1914844091"/>
                  </a:ext>
                </a:extLst>
              </a:tr>
              <a:tr h="428625">
                <a:tc>
                  <a:txBody>
                    <a:bodyPr/>
                    <a:lstStyle/>
                    <a:p>
                      <a:pPr algn="ctr"/>
                      <a:r>
                        <a:rPr lang="tr-TR" dirty="0"/>
                        <a:t>Conv2D</a:t>
                      </a:r>
                    </a:p>
                  </a:txBody>
                  <a:tcPr anchor="ctr"/>
                </a:tc>
                <a:tc>
                  <a:txBody>
                    <a:bodyPr/>
                    <a:lstStyle/>
                    <a:p>
                      <a:pPr algn="ctr"/>
                      <a:r>
                        <a:rPr lang="tr-TR" dirty="0"/>
                        <a:t>40</a:t>
                      </a:r>
                    </a:p>
                  </a:txBody>
                  <a:tcPr anchor="ctr"/>
                </a:tc>
                <a:tc>
                  <a:txBody>
                    <a:bodyPr/>
                    <a:lstStyle/>
                    <a:p>
                      <a:pPr algn="ctr"/>
                      <a:r>
                        <a:rPr lang="tr-TR" dirty="0"/>
                        <a:t>128</a:t>
                      </a:r>
                    </a:p>
                  </a:txBody>
                  <a:tcPr anchor="ctr"/>
                </a:tc>
                <a:tc>
                  <a:txBody>
                    <a:bodyPr/>
                    <a:lstStyle/>
                    <a:p>
                      <a:pPr algn="ctr"/>
                      <a:r>
                        <a:rPr lang="tr-TR" dirty="0"/>
                        <a:t>256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(4,4)</a:t>
                      </a:r>
                    </a:p>
                  </a:txBody>
                  <a:tcPr anchor="ctr"/>
                </a:tc>
                <a:tc>
                  <a:txBody>
                    <a:bodyPr/>
                    <a:lstStyle/>
                    <a:p>
                      <a:pPr algn="ctr"/>
                      <a:r>
                        <a:rPr lang="tr-TR" dirty="0"/>
                        <a:t>2</a:t>
                      </a:r>
                    </a:p>
                  </a:txBody>
                  <a:tcPr anchor="ctr"/>
                </a:tc>
                <a:tc>
                  <a:txBody>
                    <a:bodyPr/>
                    <a:lstStyle/>
                    <a:p>
                      <a:pPr algn="ctr"/>
                      <a:r>
                        <a:rPr lang="tr-TR" dirty="0"/>
                        <a:t>1</a:t>
                      </a:r>
                    </a:p>
                  </a:txBody>
                  <a:tcPr anchor="ctr"/>
                </a:tc>
                <a:extLst>
                  <a:ext uri="{0D108BD9-81ED-4DB2-BD59-A6C34878D82A}">
                    <a16:rowId xmlns:a16="http://schemas.microsoft.com/office/drawing/2014/main" val="3033978929"/>
                  </a:ext>
                </a:extLst>
              </a:tr>
              <a:tr h="428625">
                <a:tc>
                  <a:txBody>
                    <a:bodyPr/>
                    <a:lstStyle/>
                    <a:p>
                      <a:pPr algn="ctr"/>
                      <a:r>
                        <a:rPr lang="tr-TR" dirty="0"/>
                        <a:t>Conv2D</a:t>
                      </a:r>
                    </a:p>
                  </a:txBody>
                  <a:tcPr anchor="ctr"/>
                </a:tc>
                <a:tc>
                  <a:txBody>
                    <a:bodyPr/>
                    <a:lstStyle/>
                    <a:p>
                      <a:pPr algn="ctr"/>
                      <a:r>
                        <a:rPr lang="tr-TR" dirty="0"/>
                        <a:t>20</a:t>
                      </a:r>
                    </a:p>
                  </a:txBody>
                  <a:tcPr anchor="ctr"/>
                </a:tc>
                <a:tc>
                  <a:txBody>
                    <a:bodyPr/>
                    <a:lstStyle/>
                    <a:p>
                      <a:pPr algn="ctr"/>
                      <a:r>
                        <a:rPr lang="tr-TR" dirty="0"/>
                        <a:t>256</a:t>
                      </a:r>
                    </a:p>
                  </a:txBody>
                  <a:tcPr anchor="ctr"/>
                </a:tc>
                <a:tc>
                  <a:txBody>
                    <a:bodyPr/>
                    <a:lstStyle/>
                    <a:p>
                      <a:pPr algn="ctr"/>
                      <a:r>
                        <a:rPr lang="tr-TR" dirty="0"/>
                        <a:t>256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(4,4)</a:t>
                      </a:r>
                    </a:p>
                  </a:txBody>
                  <a:tcPr anchor="ctr"/>
                </a:tc>
                <a:tc>
                  <a:txBody>
                    <a:bodyPr/>
                    <a:lstStyle/>
                    <a:p>
                      <a:pPr algn="ctr"/>
                      <a:r>
                        <a:rPr lang="tr-TR" dirty="0"/>
                        <a:t>2</a:t>
                      </a:r>
                    </a:p>
                  </a:txBody>
                  <a:tcPr anchor="ctr"/>
                </a:tc>
                <a:tc>
                  <a:txBody>
                    <a:bodyPr/>
                    <a:lstStyle/>
                    <a:p>
                      <a:pPr algn="ctr"/>
                      <a:r>
                        <a:rPr lang="tr-TR" dirty="0"/>
                        <a:t>3</a:t>
                      </a:r>
                    </a:p>
                  </a:txBody>
                  <a:tcPr anchor="ctr"/>
                </a:tc>
                <a:extLst>
                  <a:ext uri="{0D108BD9-81ED-4DB2-BD59-A6C34878D82A}">
                    <a16:rowId xmlns:a16="http://schemas.microsoft.com/office/drawing/2014/main" val="3864755090"/>
                  </a:ext>
                </a:extLst>
              </a:tr>
              <a:tr h="428625">
                <a:tc>
                  <a:txBody>
                    <a:bodyPr/>
                    <a:lstStyle/>
                    <a:p>
                      <a:pPr algn="ctr"/>
                      <a:r>
                        <a:rPr lang="tr-TR" dirty="0"/>
                        <a:t>Conv2D</a:t>
                      </a:r>
                    </a:p>
                  </a:txBody>
                  <a:tcPr anchor="ctr"/>
                </a:tc>
                <a:tc>
                  <a:txBody>
                    <a:bodyPr/>
                    <a:lstStyle/>
                    <a:p>
                      <a:pPr algn="ctr"/>
                      <a:r>
                        <a:rPr lang="tr-TR" dirty="0"/>
                        <a:t>20</a:t>
                      </a:r>
                    </a:p>
                  </a:txBody>
                  <a:tcPr anchor="ctr"/>
                </a:tc>
                <a:tc>
                  <a:txBody>
                    <a:bodyPr/>
                    <a:lstStyle/>
                    <a:p>
                      <a:pPr algn="ctr"/>
                      <a:r>
                        <a:rPr lang="tr-TR" dirty="0"/>
                        <a:t>256</a:t>
                      </a:r>
                    </a:p>
                  </a:txBody>
                  <a:tcPr anchor="ctr"/>
                </a:tc>
                <a:tc>
                  <a:txBody>
                    <a:bodyPr/>
                    <a:lstStyle/>
                    <a:p>
                      <a:pPr algn="ctr"/>
                      <a:r>
                        <a:rPr lang="tr-TR" dirty="0"/>
                        <a:t>256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(4,4)</a:t>
                      </a:r>
                    </a:p>
                  </a:txBody>
                  <a:tcPr anchor="ctr"/>
                </a:tc>
                <a:tc>
                  <a:txBody>
                    <a:bodyPr/>
                    <a:lstStyle/>
                    <a:p>
                      <a:pPr algn="ctr"/>
                      <a:r>
                        <a:rPr lang="tr-TR" dirty="0"/>
                        <a:t>2</a:t>
                      </a:r>
                    </a:p>
                  </a:txBody>
                  <a:tcPr anchor="ctr"/>
                </a:tc>
                <a:tc>
                  <a:txBody>
                    <a:bodyPr/>
                    <a:lstStyle/>
                    <a:p>
                      <a:pPr algn="ctr"/>
                      <a:r>
                        <a:rPr lang="tr-TR" dirty="0"/>
                        <a:t>3</a:t>
                      </a:r>
                    </a:p>
                  </a:txBody>
                  <a:tcPr anchor="ctr"/>
                </a:tc>
                <a:extLst>
                  <a:ext uri="{0D108BD9-81ED-4DB2-BD59-A6C34878D82A}">
                    <a16:rowId xmlns:a16="http://schemas.microsoft.com/office/drawing/2014/main" val="3857709545"/>
                  </a:ext>
                </a:extLst>
              </a:tr>
              <a:tr h="428625">
                <a:tc>
                  <a:txBody>
                    <a:bodyPr/>
                    <a:lstStyle/>
                    <a:p>
                      <a:pPr algn="ctr"/>
                      <a:r>
                        <a:rPr lang="tr-TR" dirty="0"/>
                        <a:t>T Conv2D</a:t>
                      </a:r>
                    </a:p>
                  </a:txBody>
                  <a:tcPr anchor="ctr"/>
                </a:tc>
                <a:tc>
                  <a:txBody>
                    <a:bodyPr/>
                    <a:lstStyle/>
                    <a:p>
                      <a:pPr algn="ctr"/>
                      <a:r>
                        <a:rPr lang="tr-TR" dirty="0"/>
                        <a:t>20</a:t>
                      </a:r>
                    </a:p>
                  </a:txBody>
                  <a:tcPr anchor="ctr"/>
                </a:tc>
                <a:tc>
                  <a:txBody>
                    <a:bodyPr/>
                    <a:lstStyle/>
                    <a:p>
                      <a:pPr algn="ctr"/>
                      <a:r>
                        <a:rPr lang="tr-TR" dirty="0"/>
                        <a:t>256</a:t>
                      </a:r>
                    </a:p>
                  </a:txBody>
                  <a:tcPr anchor="ctr"/>
                </a:tc>
                <a:tc>
                  <a:txBody>
                    <a:bodyPr/>
                    <a:lstStyle/>
                    <a:p>
                      <a:pPr algn="ctr"/>
                      <a:r>
                        <a:rPr lang="tr-TR" dirty="0"/>
                        <a:t>128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(4,4)</a:t>
                      </a:r>
                    </a:p>
                  </a:txBody>
                  <a:tcPr anchor="ctr"/>
                </a:tc>
                <a:tc>
                  <a:txBody>
                    <a:bodyPr/>
                    <a:lstStyle/>
                    <a:p>
                      <a:pPr algn="ctr"/>
                      <a:r>
                        <a:rPr lang="tr-TR" dirty="0"/>
                        <a:t>2</a:t>
                      </a:r>
                    </a:p>
                  </a:txBody>
                  <a:tcPr anchor="ctr"/>
                </a:tc>
                <a:tc>
                  <a:txBody>
                    <a:bodyPr/>
                    <a:lstStyle/>
                    <a:p>
                      <a:pPr algn="ctr"/>
                      <a:r>
                        <a:rPr lang="tr-TR" dirty="0"/>
                        <a:t>1</a:t>
                      </a:r>
                    </a:p>
                  </a:txBody>
                  <a:tcPr anchor="ctr"/>
                </a:tc>
                <a:extLst>
                  <a:ext uri="{0D108BD9-81ED-4DB2-BD59-A6C34878D82A}">
                    <a16:rowId xmlns:a16="http://schemas.microsoft.com/office/drawing/2014/main" val="523453907"/>
                  </a:ext>
                </a:extLst>
              </a:tr>
              <a:tr h="428625">
                <a:tc>
                  <a:txBody>
                    <a:bodyPr/>
                    <a:lstStyle/>
                    <a:p>
                      <a:pPr algn="ctr"/>
                      <a:r>
                        <a:rPr lang="tr-TR" dirty="0" err="1"/>
                        <a:t>Concat</a:t>
                      </a:r>
                      <a:endParaRPr lang="tr-TR" dirty="0"/>
                    </a:p>
                  </a:txBody>
                  <a:tcPr anchor="ctr"/>
                </a:tc>
                <a:tc>
                  <a:txBody>
                    <a:bodyPr/>
                    <a:lstStyle/>
                    <a:p>
                      <a:pPr algn="ctr"/>
                      <a:r>
                        <a:rPr lang="tr-TR" dirty="0"/>
                        <a:t>40</a:t>
                      </a:r>
                    </a:p>
                  </a:txBody>
                  <a:tcPr anchor="ctr"/>
                </a:tc>
                <a:tc>
                  <a:txBody>
                    <a:bodyPr/>
                    <a:lstStyle/>
                    <a:p>
                      <a:pPr algn="ctr"/>
                      <a:r>
                        <a:rPr lang="tr-TR" dirty="0"/>
                        <a:t>128</a:t>
                      </a:r>
                    </a:p>
                  </a:txBody>
                  <a:tcPr anchor="ctr"/>
                </a:tc>
                <a:tc>
                  <a:txBody>
                    <a:bodyPr/>
                    <a:lstStyle/>
                    <a:p>
                      <a:pPr algn="ctr"/>
                      <a:r>
                        <a:rPr lang="tr-TR" dirty="0"/>
                        <a:t>256</a:t>
                      </a:r>
                    </a:p>
                  </a:txBody>
                  <a:tcPr anchor="ctr"/>
                </a:tc>
                <a:tc>
                  <a:txBody>
                    <a:bodyPr/>
                    <a:lstStyle/>
                    <a:p>
                      <a:pPr algn="ctr"/>
                      <a:r>
                        <a:rPr lang="tr-TR" dirty="0"/>
                        <a:t>-</a:t>
                      </a:r>
                    </a:p>
                  </a:txBody>
                  <a:tcPr anchor="ctr"/>
                </a:tc>
                <a:tc>
                  <a:txBody>
                    <a:bodyPr/>
                    <a:lstStyle/>
                    <a:p>
                      <a:pPr algn="ctr"/>
                      <a:r>
                        <a:rPr lang="tr-TR" dirty="0"/>
                        <a:t>-</a:t>
                      </a:r>
                    </a:p>
                  </a:txBody>
                  <a:tcPr anchor="ctr"/>
                </a:tc>
                <a:tc>
                  <a:txBody>
                    <a:bodyPr/>
                    <a:lstStyle/>
                    <a:p>
                      <a:pPr algn="ctr"/>
                      <a:r>
                        <a:rPr lang="tr-TR" dirty="0"/>
                        <a:t>-</a:t>
                      </a:r>
                    </a:p>
                  </a:txBody>
                  <a:tcPr anchor="ctr"/>
                </a:tc>
                <a:extLst>
                  <a:ext uri="{0D108BD9-81ED-4DB2-BD59-A6C34878D82A}">
                    <a16:rowId xmlns:a16="http://schemas.microsoft.com/office/drawing/2014/main" val="3360256828"/>
                  </a:ext>
                </a:extLst>
              </a:tr>
              <a:tr h="428625">
                <a:tc>
                  <a:txBody>
                    <a:bodyPr/>
                    <a:lstStyle/>
                    <a:p>
                      <a:pPr algn="ctr"/>
                      <a:r>
                        <a:rPr lang="tr-TR" dirty="0"/>
                        <a:t>T Conv2D</a:t>
                      </a:r>
                    </a:p>
                  </a:txBody>
                  <a:tcPr anchor="ctr"/>
                </a:tc>
                <a:tc>
                  <a:txBody>
                    <a:bodyPr/>
                    <a:lstStyle/>
                    <a:p>
                      <a:pPr algn="ctr"/>
                      <a:r>
                        <a:rPr lang="tr-TR" dirty="0"/>
                        <a:t>40</a:t>
                      </a:r>
                    </a:p>
                  </a:txBody>
                  <a:tcPr anchor="ctr"/>
                </a:tc>
                <a:tc>
                  <a:txBody>
                    <a:bodyPr/>
                    <a:lstStyle/>
                    <a:p>
                      <a:pPr algn="ctr"/>
                      <a:r>
                        <a:rPr lang="tr-TR" dirty="0"/>
                        <a:t>256</a:t>
                      </a:r>
                    </a:p>
                  </a:txBody>
                  <a:tcPr anchor="ctr"/>
                </a:tc>
                <a:tc>
                  <a:txBody>
                    <a:bodyPr/>
                    <a:lstStyle/>
                    <a:p>
                      <a:pPr algn="ctr"/>
                      <a:r>
                        <a:rPr lang="tr-TR" dirty="0"/>
                        <a:t>64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(4,4)</a:t>
                      </a:r>
                    </a:p>
                  </a:txBody>
                  <a:tcPr anchor="ctr"/>
                </a:tc>
                <a:tc>
                  <a:txBody>
                    <a:bodyPr/>
                    <a:lstStyle/>
                    <a:p>
                      <a:pPr algn="ctr"/>
                      <a:r>
                        <a:rPr lang="tr-TR" dirty="0"/>
                        <a:t>2</a:t>
                      </a:r>
                    </a:p>
                  </a:txBody>
                  <a:tcPr anchor="ctr"/>
                </a:tc>
                <a:tc>
                  <a:txBody>
                    <a:bodyPr/>
                    <a:lstStyle/>
                    <a:p>
                      <a:pPr algn="ctr"/>
                      <a:r>
                        <a:rPr lang="tr-TR" dirty="0"/>
                        <a:t>1</a:t>
                      </a:r>
                    </a:p>
                  </a:txBody>
                  <a:tcPr anchor="ctr"/>
                </a:tc>
                <a:extLst>
                  <a:ext uri="{0D108BD9-81ED-4DB2-BD59-A6C34878D82A}">
                    <a16:rowId xmlns:a16="http://schemas.microsoft.com/office/drawing/2014/main" val="1163445554"/>
                  </a:ext>
                </a:extLst>
              </a:tr>
              <a:tr h="428625">
                <a:tc>
                  <a:txBody>
                    <a:bodyPr/>
                    <a:lstStyle/>
                    <a:p>
                      <a:pPr algn="ctr"/>
                      <a:r>
                        <a:rPr lang="tr-TR" dirty="0" err="1"/>
                        <a:t>Concat</a:t>
                      </a:r>
                      <a:endParaRPr lang="tr-TR" dirty="0"/>
                    </a:p>
                  </a:txBody>
                  <a:tcPr anchor="ctr"/>
                </a:tc>
                <a:tc>
                  <a:txBody>
                    <a:bodyPr/>
                    <a:lstStyle/>
                    <a:p>
                      <a:pPr algn="ctr"/>
                      <a:r>
                        <a:rPr lang="tr-TR" dirty="0"/>
                        <a:t>80</a:t>
                      </a:r>
                    </a:p>
                  </a:txBody>
                  <a:tcPr anchor="ctr"/>
                </a:tc>
                <a:tc>
                  <a:txBody>
                    <a:bodyPr/>
                    <a:lstStyle/>
                    <a:p>
                      <a:pPr algn="ctr"/>
                      <a:r>
                        <a:rPr lang="tr-TR" dirty="0"/>
                        <a:t>64</a:t>
                      </a:r>
                    </a:p>
                  </a:txBody>
                  <a:tcPr anchor="ctr"/>
                </a:tc>
                <a:tc>
                  <a:txBody>
                    <a:bodyPr/>
                    <a:lstStyle/>
                    <a:p>
                      <a:pPr algn="ctr"/>
                      <a:r>
                        <a:rPr lang="tr-TR" dirty="0"/>
                        <a:t>128</a:t>
                      </a:r>
                    </a:p>
                  </a:txBody>
                  <a:tcPr anchor="ctr"/>
                </a:tc>
                <a:tc>
                  <a:txBody>
                    <a:bodyPr/>
                    <a:lstStyle/>
                    <a:p>
                      <a:pPr algn="ctr"/>
                      <a:r>
                        <a:rPr lang="tr-TR" dirty="0"/>
                        <a:t>-</a:t>
                      </a:r>
                    </a:p>
                  </a:txBody>
                  <a:tcPr anchor="ctr"/>
                </a:tc>
                <a:tc>
                  <a:txBody>
                    <a:bodyPr/>
                    <a:lstStyle/>
                    <a:p>
                      <a:pPr algn="ctr"/>
                      <a:r>
                        <a:rPr lang="tr-TR" dirty="0"/>
                        <a:t>-</a:t>
                      </a:r>
                    </a:p>
                  </a:txBody>
                  <a:tcPr anchor="ctr"/>
                </a:tc>
                <a:tc>
                  <a:txBody>
                    <a:bodyPr/>
                    <a:lstStyle/>
                    <a:p>
                      <a:pPr algn="ctr"/>
                      <a:r>
                        <a:rPr lang="tr-TR" dirty="0"/>
                        <a:t>-</a:t>
                      </a:r>
                    </a:p>
                  </a:txBody>
                  <a:tcPr anchor="ctr"/>
                </a:tc>
                <a:extLst>
                  <a:ext uri="{0D108BD9-81ED-4DB2-BD59-A6C34878D82A}">
                    <a16:rowId xmlns:a16="http://schemas.microsoft.com/office/drawing/2014/main" val="4203126332"/>
                  </a:ext>
                </a:extLst>
              </a:tr>
              <a:tr h="428625">
                <a:tc>
                  <a:txBody>
                    <a:bodyPr/>
                    <a:lstStyle/>
                    <a:p>
                      <a:pPr algn="ctr"/>
                      <a:r>
                        <a:rPr lang="tr-TR" dirty="0"/>
                        <a:t>T Conv2D</a:t>
                      </a:r>
                    </a:p>
                  </a:txBody>
                  <a:tcPr anchor="ctr"/>
                </a:tc>
                <a:tc>
                  <a:txBody>
                    <a:bodyPr/>
                    <a:lstStyle/>
                    <a:p>
                      <a:pPr algn="ctr"/>
                      <a:r>
                        <a:rPr lang="tr-TR" dirty="0"/>
                        <a:t>80</a:t>
                      </a:r>
                    </a:p>
                  </a:txBody>
                  <a:tcPr anchor="ctr"/>
                </a:tc>
                <a:tc>
                  <a:txBody>
                    <a:bodyPr/>
                    <a:lstStyle/>
                    <a:p>
                      <a:pPr algn="ctr"/>
                      <a:r>
                        <a:rPr lang="tr-TR" dirty="0"/>
                        <a:t>128</a:t>
                      </a:r>
                    </a:p>
                  </a:txBody>
                  <a:tcPr anchor="ctr"/>
                </a:tc>
                <a:tc>
                  <a:txBody>
                    <a:bodyPr/>
                    <a:lstStyle/>
                    <a:p>
                      <a:pPr algn="ctr"/>
                      <a:r>
                        <a:rPr lang="tr-TR" dirty="0"/>
                        <a:t>32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(4,4)</a:t>
                      </a:r>
                    </a:p>
                  </a:txBody>
                  <a:tcPr anchor="ctr"/>
                </a:tc>
                <a:tc>
                  <a:txBody>
                    <a:bodyPr/>
                    <a:lstStyle/>
                    <a:p>
                      <a:pPr algn="ctr"/>
                      <a:r>
                        <a:rPr lang="tr-TR" dirty="0"/>
                        <a:t>2</a:t>
                      </a:r>
                    </a:p>
                  </a:txBody>
                  <a:tcPr anchor="ctr"/>
                </a:tc>
                <a:tc>
                  <a:txBody>
                    <a:bodyPr/>
                    <a:lstStyle/>
                    <a:p>
                      <a:pPr algn="ctr"/>
                      <a:r>
                        <a:rPr lang="tr-TR" dirty="0"/>
                        <a:t>1</a:t>
                      </a:r>
                    </a:p>
                  </a:txBody>
                  <a:tcPr anchor="ctr"/>
                </a:tc>
                <a:extLst>
                  <a:ext uri="{0D108BD9-81ED-4DB2-BD59-A6C34878D82A}">
                    <a16:rowId xmlns:a16="http://schemas.microsoft.com/office/drawing/2014/main" val="3589701847"/>
                  </a:ext>
                </a:extLst>
              </a:tr>
              <a:tr h="428625">
                <a:tc>
                  <a:txBody>
                    <a:bodyPr/>
                    <a:lstStyle/>
                    <a:p>
                      <a:pPr algn="ctr"/>
                      <a:r>
                        <a:rPr lang="tr-TR" dirty="0" err="1"/>
                        <a:t>Concat</a:t>
                      </a:r>
                      <a:endParaRPr lang="tr-TR" dirty="0"/>
                    </a:p>
                  </a:txBody>
                  <a:tcPr anchor="ctr"/>
                </a:tc>
                <a:tc>
                  <a:txBody>
                    <a:bodyPr/>
                    <a:lstStyle/>
                    <a:p>
                      <a:pPr algn="ctr"/>
                      <a:r>
                        <a:rPr lang="tr-TR" dirty="0"/>
                        <a:t>160</a:t>
                      </a:r>
                    </a:p>
                  </a:txBody>
                  <a:tcPr anchor="ctr"/>
                </a:tc>
                <a:tc>
                  <a:txBody>
                    <a:bodyPr/>
                    <a:lstStyle/>
                    <a:p>
                      <a:pPr algn="ctr"/>
                      <a:r>
                        <a:rPr lang="tr-TR" dirty="0"/>
                        <a:t>32</a:t>
                      </a:r>
                    </a:p>
                  </a:txBody>
                  <a:tcPr anchor="ctr"/>
                </a:tc>
                <a:tc>
                  <a:txBody>
                    <a:bodyPr/>
                    <a:lstStyle/>
                    <a:p>
                      <a:pPr algn="ctr"/>
                      <a:r>
                        <a:rPr lang="tr-TR" dirty="0"/>
                        <a:t>64</a:t>
                      </a:r>
                    </a:p>
                  </a:txBody>
                  <a:tcPr anchor="ctr"/>
                </a:tc>
                <a:tc>
                  <a:txBody>
                    <a:bodyPr/>
                    <a:lstStyle/>
                    <a:p>
                      <a:pPr algn="ctr"/>
                      <a:r>
                        <a:rPr lang="tr-TR" dirty="0"/>
                        <a:t>-</a:t>
                      </a:r>
                    </a:p>
                  </a:txBody>
                  <a:tcPr anchor="ctr"/>
                </a:tc>
                <a:tc>
                  <a:txBody>
                    <a:bodyPr/>
                    <a:lstStyle/>
                    <a:p>
                      <a:pPr algn="ctr"/>
                      <a:r>
                        <a:rPr lang="tr-TR" dirty="0"/>
                        <a:t>-</a:t>
                      </a:r>
                    </a:p>
                  </a:txBody>
                  <a:tcPr anchor="ctr"/>
                </a:tc>
                <a:tc>
                  <a:txBody>
                    <a:bodyPr/>
                    <a:lstStyle/>
                    <a:p>
                      <a:pPr algn="ctr"/>
                      <a:r>
                        <a:rPr lang="tr-TR" dirty="0"/>
                        <a:t>-</a:t>
                      </a:r>
                    </a:p>
                  </a:txBody>
                  <a:tcPr anchor="ctr"/>
                </a:tc>
                <a:extLst>
                  <a:ext uri="{0D108BD9-81ED-4DB2-BD59-A6C34878D82A}">
                    <a16:rowId xmlns:a16="http://schemas.microsoft.com/office/drawing/2014/main" val="2101895694"/>
                  </a:ext>
                </a:extLst>
              </a:tr>
              <a:tr h="428625">
                <a:tc>
                  <a:txBody>
                    <a:bodyPr/>
                    <a:lstStyle/>
                    <a:p>
                      <a:pPr algn="ctr"/>
                      <a:r>
                        <a:rPr lang="tr-TR" dirty="0"/>
                        <a:t>T Conv2D</a:t>
                      </a:r>
                    </a:p>
                  </a:txBody>
                  <a:tcPr anchor="ctr"/>
                </a:tc>
                <a:tc>
                  <a:txBody>
                    <a:bodyPr/>
                    <a:lstStyle/>
                    <a:p>
                      <a:pPr algn="ctr"/>
                      <a:r>
                        <a:rPr lang="tr-TR" dirty="0"/>
                        <a:t>160</a:t>
                      </a:r>
                    </a:p>
                  </a:txBody>
                  <a:tcPr anchor="ctr"/>
                </a:tc>
                <a:tc>
                  <a:txBody>
                    <a:bodyPr/>
                    <a:lstStyle/>
                    <a:p>
                      <a:pPr algn="ctr"/>
                      <a:r>
                        <a:rPr lang="tr-TR" dirty="0"/>
                        <a:t>64</a:t>
                      </a:r>
                    </a:p>
                  </a:txBody>
                  <a:tcPr anchor="ctr"/>
                </a:tc>
                <a:tc>
                  <a:txBody>
                    <a:bodyPr/>
                    <a:lstStyle/>
                    <a:p>
                      <a:pPr algn="ctr"/>
                      <a:r>
                        <a:rPr lang="tr-TR" dirty="0"/>
                        <a:t>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(4,4)</a:t>
                      </a:r>
                    </a:p>
                  </a:txBody>
                  <a:tcPr anchor="ctr"/>
                </a:tc>
                <a:tc>
                  <a:txBody>
                    <a:bodyPr/>
                    <a:lstStyle/>
                    <a:p>
                      <a:pPr algn="ctr"/>
                      <a:r>
                        <a:rPr lang="tr-TR" dirty="0"/>
                        <a:t>2</a:t>
                      </a:r>
                    </a:p>
                  </a:txBody>
                  <a:tcPr anchor="ctr"/>
                </a:tc>
                <a:tc>
                  <a:txBody>
                    <a:bodyPr/>
                    <a:lstStyle/>
                    <a:p>
                      <a:pPr algn="ctr"/>
                      <a:r>
                        <a:rPr lang="tr-TR" dirty="0"/>
                        <a:t>1</a:t>
                      </a:r>
                    </a:p>
                  </a:txBody>
                  <a:tcPr anchor="ctr"/>
                </a:tc>
                <a:extLst>
                  <a:ext uri="{0D108BD9-81ED-4DB2-BD59-A6C34878D82A}">
                    <a16:rowId xmlns:a16="http://schemas.microsoft.com/office/drawing/2014/main" val="3560673064"/>
                  </a:ext>
                </a:extLst>
              </a:tr>
              <a:tr h="428625">
                <a:tc>
                  <a:txBody>
                    <a:bodyPr/>
                    <a:lstStyle/>
                    <a:p>
                      <a:pPr algn="ctr"/>
                      <a:r>
                        <a:rPr lang="tr-TR" dirty="0" err="1"/>
                        <a:t>Concat</a:t>
                      </a:r>
                      <a:endParaRPr lang="tr-TR" dirty="0"/>
                    </a:p>
                  </a:txBody>
                  <a:tcPr anchor="ctr"/>
                </a:tc>
                <a:tc>
                  <a:txBody>
                    <a:bodyPr/>
                    <a:lstStyle/>
                    <a:p>
                      <a:pPr algn="ctr"/>
                      <a:r>
                        <a:rPr lang="tr-TR" dirty="0"/>
                        <a:t>320</a:t>
                      </a:r>
                    </a:p>
                  </a:txBody>
                  <a:tcPr anchor="ctr"/>
                </a:tc>
                <a:tc>
                  <a:txBody>
                    <a:bodyPr/>
                    <a:lstStyle/>
                    <a:p>
                      <a:pPr algn="ctr"/>
                      <a:r>
                        <a:rPr lang="tr-TR" dirty="0"/>
                        <a:t>3</a:t>
                      </a:r>
                    </a:p>
                  </a:txBody>
                  <a:tcPr anchor="ctr"/>
                </a:tc>
                <a:tc>
                  <a:txBody>
                    <a:bodyPr/>
                    <a:lstStyle/>
                    <a:p>
                      <a:pPr algn="ctr"/>
                      <a:r>
                        <a:rPr lang="tr-TR" dirty="0"/>
                        <a:t>3</a:t>
                      </a:r>
                    </a:p>
                  </a:txBody>
                  <a:tcPr anchor="ctr"/>
                </a:tc>
                <a:tc>
                  <a:txBody>
                    <a:bodyPr/>
                    <a:lstStyle/>
                    <a:p>
                      <a:pPr algn="ctr"/>
                      <a:r>
                        <a:rPr lang="tr-TR" dirty="0"/>
                        <a:t>-</a:t>
                      </a:r>
                    </a:p>
                  </a:txBody>
                  <a:tcPr anchor="ctr"/>
                </a:tc>
                <a:tc>
                  <a:txBody>
                    <a:bodyPr/>
                    <a:lstStyle/>
                    <a:p>
                      <a:pPr algn="ctr"/>
                      <a:r>
                        <a:rPr lang="tr-TR" dirty="0"/>
                        <a:t>-</a:t>
                      </a:r>
                    </a:p>
                  </a:txBody>
                  <a:tcPr anchor="ctr"/>
                </a:tc>
                <a:tc>
                  <a:txBody>
                    <a:bodyPr/>
                    <a:lstStyle/>
                    <a:p>
                      <a:pPr algn="ctr"/>
                      <a:r>
                        <a:rPr lang="tr-TR" dirty="0"/>
                        <a:t>-</a:t>
                      </a:r>
                    </a:p>
                  </a:txBody>
                  <a:tcPr anchor="ctr"/>
                </a:tc>
                <a:extLst>
                  <a:ext uri="{0D108BD9-81ED-4DB2-BD59-A6C34878D82A}">
                    <a16:rowId xmlns:a16="http://schemas.microsoft.com/office/drawing/2014/main" val="362916826"/>
                  </a:ext>
                </a:extLst>
              </a:tr>
              <a:tr h="428625">
                <a:tc>
                  <a:txBody>
                    <a:bodyPr/>
                    <a:lstStyle/>
                    <a:p>
                      <a:pPr algn="ctr"/>
                      <a:r>
                        <a:rPr lang="tr-TR" dirty="0"/>
                        <a:t>Conv2D</a:t>
                      </a:r>
                    </a:p>
                  </a:txBody>
                  <a:tcPr anchor="ctr"/>
                </a:tc>
                <a:tc>
                  <a:txBody>
                    <a:bodyPr/>
                    <a:lstStyle/>
                    <a:p>
                      <a:pPr algn="ctr"/>
                      <a:r>
                        <a:rPr lang="tr-TR" dirty="0"/>
                        <a:t>320</a:t>
                      </a:r>
                    </a:p>
                  </a:txBody>
                  <a:tcPr anchor="ctr"/>
                </a:tc>
                <a:tc>
                  <a:txBody>
                    <a:bodyPr/>
                    <a:lstStyle/>
                    <a:p>
                      <a:pPr algn="ctr"/>
                      <a:r>
                        <a:rPr lang="tr-TR" dirty="0"/>
                        <a:t>2</a:t>
                      </a:r>
                    </a:p>
                  </a:txBody>
                  <a:tcPr anchor="ctr"/>
                </a:tc>
                <a:tc>
                  <a:txBody>
                    <a:bodyPr/>
                    <a:lstStyle/>
                    <a:p>
                      <a:pPr algn="ctr"/>
                      <a:r>
                        <a:rPr lang="tr-TR" dirty="0"/>
                        <a:t>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(3,3)</a:t>
                      </a:r>
                    </a:p>
                  </a:txBody>
                  <a:tcPr anchor="ctr"/>
                </a:tc>
                <a:tc>
                  <a:txBody>
                    <a:bodyPr/>
                    <a:lstStyle/>
                    <a:p>
                      <a:pPr algn="ctr"/>
                      <a:r>
                        <a:rPr lang="tr-TR" dirty="0"/>
                        <a:t>1</a:t>
                      </a:r>
                    </a:p>
                  </a:txBody>
                  <a:tcPr anchor="ctr"/>
                </a:tc>
                <a:tc>
                  <a:txBody>
                    <a:bodyPr/>
                    <a:lstStyle/>
                    <a:p>
                      <a:pPr algn="ctr"/>
                      <a:r>
                        <a:rPr lang="tr-TR" dirty="0"/>
                        <a:t>1</a:t>
                      </a:r>
                    </a:p>
                  </a:txBody>
                  <a:tcPr anchor="ctr"/>
                </a:tc>
                <a:extLst>
                  <a:ext uri="{0D108BD9-81ED-4DB2-BD59-A6C34878D82A}">
                    <a16:rowId xmlns:a16="http://schemas.microsoft.com/office/drawing/2014/main" val="3717320003"/>
                  </a:ext>
                </a:extLst>
              </a:tr>
            </a:tbl>
          </a:graphicData>
        </a:graphic>
      </p:graphicFrame>
    </p:spTree>
    <p:extLst>
      <p:ext uri="{BB962C8B-B14F-4D97-AF65-F5344CB8AC3E}">
        <p14:creationId xmlns:p14="http://schemas.microsoft.com/office/powerpoint/2010/main" val="547218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FCA4F1F-0EB5-0049-8899-B788DB973C67}"/>
              </a:ext>
            </a:extLst>
          </p:cNvPr>
          <p:cNvSpPr>
            <a:spLocks noGrp="1"/>
          </p:cNvSpPr>
          <p:nvPr>
            <p:ph type="title"/>
          </p:nvPr>
        </p:nvSpPr>
        <p:spPr/>
        <p:txBody>
          <a:bodyPr>
            <a:normAutofit fontScale="90000"/>
          </a:bodyPr>
          <a:lstStyle/>
          <a:p>
            <a:r>
              <a:rPr lang="tr-TR" b="1" i="1" dirty="0"/>
              <a:t>Model 3 </a:t>
            </a:r>
            <a:r>
              <a:rPr lang="tr-TR" b="1" i="1" dirty="0" err="1"/>
              <a:t>loss</a:t>
            </a:r>
            <a:r>
              <a:rPr lang="tr-TR" b="1" i="1" dirty="0"/>
              <a:t> </a:t>
            </a:r>
            <a:r>
              <a:rPr lang="tr-TR" b="1" i="1" dirty="0" err="1"/>
              <a:t>values</a:t>
            </a:r>
            <a:r>
              <a:rPr lang="tr-TR" b="1" i="1" dirty="0"/>
              <a:t> </a:t>
            </a:r>
            <a:r>
              <a:rPr lang="tr-TR" b="1" i="1" dirty="0" err="1"/>
              <a:t>and</a:t>
            </a:r>
            <a:r>
              <a:rPr lang="tr-TR" b="1" i="1" dirty="0"/>
              <a:t> </a:t>
            </a:r>
            <a:r>
              <a:rPr lang="tr-TR" b="1" i="1" dirty="0" err="1"/>
              <a:t>predıcts</a:t>
            </a:r>
            <a:r>
              <a:rPr lang="tr-TR" b="1" i="1" dirty="0"/>
              <a:t> </a:t>
            </a:r>
            <a:r>
              <a:rPr lang="tr-TR" b="1" i="1" dirty="0" err="1"/>
              <a:t>comparıng</a:t>
            </a:r>
            <a:r>
              <a:rPr lang="tr-TR" b="1" i="1" dirty="0"/>
              <a:t> </a:t>
            </a:r>
            <a:r>
              <a:rPr lang="tr-TR" b="1" i="1" dirty="0" err="1"/>
              <a:t>wıth</a:t>
            </a:r>
            <a:r>
              <a:rPr lang="tr-TR" b="1" i="1" dirty="0"/>
              <a:t> </a:t>
            </a:r>
            <a:r>
              <a:rPr lang="tr-TR" b="1" i="1" dirty="0" err="1"/>
              <a:t>actual</a:t>
            </a:r>
            <a:r>
              <a:rPr lang="tr-TR" b="1" i="1" dirty="0"/>
              <a:t> </a:t>
            </a:r>
            <a:r>
              <a:rPr lang="tr-TR" b="1" i="1" dirty="0" err="1"/>
              <a:t>ımages</a:t>
            </a:r>
            <a:endParaRPr lang="tr-TR" b="1" i="1" dirty="0"/>
          </a:p>
        </p:txBody>
      </p:sp>
      <p:pic>
        <p:nvPicPr>
          <p:cNvPr id="5" name="İçerik Yer Tutucusu 4">
            <a:extLst>
              <a:ext uri="{FF2B5EF4-FFF2-40B4-BE49-F238E27FC236}">
                <a16:creationId xmlns:a16="http://schemas.microsoft.com/office/drawing/2014/main" id="{8DFCC4EF-F591-B7C0-36F6-41CE84DA95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900" y="2470004"/>
            <a:ext cx="5619750" cy="4052094"/>
          </a:xfrm>
        </p:spPr>
      </p:pic>
      <p:pic>
        <p:nvPicPr>
          <p:cNvPr id="9" name="Resim 8">
            <a:extLst>
              <a:ext uri="{FF2B5EF4-FFF2-40B4-BE49-F238E27FC236}">
                <a16:creationId xmlns:a16="http://schemas.microsoft.com/office/drawing/2014/main" id="{36D64462-D4A1-E758-84B9-85F4DDE003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1351" y="2470004"/>
            <a:ext cx="5676519" cy="4052094"/>
          </a:xfrm>
          <a:prstGeom prst="rect">
            <a:avLst/>
          </a:prstGeom>
        </p:spPr>
      </p:pic>
    </p:spTree>
    <p:extLst>
      <p:ext uri="{BB962C8B-B14F-4D97-AF65-F5344CB8AC3E}">
        <p14:creationId xmlns:p14="http://schemas.microsoft.com/office/powerpoint/2010/main" val="1319588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5575DA-675F-9ECF-7171-C215A474484A}"/>
              </a:ext>
            </a:extLst>
          </p:cNvPr>
          <p:cNvSpPr>
            <a:spLocks noGrp="1"/>
          </p:cNvSpPr>
          <p:nvPr>
            <p:ph type="title"/>
          </p:nvPr>
        </p:nvSpPr>
        <p:spPr>
          <a:xfrm>
            <a:off x="3334139" y="394463"/>
            <a:ext cx="8610600" cy="1293028"/>
          </a:xfrm>
        </p:spPr>
        <p:txBody>
          <a:bodyPr/>
          <a:lstStyle/>
          <a:p>
            <a:r>
              <a:rPr lang="tr-TR" b="1" i="1" dirty="0"/>
              <a:t>COMPARE </a:t>
            </a:r>
            <a:r>
              <a:rPr lang="tr-TR" b="1" i="1" dirty="0" err="1"/>
              <a:t>for</a:t>
            </a:r>
            <a:r>
              <a:rPr lang="tr-TR" b="1" i="1" dirty="0"/>
              <a:t> </a:t>
            </a:r>
            <a:r>
              <a:rPr lang="tr-TR" b="1" i="1" dirty="0" err="1"/>
              <a:t>models</a:t>
            </a:r>
            <a:r>
              <a:rPr lang="tr-TR" b="1" i="1" dirty="0"/>
              <a:t> </a:t>
            </a:r>
            <a:r>
              <a:rPr lang="tr-TR" b="1" i="1" dirty="0" err="1"/>
              <a:t>predıcts</a:t>
            </a:r>
            <a:endParaRPr lang="tr-TR" b="1" i="1" dirty="0"/>
          </a:p>
        </p:txBody>
      </p:sp>
      <p:pic>
        <p:nvPicPr>
          <p:cNvPr id="5" name="İçerik Yer Tutucusu 4">
            <a:extLst>
              <a:ext uri="{FF2B5EF4-FFF2-40B4-BE49-F238E27FC236}">
                <a16:creationId xmlns:a16="http://schemas.microsoft.com/office/drawing/2014/main" id="{A90191B5-F59C-06C8-42DB-4B9293516E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4667" y="1584187"/>
            <a:ext cx="6862666" cy="4879350"/>
          </a:xfrm>
        </p:spPr>
      </p:pic>
    </p:spTree>
    <p:extLst>
      <p:ext uri="{BB962C8B-B14F-4D97-AF65-F5344CB8AC3E}">
        <p14:creationId xmlns:p14="http://schemas.microsoft.com/office/powerpoint/2010/main" val="3160777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C79F047-F78B-DD8C-F035-ADDF98314800}"/>
              </a:ext>
            </a:extLst>
          </p:cNvPr>
          <p:cNvSpPr>
            <a:spLocks noGrp="1"/>
          </p:cNvSpPr>
          <p:nvPr>
            <p:ph idx="1"/>
          </p:nvPr>
        </p:nvSpPr>
        <p:spPr>
          <a:xfrm>
            <a:off x="685800" y="1504095"/>
            <a:ext cx="10820400" cy="4024125"/>
          </a:xfrm>
        </p:spPr>
        <p:txBody>
          <a:bodyPr>
            <a:normAutofit/>
          </a:bodyPr>
          <a:lstStyle/>
          <a:p>
            <a:pPr marL="0" indent="0">
              <a:buNone/>
            </a:pPr>
            <a:endParaRPr lang="tr-TR" sz="7200" b="1" dirty="0"/>
          </a:p>
          <a:p>
            <a:pPr marL="0" indent="0" algn="ctr">
              <a:buNone/>
            </a:pPr>
            <a:r>
              <a:rPr lang="tr-TR" sz="7200" b="1" dirty="0"/>
              <a:t> THANKS FOR LISTENING</a:t>
            </a:r>
          </a:p>
        </p:txBody>
      </p:sp>
    </p:spTree>
    <p:extLst>
      <p:ext uri="{BB962C8B-B14F-4D97-AF65-F5344CB8AC3E}">
        <p14:creationId xmlns:p14="http://schemas.microsoft.com/office/powerpoint/2010/main" val="1925392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97AF77-0928-6001-C061-BB41B01F4B8E}"/>
              </a:ext>
            </a:extLst>
          </p:cNvPr>
          <p:cNvSpPr>
            <a:spLocks noGrp="1"/>
          </p:cNvSpPr>
          <p:nvPr>
            <p:ph type="title"/>
          </p:nvPr>
        </p:nvSpPr>
        <p:spPr/>
        <p:txBody>
          <a:bodyPr/>
          <a:lstStyle/>
          <a:p>
            <a:r>
              <a:rPr lang="tr-TR" b="1" i="1" dirty="0"/>
              <a:t>PROBLEM STATEMENT</a:t>
            </a:r>
          </a:p>
        </p:txBody>
      </p:sp>
      <p:sp>
        <p:nvSpPr>
          <p:cNvPr id="3" name="İçerik Yer Tutucusu 2">
            <a:extLst>
              <a:ext uri="{FF2B5EF4-FFF2-40B4-BE49-F238E27FC236}">
                <a16:creationId xmlns:a16="http://schemas.microsoft.com/office/drawing/2014/main" id="{D1BCF3D7-FB55-8592-3A55-3B35316AAFA7}"/>
              </a:ext>
            </a:extLst>
          </p:cNvPr>
          <p:cNvSpPr>
            <a:spLocks noGrp="1"/>
          </p:cNvSpPr>
          <p:nvPr>
            <p:ph idx="1"/>
          </p:nvPr>
        </p:nvSpPr>
        <p:spPr/>
        <p:txBody>
          <a:bodyPr/>
          <a:lstStyle/>
          <a:p>
            <a:pPr>
              <a:lnSpc>
                <a:spcPct val="107000"/>
              </a:lnSpc>
              <a:spcBef>
                <a:spcPts val="1200"/>
              </a:spcBef>
              <a:spcAft>
                <a:spcPts val="800"/>
              </a:spcAft>
            </a:pPr>
            <a:endParaRPr lang="en-US" sz="1800" kern="100" dirty="0">
              <a:effectLst/>
              <a:latin typeface="Arial" panose="020B0604020202020204" pitchFamily="34" charset="0"/>
              <a:ea typeface="Aptos" panose="020B0004020202020204" pitchFamily="34" charset="0"/>
              <a:cs typeface="Arial" panose="020B0604020202020204" pitchFamily="34" charset="0"/>
            </a:endParaRPr>
          </a:p>
          <a:p>
            <a:pPr marL="0" indent="0" algn="ctr">
              <a:lnSpc>
                <a:spcPct val="150000"/>
              </a:lnSpc>
              <a:spcBef>
                <a:spcPts val="1200"/>
              </a:spcBef>
              <a:spcAft>
                <a:spcPts val="800"/>
              </a:spcAft>
              <a:buNone/>
            </a:pPr>
            <a:r>
              <a:rPr lang="en-US" sz="2400" kern="100" dirty="0">
                <a:effectLst/>
                <a:latin typeface="Arial" panose="020B0604020202020204" pitchFamily="34" charset="0"/>
                <a:ea typeface="Aptos" panose="020B0004020202020204" pitchFamily="34" charset="0"/>
                <a:cs typeface="Arial" panose="020B0604020202020204" pitchFamily="34" charset="0"/>
              </a:rPr>
              <a:t>Black and white photos have long been colorized by hand, but now deep learning allows computers to do it quickly. Colorization turns black and white images into color and helps models learn about textures and shapes. Our project will use convolutional neural networks and</a:t>
            </a:r>
            <a:r>
              <a:rPr lang="tr-TR" sz="2400" kern="100" dirty="0">
                <a:effectLst/>
                <a:latin typeface="Arial" panose="020B0604020202020204" pitchFamily="34" charset="0"/>
                <a:ea typeface="Aptos" panose="020B0004020202020204" pitchFamily="34" charset="0"/>
                <a:cs typeface="Arial" panose="020B0604020202020204" pitchFamily="34" charset="0"/>
              </a:rPr>
              <a:t> U-Net</a:t>
            </a:r>
            <a:r>
              <a:rPr lang="en-US" sz="2400" kern="100" dirty="0">
                <a:effectLst/>
                <a:latin typeface="Arial" panose="020B0604020202020204" pitchFamily="34" charset="0"/>
                <a:ea typeface="Aptos" panose="020B0004020202020204" pitchFamily="34" charset="0"/>
                <a:cs typeface="Arial" panose="020B0604020202020204" pitchFamily="34" charset="0"/>
              </a:rPr>
              <a:t> architecture to teach these models to add color. </a:t>
            </a:r>
            <a:endParaRPr lang="tr-TR" sz="2400" dirty="0"/>
          </a:p>
        </p:txBody>
      </p:sp>
    </p:spTree>
    <p:extLst>
      <p:ext uri="{BB962C8B-B14F-4D97-AF65-F5344CB8AC3E}">
        <p14:creationId xmlns:p14="http://schemas.microsoft.com/office/powerpoint/2010/main" val="3350940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10AC5A-7032-5BD5-8C91-73184729A783}"/>
              </a:ext>
            </a:extLst>
          </p:cNvPr>
          <p:cNvSpPr>
            <a:spLocks noGrp="1"/>
          </p:cNvSpPr>
          <p:nvPr>
            <p:ph type="title"/>
          </p:nvPr>
        </p:nvSpPr>
        <p:spPr>
          <a:xfrm>
            <a:off x="4463142" y="775737"/>
            <a:ext cx="5809861" cy="1293028"/>
          </a:xfrm>
        </p:spPr>
        <p:txBody>
          <a:bodyPr/>
          <a:lstStyle/>
          <a:p>
            <a:r>
              <a:rPr lang="tr-TR" b="1" i="1" dirty="0" err="1"/>
              <a:t>dataset</a:t>
            </a:r>
            <a:endParaRPr lang="tr-TR" b="1" i="1" dirty="0"/>
          </a:p>
        </p:txBody>
      </p:sp>
      <p:sp>
        <p:nvSpPr>
          <p:cNvPr id="3" name="İçerik Yer Tutucusu 2">
            <a:extLst>
              <a:ext uri="{FF2B5EF4-FFF2-40B4-BE49-F238E27FC236}">
                <a16:creationId xmlns:a16="http://schemas.microsoft.com/office/drawing/2014/main" id="{5C9A0820-1A3A-6B04-2B78-DA1A2D397695}"/>
              </a:ext>
            </a:extLst>
          </p:cNvPr>
          <p:cNvSpPr>
            <a:spLocks noGrp="1"/>
          </p:cNvSpPr>
          <p:nvPr>
            <p:ph idx="1"/>
          </p:nvPr>
        </p:nvSpPr>
        <p:spPr/>
        <p:txBody>
          <a:bodyPr>
            <a:normAutofit/>
          </a:bodyPr>
          <a:lstStyle/>
          <a:p>
            <a:pPr>
              <a:lnSpc>
                <a:spcPct val="107000"/>
              </a:lnSpc>
              <a:spcBef>
                <a:spcPts val="1200"/>
              </a:spcBef>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Mirflickr25k –</a:t>
            </a:r>
            <a:r>
              <a:rPr lang="en-US" sz="1800" kern="100" dirty="0">
                <a:effectLst/>
                <a:latin typeface="Arial" panose="020B0604020202020204" pitchFamily="34" charset="0"/>
                <a:ea typeface="Aptos" panose="020B0004020202020204" pitchFamily="34" charset="0"/>
                <a:cs typeface="Arial" panose="020B0604020202020204" pitchFamily="34" charset="0"/>
              </a:rPr>
              <a:t> "MIRFLICKR" dataset is a popular dataset used for research in computer vision and machine learning. </a:t>
            </a:r>
            <a:endParaRPr lang="tr-TR" sz="1800" kern="100" dirty="0">
              <a:effectLst/>
              <a:latin typeface="Arial" panose="020B0604020202020204" pitchFamily="34" charset="0"/>
              <a:ea typeface="Aptos" panose="020B0004020202020204" pitchFamily="34" charset="0"/>
              <a:cs typeface="Arial" panose="020B0604020202020204" pitchFamily="34" charset="0"/>
            </a:endParaRPr>
          </a:p>
          <a:p>
            <a:pPr>
              <a:lnSpc>
                <a:spcPct val="107000"/>
              </a:lnSpc>
              <a:spcBef>
                <a:spcPts val="1200"/>
              </a:spcBef>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This dataset consists of 25,000 images collected from Flickr, a popular photo-sharing website.</a:t>
            </a:r>
            <a:endParaRPr lang="tr-TR" sz="1800" kern="100" dirty="0">
              <a:effectLst/>
              <a:latin typeface="Aptos" panose="020B0004020202020204" pitchFamily="34" charset="0"/>
              <a:ea typeface="Aptos" panose="020B0004020202020204" pitchFamily="34" charset="0"/>
              <a:cs typeface="Arial" panose="020B0604020202020204" pitchFamily="34" charset="0"/>
            </a:endParaRPr>
          </a:p>
          <a:p>
            <a:pPr>
              <a:lnSpc>
                <a:spcPct val="107000"/>
              </a:lnSpc>
              <a:spcBef>
                <a:spcPts val="1200"/>
              </a:spcBef>
              <a:spcAft>
                <a:spcPts val="800"/>
              </a:spcAft>
            </a:pPr>
            <a:r>
              <a:rPr lang="en-US" sz="1800" dirty="0"/>
              <a:t>The MIRFLICKR dataset contains a large number of images covering various topics, scenes, and objects, making it suitable for training and evaluating algorithms for tasks such as image classification, object recognition, and image retrieval. </a:t>
            </a:r>
            <a:endParaRPr lang="tr-TR" sz="1800" dirty="0"/>
          </a:p>
        </p:txBody>
      </p:sp>
      <p:pic>
        <p:nvPicPr>
          <p:cNvPr id="5" name="Resim 4">
            <a:extLst>
              <a:ext uri="{FF2B5EF4-FFF2-40B4-BE49-F238E27FC236}">
                <a16:creationId xmlns:a16="http://schemas.microsoft.com/office/drawing/2014/main" id="{ED1C7ACB-DD6E-1188-B1E0-D3F069969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2750" y="4874427"/>
            <a:ext cx="1219200" cy="1219200"/>
          </a:xfrm>
          <a:prstGeom prst="rect">
            <a:avLst/>
          </a:prstGeom>
        </p:spPr>
      </p:pic>
      <p:pic>
        <p:nvPicPr>
          <p:cNvPr id="7" name="Resim 6">
            <a:extLst>
              <a:ext uri="{FF2B5EF4-FFF2-40B4-BE49-F238E27FC236}">
                <a16:creationId xmlns:a16="http://schemas.microsoft.com/office/drawing/2014/main" id="{F654AC75-299B-1AF6-47BC-A024F8AE48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8873" y="4874427"/>
            <a:ext cx="1219200" cy="1219200"/>
          </a:xfrm>
          <a:prstGeom prst="rect">
            <a:avLst/>
          </a:prstGeom>
        </p:spPr>
      </p:pic>
      <p:pic>
        <p:nvPicPr>
          <p:cNvPr id="9" name="Resim 8">
            <a:extLst>
              <a:ext uri="{FF2B5EF4-FFF2-40B4-BE49-F238E27FC236}">
                <a16:creationId xmlns:a16="http://schemas.microsoft.com/office/drawing/2014/main" id="{60DCDACF-5F5E-4F7A-138E-27C43C9CCF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4996" y="4874427"/>
            <a:ext cx="1219200" cy="1219200"/>
          </a:xfrm>
          <a:prstGeom prst="rect">
            <a:avLst/>
          </a:prstGeom>
        </p:spPr>
      </p:pic>
      <p:pic>
        <p:nvPicPr>
          <p:cNvPr id="11" name="Resim 10">
            <a:extLst>
              <a:ext uri="{FF2B5EF4-FFF2-40B4-BE49-F238E27FC236}">
                <a16:creationId xmlns:a16="http://schemas.microsoft.com/office/drawing/2014/main" id="{62713DD0-4A06-B086-210B-69FEF2C11D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81119" y="4874427"/>
            <a:ext cx="1219200" cy="1219200"/>
          </a:xfrm>
          <a:prstGeom prst="rect">
            <a:avLst/>
          </a:prstGeom>
        </p:spPr>
      </p:pic>
      <p:sp>
        <p:nvSpPr>
          <p:cNvPr id="12" name="Metin kutusu 11">
            <a:extLst>
              <a:ext uri="{FF2B5EF4-FFF2-40B4-BE49-F238E27FC236}">
                <a16:creationId xmlns:a16="http://schemas.microsoft.com/office/drawing/2014/main" id="{B9A47F08-41D7-EAEA-BCD9-051791000731}"/>
              </a:ext>
            </a:extLst>
          </p:cNvPr>
          <p:cNvSpPr txBox="1"/>
          <p:nvPr/>
        </p:nvSpPr>
        <p:spPr>
          <a:xfrm>
            <a:off x="886409" y="5160861"/>
            <a:ext cx="2286000" cy="646331"/>
          </a:xfrm>
          <a:prstGeom prst="rect">
            <a:avLst/>
          </a:prstGeom>
          <a:noFill/>
        </p:spPr>
        <p:txBody>
          <a:bodyPr wrap="square" rtlCol="0">
            <a:spAutoFit/>
          </a:bodyPr>
          <a:lstStyle/>
          <a:p>
            <a:r>
              <a:rPr lang="tr-TR" dirty="0"/>
              <a:t>SOME SAMPLES FROM DATASET</a:t>
            </a:r>
          </a:p>
        </p:txBody>
      </p:sp>
      <p:sp>
        <p:nvSpPr>
          <p:cNvPr id="13" name="Ok: Şeritli Sağ 12">
            <a:extLst>
              <a:ext uri="{FF2B5EF4-FFF2-40B4-BE49-F238E27FC236}">
                <a16:creationId xmlns:a16="http://schemas.microsoft.com/office/drawing/2014/main" id="{5F9F6A43-12BB-C617-27F3-4BF50BBC242C}"/>
              </a:ext>
            </a:extLst>
          </p:cNvPr>
          <p:cNvSpPr/>
          <p:nvPr/>
        </p:nvSpPr>
        <p:spPr>
          <a:xfrm>
            <a:off x="2957804" y="5330071"/>
            <a:ext cx="981269" cy="307910"/>
          </a:xfrm>
          <a:prstGeom prst="striped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844090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F8456E-C724-B207-9D26-D52B5B16461A}"/>
              </a:ext>
            </a:extLst>
          </p:cNvPr>
          <p:cNvSpPr>
            <a:spLocks noGrp="1"/>
          </p:cNvSpPr>
          <p:nvPr>
            <p:ph type="title"/>
          </p:nvPr>
        </p:nvSpPr>
        <p:spPr/>
        <p:txBody>
          <a:bodyPr/>
          <a:lstStyle/>
          <a:p>
            <a:r>
              <a:rPr lang="tr-TR" b="1" i="1" dirty="0"/>
              <a:t>PREPROCESSING</a:t>
            </a:r>
          </a:p>
        </p:txBody>
      </p:sp>
      <p:sp>
        <p:nvSpPr>
          <p:cNvPr id="3" name="İçerik Yer Tutucusu 2">
            <a:extLst>
              <a:ext uri="{FF2B5EF4-FFF2-40B4-BE49-F238E27FC236}">
                <a16:creationId xmlns:a16="http://schemas.microsoft.com/office/drawing/2014/main" id="{F0F39C31-497D-2E9D-96AF-1A0E1BDAF3FF}"/>
              </a:ext>
            </a:extLst>
          </p:cNvPr>
          <p:cNvSpPr>
            <a:spLocks noGrp="1"/>
          </p:cNvSpPr>
          <p:nvPr>
            <p:ph idx="1"/>
          </p:nvPr>
        </p:nvSpPr>
        <p:spPr/>
        <p:txBody>
          <a:bodyPr/>
          <a:lstStyle/>
          <a:p>
            <a:r>
              <a:rPr lang="en-US" dirty="0"/>
              <a:t>First, we removed the black-and-white images from our dataset.</a:t>
            </a:r>
            <a:endParaRPr lang="tr-TR" dirty="0"/>
          </a:p>
          <a:p>
            <a:r>
              <a:rPr lang="en-US" dirty="0"/>
              <a:t>Next, we resized the remaining images to equal dimensions by applying the </a:t>
            </a:r>
            <a:r>
              <a:rPr lang="en-US" b="1" dirty="0"/>
              <a:t>resize</a:t>
            </a:r>
            <a:r>
              <a:rPr lang="en-US" dirty="0"/>
              <a:t> operation. (320 x 320)</a:t>
            </a:r>
            <a:endParaRPr lang="tr-TR" dirty="0"/>
          </a:p>
          <a:p>
            <a:r>
              <a:rPr lang="en-US" dirty="0"/>
              <a:t>Since our models do not perform well at low image size, we choose an image size that is as large as possible to get better results, but small enough to make the model run fast enough.</a:t>
            </a:r>
            <a:endParaRPr lang="tr-TR" dirty="0"/>
          </a:p>
        </p:txBody>
      </p:sp>
      <p:pic>
        <p:nvPicPr>
          <p:cNvPr id="5" name="Resim 4">
            <a:extLst>
              <a:ext uri="{FF2B5EF4-FFF2-40B4-BE49-F238E27FC236}">
                <a16:creationId xmlns:a16="http://schemas.microsoft.com/office/drawing/2014/main" id="{D93F7568-3B6F-18B5-CD7C-6B6B251C85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8371" y="4638051"/>
            <a:ext cx="1791478" cy="1791478"/>
          </a:xfrm>
          <a:prstGeom prst="rect">
            <a:avLst/>
          </a:prstGeom>
        </p:spPr>
      </p:pic>
      <p:pic>
        <p:nvPicPr>
          <p:cNvPr id="6" name="Resim 5">
            <a:extLst>
              <a:ext uri="{FF2B5EF4-FFF2-40B4-BE49-F238E27FC236}">
                <a16:creationId xmlns:a16="http://schemas.microsoft.com/office/drawing/2014/main" id="{C7BA7BC3-C33D-C087-7BD1-D90F43FC3FF3}"/>
              </a:ext>
            </a:extLst>
          </p:cNvPr>
          <p:cNvPicPr>
            <a:picLocks noChangeAspect="1"/>
          </p:cNvPicPr>
          <p:nvPr/>
        </p:nvPicPr>
        <p:blipFill>
          <a:blip r:embed="rId3"/>
          <a:stretch>
            <a:fillRect/>
          </a:stretch>
        </p:blipFill>
        <p:spPr>
          <a:xfrm>
            <a:off x="7131317" y="4962687"/>
            <a:ext cx="1142205" cy="1142205"/>
          </a:xfrm>
          <a:prstGeom prst="rect">
            <a:avLst/>
          </a:prstGeom>
        </p:spPr>
      </p:pic>
      <p:sp>
        <p:nvSpPr>
          <p:cNvPr id="7" name="Eşittir 6">
            <a:extLst>
              <a:ext uri="{FF2B5EF4-FFF2-40B4-BE49-F238E27FC236}">
                <a16:creationId xmlns:a16="http://schemas.microsoft.com/office/drawing/2014/main" id="{0EAF7D5A-4C20-D8F7-31F2-474F5BE3A7C8}"/>
              </a:ext>
            </a:extLst>
          </p:cNvPr>
          <p:cNvSpPr/>
          <p:nvPr/>
        </p:nvSpPr>
        <p:spPr>
          <a:xfrm>
            <a:off x="5643465" y="5258537"/>
            <a:ext cx="905070" cy="550506"/>
          </a:xfrm>
          <a:prstGeom prst="mathEqual">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tr-TR">
              <a:solidFill>
                <a:schemeClr val="tx1"/>
              </a:solidFill>
            </a:endParaRPr>
          </a:p>
        </p:txBody>
      </p:sp>
    </p:spTree>
    <p:extLst>
      <p:ext uri="{BB962C8B-B14F-4D97-AF65-F5344CB8AC3E}">
        <p14:creationId xmlns:p14="http://schemas.microsoft.com/office/powerpoint/2010/main" val="72408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B8B864-8F89-8228-AC5B-2E6FEDD6B6FC}"/>
              </a:ext>
            </a:extLst>
          </p:cNvPr>
          <p:cNvSpPr>
            <a:spLocks noGrp="1"/>
          </p:cNvSpPr>
          <p:nvPr>
            <p:ph type="title"/>
          </p:nvPr>
        </p:nvSpPr>
        <p:spPr/>
        <p:txBody>
          <a:bodyPr/>
          <a:lstStyle/>
          <a:p>
            <a:r>
              <a:rPr lang="tr-TR" b="1" i="1" dirty="0" err="1"/>
              <a:t>preprocessıng</a:t>
            </a:r>
            <a:endParaRPr lang="tr-TR" b="1" i="1" dirty="0"/>
          </a:p>
        </p:txBody>
      </p:sp>
      <p:sp>
        <p:nvSpPr>
          <p:cNvPr id="3" name="İçerik Yer Tutucusu 2">
            <a:extLst>
              <a:ext uri="{FF2B5EF4-FFF2-40B4-BE49-F238E27FC236}">
                <a16:creationId xmlns:a16="http://schemas.microsoft.com/office/drawing/2014/main" id="{1665117B-D96F-8417-BAAB-0A15405522D5}"/>
              </a:ext>
            </a:extLst>
          </p:cNvPr>
          <p:cNvSpPr>
            <a:spLocks noGrp="1"/>
          </p:cNvSpPr>
          <p:nvPr>
            <p:ph idx="1"/>
          </p:nvPr>
        </p:nvSpPr>
        <p:spPr/>
        <p:txBody>
          <a:bodyPr/>
          <a:lstStyle/>
          <a:p>
            <a:r>
              <a:rPr lang="tr-TR" dirty="0"/>
              <a:t>Since </a:t>
            </a:r>
            <a:r>
              <a:rPr lang="tr-TR" dirty="0" err="1"/>
              <a:t>there</a:t>
            </a:r>
            <a:r>
              <a:rPr lang="tr-TR" dirty="0"/>
              <a:t> </a:t>
            </a:r>
            <a:r>
              <a:rPr lang="tr-TR" dirty="0" err="1"/>
              <a:t>are</a:t>
            </a:r>
            <a:r>
              <a:rPr lang="tr-TR" dirty="0"/>
              <a:t> </a:t>
            </a:r>
            <a:r>
              <a:rPr lang="tr-TR" dirty="0" err="1"/>
              <a:t>no</a:t>
            </a:r>
            <a:r>
              <a:rPr lang="tr-TR" dirty="0"/>
              <a:t> </a:t>
            </a:r>
            <a:r>
              <a:rPr lang="tr-TR" dirty="0" err="1"/>
              <a:t>black-white</a:t>
            </a:r>
            <a:r>
              <a:rPr lang="tr-TR" dirty="0"/>
              <a:t> </a:t>
            </a:r>
            <a:r>
              <a:rPr lang="tr-TR" dirty="0" err="1"/>
              <a:t>versions</a:t>
            </a:r>
            <a:r>
              <a:rPr lang="tr-TR" dirty="0"/>
              <a:t> of </a:t>
            </a:r>
            <a:r>
              <a:rPr lang="tr-TR" dirty="0" err="1"/>
              <a:t>the</a:t>
            </a:r>
            <a:r>
              <a:rPr lang="tr-TR" dirty="0"/>
              <a:t> </a:t>
            </a:r>
            <a:r>
              <a:rPr lang="tr-TR" dirty="0" err="1"/>
              <a:t>image</a:t>
            </a:r>
            <a:r>
              <a:rPr lang="tr-TR" dirty="0"/>
              <a:t> in </a:t>
            </a:r>
            <a:r>
              <a:rPr lang="tr-TR" dirty="0" err="1"/>
              <a:t>dataset</a:t>
            </a:r>
            <a:r>
              <a:rPr lang="tr-TR" dirty="0"/>
              <a:t>, </a:t>
            </a:r>
            <a:r>
              <a:rPr lang="tr-TR" dirty="0" err="1"/>
              <a:t>we</a:t>
            </a:r>
            <a:r>
              <a:rPr lang="tr-TR" dirty="0"/>
              <a:t> </a:t>
            </a:r>
            <a:r>
              <a:rPr lang="tr-TR" dirty="0" err="1"/>
              <a:t>also</a:t>
            </a:r>
            <a:r>
              <a:rPr lang="tr-TR" dirty="0"/>
              <a:t> </a:t>
            </a:r>
            <a:r>
              <a:rPr lang="tr-TR" dirty="0" err="1"/>
              <a:t>created</a:t>
            </a:r>
            <a:r>
              <a:rPr lang="tr-TR" dirty="0"/>
              <a:t> </a:t>
            </a:r>
            <a:r>
              <a:rPr lang="tr-TR" dirty="0" err="1"/>
              <a:t>black-white</a:t>
            </a:r>
            <a:r>
              <a:rPr lang="tr-TR" dirty="0"/>
              <a:t> </a:t>
            </a:r>
            <a:r>
              <a:rPr lang="tr-TR" dirty="0" err="1"/>
              <a:t>versions</a:t>
            </a:r>
            <a:r>
              <a:rPr lang="tr-TR" dirty="0"/>
              <a:t> of RGB </a:t>
            </a:r>
            <a:r>
              <a:rPr lang="tr-TR" dirty="0" err="1"/>
              <a:t>images</a:t>
            </a:r>
            <a:r>
              <a:rPr lang="tr-TR" dirty="0"/>
              <a:t>.</a:t>
            </a:r>
          </a:p>
          <a:p>
            <a:r>
              <a:rPr lang="tr-TR" dirty="0" err="1"/>
              <a:t>We</a:t>
            </a:r>
            <a:r>
              <a:rPr lang="tr-TR" dirty="0"/>
              <a:t> </a:t>
            </a:r>
            <a:r>
              <a:rPr lang="tr-TR" dirty="0" err="1"/>
              <a:t>divided</a:t>
            </a:r>
            <a:r>
              <a:rPr lang="tr-TR" dirty="0"/>
              <a:t> </a:t>
            </a:r>
            <a:r>
              <a:rPr lang="tr-TR" dirty="0" err="1"/>
              <a:t>our</a:t>
            </a:r>
            <a:r>
              <a:rPr lang="tr-TR" dirty="0"/>
              <a:t> model </a:t>
            </a:r>
            <a:r>
              <a:rPr lang="tr-TR" dirty="0" err="1"/>
              <a:t>into</a:t>
            </a:r>
            <a:r>
              <a:rPr lang="tr-TR" dirty="0"/>
              <a:t> 3 </a:t>
            </a:r>
            <a:r>
              <a:rPr lang="tr-TR" dirty="0" err="1"/>
              <a:t>different</a:t>
            </a:r>
            <a:r>
              <a:rPr lang="tr-TR" dirty="0"/>
              <a:t> </a:t>
            </a:r>
            <a:r>
              <a:rPr lang="tr-TR" dirty="0" err="1"/>
              <a:t>parts</a:t>
            </a:r>
            <a:r>
              <a:rPr lang="tr-TR" dirty="0"/>
              <a:t>. </a:t>
            </a:r>
            <a:r>
              <a:rPr lang="tr-TR" b="1" dirty="0"/>
              <a:t>Train-set</a:t>
            </a:r>
            <a:r>
              <a:rPr lang="tr-TR" dirty="0"/>
              <a:t> </a:t>
            </a:r>
            <a:r>
              <a:rPr lang="tr-TR" dirty="0" err="1"/>
              <a:t>for</a:t>
            </a:r>
            <a:r>
              <a:rPr lang="tr-TR" dirty="0"/>
              <a:t> </a:t>
            </a:r>
            <a:r>
              <a:rPr lang="tr-TR" dirty="0" err="1"/>
              <a:t>training</a:t>
            </a:r>
            <a:r>
              <a:rPr lang="tr-TR" dirty="0"/>
              <a:t>, </a:t>
            </a:r>
            <a:r>
              <a:rPr lang="tr-TR" b="1" dirty="0"/>
              <a:t>test-set</a:t>
            </a:r>
            <a:r>
              <a:rPr lang="tr-TR" dirty="0"/>
              <a:t> </a:t>
            </a:r>
            <a:r>
              <a:rPr lang="tr-TR" dirty="0" err="1"/>
              <a:t>to</a:t>
            </a:r>
            <a:r>
              <a:rPr lang="tr-TR" dirty="0"/>
              <a:t> </a:t>
            </a:r>
            <a:r>
              <a:rPr lang="tr-TR" dirty="0" err="1"/>
              <a:t>evaluating</a:t>
            </a:r>
            <a:r>
              <a:rPr lang="tr-TR" dirty="0"/>
              <a:t> </a:t>
            </a:r>
            <a:r>
              <a:rPr lang="tr-TR" dirty="0" err="1"/>
              <a:t>best</a:t>
            </a:r>
            <a:r>
              <a:rPr lang="tr-TR" dirty="0"/>
              <a:t> model </a:t>
            </a:r>
            <a:r>
              <a:rPr lang="tr-TR" dirty="0" err="1"/>
              <a:t>results</a:t>
            </a:r>
            <a:r>
              <a:rPr lang="tr-TR" dirty="0"/>
              <a:t>.</a:t>
            </a:r>
          </a:p>
        </p:txBody>
      </p:sp>
      <p:pic>
        <p:nvPicPr>
          <p:cNvPr id="7" name="Resim 6">
            <a:extLst>
              <a:ext uri="{FF2B5EF4-FFF2-40B4-BE49-F238E27FC236}">
                <a16:creationId xmlns:a16="http://schemas.microsoft.com/office/drawing/2014/main" id="{31AB008E-C5B1-D59A-5781-4FDB39ED9376}"/>
              </a:ext>
            </a:extLst>
          </p:cNvPr>
          <p:cNvPicPr>
            <a:picLocks noChangeAspect="1"/>
          </p:cNvPicPr>
          <p:nvPr/>
        </p:nvPicPr>
        <p:blipFill>
          <a:blip r:embed="rId2"/>
          <a:stretch>
            <a:fillRect/>
          </a:stretch>
        </p:blipFill>
        <p:spPr>
          <a:xfrm>
            <a:off x="685800" y="3989331"/>
            <a:ext cx="995265" cy="976217"/>
          </a:xfrm>
          <a:prstGeom prst="rect">
            <a:avLst/>
          </a:prstGeom>
        </p:spPr>
      </p:pic>
      <p:pic>
        <p:nvPicPr>
          <p:cNvPr id="9" name="Resim 8">
            <a:extLst>
              <a:ext uri="{FF2B5EF4-FFF2-40B4-BE49-F238E27FC236}">
                <a16:creationId xmlns:a16="http://schemas.microsoft.com/office/drawing/2014/main" id="{8CEE9A33-CC29-95A7-E380-0C64AB726ACA}"/>
              </a:ext>
            </a:extLst>
          </p:cNvPr>
          <p:cNvPicPr>
            <a:picLocks noChangeAspect="1"/>
          </p:cNvPicPr>
          <p:nvPr/>
        </p:nvPicPr>
        <p:blipFill>
          <a:blip r:embed="rId3"/>
          <a:stretch>
            <a:fillRect/>
          </a:stretch>
        </p:blipFill>
        <p:spPr>
          <a:xfrm>
            <a:off x="1997540" y="5271308"/>
            <a:ext cx="994723" cy="976217"/>
          </a:xfrm>
          <a:prstGeom prst="rect">
            <a:avLst/>
          </a:prstGeom>
        </p:spPr>
      </p:pic>
      <p:pic>
        <p:nvPicPr>
          <p:cNvPr id="13" name="Resim 12">
            <a:extLst>
              <a:ext uri="{FF2B5EF4-FFF2-40B4-BE49-F238E27FC236}">
                <a16:creationId xmlns:a16="http://schemas.microsoft.com/office/drawing/2014/main" id="{1D7EB874-ABB5-18CD-4036-D17BE51A517E}"/>
              </a:ext>
            </a:extLst>
          </p:cNvPr>
          <p:cNvPicPr>
            <a:picLocks noChangeAspect="1"/>
          </p:cNvPicPr>
          <p:nvPr/>
        </p:nvPicPr>
        <p:blipFill>
          <a:blip r:embed="rId4"/>
          <a:stretch>
            <a:fillRect/>
          </a:stretch>
        </p:blipFill>
        <p:spPr>
          <a:xfrm>
            <a:off x="5100735" y="5358705"/>
            <a:ext cx="995265" cy="859461"/>
          </a:xfrm>
          <a:prstGeom prst="rect">
            <a:avLst/>
          </a:prstGeom>
        </p:spPr>
      </p:pic>
      <p:pic>
        <p:nvPicPr>
          <p:cNvPr id="15" name="Resim 14">
            <a:extLst>
              <a:ext uri="{FF2B5EF4-FFF2-40B4-BE49-F238E27FC236}">
                <a16:creationId xmlns:a16="http://schemas.microsoft.com/office/drawing/2014/main" id="{6DBEB23D-C3C8-E7CA-C6D4-B1F4B6443503}"/>
              </a:ext>
            </a:extLst>
          </p:cNvPr>
          <p:cNvPicPr>
            <a:picLocks noChangeAspect="1"/>
          </p:cNvPicPr>
          <p:nvPr/>
        </p:nvPicPr>
        <p:blipFill>
          <a:blip r:embed="rId5"/>
          <a:stretch>
            <a:fillRect/>
          </a:stretch>
        </p:blipFill>
        <p:spPr>
          <a:xfrm>
            <a:off x="7068669" y="4018342"/>
            <a:ext cx="995265" cy="976398"/>
          </a:xfrm>
          <a:prstGeom prst="rect">
            <a:avLst/>
          </a:prstGeom>
        </p:spPr>
      </p:pic>
      <p:pic>
        <p:nvPicPr>
          <p:cNvPr id="17" name="Resim 16">
            <a:extLst>
              <a:ext uri="{FF2B5EF4-FFF2-40B4-BE49-F238E27FC236}">
                <a16:creationId xmlns:a16="http://schemas.microsoft.com/office/drawing/2014/main" id="{7247CD58-3430-91C1-C243-C04E88710F51}"/>
              </a:ext>
            </a:extLst>
          </p:cNvPr>
          <p:cNvPicPr>
            <a:picLocks noChangeAspect="1"/>
          </p:cNvPicPr>
          <p:nvPr/>
        </p:nvPicPr>
        <p:blipFill>
          <a:blip r:embed="rId6"/>
          <a:stretch>
            <a:fillRect/>
          </a:stretch>
        </p:blipFill>
        <p:spPr>
          <a:xfrm>
            <a:off x="8380409" y="5358704"/>
            <a:ext cx="994723" cy="891339"/>
          </a:xfrm>
          <a:prstGeom prst="rect">
            <a:avLst/>
          </a:prstGeom>
        </p:spPr>
      </p:pic>
      <p:pic>
        <p:nvPicPr>
          <p:cNvPr id="11" name="Resim 10">
            <a:extLst>
              <a:ext uri="{FF2B5EF4-FFF2-40B4-BE49-F238E27FC236}">
                <a16:creationId xmlns:a16="http://schemas.microsoft.com/office/drawing/2014/main" id="{404CE646-0A5A-B429-5E3B-2719AD2D58EA}"/>
              </a:ext>
            </a:extLst>
          </p:cNvPr>
          <p:cNvPicPr>
            <a:picLocks noChangeAspect="1"/>
          </p:cNvPicPr>
          <p:nvPr/>
        </p:nvPicPr>
        <p:blipFill>
          <a:blip r:embed="rId7"/>
          <a:stretch>
            <a:fillRect/>
          </a:stretch>
        </p:blipFill>
        <p:spPr>
          <a:xfrm>
            <a:off x="3775504" y="4127297"/>
            <a:ext cx="995265" cy="976217"/>
          </a:xfrm>
          <a:prstGeom prst="rect">
            <a:avLst/>
          </a:prstGeom>
        </p:spPr>
      </p:pic>
      <p:cxnSp>
        <p:nvCxnSpPr>
          <p:cNvPr id="10" name="Bağlayıcı: Dirsek 9">
            <a:extLst>
              <a:ext uri="{FF2B5EF4-FFF2-40B4-BE49-F238E27FC236}">
                <a16:creationId xmlns:a16="http://schemas.microsoft.com/office/drawing/2014/main" id="{2691D581-0DD4-CBAB-B736-96D3CF79A3CA}"/>
              </a:ext>
            </a:extLst>
          </p:cNvPr>
          <p:cNvCxnSpPr>
            <a:cxnSpLocks/>
            <a:endCxn id="9" idx="0"/>
          </p:cNvCxnSpPr>
          <p:nvPr/>
        </p:nvCxnSpPr>
        <p:spPr>
          <a:xfrm>
            <a:off x="1681065" y="4494107"/>
            <a:ext cx="813837" cy="77720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Bağlayıcı: Dirsek 13">
            <a:extLst>
              <a:ext uri="{FF2B5EF4-FFF2-40B4-BE49-F238E27FC236}">
                <a16:creationId xmlns:a16="http://schemas.microsoft.com/office/drawing/2014/main" id="{C9601DEB-B319-AF76-D2B9-C04EE95F37D0}"/>
              </a:ext>
            </a:extLst>
          </p:cNvPr>
          <p:cNvCxnSpPr>
            <a:cxnSpLocks/>
          </p:cNvCxnSpPr>
          <p:nvPr/>
        </p:nvCxnSpPr>
        <p:spPr>
          <a:xfrm>
            <a:off x="4803096" y="4506541"/>
            <a:ext cx="813837" cy="77720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Bağlayıcı: Dirsek 15">
            <a:extLst>
              <a:ext uri="{FF2B5EF4-FFF2-40B4-BE49-F238E27FC236}">
                <a16:creationId xmlns:a16="http://schemas.microsoft.com/office/drawing/2014/main" id="{7D6EAE8A-0197-06C9-BB42-A567283B2851}"/>
              </a:ext>
            </a:extLst>
          </p:cNvPr>
          <p:cNvCxnSpPr>
            <a:cxnSpLocks/>
          </p:cNvCxnSpPr>
          <p:nvPr/>
        </p:nvCxnSpPr>
        <p:spPr>
          <a:xfrm>
            <a:off x="8063934" y="4494107"/>
            <a:ext cx="813837" cy="77720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500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4DAE644-9602-B649-796A-EB2168AC1F50}"/>
              </a:ext>
            </a:extLst>
          </p:cNvPr>
          <p:cNvSpPr>
            <a:spLocks noGrp="1"/>
          </p:cNvSpPr>
          <p:nvPr>
            <p:ph type="title"/>
          </p:nvPr>
        </p:nvSpPr>
        <p:spPr/>
        <p:txBody>
          <a:bodyPr/>
          <a:lstStyle/>
          <a:p>
            <a:r>
              <a:rPr lang="tr-TR" b="1" i="1" dirty="0" err="1"/>
              <a:t>preprocessıng</a:t>
            </a:r>
            <a:endParaRPr lang="tr-TR" b="1" i="1" dirty="0"/>
          </a:p>
        </p:txBody>
      </p:sp>
      <p:sp>
        <p:nvSpPr>
          <p:cNvPr id="3" name="İçerik Yer Tutucusu 2">
            <a:extLst>
              <a:ext uri="{FF2B5EF4-FFF2-40B4-BE49-F238E27FC236}">
                <a16:creationId xmlns:a16="http://schemas.microsoft.com/office/drawing/2014/main" id="{889B1E8A-03AC-9578-6FBC-A9D380825B43}"/>
              </a:ext>
            </a:extLst>
          </p:cNvPr>
          <p:cNvSpPr>
            <a:spLocks noGrp="1"/>
          </p:cNvSpPr>
          <p:nvPr>
            <p:ph idx="1"/>
          </p:nvPr>
        </p:nvSpPr>
        <p:spPr/>
        <p:txBody>
          <a:bodyPr/>
          <a:lstStyle/>
          <a:p>
            <a:r>
              <a:rPr lang="tr-TR" dirty="0"/>
              <a:t>Since </a:t>
            </a:r>
            <a:r>
              <a:rPr lang="tr-TR" dirty="0" err="1"/>
              <a:t>we</a:t>
            </a:r>
            <a:r>
              <a:rPr lang="tr-TR" dirty="0"/>
              <a:t> </a:t>
            </a:r>
            <a:r>
              <a:rPr lang="tr-TR" dirty="0" err="1"/>
              <a:t>used</a:t>
            </a:r>
            <a:r>
              <a:rPr lang="tr-TR" dirty="0"/>
              <a:t> U-Net </a:t>
            </a:r>
            <a:r>
              <a:rPr lang="tr-TR" dirty="0" err="1"/>
              <a:t>architecture</a:t>
            </a:r>
            <a:r>
              <a:rPr lang="tr-TR" dirty="0"/>
              <a:t> </a:t>
            </a:r>
            <a:r>
              <a:rPr lang="tr-TR" dirty="0" err="1"/>
              <a:t>for</a:t>
            </a:r>
            <a:r>
              <a:rPr lang="tr-TR" dirty="0"/>
              <a:t> </a:t>
            </a:r>
            <a:r>
              <a:rPr lang="tr-TR" dirty="0" err="1"/>
              <a:t>image</a:t>
            </a:r>
            <a:r>
              <a:rPr lang="tr-TR" dirty="0"/>
              <a:t> </a:t>
            </a:r>
            <a:r>
              <a:rPr lang="tr-TR" dirty="0" err="1"/>
              <a:t>colorization</a:t>
            </a:r>
            <a:r>
              <a:rPr lang="tr-TR" dirty="0"/>
              <a:t>, </a:t>
            </a:r>
            <a:r>
              <a:rPr lang="tr-TR" dirty="0" err="1"/>
              <a:t>our</a:t>
            </a:r>
            <a:r>
              <a:rPr lang="tr-TR" dirty="0"/>
              <a:t> </a:t>
            </a:r>
            <a:r>
              <a:rPr lang="tr-TR" dirty="0" err="1"/>
              <a:t>inputs</a:t>
            </a:r>
            <a:r>
              <a:rPr lang="tr-TR" dirty="0"/>
              <a:t> had </a:t>
            </a:r>
            <a:r>
              <a:rPr lang="tr-TR" dirty="0" err="1"/>
              <a:t>to</a:t>
            </a:r>
            <a:r>
              <a:rPr lang="tr-TR" dirty="0"/>
              <a:t> be </a:t>
            </a:r>
            <a:r>
              <a:rPr lang="tr-TR" dirty="0" err="1"/>
              <a:t>one-dimensional</a:t>
            </a:r>
            <a:r>
              <a:rPr lang="tr-TR" dirty="0"/>
              <a:t> </a:t>
            </a:r>
            <a:r>
              <a:rPr lang="tr-TR" dirty="0" err="1"/>
              <a:t>and</a:t>
            </a:r>
            <a:r>
              <a:rPr lang="tr-TR" dirty="0"/>
              <a:t> </a:t>
            </a:r>
            <a:r>
              <a:rPr lang="tr-TR" dirty="0" err="1"/>
              <a:t>our</a:t>
            </a:r>
            <a:r>
              <a:rPr lang="tr-TR" dirty="0"/>
              <a:t> </a:t>
            </a:r>
            <a:r>
              <a:rPr lang="tr-TR" dirty="0" err="1"/>
              <a:t>outputs</a:t>
            </a:r>
            <a:r>
              <a:rPr lang="tr-TR" dirty="0"/>
              <a:t> had </a:t>
            </a:r>
            <a:r>
              <a:rPr lang="tr-TR" dirty="0" err="1"/>
              <a:t>to</a:t>
            </a:r>
            <a:r>
              <a:rPr lang="tr-TR" dirty="0"/>
              <a:t> be 2-dimensional. </a:t>
            </a:r>
            <a:r>
              <a:rPr lang="tr-TR" dirty="0" err="1"/>
              <a:t>Thats</a:t>
            </a:r>
            <a:r>
              <a:rPr lang="tr-TR" dirty="0"/>
              <a:t> </a:t>
            </a:r>
            <a:r>
              <a:rPr lang="tr-TR" dirty="0" err="1"/>
              <a:t>why</a:t>
            </a:r>
            <a:r>
              <a:rPr lang="tr-TR" dirty="0"/>
              <a:t> </a:t>
            </a:r>
            <a:r>
              <a:rPr lang="tr-TR" dirty="0" err="1"/>
              <a:t>we</a:t>
            </a:r>
            <a:r>
              <a:rPr lang="tr-TR" dirty="0"/>
              <a:t> </a:t>
            </a:r>
            <a:r>
              <a:rPr lang="tr-TR" dirty="0" err="1"/>
              <a:t>converted</a:t>
            </a:r>
            <a:r>
              <a:rPr lang="tr-TR" dirty="0"/>
              <a:t> </a:t>
            </a:r>
            <a:r>
              <a:rPr lang="tr-TR" dirty="0" err="1"/>
              <a:t>the</a:t>
            </a:r>
            <a:r>
              <a:rPr lang="tr-TR" dirty="0"/>
              <a:t> RGB format </a:t>
            </a:r>
            <a:r>
              <a:rPr lang="tr-TR" dirty="0" err="1"/>
              <a:t>images</a:t>
            </a:r>
            <a:r>
              <a:rPr lang="tr-TR" dirty="0"/>
              <a:t> </a:t>
            </a:r>
            <a:r>
              <a:rPr lang="tr-TR" dirty="0" err="1"/>
              <a:t>to</a:t>
            </a:r>
            <a:r>
              <a:rPr lang="tr-TR" dirty="0"/>
              <a:t> ‘</a:t>
            </a:r>
            <a:r>
              <a:rPr lang="tr-TR" dirty="0" err="1"/>
              <a:t>lab</a:t>
            </a:r>
            <a:r>
              <a:rPr lang="tr-TR" dirty="0"/>
              <a:t>’ format.</a:t>
            </a:r>
          </a:p>
          <a:p>
            <a:pPr marL="0" indent="0">
              <a:buNone/>
            </a:pPr>
            <a:endParaRPr lang="tr-TR" dirty="0"/>
          </a:p>
          <a:p>
            <a:r>
              <a:rPr lang="tr-TR" dirty="0" err="1"/>
              <a:t>While</a:t>
            </a:r>
            <a:r>
              <a:rPr lang="tr-TR" dirty="0"/>
              <a:t> </a:t>
            </a:r>
            <a:r>
              <a:rPr lang="tr-TR" dirty="0" err="1"/>
              <a:t>the</a:t>
            </a:r>
            <a:r>
              <a:rPr lang="tr-TR" dirty="0"/>
              <a:t> L </a:t>
            </a:r>
            <a:r>
              <a:rPr lang="tr-TR" dirty="0" err="1"/>
              <a:t>layer</a:t>
            </a:r>
            <a:r>
              <a:rPr lang="tr-TR" dirty="0"/>
              <a:t> </a:t>
            </a:r>
            <a:r>
              <a:rPr lang="tr-TR" dirty="0" err="1"/>
              <a:t>represent</a:t>
            </a:r>
            <a:r>
              <a:rPr lang="tr-TR" dirty="0"/>
              <a:t> </a:t>
            </a:r>
            <a:r>
              <a:rPr lang="tr-TR" dirty="0" err="1"/>
              <a:t>the</a:t>
            </a:r>
            <a:r>
              <a:rPr lang="tr-TR" dirty="0"/>
              <a:t> </a:t>
            </a:r>
            <a:r>
              <a:rPr lang="tr-TR" dirty="0" err="1"/>
              <a:t>grayscale</a:t>
            </a:r>
            <a:r>
              <a:rPr lang="tr-TR" dirty="0"/>
              <a:t> </a:t>
            </a:r>
            <a:r>
              <a:rPr lang="tr-TR" dirty="0" err="1"/>
              <a:t>images</a:t>
            </a:r>
            <a:r>
              <a:rPr lang="tr-TR" dirty="0"/>
              <a:t>, </a:t>
            </a:r>
            <a:r>
              <a:rPr lang="tr-TR" dirty="0" err="1"/>
              <a:t>the</a:t>
            </a:r>
            <a:r>
              <a:rPr lang="tr-TR" dirty="0"/>
              <a:t> ab </a:t>
            </a:r>
            <a:r>
              <a:rPr lang="tr-TR" dirty="0" err="1"/>
              <a:t>layer</a:t>
            </a:r>
            <a:r>
              <a:rPr lang="tr-TR" dirty="0"/>
              <a:t> </a:t>
            </a:r>
            <a:r>
              <a:rPr lang="tr-TR" dirty="0" err="1"/>
              <a:t>represent</a:t>
            </a:r>
            <a:r>
              <a:rPr lang="tr-TR" dirty="0"/>
              <a:t> </a:t>
            </a:r>
            <a:r>
              <a:rPr lang="tr-TR" dirty="0" err="1"/>
              <a:t>the</a:t>
            </a:r>
            <a:r>
              <a:rPr lang="tr-TR" dirty="0"/>
              <a:t> </a:t>
            </a:r>
            <a:r>
              <a:rPr lang="tr-TR" dirty="0" err="1"/>
              <a:t>remaining</a:t>
            </a:r>
            <a:r>
              <a:rPr lang="tr-TR" dirty="0"/>
              <a:t> </a:t>
            </a:r>
            <a:r>
              <a:rPr lang="tr-TR" dirty="0" err="1"/>
              <a:t>layers</a:t>
            </a:r>
            <a:r>
              <a:rPr lang="tr-TR" dirty="0"/>
              <a:t>.</a:t>
            </a:r>
          </a:p>
          <a:p>
            <a:endParaRPr lang="tr-TR" dirty="0"/>
          </a:p>
          <a:p>
            <a:r>
              <a:rPr lang="tr-TR" dirty="0" err="1"/>
              <a:t>Finally</a:t>
            </a:r>
            <a:r>
              <a:rPr lang="tr-TR" dirty="0"/>
              <a:t>, </a:t>
            </a:r>
            <a:r>
              <a:rPr lang="tr-TR" dirty="0" err="1"/>
              <a:t>we</a:t>
            </a:r>
            <a:r>
              <a:rPr lang="tr-TR" dirty="0"/>
              <a:t> </a:t>
            </a:r>
            <a:r>
              <a:rPr lang="tr-TR" dirty="0" err="1"/>
              <a:t>created</a:t>
            </a:r>
            <a:r>
              <a:rPr lang="tr-TR" dirty="0"/>
              <a:t> a </a:t>
            </a:r>
            <a:r>
              <a:rPr lang="tr-TR" dirty="0" err="1"/>
              <a:t>DataLoader</a:t>
            </a:r>
            <a:r>
              <a:rPr lang="tr-TR" dirty="0"/>
              <a:t> </a:t>
            </a:r>
            <a:r>
              <a:rPr lang="tr-TR" dirty="0" err="1"/>
              <a:t>to</a:t>
            </a:r>
            <a:r>
              <a:rPr lang="tr-TR" dirty="0"/>
              <a:t> transfer </a:t>
            </a:r>
            <a:r>
              <a:rPr lang="tr-TR" dirty="0" err="1"/>
              <a:t>images</a:t>
            </a:r>
            <a:r>
              <a:rPr lang="tr-TR" dirty="0"/>
              <a:t> </a:t>
            </a:r>
            <a:r>
              <a:rPr lang="tr-TR" dirty="0" err="1"/>
              <a:t>to</a:t>
            </a:r>
            <a:r>
              <a:rPr lang="tr-TR" dirty="0"/>
              <a:t> </a:t>
            </a:r>
            <a:r>
              <a:rPr lang="tr-TR" dirty="0" err="1"/>
              <a:t>our</a:t>
            </a:r>
            <a:r>
              <a:rPr lang="tr-TR" dirty="0"/>
              <a:t> model </a:t>
            </a:r>
            <a:r>
              <a:rPr lang="tr-TR" dirty="0" err="1"/>
              <a:t>and</a:t>
            </a:r>
            <a:r>
              <a:rPr lang="tr-TR" dirty="0"/>
              <a:t> </a:t>
            </a:r>
            <a:r>
              <a:rPr lang="tr-TR" dirty="0" err="1"/>
              <a:t>completed</a:t>
            </a:r>
            <a:r>
              <a:rPr lang="tr-TR" dirty="0"/>
              <a:t> </a:t>
            </a:r>
            <a:r>
              <a:rPr lang="tr-TR" dirty="0" err="1"/>
              <a:t>the</a:t>
            </a:r>
            <a:r>
              <a:rPr lang="tr-TR" dirty="0"/>
              <a:t> </a:t>
            </a:r>
            <a:r>
              <a:rPr lang="tr-TR" dirty="0" err="1"/>
              <a:t>preprocessing</a:t>
            </a:r>
            <a:r>
              <a:rPr lang="tr-TR" dirty="0"/>
              <a:t> </a:t>
            </a:r>
            <a:r>
              <a:rPr lang="tr-TR" dirty="0" err="1"/>
              <a:t>phase</a:t>
            </a:r>
            <a:r>
              <a:rPr lang="tr-TR" dirty="0"/>
              <a:t>.</a:t>
            </a:r>
          </a:p>
        </p:txBody>
      </p:sp>
    </p:spTree>
    <p:extLst>
      <p:ext uri="{BB962C8B-B14F-4D97-AF65-F5344CB8AC3E}">
        <p14:creationId xmlns:p14="http://schemas.microsoft.com/office/powerpoint/2010/main" val="703298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731183-2BEC-34D7-4980-7529A7E3A2E0}"/>
              </a:ext>
            </a:extLst>
          </p:cNvPr>
          <p:cNvSpPr>
            <a:spLocks noGrp="1"/>
          </p:cNvSpPr>
          <p:nvPr>
            <p:ph type="title"/>
          </p:nvPr>
        </p:nvSpPr>
        <p:spPr/>
        <p:txBody>
          <a:bodyPr/>
          <a:lstStyle/>
          <a:p>
            <a:r>
              <a:rPr lang="tr-TR" b="1" i="1" dirty="0"/>
              <a:t>Model 1 </a:t>
            </a:r>
            <a:r>
              <a:rPr lang="tr-TR" b="1" i="1" dirty="0" err="1"/>
              <a:t>archıtecture</a:t>
            </a:r>
            <a:endParaRPr lang="tr-TR" b="1" i="1" dirty="0"/>
          </a:p>
        </p:txBody>
      </p:sp>
      <p:pic>
        <p:nvPicPr>
          <p:cNvPr id="9" name="İçerik Yer Tutucusu 8">
            <a:extLst>
              <a:ext uri="{FF2B5EF4-FFF2-40B4-BE49-F238E27FC236}">
                <a16:creationId xmlns:a16="http://schemas.microsoft.com/office/drawing/2014/main" id="{B58B5278-C2B7-5E00-39AC-48FD8644AEEF}"/>
              </a:ext>
            </a:extLst>
          </p:cNvPr>
          <p:cNvPicPr>
            <a:picLocks noGrp="1" noChangeAspect="1"/>
          </p:cNvPicPr>
          <p:nvPr>
            <p:ph idx="1"/>
          </p:nvPr>
        </p:nvPicPr>
        <p:blipFill>
          <a:blip r:embed="rId2"/>
          <a:stretch>
            <a:fillRect/>
          </a:stretch>
        </p:blipFill>
        <p:spPr>
          <a:xfrm>
            <a:off x="385520" y="1773010"/>
            <a:ext cx="4130497" cy="2500401"/>
          </a:xfrm>
          <a:prstGeom prst="rect">
            <a:avLst/>
          </a:prstGeom>
          <a:ln>
            <a:noFill/>
          </a:ln>
          <a:effectLst>
            <a:outerShdw blurRad="292100" dist="139700" dir="2700000" algn="tl" rotWithShape="0">
              <a:srgbClr val="333333">
                <a:alpha val="65000"/>
              </a:srgbClr>
            </a:outerShdw>
          </a:effectLst>
        </p:spPr>
      </p:pic>
      <p:pic>
        <p:nvPicPr>
          <p:cNvPr id="11" name="Resim 10">
            <a:extLst>
              <a:ext uri="{FF2B5EF4-FFF2-40B4-BE49-F238E27FC236}">
                <a16:creationId xmlns:a16="http://schemas.microsoft.com/office/drawing/2014/main" id="{FB8EFB7F-2E82-0AA7-8B07-C2573BF33B59}"/>
              </a:ext>
            </a:extLst>
          </p:cNvPr>
          <p:cNvPicPr>
            <a:picLocks noChangeAspect="1"/>
          </p:cNvPicPr>
          <p:nvPr/>
        </p:nvPicPr>
        <p:blipFill>
          <a:blip r:embed="rId3"/>
          <a:stretch>
            <a:fillRect/>
          </a:stretch>
        </p:blipFill>
        <p:spPr>
          <a:xfrm>
            <a:off x="1248171" y="4273411"/>
            <a:ext cx="2405194" cy="2417366"/>
          </a:xfrm>
          <a:prstGeom prst="rect">
            <a:avLst/>
          </a:prstGeom>
          <a:ln>
            <a:noFill/>
          </a:ln>
          <a:effectLst>
            <a:outerShdw blurRad="292100" dist="139700" dir="2700000" algn="tl" rotWithShape="0">
              <a:srgbClr val="333333">
                <a:alpha val="65000"/>
              </a:srgbClr>
            </a:outerShdw>
          </a:effectLst>
        </p:spPr>
      </p:pic>
      <p:graphicFrame>
        <p:nvGraphicFramePr>
          <p:cNvPr id="12" name="Tablo 11">
            <a:extLst>
              <a:ext uri="{FF2B5EF4-FFF2-40B4-BE49-F238E27FC236}">
                <a16:creationId xmlns:a16="http://schemas.microsoft.com/office/drawing/2014/main" id="{E85F0156-8C86-0FE2-DED8-D4459345121E}"/>
              </a:ext>
            </a:extLst>
          </p:cNvPr>
          <p:cNvGraphicFramePr>
            <a:graphicFrameLocks noGrp="1"/>
          </p:cNvGraphicFramePr>
          <p:nvPr>
            <p:extLst>
              <p:ext uri="{D42A27DB-BD31-4B8C-83A1-F6EECF244321}">
                <p14:modId xmlns:p14="http://schemas.microsoft.com/office/powerpoint/2010/main" val="2603814478"/>
              </p:ext>
            </p:extLst>
          </p:nvPr>
        </p:nvGraphicFramePr>
        <p:xfrm>
          <a:off x="4795934" y="3023210"/>
          <a:ext cx="7264977" cy="2225040"/>
        </p:xfrm>
        <a:graphic>
          <a:graphicData uri="http://schemas.openxmlformats.org/drawingml/2006/table">
            <a:tbl>
              <a:tblPr firstRow="1" bandRow="1">
                <a:tableStyleId>{E8034E78-7F5D-4C2E-B375-FC64B27BC917}</a:tableStyleId>
              </a:tblPr>
              <a:tblGrid>
                <a:gridCol w="1296955">
                  <a:extLst>
                    <a:ext uri="{9D8B030D-6E8A-4147-A177-3AD203B41FA5}">
                      <a16:colId xmlns:a16="http://schemas.microsoft.com/office/drawing/2014/main" val="3526810320"/>
                    </a:ext>
                  </a:extLst>
                </a:gridCol>
                <a:gridCol w="867962">
                  <a:extLst>
                    <a:ext uri="{9D8B030D-6E8A-4147-A177-3AD203B41FA5}">
                      <a16:colId xmlns:a16="http://schemas.microsoft.com/office/drawing/2014/main" val="489799413"/>
                    </a:ext>
                  </a:extLst>
                </a:gridCol>
                <a:gridCol w="1020012">
                  <a:extLst>
                    <a:ext uri="{9D8B030D-6E8A-4147-A177-3AD203B41FA5}">
                      <a16:colId xmlns:a16="http://schemas.microsoft.com/office/drawing/2014/main" val="608203522"/>
                    </a:ext>
                  </a:extLst>
                </a:gridCol>
                <a:gridCol w="1020012">
                  <a:extLst>
                    <a:ext uri="{9D8B030D-6E8A-4147-A177-3AD203B41FA5}">
                      <a16:colId xmlns:a16="http://schemas.microsoft.com/office/drawing/2014/main" val="4186228405"/>
                    </a:ext>
                  </a:extLst>
                </a:gridCol>
                <a:gridCol w="1020012">
                  <a:extLst>
                    <a:ext uri="{9D8B030D-6E8A-4147-A177-3AD203B41FA5}">
                      <a16:colId xmlns:a16="http://schemas.microsoft.com/office/drawing/2014/main" val="3878077579"/>
                    </a:ext>
                  </a:extLst>
                </a:gridCol>
                <a:gridCol w="1020012">
                  <a:extLst>
                    <a:ext uri="{9D8B030D-6E8A-4147-A177-3AD203B41FA5}">
                      <a16:colId xmlns:a16="http://schemas.microsoft.com/office/drawing/2014/main" val="1525880384"/>
                    </a:ext>
                  </a:extLst>
                </a:gridCol>
                <a:gridCol w="1020012">
                  <a:extLst>
                    <a:ext uri="{9D8B030D-6E8A-4147-A177-3AD203B41FA5}">
                      <a16:colId xmlns:a16="http://schemas.microsoft.com/office/drawing/2014/main" val="2446924677"/>
                    </a:ext>
                  </a:extLst>
                </a:gridCol>
              </a:tblGrid>
              <a:tr h="370840">
                <a:tc>
                  <a:txBody>
                    <a:bodyPr/>
                    <a:lstStyle/>
                    <a:p>
                      <a:pPr algn="ctr"/>
                      <a:r>
                        <a:rPr lang="tr-TR" dirty="0">
                          <a:solidFill>
                            <a:schemeClr val="tx1"/>
                          </a:solidFill>
                        </a:rPr>
                        <a:t>TYPE</a:t>
                      </a:r>
                    </a:p>
                  </a:txBody>
                  <a:tcPr anchor="ctr"/>
                </a:tc>
                <a:tc>
                  <a:txBody>
                    <a:bodyPr/>
                    <a:lstStyle/>
                    <a:p>
                      <a:pPr algn="ctr"/>
                      <a:r>
                        <a:rPr lang="tr-TR" dirty="0">
                          <a:solidFill>
                            <a:schemeClr val="tx1"/>
                          </a:solidFill>
                        </a:rPr>
                        <a:t>W/H</a:t>
                      </a:r>
                    </a:p>
                  </a:txBody>
                  <a:tcPr anchor="ctr"/>
                </a:tc>
                <a:tc>
                  <a:txBody>
                    <a:bodyPr/>
                    <a:lstStyle/>
                    <a:p>
                      <a:pPr algn="ctr"/>
                      <a:r>
                        <a:rPr lang="tr-TR" dirty="0">
                          <a:solidFill>
                            <a:schemeClr val="tx1"/>
                          </a:solidFill>
                        </a:rPr>
                        <a:t>C </a:t>
                      </a:r>
                      <a:r>
                        <a:rPr lang="tr-TR" dirty="0" err="1">
                          <a:solidFill>
                            <a:schemeClr val="tx1"/>
                          </a:solidFill>
                        </a:rPr>
                        <a:t>In</a:t>
                      </a:r>
                      <a:endParaRPr lang="tr-TR" dirty="0">
                        <a:solidFill>
                          <a:schemeClr val="tx1"/>
                        </a:solidFill>
                      </a:endParaRPr>
                    </a:p>
                  </a:txBody>
                  <a:tcPr anchor="ctr"/>
                </a:tc>
                <a:tc>
                  <a:txBody>
                    <a:bodyPr/>
                    <a:lstStyle/>
                    <a:p>
                      <a:pPr algn="ctr"/>
                      <a:r>
                        <a:rPr lang="tr-TR" dirty="0">
                          <a:solidFill>
                            <a:schemeClr val="tx1"/>
                          </a:solidFill>
                        </a:rPr>
                        <a:t>C </a:t>
                      </a:r>
                      <a:r>
                        <a:rPr lang="tr-TR" dirty="0" err="1">
                          <a:solidFill>
                            <a:schemeClr val="tx1"/>
                          </a:solidFill>
                        </a:rPr>
                        <a:t>Out</a:t>
                      </a:r>
                      <a:endParaRPr lang="tr-TR" dirty="0">
                        <a:solidFill>
                          <a:schemeClr val="tx1"/>
                        </a:solidFill>
                      </a:endParaRPr>
                    </a:p>
                  </a:txBody>
                  <a:tcPr anchor="ctr"/>
                </a:tc>
                <a:tc>
                  <a:txBody>
                    <a:bodyPr/>
                    <a:lstStyle/>
                    <a:p>
                      <a:pPr algn="ctr"/>
                      <a:r>
                        <a:rPr lang="tr-TR" dirty="0">
                          <a:solidFill>
                            <a:schemeClr val="tx1"/>
                          </a:solidFill>
                        </a:rPr>
                        <a:t>K</a:t>
                      </a:r>
                    </a:p>
                  </a:txBody>
                  <a:tcPr anchor="ctr"/>
                </a:tc>
                <a:tc>
                  <a:txBody>
                    <a:bodyPr/>
                    <a:lstStyle/>
                    <a:p>
                      <a:pPr algn="ctr"/>
                      <a:r>
                        <a:rPr lang="tr-TR" dirty="0">
                          <a:solidFill>
                            <a:schemeClr val="tx1"/>
                          </a:solidFill>
                        </a:rPr>
                        <a:t>S</a:t>
                      </a:r>
                    </a:p>
                  </a:txBody>
                  <a:tcPr anchor="ctr"/>
                </a:tc>
                <a:tc>
                  <a:txBody>
                    <a:bodyPr/>
                    <a:lstStyle/>
                    <a:p>
                      <a:pPr algn="ctr"/>
                      <a:r>
                        <a:rPr lang="tr-TR" dirty="0">
                          <a:solidFill>
                            <a:schemeClr val="tx1"/>
                          </a:solidFill>
                        </a:rPr>
                        <a:t>P</a:t>
                      </a:r>
                    </a:p>
                  </a:txBody>
                  <a:tcPr anchor="ctr"/>
                </a:tc>
                <a:extLst>
                  <a:ext uri="{0D108BD9-81ED-4DB2-BD59-A6C34878D82A}">
                    <a16:rowId xmlns:a16="http://schemas.microsoft.com/office/drawing/2014/main" val="622406635"/>
                  </a:ext>
                </a:extLst>
              </a:tr>
              <a:tr h="370840">
                <a:tc>
                  <a:txBody>
                    <a:bodyPr/>
                    <a:lstStyle/>
                    <a:p>
                      <a:pPr algn="ctr"/>
                      <a:r>
                        <a:rPr lang="tr-TR" dirty="0">
                          <a:solidFill>
                            <a:sysClr val="windowText" lastClr="000000"/>
                          </a:solidFill>
                        </a:rPr>
                        <a:t>Conv2D</a:t>
                      </a:r>
                    </a:p>
                  </a:txBody>
                  <a:tcPr anchor="ctr"/>
                </a:tc>
                <a:tc>
                  <a:txBody>
                    <a:bodyPr/>
                    <a:lstStyle/>
                    <a:p>
                      <a:pPr algn="ctr"/>
                      <a:r>
                        <a:rPr lang="tr-TR" dirty="0">
                          <a:solidFill>
                            <a:sysClr val="windowText" lastClr="000000"/>
                          </a:solidFill>
                        </a:rPr>
                        <a:t>320</a:t>
                      </a:r>
                    </a:p>
                  </a:txBody>
                  <a:tcPr anchor="ctr"/>
                </a:tc>
                <a:tc>
                  <a:txBody>
                    <a:bodyPr/>
                    <a:lstStyle/>
                    <a:p>
                      <a:pPr algn="ctr"/>
                      <a:r>
                        <a:rPr lang="tr-TR" dirty="0">
                          <a:solidFill>
                            <a:sysClr val="windowText" lastClr="000000"/>
                          </a:solidFill>
                        </a:rPr>
                        <a:t>1</a:t>
                      </a:r>
                    </a:p>
                  </a:txBody>
                  <a:tcPr anchor="ctr"/>
                </a:tc>
                <a:tc>
                  <a:txBody>
                    <a:bodyPr/>
                    <a:lstStyle/>
                    <a:p>
                      <a:pPr algn="ctr"/>
                      <a:r>
                        <a:rPr lang="tr-TR" dirty="0">
                          <a:solidFill>
                            <a:sysClr val="windowText" lastClr="000000"/>
                          </a:solidFill>
                        </a:rPr>
                        <a:t>32</a:t>
                      </a:r>
                    </a:p>
                  </a:txBody>
                  <a:tcPr anchor="ctr"/>
                </a:tc>
                <a:tc>
                  <a:txBody>
                    <a:bodyPr/>
                    <a:lstStyle/>
                    <a:p>
                      <a:pPr algn="ctr"/>
                      <a:r>
                        <a:rPr lang="tr-TR" dirty="0">
                          <a:solidFill>
                            <a:sysClr val="windowText" lastClr="000000"/>
                          </a:solidFill>
                        </a:rPr>
                        <a:t>(4,4)</a:t>
                      </a:r>
                    </a:p>
                  </a:txBody>
                  <a:tcPr anchor="ctr"/>
                </a:tc>
                <a:tc>
                  <a:txBody>
                    <a:bodyPr/>
                    <a:lstStyle/>
                    <a:p>
                      <a:pPr algn="ctr"/>
                      <a:r>
                        <a:rPr lang="tr-TR" dirty="0">
                          <a:solidFill>
                            <a:sysClr val="windowText" lastClr="000000"/>
                          </a:solidFill>
                        </a:rPr>
                        <a:t>2</a:t>
                      </a:r>
                    </a:p>
                  </a:txBody>
                  <a:tcPr anchor="ctr"/>
                </a:tc>
                <a:tc>
                  <a:txBody>
                    <a:bodyPr/>
                    <a:lstStyle/>
                    <a:p>
                      <a:pPr algn="ctr"/>
                      <a:r>
                        <a:rPr lang="tr-TR" dirty="0">
                          <a:solidFill>
                            <a:sysClr val="windowText" lastClr="000000"/>
                          </a:solidFill>
                        </a:rPr>
                        <a:t>1</a:t>
                      </a:r>
                    </a:p>
                  </a:txBody>
                  <a:tcPr anchor="ctr"/>
                </a:tc>
                <a:extLst>
                  <a:ext uri="{0D108BD9-81ED-4DB2-BD59-A6C34878D82A}">
                    <a16:rowId xmlns:a16="http://schemas.microsoft.com/office/drawing/2014/main" val="185995438"/>
                  </a:ext>
                </a:extLst>
              </a:tr>
              <a:tr h="370840">
                <a:tc>
                  <a:txBody>
                    <a:bodyPr/>
                    <a:lstStyle/>
                    <a:p>
                      <a:pPr algn="ctr"/>
                      <a:r>
                        <a:rPr lang="tr-TR" dirty="0">
                          <a:solidFill>
                            <a:sysClr val="windowText" lastClr="000000"/>
                          </a:solidFill>
                        </a:rPr>
                        <a:t>Conv2D</a:t>
                      </a:r>
                    </a:p>
                  </a:txBody>
                  <a:tcPr anchor="ctr"/>
                </a:tc>
                <a:tc>
                  <a:txBody>
                    <a:bodyPr/>
                    <a:lstStyle/>
                    <a:p>
                      <a:pPr algn="ctr"/>
                      <a:r>
                        <a:rPr lang="tr-TR" dirty="0">
                          <a:solidFill>
                            <a:sysClr val="windowText" lastClr="000000"/>
                          </a:solidFill>
                        </a:rPr>
                        <a:t>160</a:t>
                      </a:r>
                    </a:p>
                  </a:txBody>
                  <a:tcPr anchor="ctr"/>
                </a:tc>
                <a:tc>
                  <a:txBody>
                    <a:bodyPr/>
                    <a:lstStyle/>
                    <a:p>
                      <a:pPr algn="ctr"/>
                      <a:r>
                        <a:rPr lang="tr-TR" dirty="0">
                          <a:solidFill>
                            <a:sysClr val="windowText" lastClr="000000"/>
                          </a:solidFill>
                        </a:rPr>
                        <a:t>32</a:t>
                      </a:r>
                    </a:p>
                  </a:txBody>
                  <a:tcPr anchor="ctr"/>
                </a:tc>
                <a:tc>
                  <a:txBody>
                    <a:bodyPr/>
                    <a:lstStyle/>
                    <a:p>
                      <a:pPr algn="ctr"/>
                      <a:r>
                        <a:rPr lang="tr-TR" dirty="0">
                          <a:solidFill>
                            <a:sysClr val="windowText" lastClr="000000"/>
                          </a:solidFill>
                        </a:rPr>
                        <a:t>64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solidFill>
                            <a:sysClr val="windowText" lastClr="000000"/>
                          </a:solidFill>
                        </a:rPr>
                        <a:t>(4,4)</a:t>
                      </a:r>
                    </a:p>
                  </a:txBody>
                  <a:tcPr anchor="ctr"/>
                </a:tc>
                <a:tc>
                  <a:txBody>
                    <a:bodyPr/>
                    <a:lstStyle/>
                    <a:p>
                      <a:pPr algn="ctr"/>
                      <a:r>
                        <a:rPr lang="tr-TR" dirty="0">
                          <a:solidFill>
                            <a:sysClr val="windowText" lastClr="000000"/>
                          </a:solidFill>
                        </a:rPr>
                        <a:t>2</a:t>
                      </a:r>
                    </a:p>
                  </a:txBody>
                  <a:tcPr anchor="ctr"/>
                </a:tc>
                <a:tc>
                  <a:txBody>
                    <a:bodyPr/>
                    <a:lstStyle/>
                    <a:p>
                      <a:pPr algn="ctr"/>
                      <a:r>
                        <a:rPr lang="tr-TR" dirty="0">
                          <a:solidFill>
                            <a:sysClr val="windowText" lastClr="000000"/>
                          </a:solidFill>
                        </a:rPr>
                        <a:t>1</a:t>
                      </a:r>
                    </a:p>
                  </a:txBody>
                  <a:tcPr anchor="ctr"/>
                </a:tc>
                <a:extLst>
                  <a:ext uri="{0D108BD9-81ED-4DB2-BD59-A6C34878D82A}">
                    <a16:rowId xmlns:a16="http://schemas.microsoft.com/office/drawing/2014/main" val="3949347201"/>
                  </a:ext>
                </a:extLst>
              </a:tr>
              <a:tr h="370840">
                <a:tc>
                  <a:txBody>
                    <a:bodyPr/>
                    <a:lstStyle/>
                    <a:p>
                      <a:pPr algn="ctr"/>
                      <a:r>
                        <a:rPr lang="tr-TR" dirty="0">
                          <a:solidFill>
                            <a:sysClr val="windowText" lastClr="000000"/>
                          </a:solidFill>
                        </a:rPr>
                        <a:t>T Conv2D</a:t>
                      </a:r>
                    </a:p>
                  </a:txBody>
                  <a:tcPr anchor="ctr"/>
                </a:tc>
                <a:tc>
                  <a:txBody>
                    <a:bodyPr/>
                    <a:lstStyle/>
                    <a:p>
                      <a:pPr algn="ctr"/>
                      <a:r>
                        <a:rPr lang="tr-TR" dirty="0">
                          <a:solidFill>
                            <a:sysClr val="windowText" lastClr="000000"/>
                          </a:solidFill>
                        </a:rPr>
                        <a:t>80</a:t>
                      </a:r>
                    </a:p>
                  </a:txBody>
                  <a:tcPr anchor="ctr"/>
                </a:tc>
                <a:tc>
                  <a:txBody>
                    <a:bodyPr/>
                    <a:lstStyle/>
                    <a:p>
                      <a:pPr algn="ctr"/>
                      <a:r>
                        <a:rPr lang="tr-TR" dirty="0">
                          <a:solidFill>
                            <a:sysClr val="windowText" lastClr="000000"/>
                          </a:solidFill>
                        </a:rPr>
                        <a:t>64</a:t>
                      </a:r>
                    </a:p>
                  </a:txBody>
                  <a:tcPr anchor="ctr"/>
                </a:tc>
                <a:tc>
                  <a:txBody>
                    <a:bodyPr/>
                    <a:lstStyle/>
                    <a:p>
                      <a:pPr algn="ctr"/>
                      <a:r>
                        <a:rPr lang="tr-TR" dirty="0">
                          <a:solidFill>
                            <a:sysClr val="windowText" lastClr="000000"/>
                          </a:solidFill>
                        </a:rPr>
                        <a:t>32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solidFill>
                            <a:sysClr val="windowText" lastClr="000000"/>
                          </a:solidFill>
                        </a:rPr>
                        <a:t>(4,4)</a:t>
                      </a:r>
                    </a:p>
                  </a:txBody>
                  <a:tcPr anchor="ctr"/>
                </a:tc>
                <a:tc>
                  <a:txBody>
                    <a:bodyPr/>
                    <a:lstStyle/>
                    <a:p>
                      <a:pPr algn="ctr"/>
                      <a:r>
                        <a:rPr lang="tr-TR" dirty="0">
                          <a:solidFill>
                            <a:sysClr val="windowText" lastClr="000000"/>
                          </a:solidFill>
                        </a:rPr>
                        <a:t>2</a:t>
                      </a:r>
                    </a:p>
                  </a:txBody>
                  <a:tcPr anchor="ctr"/>
                </a:tc>
                <a:tc>
                  <a:txBody>
                    <a:bodyPr/>
                    <a:lstStyle/>
                    <a:p>
                      <a:pPr algn="ctr"/>
                      <a:r>
                        <a:rPr lang="tr-TR" dirty="0">
                          <a:solidFill>
                            <a:sysClr val="windowText" lastClr="000000"/>
                          </a:solidFill>
                        </a:rPr>
                        <a:t>1</a:t>
                      </a:r>
                    </a:p>
                  </a:txBody>
                  <a:tcPr anchor="ctr"/>
                </a:tc>
                <a:extLst>
                  <a:ext uri="{0D108BD9-81ED-4DB2-BD59-A6C34878D82A}">
                    <a16:rowId xmlns:a16="http://schemas.microsoft.com/office/drawing/2014/main" val="4262444723"/>
                  </a:ext>
                </a:extLst>
              </a:tr>
              <a:tr h="370840">
                <a:tc>
                  <a:txBody>
                    <a:bodyPr/>
                    <a:lstStyle/>
                    <a:p>
                      <a:pPr algn="ctr"/>
                      <a:r>
                        <a:rPr lang="tr-TR" dirty="0">
                          <a:solidFill>
                            <a:sysClr val="windowText" lastClr="000000"/>
                          </a:solidFill>
                        </a:rPr>
                        <a:t>T Conv2D</a:t>
                      </a:r>
                    </a:p>
                  </a:txBody>
                  <a:tcPr anchor="ctr"/>
                </a:tc>
                <a:tc>
                  <a:txBody>
                    <a:bodyPr/>
                    <a:lstStyle/>
                    <a:p>
                      <a:pPr algn="ctr"/>
                      <a:r>
                        <a:rPr lang="tr-TR" dirty="0">
                          <a:solidFill>
                            <a:sysClr val="windowText" lastClr="000000"/>
                          </a:solidFill>
                        </a:rPr>
                        <a:t>160</a:t>
                      </a:r>
                    </a:p>
                  </a:txBody>
                  <a:tcPr anchor="ctr"/>
                </a:tc>
                <a:tc>
                  <a:txBody>
                    <a:bodyPr/>
                    <a:lstStyle/>
                    <a:p>
                      <a:pPr algn="ctr"/>
                      <a:r>
                        <a:rPr lang="tr-TR" dirty="0">
                          <a:solidFill>
                            <a:sysClr val="windowText" lastClr="000000"/>
                          </a:solidFill>
                        </a:rPr>
                        <a:t>32</a:t>
                      </a:r>
                    </a:p>
                  </a:txBody>
                  <a:tcPr anchor="ctr"/>
                </a:tc>
                <a:tc>
                  <a:txBody>
                    <a:bodyPr/>
                    <a:lstStyle/>
                    <a:p>
                      <a:pPr algn="ctr"/>
                      <a:r>
                        <a:rPr lang="tr-TR" dirty="0">
                          <a:solidFill>
                            <a:sysClr val="windowText" lastClr="000000"/>
                          </a:solidFill>
                        </a:rPr>
                        <a:t>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solidFill>
                            <a:sysClr val="windowText" lastClr="000000"/>
                          </a:solidFill>
                        </a:rPr>
                        <a:t>(4,4)</a:t>
                      </a:r>
                    </a:p>
                  </a:txBody>
                  <a:tcPr anchor="ctr"/>
                </a:tc>
                <a:tc>
                  <a:txBody>
                    <a:bodyPr/>
                    <a:lstStyle/>
                    <a:p>
                      <a:pPr algn="ctr"/>
                      <a:r>
                        <a:rPr lang="tr-TR" dirty="0">
                          <a:solidFill>
                            <a:sysClr val="windowText" lastClr="000000"/>
                          </a:solidFill>
                        </a:rPr>
                        <a:t>2</a:t>
                      </a:r>
                    </a:p>
                  </a:txBody>
                  <a:tcPr anchor="ctr"/>
                </a:tc>
                <a:tc>
                  <a:txBody>
                    <a:bodyPr/>
                    <a:lstStyle/>
                    <a:p>
                      <a:pPr algn="ctr"/>
                      <a:r>
                        <a:rPr lang="tr-TR" dirty="0">
                          <a:solidFill>
                            <a:sysClr val="windowText" lastClr="000000"/>
                          </a:solidFill>
                        </a:rPr>
                        <a:t>1</a:t>
                      </a:r>
                    </a:p>
                  </a:txBody>
                  <a:tcPr anchor="ctr"/>
                </a:tc>
                <a:extLst>
                  <a:ext uri="{0D108BD9-81ED-4DB2-BD59-A6C34878D82A}">
                    <a16:rowId xmlns:a16="http://schemas.microsoft.com/office/drawing/2014/main" val="3860851360"/>
                  </a:ext>
                </a:extLst>
              </a:tr>
              <a:tr h="370840">
                <a:tc>
                  <a:txBody>
                    <a:bodyPr/>
                    <a:lstStyle/>
                    <a:p>
                      <a:pPr algn="ctr"/>
                      <a:r>
                        <a:rPr lang="tr-TR" dirty="0" err="1">
                          <a:solidFill>
                            <a:sysClr val="windowText" lastClr="000000"/>
                          </a:solidFill>
                        </a:rPr>
                        <a:t>Output</a:t>
                      </a:r>
                      <a:endParaRPr lang="tr-TR" dirty="0">
                        <a:solidFill>
                          <a:sysClr val="windowText" lastClr="000000"/>
                        </a:solidFill>
                      </a:endParaRPr>
                    </a:p>
                  </a:txBody>
                  <a:tcPr anchor="ctr"/>
                </a:tc>
                <a:tc>
                  <a:txBody>
                    <a:bodyPr/>
                    <a:lstStyle/>
                    <a:p>
                      <a:pPr algn="ctr"/>
                      <a:r>
                        <a:rPr lang="tr-TR" dirty="0">
                          <a:solidFill>
                            <a:sysClr val="windowText" lastClr="000000"/>
                          </a:solidFill>
                        </a:rPr>
                        <a:t>320</a:t>
                      </a:r>
                    </a:p>
                  </a:txBody>
                  <a:tcPr anchor="ctr"/>
                </a:tc>
                <a:tc>
                  <a:txBody>
                    <a:bodyPr/>
                    <a:lstStyle/>
                    <a:p>
                      <a:pPr algn="ctr"/>
                      <a:r>
                        <a:rPr lang="tr-TR" dirty="0">
                          <a:solidFill>
                            <a:sysClr val="windowText" lastClr="000000"/>
                          </a:solidFill>
                        </a:rPr>
                        <a:t>2</a:t>
                      </a:r>
                    </a:p>
                  </a:txBody>
                  <a:tcPr anchor="ctr"/>
                </a:tc>
                <a:tc>
                  <a:txBody>
                    <a:bodyPr/>
                    <a:lstStyle/>
                    <a:p>
                      <a:pPr algn="ctr"/>
                      <a:r>
                        <a:rPr lang="tr-TR" dirty="0">
                          <a:solidFill>
                            <a:sysClr val="windowText" lastClr="000000"/>
                          </a:solidFill>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solidFill>
                            <a:sysClr val="windowText" lastClr="000000"/>
                          </a:solidFill>
                        </a:rPr>
                        <a:t>-</a:t>
                      </a:r>
                    </a:p>
                  </a:txBody>
                  <a:tcPr anchor="ctr"/>
                </a:tc>
                <a:tc>
                  <a:txBody>
                    <a:bodyPr/>
                    <a:lstStyle/>
                    <a:p>
                      <a:pPr algn="ctr"/>
                      <a:r>
                        <a:rPr lang="tr-TR" dirty="0">
                          <a:solidFill>
                            <a:sysClr val="windowText" lastClr="000000"/>
                          </a:solidFill>
                        </a:rPr>
                        <a:t>-</a:t>
                      </a:r>
                    </a:p>
                  </a:txBody>
                  <a:tcPr anchor="ctr"/>
                </a:tc>
                <a:tc>
                  <a:txBody>
                    <a:bodyPr/>
                    <a:lstStyle/>
                    <a:p>
                      <a:pPr algn="ctr"/>
                      <a:r>
                        <a:rPr lang="tr-TR" dirty="0">
                          <a:solidFill>
                            <a:sysClr val="windowText" lastClr="000000"/>
                          </a:solidFill>
                        </a:rPr>
                        <a:t>-</a:t>
                      </a:r>
                    </a:p>
                  </a:txBody>
                  <a:tcPr anchor="ctr"/>
                </a:tc>
                <a:extLst>
                  <a:ext uri="{0D108BD9-81ED-4DB2-BD59-A6C34878D82A}">
                    <a16:rowId xmlns:a16="http://schemas.microsoft.com/office/drawing/2014/main" val="2869578079"/>
                  </a:ext>
                </a:extLst>
              </a:tr>
            </a:tbl>
          </a:graphicData>
        </a:graphic>
      </p:graphicFrame>
      <p:sp>
        <p:nvSpPr>
          <p:cNvPr id="3" name="Metin kutusu 2">
            <a:extLst>
              <a:ext uri="{FF2B5EF4-FFF2-40B4-BE49-F238E27FC236}">
                <a16:creationId xmlns:a16="http://schemas.microsoft.com/office/drawing/2014/main" id="{47EB310B-693C-E9CB-A68C-0A90DB58E6A0}"/>
              </a:ext>
            </a:extLst>
          </p:cNvPr>
          <p:cNvSpPr txBox="1"/>
          <p:nvPr/>
        </p:nvSpPr>
        <p:spPr>
          <a:xfrm>
            <a:off x="7277877" y="5354963"/>
            <a:ext cx="2761861" cy="1477328"/>
          </a:xfrm>
          <a:prstGeom prst="rect">
            <a:avLst/>
          </a:prstGeom>
          <a:noFill/>
        </p:spPr>
        <p:txBody>
          <a:bodyPr wrap="square" rtlCol="0">
            <a:spAutoFit/>
          </a:bodyPr>
          <a:lstStyle/>
          <a:p>
            <a:r>
              <a:rPr lang="tr-TR" dirty="0"/>
              <a:t>LOSS </a:t>
            </a:r>
            <a:r>
              <a:rPr lang="tr-TR" dirty="0">
                <a:sym typeface="Wingdings" panose="05000000000000000000" pitchFamily="2" charset="2"/>
              </a:rPr>
              <a:t> MSE</a:t>
            </a:r>
          </a:p>
          <a:p>
            <a:r>
              <a:rPr lang="tr-TR" dirty="0">
                <a:sym typeface="Wingdings" panose="05000000000000000000" pitchFamily="2" charset="2"/>
              </a:rPr>
              <a:t>OPTIMIZER  ADAM</a:t>
            </a:r>
          </a:p>
          <a:p>
            <a:r>
              <a:rPr lang="tr-TR" dirty="0">
                <a:sym typeface="Wingdings" panose="05000000000000000000" pitchFamily="2" charset="2"/>
              </a:rPr>
              <a:t>BATCH SIZE  128</a:t>
            </a:r>
          </a:p>
          <a:p>
            <a:r>
              <a:rPr lang="tr-TR" dirty="0">
                <a:sym typeface="Wingdings" panose="05000000000000000000" pitchFamily="2" charset="2"/>
              </a:rPr>
              <a:t>EPOCH  120</a:t>
            </a:r>
          </a:p>
          <a:p>
            <a:r>
              <a:rPr lang="tr-TR" dirty="0">
                <a:sym typeface="Wingdings" panose="05000000000000000000" pitchFamily="2" charset="2"/>
              </a:rPr>
              <a:t>Learning Rate  0.001</a:t>
            </a:r>
            <a:endParaRPr lang="tr-TR" dirty="0"/>
          </a:p>
        </p:txBody>
      </p:sp>
    </p:spTree>
    <p:extLst>
      <p:ext uri="{BB962C8B-B14F-4D97-AF65-F5344CB8AC3E}">
        <p14:creationId xmlns:p14="http://schemas.microsoft.com/office/powerpoint/2010/main" val="3654941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E1E728-9814-75C9-EB29-3663B8B8A8C7}"/>
              </a:ext>
            </a:extLst>
          </p:cNvPr>
          <p:cNvSpPr>
            <a:spLocks noGrp="1"/>
          </p:cNvSpPr>
          <p:nvPr>
            <p:ph type="title"/>
          </p:nvPr>
        </p:nvSpPr>
        <p:spPr>
          <a:xfrm>
            <a:off x="2895599" y="764373"/>
            <a:ext cx="9000931" cy="1293028"/>
          </a:xfrm>
        </p:spPr>
        <p:txBody>
          <a:bodyPr>
            <a:normAutofit fontScale="90000"/>
          </a:bodyPr>
          <a:lstStyle/>
          <a:p>
            <a:r>
              <a:rPr lang="tr-TR" b="1" i="1" dirty="0"/>
              <a:t>Model 1 </a:t>
            </a:r>
            <a:r>
              <a:rPr lang="tr-TR" b="1" i="1" dirty="0" err="1"/>
              <a:t>loss</a:t>
            </a:r>
            <a:r>
              <a:rPr lang="tr-TR" b="1" i="1" dirty="0"/>
              <a:t> </a:t>
            </a:r>
            <a:r>
              <a:rPr lang="tr-TR" b="1" i="1" dirty="0" err="1"/>
              <a:t>values</a:t>
            </a:r>
            <a:r>
              <a:rPr lang="tr-TR" b="1" i="1" dirty="0"/>
              <a:t> </a:t>
            </a:r>
            <a:r>
              <a:rPr lang="tr-TR" b="1" i="1" dirty="0" err="1"/>
              <a:t>and</a:t>
            </a:r>
            <a:r>
              <a:rPr lang="tr-TR" b="1" i="1" dirty="0"/>
              <a:t> </a:t>
            </a:r>
            <a:r>
              <a:rPr lang="tr-TR" b="1" i="1" dirty="0" err="1"/>
              <a:t>predıcts</a:t>
            </a:r>
            <a:r>
              <a:rPr lang="tr-TR" b="1" i="1" dirty="0"/>
              <a:t> </a:t>
            </a:r>
            <a:r>
              <a:rPr lang="tr-TR" b="1" i="1" dirty="0" err="1"/>
              <a:t>comparıng</a:t>
            </a:r>
            <a:r>
              <a:rPr lang="tr-TR" b="1" i="1" dirty="0"/>
              <a:t> </a:t>
            </a:r>
            <a:r>
              <a:rPr lang="tr-TR" b="1" i="1" dirty="0" err="1"/>
              <a:t>wıth</a:t>
            </a:r>
            <a:r>
              <a:rPr lang="tr-TR" b="1" i="1" dirty="0"/>
              <a:t> </a:t>
            </a:r>
            <a:r>
              <a:rPr lang="tr-TR" b="1" i="1" dirty="0" err="1"/>
              <a:t>actual</a:t>
            </a:r>
            <a:r>
              <a:rPr lang="tr-TR" b="1" i="1" dirty="0"/>
              <a:t> </a:t>
            </a:r>
            <a:r>
              <a:rPr lang="tr-TR" b="1" i="1" dirty="0" err="1"/>
              <a:t>ımages</a:t>
            </a:r>
            <a:endParaRPr lang="tr-TR" b="1" i="1" dirty="0"/>
          </a:p>
        </p:txBody>
      </p:sp>
      <p:pic>
        <p:nvPicPr>
          <p:cNvPr id="5" name="İçerik Yer Tutucusu 4">
            <a:extLst>
              <a:ext uri="{FF2B5EF4-FFF2-40B4-BE49-F238E27FC236}">
                <a16:creationId xmlns:a16="http://schemas.microsoft.com/office/drawing/2014/main" id="{31B49472-AB54-2170-E204-072E183DFC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4854" y="2277900"/>
            <a:ext cx="6181676" cy="4024313"/>
          </a:xfrm>
        </p:spPr>
      </p:pic>
      <p:pic>
        <p:nvPicPr>
          <p:cNvPr id="9" name="Resim 8">
            <a:extLst>
              <a:ext uri="{FF2B5EF4-FFF2-40B4-BE49-F238E27FC236}">
                <a16:creationId xmlns:a16="http://schemas.microsoft.com/office/drawing/2014/main" id="{2E83A772-08C7-5406-183E-39396AAA8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620" y="2277900"/>
            <a:ext cx="5340151" cy="4024313"/>
          </a:xfrm>
          <a:prstGeom prst="rect">
            <a:avLst/>
          </a:prstGeom>
        </p:spPr>
      </p:pic>
    </p:spTree>
    <p:extLst>
      <p:ext uri="{BB962C8B-B14F-4D97-AF65-F5344CB8AC3E}">
        <p14:creationId xmlns:p14="http://schemas.microsoft.com/office/powerpoint/2010/main" val="853780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041144-DFCE-D5DA-FEEF-7BBFE45BF9FD}"/>
              </a:ext>
            </a:extLst>
          </p:cNvPr>
          <p:cNvSpPr>
            <a:spLocks noGrp="1"/>
          </p:cNvSpPr>
          <p:nvPr>
            <p:ph type="title"/>
          </p:nvPr>
        </p:nvSpPr>
        <p:spPr>
          <a:xfrm>
            <a:off x="3018307" y="183428"/>
            <a:ext cx="8610600" cy="849882"/>
          </a:xfrm>
        </p:spPr>
        <p:txBody>
          <a:bodyPr/>
          <a:lstStyle/>
          <a:p>
            <a:r>
              <a:rPr lang="tr-TR" b="1" i="1" dirty="0"/>
              <a:t>MODEL 2 ARCHITECTURE</a:t>
            </a:r>
          </a:p>
        </p:txBody>
      </p:sp>
      <p:pic>
        <p:nvPicPr>
          <p:cNvPr id="5" name="İçerik Yer Tutucusu 4">
            <a:extLst>
              <a:ext uri="{FF2B5EF4-FFF2-40B4-BE49-F238E27FC236}">
                <a16:creationId xmlns:a16="http://schemas.microsoft.com/office/drawing/2014/main" id="{A3E40904-2826-4A61-4BC1-76DFFEEF9836}"/>
              </a:ext>
            </a:extLst>
          </p:cNvPr>
          <p:cNvPicPr>
            <a:picLocks noGrp="1" noChangeAspect="1"/>
          </p:cNvPicPr>
          <p:nvPr>
            <p:ph idx="1"/>
          </p:nvPr>
        </p:nvPicPr>
        <p:blipFill>
          <a:blip r:embed="rId2"/>
          <a:stretch>
            <a:fillRect/>
          </a:stretch>
        </p:blipFill>
        <p:spPr>
          <a:xfrm>
            <a:off x="269033" y="834294"/>
            <a:ext cx="11537156" cy="2048068"/>
          </a:xfrm>
          <a:prstGeom prst="rect">
            <a:avLst/>
          </a:prstGeom>
          <a:ln>
            <a:noFill/>
          </a:ln>
          <a:effectLst>
            <a:outerShdw blurRad="292100" dist="139700" dir="2700000" algn="tl" rotWithShape="0">
              <a:srgbClr val="333333">
                <a:alpha val="65000"/>
              </a:srgbClr>
            </a:outerShdw>
          </a:effectLst>
        </p:spPr>
      </p:pic>
      <p:pic>
        <p:nvPicPr>
          <p:cNvPr id="7" name="Resim 6">
            <a:extLst>
              <a:ext uri="{FF2B5EF4-FFF2-40B4-BE49-F238E27FC236}">
                <a16:creationId xmlns:a16="http://schemas.microsoft.com/office/drawing/2014/main" id="{69D80283-731E-FD23-2AEF-64AF4D61942F}"/>
              </a:ext>
            </a:extLst>
          </p:cNvPr>
          <p:cNvPicPr>
            <a:picLocks noChangeAspect="1"/>
          </p:cNvPicPr>
          <p:nvPr/>
        </p:nvPicPr>
        <p:blipFill>
          <a:blip r:embed="rId3"/>
          <a:stretch>
            <a:fillRect/>
          </a:stretch>
        </p:blipFill>
        <p:spPr>
          <a:xfrm>
            <a:off x="9599321" y="2808376"/>
            <a:ext cx="2206868" cy="2478074"/>
          </a:xfrm>
          <a:prstGeom prst="rect">
            <a:avLst/>
          </a:prstGeom>
          <a:ln>
            <a:noFill/>
          </a:ln>
          <a:effectLst>
            <a:outerShdw blurRad="292100" dist="139700" dir="2700000" algn="tl" rotWithShape="0">
              <a:srgbClr val="333333">
                <a:alpha val="65000"/>
              </a:srgbClr>
            </a:outerShdw>
          </a:effectLst>
        </p:spPr>
      </p:pic>
      <p:graphicFrame>
        <p:nvGraphicFramePr>
          <p:cNvPr id="8" name="Tablo 7">
            <a:extLst>
              <a:ext uri="{FF2B5EF4-FFF2-40B4-BE49-F238E27FC236}">
                <a16:creationId xmlns:a16="http://schemas.microsoft.com/office/drawing/2014/main" id="{276F056C-8212-4CC5-CCF7-D2E3DFDC2CB7}"/>
              </a:ext>
            </a:extLst>
          </p:cNvPr>
          <p:cNvGraphicFramePr>
            <a:graphicFrameLocks noGrp="1"/>
          </p:cNvGraphicFramePr>
          <p:nvPr>
            <p:extLst>
              <p:ext uri="{D42A27DB-BD31-4B8C-83A1-F6EECF244321}">
                <p14:modId xmlns:p14="http://schemas.microsoft.com/office/powerpoint/2010/main" val="2537426342"/>
              </p:ext>
            </p:extLst>
          </p:nvPr>
        </p:nvGraphicFramePr>
        <p:xfrm>
          <a:off x="269033" y="2808376"/>
          <a:ext cx="8128001" cy="4023360"/>
        </p:xfrm>
        <a:graphic>
          <a:graphicData uri="http://schemas.openxmlformats.org/drawingml/2006/table">
            <a:tbl>
              <a:tblPr firstRow="1" bandRow="1">
                <a:tableStyleId>{073A0DAA-6AF3-43AB-8588-CEC1D06C72B9}</a:tableStyleId>
              </a:tblPr>
              <a:tblGrid>
                <a:gridCol w="1373155">
                  <a:extLst>
                    <a:ext uri="{9D8B030D-6E8A-4147-A177-3AD203B41FA5}">
                      <a16:colId xmlns:a16="http://schemas.microsoft.com/office/drawing/2014/main" val="1287635166"/>
                    </a:ext>
                  </a:extLst>
                </a:gridCol>
                <a:gridCol w="949131">
                  <a:extLst>
                    <a:ext uri="{9D8B030D-6E8A-4147-A177-3AD203B41FA5}">
                      <a16:colId xmlns:a16="http://schemas.microsoft.com/office/drawing/2014/main" val="1122399305"/>
                    </a:ext>
                  </a:extLst>
                </a:gridCol>
                <a:gridCol w="1161143">
                  <a:extLst>
                    <a:ext uri="{9D8B030D-6E8A-4147-A177-3AD203B41FA5}">
                      <a16:colId xmlns:a16="http://schemas.microsoft.com/office/drawing/2014/main" val="3603298617"/>
                    </a:ext>
                  </a:extLst>
                </a:gridCol>
                <a:gridCol w="1161143">
                  <a:extLst>
                    <a:ext uri="{9D8B030D-6E8A-4147-A177-3AD203B41FA5}">
                      <a16:colId xmlns:a16="http://schemas.microsoft.com/office/drawing/2014/main" val="4292425437"/>
                    </a:ext>
                  </a:extLst>
                </a:gridCol>
                <a:gridCol w="1161143">
                  <a:extLst>
                    <a:ext uri="{9D8B030D-6E8A-4147-A177-3AD203B41FA5}">
                      <a16:colId xmlns:a16="http://schemas.microsoft.com/office/drawing/2014/main" val="3537266136"/>
                    </a:ext>
                  </a:extLst>
                </a:gridCol>
                <a:gridCol w="1161143">
                  <a:extLst>
                    <a:ext uri="{9D8B030D-6E8A-4147-A177-3AD203B41FA5}">
                      <a16:colId xmlns:a16="http://schemas.microsoft.com/office/drawing/2014/main" val="2113318253"/>
                    </a:ext>
                  </a:extLst>
                </a:gridCol>
                <a:gridCol w="1161143">
                  <a:extLst>
                    <a:ext uri="{9D8B030D-6E8A-4147-A177-3AD203B41FA5}">
                      <a16:colId xmlns:a16="http://schemas.microsoft.com/office/drawing/2014/main" val="2921986097"/>
                    </a:ext>
                  </a:extLst>
                </a:gridCol>
              </a:tblGrid>
              <a:tr h="294498">
                <a:tc>
                  <a:txBody>
                    <a:bodyPr/>
                    <a:lstStyle/>
                    <a:p>
                      <a:pPr algn="ctr"/>
                      <a:r>
                        <a:rPr lang="tr-TR" dirty="0"/>
                        <a:t>TYPE</a:t>
                      </a:r>
                    </a:p>
                  </a:txBody>
                  <a:tcPr anchor="ctr"/>
                </a:tc>
                <a:tc>
                  <a:txBody>
                    <a:bodyPr/>
                    <a:lstStyle/>
                    <a:p>
                      <a:pPr algn="ctr"/>
                      <a:r>
                        <a:rPr lang="tr-TR" dirty="0"/>
                        <a:t>W/H</a:t>
                      </a:r>
                    </a:p>
                  </a:txBody>
                  <a:tcPr anchor="ctr"/>
                </a:tc>
                <a:tc>
                  <a:txBody>
                    <a:bodyPr/>
                    <a:lstStyle/>
                    <a:p>
                      <a:pPr algn="ctr"/>
                      <a:r>
                        <a:rPr lang="tr-TR" dirty="0"/>
                        <a:t>C </a:t>
                      </a:r>
                      <a:r>
                        <a:rPr lang="tr-TR" dirty="0" err="1"/>
                        <a:t>In</a:t>
                      </a:r>
                      <a:endParaRPr lang="tr-TR" dirty="0"/>
                    </a:p>
                  </a:txBody>
                  <a:tcPr anchor="ctr"/>
                </a:tc>
                <a:tc>
                  <a:txBody>
                    <a:bodyPr/>
                    <a:lstStyle/>
                    <a:p>
                      <a:pPr algn="ctr"/>
                      <a:r>
                        <a:rPr lang="tr-TR" dirty="0"/>
                        <a:t>C </a:t>
                      </a:r>
                      <a:r>
                        <a:rPr lang="tr-TR" dirty="0" err="1"/>
                        <a:t>out</a:t>
                      </a:r>
                      <a:endParaRPr lang="tr-TR" dirty="0"/>
                    </a:p>
                  </a:txBody>
                  <a:tcPr anchor="ctr"/>
                </a:tc>
                <a:tc>
                  <a:txBody>
                    <a:bodyPr/>
                    <a:lstStyle/>
                    <a:p>
                      <a:pPr algn="ctr"/>
                      <a:r>
                        <a:rPr lang="tr-TR" dirty="0"/>
                        <a:t>K</a:t>
                      </a:r>
                    </a:p>
                  </a:txBody>
                  <a:tcPr anchor="ctr"/>
                </a:tc>
                <a:tc>
                  <a:txBody>
                    <a:bodyPr/>
                    <a:lstStyle/>
                    <a:p>
                      <a:pPr algn="ctr"/>
                      <a:r>
                        <a:rPr lang="tr-TR" dirty="0"/>
                        <a:t>S</a:t>
                      </a:r>
                    </a:p>
                  </a:txBody>
                  <a:tcPr anchor="ctr"/>
                </a:tc>
                <a:tc>
                  <a:txBody>
                    <a:bodyPr/>
                    <a:lstStyle/>
                    <a:p>
                      <a:pPr algn="ctr"/>
                      <a:r>
                        <a:rPr lang="tr-TR" dirty="0"/>
                        <a:t>P</a:t>
                      </a:r>
                    </a:p>
                  </a:txBody>
                  <a:tcPr anchor="ctr"/>
                </a:tc>
                <a:extLst>
                  <a:ext uri="{0D108BD9-81ED-4DB2-BD59-A6C34878D82A}">
                    <a16:rowId xmlns:a16="http://schemas.microsoft.com/office/drawing/2014/main" val="1376968336"/>
                  </a:ext>
                </a:extLst>
              </a:tr>
              <a:tr h="294498">
                <a:tc>
                  <a:txBody>
                    <a:bodyPr/>
                    <a:lstStyle/>
                    <a:p>
                      <a:pPr algn="ctr"/>
                      <a:r>
                        <a:rPr lang="tr-TR" dirty="0"/>
                        <a:t>Conv2D</a:t>
                      </a:r>
                    </a:p>
                  </a:txBody>
                  <a:tcPr anchor="ctr"/>
                </a:tc>
                <a:tc>
                  <a:txBody>
                    <a:bodyPr/>
                    <a:lstStyle/>
                    <a:p>
                      <a:pPr algn="ctr"/>
                      <a:r>
                        <a:rPr lang="tr-TR" dirty="0"/>
                        <a:t>320</a:t>
                      </a:r>
                    </a:p>
                  </a:txBody>
                  <a:tcPr anchor="ctr"/>
                </a:tc>
                <a:tc>
                  <a:txBody>
                    <a:bodyPr/>
                    <a:lstStyle/>
                    <a:p>
                      <a:pPr algn="ctr"/>
                      <a:r>
                        <a:rPr lang="tr-TR" dirty="0"/>
                        <a:t>1</a:t>
                      </a:r>
                    </a:p>
                  </a:txBody>
                  <a:tcPr anchor="ctr"/>
                </a:tc>
                <a:tc>
                  <a:txBody>
                    <a:bodyPr/>
                    <a:lstStyle/>
                    <a:p>
                      <a:pPr algn="ctr"/>
                      <a:r>
                        <a:rPr lang="tr-TR" dirty="0"/>
                        <a:t>32</a:t>
                      </a:r>
                    </a:p>
                  </a:txBody>
                  <a:tcPr anchor="ctr"/>
                </a:tc>
                <a:tc>
                  <a:txBody>
                    <a:bodyPr/>
                    <a:lstStyle/>
                    <a:p>
                      <a:pPr algn="ctr"/>
                      <a:r>
                        <a:rPr lang="tr-TR" dirty="0"/>
                        <a:t>(4,4)</a:t>
                      </a:r>
                    </a:p>
                  </a:txBody>
                  <a:tcPr anchor="ctr"/>
                </a:tc>
                <a:tc>
                  <a:txBody>
                    <a:bodyPr/>
                    <a:lstStyle/>
                    <a:p>
                      <a:pPr algn="ctr"/>
                      <a:r>
                        <a:rPr lang="tr-TR" dirty="0"/>
                        <a:t>2</a:t>
                      </a:r>
                    </a:p>
                  </a:txBody>
                  <a:tcPr anchor="ctr"/>
                </a:tc>
                <a:tc>
                  <a:txBody>
                    <a:bodyPr/>
                    <a:lstStyle/>
                    <a:p>
                      <a:pPr algn="ctr"/>
                      <a:r>
                        <a:rPr lang="tr-TR" dirty="0"/>
                        <a:t>1</a:t>
                      </a:r>
                    </a:p>
                  </a:txBody>
                  <a:tcPr anchor="ctr"/>
                </a:tc>
                <a:extLst>
                  <a:ext uri="{0D108BD9-81ED-4DB2-BD59-A6C34878D82A}">
                    <a16:rowId xmlns:a16="http://schemas.microsoft.com/office/drawing/2014/main" val="4167351387"/>
                  </a:ext>
                </a:extLst>
              </a:tr>
              <a:tr h="294498">
                <a:tc>
                  <a:txBody>
                    <a:bodyPr/>
                    <a:lstStyle/>
                    <a:p>
                      <a:pPr algn="ctr"/>
                      <a:r>
                        <a:rPr lang="tr-TR" dirty="0"/>
                        <a:t>Conv2D</a:t>
                      </a:r>
                    </a:p>
                  </a:txBody>
                  <a:tcPr anchor="ctr"/>
                </a:tc>
                <a:tc>
                  <a:txBody>
                    <a:bodyPr/>
                    <a:lstStyle/>
                    <a:p>
                      <a:pPr algn="ctr"/>
                      <a:r>
                        <a:rPr lang="tr-TR" dirty="0"/>
                        <a:t>160</a:t>
                      </a:r>
                    </a:p>
                  </a:txBody>
                  <a:tcPr anchor="ctr"/>
                </a:tc>
                <a:tc>
                  <a:txBody>
                    <a:bodyPr/>
                    <a:lstStyle/>
                    <a:p>
                      <a:pPr algn="ctr"/>
                      <a:r>
                        <a:rPr lang="tr-TR" dirty="0"/>
                        <a:t>32</a:t>
                      </a:r>
                    </a:p>
                  </a:txBody>
                  <a:tcPr anchor="ctr"/>
                </a:tc>
                <a:tc>
                  <a:txBody>
                    <a:bodyPr/>
                    <a:lstStyle/>
                    <a:p>
                      <a:pPr algn="ctr"/>
                      <a:r>
                        <a:rPr lang="tr-TR" dirty="0"/>
                        <a:t>64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(4,4)</a:t>
                      </a:r>
                    </a:p>
                  </a:txBody>
                  <a:tcPr anchor="ctr"/>
                </a:tc>
                <a:tc>
                  <a:txBody>
                    <a:bodyPr/>
                    <a:lstStyle/>
                    <a:p>
                      <a:pPr algn="ctr"/>
                      <a:r>
                        <a:rPr lang="tr-TR" dirty="0"/>
                        <a:t>2</a:t>
                      </a:r>
                    </a:p>
                  </a:txBody>
                  <a:tcPr anchor="ctr"/>
                </a:tc>
                <a:tc>
                  <a:txBody>
                    <a:bodyPr/>
                    <a:lstStyle/>
                    <a:p>
                      <a:pPr algn="ctr"/>
                      <a:r>
                        <a:rPr lang="tr-TR" dirty="0"/>
                        <a:t>1</a:t>
                      </a:r>
                    </a:p>
                  </a:txBody>
                  <a:tcPr anchor="ctr"/>
                </a:tc>
                <a:extLst>
                  <a:ext uri="{0D108BD9-81ED-4DB2-BD59-A6C34878D82A}">
                    <a16:rowId xmlns:a16="http://schemas.microsoft.com/office/drawing/2014/main" val="2136109140"/>
                  </a:ext>
                </a:extLst>
              </a:tr>
              <a:tr h="294498">
                <a:tc>
                  <a:txBody>
                    <a:bodyPr/>
                    <a:lstStyle/>
                    <a:p>
                      <a:pPr algn="ctr"/>
                      <a:r>
                        <a:rPr lang="tr-TR" dirty="0"/>
                        <a:t>Conv2D</a:t>
                      </a:r>
                    </a:p>
                  </a:txBody>
                  <a:tcPr anchor="ctr"/>
                </a:tc>
                <a:tc>
                  <a:txBody>
                    <a:bodyPr/>
                    <a:lstStyle/>
                    <a:p>
                      <a:pPr algn="ctr"/>
                      <a:r>
                        <a:rPr lang="tr-TR" dirty="0"/>
                        <a:t>80</a:t>
                      </a:r>
                    </a:p>
                  </a:txBody>
                  <a:tcPr anchor="ctr"/>
                </a:tc>
                <a:tc>
                  <a:txBody>
                    <a:bodyPr/>
                    <a:lstStyle/>
                    <a:p>
                      <a:pPr algn="ctr"/>
                      <a:r>
                        <a:rPr lang="tr-TR" dirty="0"/>
                        <a:t>64</a:t>
                      </a:r>
                    </a:p>
                  </a:txBody>
                  <a:tcPr anchor="ctr"/>
                </a:tc>
                <a:tc>
                  <a:txBody>
                    <a:bodyPr/>
                    <a:lstStyle/>
                    <a:p>
                      <a:pPr algn="ctr"/>
                      <a:r>
                        <a:rPr lang="tr-TR" dirty="0"/>
                        <a:t>128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(4,4)</a:t>
                      </a:r>
                    </a:p>
                  </a:txBody>
                  <a:tcPr anchor="ctr"/>
                </a:tc>
                <a:tc>
                  <a:txBody>
                    <a:bodyPr/>
                    <a:lstStyle/>
                    <a:p>
                      <a:pPr algn="ctr"/>
                      <a:r>
                        <a:rPr lang="tr-TR" dirty="0"/>
                        <a:t>2</a:t>
                      </a:r>
                    </a:p>
                  </a:txBody>
                  <a:tcPr anchor="ctr"/>
                </a:tc>
                <a:tc>
                  <a:txBody>
                    <a:bodyPr/>
                    <a:lstStyle/>
                    <a:p>
                      <a:pPr algn="ctr"/>
                      <a:r>
                        <a:rPr lang="tr-TR" dirty="0"/>
                        <a:t>1</a:t>
                      </a:r>
                    </a:p>
                  </a:txBody>
                  <a:tcPr anchor="ctr"/>
                </a:tc>
                <a:extLst>
                  <a:ext uri="{0D108BD9-81ED-4DB2-BD59-A6C34878D82A}">
                    <a16:rowId xmlns:a16="http://schemas.microsoft.com/office/drawing/2014/main" val="3847922680"/>
                  </a:ext>
                </a:extLst>
              </a:tr>
              <a:tr h="294498">
                <a:tc>
                  <a:txBody>
                    <a:bodyPr/>
                    <a:lstStyle/>
                    <a:p>
                      <a:pPr algn="ctr"/>
                      <a:r>
                        <a:rPr lang="tr-TR" dirty="0"/>
                        <a:t>T  Conv2D</a:t>
                      </a:r>
                    </a:p>
                  </a:txBody>
                  <a:tcPr anchor="ctr"/>
                </a:tc>
                <a:tc>
                  <a:txBody>
                    <a:bodyPr/>
                    <a:lstStyle/>
                    <a:p>
                      <a:pPr algn="ctr"/>
                      <a:r>
                        <a:rPr lang="tr-TR" dirty="0"/>
                        <a:t>40</a:t>
                      </a:r>
                    </a:p>
                  </a:txBody>
                  <a:tcPr anchor="ctr"/>
                </a:tc>
                <a:tc>
                  <a:txBody>
                    <a:bodyPr/>
                    <a:lstStyle/>
                    <a:p>
                      <a:pPr algn="ctr"/>
                      <a:r>
                        <a:rPr lang="tr-TR" dirty="0"/>
                        <a:t>128</a:t>
                      </a:r>
                    </a:p>
                  </a:txBody>
                  <a:tcPr anchor="ctr"/>
                </a:tc>
                <a:tc>
                  <a:txBody>
                    <a:bodyPr/>
                    <a:lstStyle/>
                    <a:p>
                      <a:pPr algn="ctr"/>
                      <a:r>
                        <a:rPr lang="tr-TR" dirty="0"/>
                        <a:t>64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(4,4)</a:t>
                      </a:r>
                    </a:p>
                  </a:txBody>
                  <a:tcPr anchor="ctr"/>
                </a:tc>
                <a:tc>
                  <a:txBody>
                    <a:bodyPr/>
                    <a:lstStyle/>
                    <a:p>
                      <a:pPr algn="ctr"/>
                      <a:r>
                        <a:rPr lang="tr-TR" dirty="0"/>
                        <a:t>2</a:t>
                      </a:r>
                    </a:p>
                  </a:txBody>
                  <a:tcPr anchor="ctr"/>
                </a:tc>
                <a:tc>
                  <a:txBody>
                    <a:bodyPr/>
                    <a:lstStyle/>
                    <a:p>
                      <a:pPr algn="ctr"/>
                      <a:r>
                        <a:rPr lang="tr-TR" dirty="0"/>
                        <a:t>1</a:t>
                      </a:r>
                    </a:p>
                  </a:txBody>
                  <a:tcPr anchor="ctr"/>
                </a:tc>
                <a:extLst>
                  <a:ext uri="{0D108BD9-81ED-4DB2-BD59-A6C34878D82A}">
                    <a16:rowId xmlns:a16="http://schemas.microsoft.com/office/drawing/2014/main" val="2877850553"/>
                  </a:ext>
                </a:extLst>
              </a:tr>
              <a:tr h="294498">
                <a:tc>
                  <a:txBody>
                    <a:bodyPr/>
                    <a:lstStyle/>
                    <a:p>
                      <a:pPr algn="ctr"/>
                      <a:r>
                        <a:rPr lang="tr-TR" dirty="0" err="1"/>
                        <a:t>Concat</a:t>
                      </a:r>
                      <a:endParaRPr lang="tr-TR" dirty="0"/>
                    </a:p>
                  </a:txBody>
                  <a:tcPr anchor="ctr"/>
                </a:tc>
                <a:tc>
                  <a:txBody>
                    <a:bodyPr/>
                    <a:lstStyle/>
                    <a:p>
                      <a:pPr algn="ctr"/>
                      <a:r>
                        <a:rPr lang="tr-TR" dirty="0"/>
                        <a:t>80</a:t>
                      </a:r>
                    </a:p>
                  </a:txBody>
                  <a:tcPr anchor="ctr"/>
                </a:tc>
                <a:tc>
                  <a:txBody>
                    <a:bodyPr/>
                    <a:lstStyle/>
                    <a:p>
                      <a:pPr algn="ctr"/>
                      <a:r>
                        <a:rPr lang="tr-TR" dirty="0"/>
                        <a:t>64</a:t>
                      </a:r>
                    </a:p>
                  </a:txBody>
                  <a:tcPr anchor="ctr"/>
                </a:tc>
                <a:tc>
                  <a:txBody>
                    <a:bodyPr/>
                    <a:lstStyle/>
                    <a:p>
                      <a:pPr algn="ctr"/>
                      <a:r>
                        <a:rPr lang="tr-TR" dirty="0"/>
                        <a:t>128</a:t>
                      </a:r>
                    </a:p>
                  </a:txBody>
                  <a:tcPr anchor="ctr"/>
                </a:tc>
                <a:tc>
                  <a:txBody>
                    <a:bodyPr/>
                    <a:lstStyle/>
                    <a:p>
                      <a:pPr algn="ctr"/>
                      <a:r>
                        <a:rPr lang="tr-TR" dirty="0"/>
                        <a:t>-</a:t>
                      </a:r>
                    </a:p>
                  </a:txBody>
                  <a:tcPr anchor="ctr"/>
                </a:tc>
                <a:tc>
                  <a:txBody>
                    <a:bodyPr/>
                    <a:lstStyle/>
                    <a:p>
                      <a:pPr algn="ctr"/>
                      <a:r>
                        <a:rPr lang="tr-TR" dirty="0"/>
                        <a:t>-</a:t>
                      </a:r>
                    </a:p>
                  </a:txBody>
                  <a:tcPr anchor="ctr"/>
                </a:tc>
                <a:tc>
                  <a:txBody>
                    <a:bodyPr/>
                    <a:lstStyle/>
                    <a:p>
                      <a:pPr algn="ctr"/>
                      <a:r>
                        <a:rPr lang="tr-TR" dirty="0"/>
                        <a:t>-</a:t>
                      </a:r>
                    </a:p>
                  </a:txBody>
                  <a:tcPr anchor="ctr"/>
                </a:tc>
                <a:extLst>
                  <a:ext uri="{0D108BD9-81ED-4DB2-BD59-A6C34878D82A}">
                    <a16:rowId xmlns:a16="http://schemas.microsoft.com/office/drawing/2014/main" val="1159757436"/>
                  </a:ext>
                </a:extLst>
              </a:tr>
              <a:tr h="294498">
                <a:tc>
                  <a:txBody>
                    <a:bodyPr/>
                    <a:lstStyle/>
                    <a:p>
                      <a:pPr algn="ctr"/>
                      <a:r>
                        <a:rPr lang="tr-TR" dirty="0"/>
                        <a:t>T Conv2D</a:t>
                      </a:r>
                    </a:p>
                  </a:txBody>
                  <a:tcPr anchor="ctr"/>
                </a:tc>
                <a:tc>
                  <a:txBody>
                    <a:bodyPr/>
                    <a:lstStyle/>
                    <a:p>
                      <a:pPr algn="ctr"/>
                      <a:r>
                        <a:rPr lang="tr-TR" dirty="0"/>
                        <a:t>80</a:t>
                      </a:r>
                    </a:p>
                  </a:txBody>
                  <a:tcPr anchor="ctr"/>
                </a:tc>
                <a:tc>
                  <a:txBody>
                    <a:bodyPr/>
                    <a:lstStyle/>
                    <a:p>
                      <a:pPr algn="ctr"/>
                      <a:r>
                        <a:rPr lang="tr-TR" dirty="0"/>
                        <a:t>128</a:t>
                      </a:r>
                    </a:p>
                  </a:txBody>
                  <a:tcPr anchor="ctr"/>
                </a:tc>
                <a:tc>
                  <a:txBody>
                    <a:bodyPr/>
                    <a:lstStyle/>
                    <a:p>
                      <a:pPr algn="ctr"/>
                      <a:r>
                        <a:rPr lang="tr-TR" dirty="0"/>
                        <a:t>32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(4,4)</a:t>
                      </a:r>
                    </a:p>
                  </a:txBody>
                  <a:tcPr anchor="ctr"/>
                </a:tc>
                <a:tc>
                  <a:txBody>
                    <a:bodyPr/>
                    <a:lstStyle/>
                    <a:p>
                      <a:pPr algn="ctr"/>
                      <a:r>
                        <a:rPr lang="tr-TR" dirty="0"/>
                        <a:t>2</a:t>
                      </a:r>
                    </a:p>
                  </a:txBody>
                  <a:tcPr anchor="ctr"/>
                </a:tc>
                <a:tc>
                  <a:txBody>
                    <a:bodyPr/>
                    <a:lstStyle/>
                    <a:p>
                      <a:pPr algn="ctr"/>
                      <a:r>
                        <a:rPr lang="tr-TR" dirty="0"/>
                        <a:t>1</a:t>
                      </a:r>
                    </a:p>
                  </a:txBody>
                  <a:tcPr anchor="ctr"/>
                </a:tc>
                <a:extLst>
                  <a:ext uri="{0D108BD9-81ED-4DB2-BD59-A6C34878D82A}">
                    <a16:rowId xmlns:a16="http://schemas.microsoft.com/office/drawing/2014/main" val="651282013"/>
                  </a:ext>
                </a:extLst>
              </a:tr>
              <a:tr h="294498">
                <a:tc>
                  <a:txBody>
                    <a:bodyPr/>
                    <a:lstStyle/>
                    <a:p>
                      <a:pPr algn="ctr"/>
                      <a:r>
                        <a:rPr lang="tr-TR" dirty="0" err="1"/>
                        <a:t>Concat</a:t>
                      </a:r>
                      <a:endParaRPr lang="tr-TR" dirty="0"/>
                    </a:p>
                  </a:txBody>
                  <a:tcPr anchor="ctr"/>
                </a:tc>
                <a:tc>
                  <a:txBody>
                    <a:bodyPr/>
                    <a:lstStyle/>
                    <a:p>
                      <a:pPr algn="ctr"/>
                      <a:r>
                        <a:rPr lang="tr-TR" dirty="0"/>
                        <a:t>160</a:t>
                      </a:r>
                    </a:p>
                  </a:txBody>
                  <a:tcPr anchor="ctr"/>
                </a:tc>
                <a:tc>
                  <a:txBody>
                    <a:bodyPr/>
                    <a:lstStyle/>
                    <a:p>
                      <a:pPr algn="ctr"/>
                      <a:r>
                        <a:rPr lang="tr-TR" dirty="0"/>
                        <a:t>32</a:t>
                      </a:r>
                    </a:p>
                  </a:txBody>
                  <a:tcPr anchor="ctr"/>
                </a:tc>
                <a:tc>
                  <a:txBody>
                    <a:bodyPr/>
                    <a:lstStyle/>
                    <a:p>
                      <a:pPr algn="ctr"/>
                      <a:r>
                        <a:rPr lang="tr-TR" dirty="0"/>
                        <a:t>64</a:t>
                      </a:r>
                    </a:p>
                  </a:txBody>
                  <a:tcPr anchor="ctr"/>
                </a:tc>
                <a:tc>
                  <a:txBody>
                    <a:bodyPr/>
                    <a:lstStyle/>
                    <a:p>
                      <a:pPr algn="ctr"/>
                      <a:r>
                        <a:rPr lang="tr-TR" dirty="0"/>
                        <a:t>-</a:t>
                      </a:r>
                    </a:p>
                  </a:txBody>
                  <a:tcPr anchor="ctr"/>
                </a:tc>
                <a:tc>
                  <a:txBody>
                    <a:bodyPr/>
                    <a:lstStyle/>
                    <a:p>
                      <a:pPr algn="ctr"/>
                      <a:r>
                        <a:rPr lang="tr-TR" dirty="0"/>
                        <a:t>-</a:t>
                      </a:r>
                    </a:p>
                  </a:txBody>
                  <a:tcPr anchor="ctr"/>
                </a:tc>
                <a:tc>
                  <a:txBody>
                    <a:bodyPr/>
                    <a:lstStyle/>
                    <a:p>
                      <a:pPr algn="ctr"/>
                      <a:r>
                        <a:rPr lang="tr-TR" dirty="0"/>
                        <a:t>-</a:t>
                      </a:r>
                    </a:p>
                  </a:txBody>
                  <a:tcPr anchor="ctr"/>
                </a:tc>
                <a:extLst>
                  <a:ext uri="{0D108BD9-81ED-4DB2-BD59-A6C34878D82A}">
                    <a16:rowId xmlns:a16="http://schemas.microsoft.com/office/drawing/2014/main" val="1182686676"/>
                  </a:ext>
                </a:extLst>
              </a:tr>
              <a:tr h="294498">
                <a:tc>
                  <a:txBody>
                    <a:bodyPr/>
                    <a:lstStyle/>
                    <a:p>
                      <a:pPr algn="ctr"/>
                      <a:r>
                        <a:rPr lang="tr-TR" dirty="0"/>
                        <a:t>T Conv2D</a:t>
                      </a:r>
                    </a:p>
                  </a:txBody>
                  <a:tcPr anchor="ctr"/>
                </a:tc>
                <a:tc>
                  <a:txBody>
                    <a:bodyPr/>
                    <a:lstStyle/>
                    <a:p>
                      <a:pPr algn="ctr"/>
                      <a:r>
                        <a:rPr lang="tr-TR" dirty="0"/>
                        <a:t>160</a:t>
                      </a:r>
                    </a:p>
                  </a:txBody>
                  <a:tcPr anchor="ctr"/>
                </a:tc>
                <a:tc>
                  <a:txBody>
                    <a:bodyPr/>
                    <a:lstStyle/>
                    <a:p>
                      <a:pPr algn="ctr"/>
                      <a:r>
                        <a:rPr lang="tr-TR" dirty="0"/>
                        <a:t>64</a:t>
                      </a:r>
                    </a:p>
                  </a:txBody>
                  <a:tcPr anchor="ctr"/>
                </a:tc>
                <a:tc>
                  <a:txBody>
                    <a:bodyPr/>
                    <a:lstStyle/>
                    <a:p>
                      <a:pPr algn="ctr"/>
                      <a:r>
                        <a:rPr lang="tr-TR" dirty="0"/>
                        <a:t>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(4,4)</a:t>
                      </a:r>
                    </a:p>
                  </a:txBody>
                  <a:tcPr anchor="ctr"/>
                </a:tc>
                <a:tc>
                  <a:txBody>
                    <a:bodyPr/>
                    <a:lstStyle/>
                    <a:p>
                      <a:pPr algn="ctr"/>
                      <a:r>
                        <a:rPr lang="tr-TR" dirty="0"/>
                        <a:t>2</a:t>
                      </a:r>
                    </a:p>
                  </a:txBody>
                  <a:tcPr anchor="ctr"/>
                </a:tc>
                <a:tc>
                  <a:txBody>
                    <a:bodyPr/>
                    <a:lstStyle/>
                    <a:p>
                      <a:pPr algn="ctr"/>
                      <a:r>
                        <a:rPr lang="tr-TR" dirty="0"/>
                        <a:t>1</a:t>
                      </a:r>
                    </a:p>
                  </a:txBody>
                  <a:tcPr anchor="ctr"/>
                </a:tc>
                <a:extLst>
                  <a:ext uri="{0D108BD9-81ED-4DB2-BD59-A6C34878D82A}">
                    <a16:rowId xmlns:a16="http://schemas.microsoft.com/office/drawing/2014/main" val="1677383320"/>
                  </a:ext>
                </a:extLst>
              </a:tr>
              <a:tr h="294498">
                <a:tc>
                  <a:txBody>
                    <a:bodyPr/>
                    <a:lstStyle/>
                    <a:p>
                      <a:pPr algn="ctr"/>
                      <a:r>
                        <a:rPr lang="tr-TR" dirty="0" err="1"/>
                        <a:t>Concat</a:t>
                      </a:r>
                      <a:endParaRPr lang="tr-TR" dirty="0"/>
                    </a:p>
                  </a:txBody>
                  <a:tcPr anchor="ctr"/>
                </a:tc>
                <a:tc>
                  <a:txBody>
                    <a:bodyPr/>
                    <a:lstStyle/>
                    <a:p>
                      <a:pPr algn="ctr"/>
                      <a:r>
                        <a:rPr lang="tr-TR" dirty="0"/>
                        <a:t>320</a:t>
                      </a:r>
                    </a:p>
                  </a:txBody>
                  <a:tcPr anchor="ctr"/>
                </a:tc>
                <a:tc>
                  <a:txBody>
                    <a:bodyPr/>
                    <a:lstStyle/>
                    <a:p>
                      <a:pPr algn="ctr"/>
                      <a:r>
                        <a:rPr lang="tr-TR" dirty="0"/>
                        <a:t>2</a:t>
                      </a:r>
                    </a:p>
                  </a:txBody>
                  <a:tcPr anchor="ctr"/>
                </a:tc>
                <a:tc>
                  <a:txBody>
                    <a:bodyPr/>
                    <a:lstStyle/>
                    <a:p>
                      <a:pPr algn="ctr"/>
                      <a:r>
                        <a:rPr lang="tr-TR" dirty="0"/>
                        <a:t>3</a:t>
                      </a:r>
                    </a:p>
                  </a:txBody>
                  <a:tcPr anchor="ctr"/>
                </a:tc>
                <a:tc>
                  <a:txBody>
                    <a:bodyPr/>
                    <a:lstStyle/>
                    <a:p>
                      <a:pPr algn="ctr"/>
                      <a:r>
                        <a:rPr lang="tr-TR" dirty="0"/>
                        <a:t>-</a:t>
                      </a:r>
                    </a:p>
                  </a:txBody>
                  <a:tcPr anchor="ctr"/>
                </a:tc>
                <a:tc>
                  <a:txBody>
                    <a:bodyPr/>
                    <a:lstStyle/>
                    <a:p>
                      <a:pPr algn="ctr"/>
                      <a:r>
                        <a:rPr lang="tr-TR" dirty="0"/>
                        <a:t>-</a:t>
                      </a:r>
                    </a:p>
                  </a:txBody>
                  <a:tcPr anchor="ctr"/>
                </a:tc>
                <a:tc>
                  <a:txBody>
                    <a:bodyPr/>
                    <a:lstStyle/>
                    <a:p>
                      <a:pPr algn="ctr"/>
                      <a:r>
                        <a:rPr lang="tr-TR" dirty="0"/>
                        <a:t>-</a:t>
                      </a:r>
                    </a:p>
                  </a:txBody>
                  <a:tcPr anchor="ctr"/>
                </a:tc>
                <a:extLst>
                  <a:ext uri="{0D108BD9-81ED-4DB2-BD59-A6C34878D82A}">
                    <a16:rowId xmlns:a16="http://schemas.microsoft.com/office/drawing/2014/main" val="804215858"/>
                  </a:ext>
                </a:extLst>
              </a:tr>
              <a:tr h="294498">
                <a:tc>
                  <a:txBody>
                    <a:bodyPr/>
                    <a:lstStyle/>
                    <a:p>
                      <a:pPr algn="ctr"/>
                      <a:r>
                        <a:rPr lang="tr-TR" dirty="0"/>
                        <a:t>Conv2D</a:t>
                      </a:r>
                    </a:p>
                  </a:txBody>
                  <a:tcPr anchor="ctr"/>
                </a:tc>
                <a:tc>
                  <a:txBody>
                    <a:bodyPr/>
                    <a:lstStyle/>
                    <a:p>
                      <a:pPr algn="ctr"/>
                      <a:r>
                        <a:rPr lang="tr-TR" dirty="0"/>
                        <a:t>320</a:t>
                      </a:r>
                    </a:p>
                  </a:txBody>
                  <a:tcPr anchor="ctr"/>
                </a:tc>
                <a:tc>
                  <a:txBody>
                    <a:bodyPr/>
                    <a:lstStyle/>
                    <a:p>
                      <a:pPr algn="ctr"/>
                      <a:r>
                        <a:rPr lang="tr-TR" dirty="0"/>
                        <a:t>3</a:t>
                      </a:r>
                    </a:p>
                  </a:txBody>
                  <a:tcPr anchor="ctr"/>
                </a:tc>
                <a:tc>
                  <a:txBody>
                    <a:bodyPr/>
                    <a:lstStyle/>
                    <a:p>
                      <a:pPr algn="ctr"/>
                      <a:r>
                        <a:rPr lang="tr-TR" dirty="0"/>
                        <a:t>2</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(3,3)</a:t>
                      </a:r>
                    </a:p>
                  </a:txBody>
                  <a:tcPr anchor="ctr"/>
                </a:tc>
                <a:tc>
                  <a:txBody>
                    <a:bodyPr/>
                    <a:lstStyle/>
                    <a:p>
                      <a:pPr algn="ctr"/>
                      <a:r>
                        <a:rPr lang="tr-TR" dirty="0"/>
                        <a:t>1</a:t>
                      </a:r>
                    </a:p>
                  </a:txBody>
                  <a:tcPr anchor="ctr"/>
                </a:tc>
                <a:tc>
                  <a:txBody>
                    <a:bodyPr/>
                    <a:lstStyle/>
                    <a:p>
                      <a:pPr algn="ctr"/>
                      <a:r>
                        <a:rPr lang="tr-TR" dirty="0"/>
                        <a:t>1</a:t>
                      </a:r>
                    </a:p>
                  </a:txBody>
                  <a:tcPr anchor="ctr"/>
                </a:tc>
                <a:extLst>
                  <a:ext uri="{0D108BD9-81ED-4DB2-BD59-A6C34878D82A}">
                    <a16:rowId xmlns:a16="http://schemas.microsoft.com/office/drawing/2014/main" val="1230413473"/>
                  </a:ext>
                </a:extLst>
              </a:tr>
            </a:tbl>
          </a:graphicData>
        </a:graphic>
      </p:graphicFrame>
      <p:sp>
        <p:nvSpPr>
          <p:cNvPr id="3" name="Metin kutusu 2">
            <a:extLst>
              <a:ext uri="{FF2B5EF4-FFF2-40B4-BE49-F238E27FC236}">
                <a16:creationId xmlns:a16="http://schemas.microsoft.com/office/drawing/2014/main" id="{92E59FB0-60F6-53A0-4FDA-E5621ED931E7}"/>
              </a:ext>
            </a:extLst>
          </p:cNvPr>
          <p:cNvSpPr txBox="1"/>
          <p:nvPr/>
        </p:nvSpPr>
        <p:spPr>
          <a:xfrm>
            <a:off x="8780106" y="5380672"/>
            <a:ext cx="2761861" cy="1477328"/>
          </a:xfrm>
          <a:prstGeom prst="rect">
            <a:avLst/>
          </a:prstGeom>
          <a:noFill/>
        </p:spPr>
        <p:txBody>
          <a:bodyPr wrap="square" rtlCol="0">
            <a:spAutoFit/>
          </a:bodyPr>
          <a:lstStyle/>
          <a:p>
            <a:r>
              <a:rPr lang="tr-TR" dirty="0"/>
              <a:t>LOSS </a:t>
            </a:r>
            <a:r>
              <a:rPr lang="tr-TR" dirty="0">
                <a:sym typeface="Wingdings" panose="05000000000000000000" pitchFamily="2" charset="2"/>
              </a:rPr>
              <a:t> MSE</a:t>
            </a:r>
          </a:p>
          <a:p>
            <a:r>
              <a:rPr lang="tr-TR" dirty="0">
                <a:sym typeface="Wingdings" panose="05000000000000000000" pitchFamily="2" charset="2"/>
              </a:rPr>
              <a:t>OPTIMIZER  ADAM</a:t>
            </a:r>
          </a:p>
          <a:p>
            <a:r>
              <a:rPr lang="tr-TR" dirty="0">
                <a:sym typeface="Wingdings" panose="05000000000000000000" pitchFamily="2" charset="2"/>
              </a:rPr>
              <a:t>BATCH SIZE  128</a:t>
            </a:r>
          </a:p>
          <a:p>
            <a:r>
              <a:rPr lang="tr-TR" dirty="0">
                <a:sym typeface="Wingdings" panose="05000000000000000000" pitchFamily="2" charset="2"/>
              </a:rPr>
              <a:t>EPOCH  120</a:t>
            </a:r>
          </a:p>
          <a:p>
            <a:r>
              <a:rPr lang="tr-TR" dirty="0">
                <a:sym typeface="Wingdings" panose="05000000000000000000" pitchFamily="2" charset="2"/>
              </a:rPr>
              <a:t>Learning Rate  0.001</a:t>
            </a:r>
            <a:endParaRPr lang="tr-TR" dirty="0"/>
          </a:p>
        </p:txBody>
      </p:sp>
    </p:spTree>
    <p:extLst>
      <p:ext uri="{BB962C8B-B14F-4D97-AF65-F5344CB8AC3E}">
        <p14:creationId xmlns:p14="http://schemas.microsoft.com/office/powerpoint/2010/main" val="2433947766"/>
      </p:ext>
    </p:extLst>
  </p:cSld>
  <p:clrMapOvr>
    <a:masterClrMapping/>
  </p:clrMapOvr>
</p:sld>
</file>

<file path=ppt/theme/theme1.xml><?xml version="1.0" encoding="utf-8"?>
<a:theme xmlns:a="http://schemas.openxmlformats.org/drawingml/2006/main" name="Uçak İzi">
  <a:themeElements>
    <a:clrScheme name="Uçak İzi">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Uçak İzi">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çak İzi">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TM04033937[[fn=Uçak İzi]]</Template>
  <TotalTime>296</TotalTime>
  <Words>744</Words>
  <Application>Microsoft Office PowerPoint</Application>
  <PresentationFormat>Geniş ekran</PresentationFormat>
  <Paragraphs>280</Paragraphs>
  <Slides>15</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15</vt:i4>
      </vt:variant>
    </vt:vector>
  </HeadingPairs>
  <TitlesOfParts>
    <vt:vector size="20" baseType="lpstr">
      <vt:lpstr>Aptos</vt:lpstr>
      <vt:lpstr>Arial</vt:lpstr>
      <vt:lpstr>Century Gothic</vt:lpstr>
      <vt:lpstr>Wingdings</vt:lpstr>
      <vt:lpstr>Uçak İzi</vt:lpstr>
      <vt:lpstr>            Black and White Image    Colorization with Deep Learning</vt:lpstr>
      <vt:lpstr>PROBLEM STATEMENT</vt:lpstr>
      <vt:lpstr>dataset</vt:lpstr>
      <vt:lpstr>PREPROCESSING</vt:lpstr>
      <vt:lpstr>preprocessıng</vt:lpstr>
      <vt:lpstr>preprocessıng</vt:lpstr>
      <vt:lpstr>Model 1 archıtecture</vt:lpstr>
      <vt:lpstr>Model 1 loss values and predıcts comparıng wıth actual ımages</vt:lpstr>
      <vt:lpstr>MODEL 2 ARCHITECTURE</vt:lpstr>
      <vt:lpstr>Model 2 loss values and predıcts comparıng wıth actual ımages</vt:lpstr>
      <vt:lpstr>MODEL 3 ARCHITECTURE</vt:lpstr>
      <vt:lpstr>PowerPoint Sunusu</vt:lpstr>
      <vt:lpstr>Model 3 loss values and predıcts comparıng wıth actual ımages</vt:lpstr>
      <vt:lpstr>COMPARE for models predıcts</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Black and White Image    Colorization with Deep Learning</dc:title>
  <dc:creator>Ali Yiğit şENYURT</dc:creator>
  <cp:lastModifiedBy>Ali Yiğit şENYURT</cp:lastModifiedBy>
  <cp:revision>11</cp:revision>
  <dcterms:created xsi:type="dcterms:W3CDTF">2024-05-14T15:01:03Z</dcterms:created>
  <dcterms:modified xsi:type="dcterms:W3CDTF">2024-05-15T15:07:12Z</dcterms:modified>
</cp:coreProperties>
</file>