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82DBA4-EB7F-44C3-9774-2B0781778A4C}"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E3D9F686-8E2F-4E0C-8756-32AF7D69B9B8}">
      <dgm:prSet/>
      <dgm:spPr/>
      <dgm:t>
        <a:bodyPr/>
        <a:lstStyle/>
        <a:p>
          <a:r>
            <a:rPr lang="tr-TR" b="1"/>
            <a:t>Veri Seti ve Ön İşleme</a:t>
          </a:r>
          <a:r>
            <a:rPr lang="tr-TR"/>
            <a:t>: İki farklı veri seti olan ISIC 2018 ve PH2'nin kullanıldığı ve veri setinin artırılması için veri büyütme tekniklerinin kullanıldığı vurgulanıyor.</a:t>
          </a:r>
          <a:endParaRPr lang="en-US"/>
        </a:p>
      </dgm:t>
    </dgm:pt>
    <dgm:pt modelId="{08EBAB50-1E3B-432C-A569-A02791E1143A}" type="parTrans" cxnId="{41D743A7-BFC3-4FD6-B562-92E7CE889D51}">
      <dgm:prSet/>
      <dgm:spPr/>
      <dgm:t>
        <a:bodyPr/>
        <a:lstStyle/>
        <a:p>
          <a:endParaRPr lang="en-US"/>
        </a:p>
      </dgm:t>
    </dgm:pt>
    <dgm:pt modelId="{7912A08D-C341-4ED5-B5BD-4FFDF1D505CE}" type="sibTrans" cxnId="{41D743A7-BFC3-4FD6-B562-92E7CE889D51}">
      <dgm:prSet/>
      <dgm:spPr/>
      <dgm:t>
        <a:bodyPr/>
        <a:lstStyle/>
        <a:p>
          <a:endParaRPr lang="en-US"/>
        </a:p>
      </dgm:t>
    </dgm:pt>
    <dgm:pt modelId="{E05C34BD-3F62-4E64-9C2A-763174866D73}">
      <dgm:prSet/>
      <dgm:spPr/>
      <dgm:t>
        <a:bodyPr/>
        <a:lstStyle/>
        <a:p>
          <a:r>
            <a:rPr lang="tr-TR" b="1"/>
            <a:t>Önerilen Model: </a:t>
          </a:r>
          <a:r>
            <a:rPr lang="tr-TR"/>
            <a:t>FCN8 algoritmasının kullanıldığı ve ResNetC'nin eklenerek başarı oranının artırıldığı belirtiliyor.</a:t>
          </a:r>
          <a:endParaRPr lang="en-US"/>
        </a:p>
      </dgm:t>
    </dgm:pt>
    <dgm:pt modelId="{CB7128B2-6BA5-4C8F-9B9A-D887F68A8C44}" type="parTrans" cxnId="{F216D369-EC1C-4379-94C9-1EC067AE8F31}">
      <dgm:prSet/>
      <dgm:spPr/>
      <dgm:t>
        <a:bodyPr/>
        <a:lstStyle/>
        <a:p>
          <a:endParaRPr lang="en-US"/>
        </a:p>
      </dgm:t>
    </dgm:pt>
    <dgm:pt modelId="{2CB9DFDC-E0A4-42E1-A4BD-7100F5F0445D}" type="sibTrans" cxnId="{F216D369-EC1C-4379-94C9-1EC067AE8F31}">
      <dgm:prSet/>
      <dgm:spPr/>
      <dgm:t>
        <a:bodyPr/>
        <a:lstStyle/>
        <a:p>
          <a:endParaRPr lang="en-US"/>
        </a:p>
      </dgm:t>
    </dgm:pt>
    <dgm:pt modelId="{DA47F653-59C9-438A-8DE5-098DD42C8E21}">
      <dgm:prSet/>
      <dgm:spPr/>
      <dgm:t>
        <a:bodyPr/>
        <a:lstStyle/>
        <a:p>
          <a:r>
            <a:rPr lang="tr-TR" b="1"/>
            <a:t>Eğitim Parametreleri: </a:t>
          </a:r>
          <a:r>
            <a:rPr lang="tr-TR"/>
            <a:t>Eğitimde kullanılan parametrelerin, batch size, öğrenme oranı, epoch sayısı gibi detaylarının sunulduğu belirtiliyor.</a:t>
          </a:r>
          <a:endParaRPr lang="en-US"/>
        </a:p>
      </dgm:t>
    </dgm:pt>
    <dgm:pt modelId="{C65EDA1C-AAFE-45C0-BB7C-DCD612BAA739}" type="parTrans" cxnId="{42FA04D0-B7D9-4EF6-BCC7-7914AD021409}">
      <dgm:prSet/>
      <dgm:spPr/>
      <dgm:t>
        <a:bodyPr/>
        <a:lstStyle/>
        <a:p>
          <a:endParaRPr lang="en-US"/>
        </a:p>
      </dgm:t>
    </dgm:pt>
    <dgm:pt modelId="{F6DFDCC2-2117-4D2F-845A-04D6F978900C}" type="sibTrans" cxnId="{42FA04D0-B7D9-4EF6-BCC7-7914AD021409}">
      <dgm:prSet/>
      <dgm:spPr/>
      <dgm:t>
        <a:bodyPr/>
        <a:lstStyle/>
        <a:p>
          <a:endParaRPr lang="en-US"/>
        </a:p>
      </dgm:t>
    </dgm:pt>
    <dgm:pt modelId="{CB2681F5-735A-49A7-9265-98B9CBF4FE69}" type="pres">
      <dgm:prSet presAssocID="{C382DBA4-EB7F-44C3-9774-2B0781778A4C}" presName="hierChild1" presStyleCnt="0">
        <dgm:presLayoutVars>
          <dgm:chPref val="1"/>
          <dgm:dir/>
          <dgm:animOne val="branch"/>
          <dgm:animLvl val="lvl"/>
          <dgm:resizeHandles/>
        </dgm:presLayoutVars>
      </dgm:prSet>
      <dgm:spPr/>
    </dgm:pt>
    <dgm:pt modelId="{85915A3B-9499-4EB9-8EAE-4B8E6F196010}" type="pres">
      <dgm:prSet presAssocID="{E3D9F686-8E2F-4E0C-8756-32AF7D69B9B8}" presName="hierRoot1" presStyleCnt="0"/>
      <dgm:spPr/>
    </dgm:pt>
    <dgm:pt modelId="{1FBFB9AF-B2F9-48D5-900F-63BCD1B85EF6}" type="pres">
      <dgm:prSet presAssocID="{E3D9F686-8E2F-4E0C-8756-32AF7D69B9B8}" presName="composite" presStyleCnt="0"/>
      <dgm:spPr/>
    </dgm:pt>
    <dgm:pt modelId="{587566E2-8FB0-4512-9271-F513A5E93AED}" type="pres">
      <dgm:prSet presAssocID="{E3D9F686-8E2F-4E0C-8756-32AF7D69B9B8}" presName="background" presStyleLbl="node0" presStyleIdx="0" presStyleCnt="3"/>
      <dgm:spPr/>
    </dgm:pt>
    <dgm:pt modelId="{264EF5EB-CB32-4F9A-92D6-42C4DC3C23AC}" type="pres">
      <dgm:prSet presAssocID="{E3D9F686-8E2F-4E0C-8756-32AF7D69B9B8}" presName="text" presStyleLbl="fgAcc0" presStyleIdx="0" presStyleCnt="3">
        <dgm:presLayoutVars>
          <dgm:chPref val="3"/>
        </dgm:presLayoutVars>
      </dgm:prSet>
      <dgm:spPr/>
    </dgm:pt>
    <dgm:pt modelId="{BE7AC704-48E5-40CD-94C8-33C14BBE828B}" type="pres">
      <dgm:prSet presAssocID="{E3D9F686-8E2F-4E0C-8756-32AF7D69B9B8}" presName="hierChild2" presStyleCnt="0"/>
      <dgm:spPr/>
    </dgm:pt>
    <dgm:pt modelId="{54C139A9-4280-4E24-BD90-EAC7AD424E1F}" type="pres">
      <dgm:prSet presAssocID="{E05C34BD-3F62-4E64-9C2A-763174866D73}" presName="hierRoot1" presStyleCnt="0"/>
      <dgm:spPr/>
    </dgm:pt>
    <dgm:pt modelId="{BF31B741-B240-4391-8FAF-7412D375CF75}" type="pres">
      <dgm:prSet presAssocID="{E05C34BD-3F62-4E64-9C2A-763174866D73}" presName="composite" presStyleCnt="0"/>
      <dgm:spPr/>
    </dgm:pt>
    <dgm:pt modelId="{E893AC20-1FDA-4F6E-B683-020E3D432B40}" type="pres">
      <dgm:prSet presAssocID="{E05C34BD-3F62-4E64-9C2A-763174866D73}" presName="background" presStyleLbl="node0" presStyleIdx="1" presStyleCnt="3"/>
      <dgm:spPr/>
    </dgm:pt>
    <dgm:pt modelId="{C13C1C7E-DF07-4933-A034-31A5A37543EB}" type="pres">
      <dgm:prSet presAssocID="{E05C34BD-3F62-4E64-9C2A-763174866D73}" presName="text" presStyleLbl="fgAcc0" presStyleIdx="1" presStyleCnt="3">
        <dgm:presLayoutVars>
          <dgm:chPref val="3"/>
        </dgm:presLayoutVars>
      </dgm:prSet>
      <dgm:spPr/>
    </dgm:pt>
    <dgm:pt modelId="{429A7F49-70C5-4DD6-82CE-CF4484BD4454}" type="pres">
      <dgm:prSet presAssocID="{E05C34BD-3F62-4E64-9C2A-763174866D73}" presName="hierChild2" presStyleCnt="0"/>
      <dgm:spPr/>
    </dgm:pt>
    <dgm:pt modelId="{4E7F4B5A-D838-479D-8945-2F069D3658DD}" type="pres">
      <dgm:prSet presAssocID="{DA47F653-59C9-438A-8DE5-098DD42C8E21}" presName="hierRoot1" presStyleCnt="0"/>
      <dgm:spPr/>
    </dgm:pt>
    <dgm:pt modelId="{C6573856-F603-4B02-B2ED-BD8F27E4E70A}" type="pres">
      <dgm:prSet presAssocID="{DA47F653-59C9-438A-8DE5-098DD42C8E21}" presName="composite" presStyleCnt="0"/>
      <dgm:spPr/>
    </dgm:pt>
    <dgm:pt modelId="{7B3ED6D5-60BF-474A-81FC-F75638B3666A}" type="pres">
      <dgm:prSet presAssocID="{DA47F653-59C9-438A-8DE5-098DD42C8E21}" presName="background" presStyleLbl="node0" presStyleIdx="2" presStyleCnt="3"/>
      <dgm:spPr/>
    </dgm:pt>
    <dgm:pt modelId="{8CBAB773-2E26-4F83-8F1E-55A2364220B9}" type="pres">
      <dgm:prSet presAssocID="{DA47F653-59C9-438A-8DE5-098DD42C8E21}" presName="text" presStyleLbl="fgAcc0" presStyleIdx="2" presStyleCnt="3">
        <dgm:presLayoutVars>
          <dgm:chPref val="3"/>
        </dgm:presLayoutVars>
      </dgm:prSet>
      <dgm:spPr/>
    </dgm:pt>
    <dgm:pt modelId="{32B3C927-9A4D-4EF7-B5BF-0BBB51E6A1BA}" type="pres">
      <dgm:prSet presAssocID="{DA47F653-59C9-438A-8DE5-098DD42C8E21}" presName="hierChild2" presStyleCnt="0"/>
      <dgm:spPr/>
    </dgm:pt>
  </dgm:ptLst>
  <dgm:cxnLst>
    <dgm:cxn modelId="{0675F30A-BAA5-4F68-83FE-214F9CFCADA8}" type="presOf" srcId="{E3D9F686-8E2F-4E0C-8756-32AF7D69B9B8}" destId="{264EF5EB-CB32-4F9A-92D6-42C4DC3C23AC}" srcOrd="0" destOrd="0" presId="urn:microsoft.com/office/officeart/2005/8/layout/hierarchy1"/>
    <dgm:cxn modelId="{F216D369-EC1C-4379-94C9-1EC067AE8F31}" srcId="{C382DBA4-EB7F-44C3-9774-2B0781778A4C}" destId="{E05C34BD-3F62-4E64-9C2A-763174866D73}" srcOrd="1" destOrd="0" parTransId="{CB7128B2-6BA5-4C8F-9B9A-D887F68A8C44}" sibTransId="{2CB9DFDC-E0A4-42E1-A4BD-7100F5F0445D}"/>
    <dgm:cxn modelId="{3009F274-E4AE-4ECE-92EE-4FD0AF4836F8}" type="presOf" srcId="{DA47F653-59C9-438A-8DE5-098DD42C8E21}" destId="{8CBAB773-2E26-4F83-8F1E-55A2364220B9}" srcOrd="0" destOrd="0" presId="urn:microsoft.com/office/officeart/2005/8/layout/hierarchy1"/>
    <dgm:cxn modelId="{85ED2B7D-3759-4BF7-9C92-FEFFF8D9E166}" type="presOf" srcId="{E05C34BD-3F62-4E64-9C2A-763174866D73}" destId="{C13C1C7E-DF07-4933-A034-31A5A37543EB}" srcOrd="0" destOrd="0" presId="urn:microsoft.com/office/officeart/2005/8/layout/hierarchy1"/>
    <dgm:cxn modelId="{AD0A1EA7-BEA4-4047-AB89-E7EDA5DBC1C1}" type="presOf" srcId="{C382DBA4-EB7F-44C3-9774-2B0781778A4C}" destId="{CB2681F5-735A-49A7-9265-98B9CBF4FE69}" srcOrd="0" destOrd="0" presId="urn:microsoft.com/office/officeart/2005/8/layout/hierarchy1"/>
    <dgm:cxn modelId="{41D743A7-BFC3-4FD6-B562-92E7CE889D51}" srcId="{C382DBA4-EB7F-44C3-9774-2B0781778A4C}" destId="{E3D9F686-8E2F-4E0C-8756-32AF7D69B9B8}" srcOrd="0" destOrd="0" parTransId="{08EBAB50-1E3B-432C-A569-A02791E1143A}" sibTransId="{7912A08D-C341-4ED5-B5BD-4FFDF1D505CE}"/>
    <dgm:cxn modelId="{42FA04D0-B7D9-4EF6-BCC7-7914AD021409}" srcId="{C382DBA4-EB7F-44C3-9774-2B0781778A4C}" destId="{DA47F653-59C9-438A-8DE5-098DD42C8E21}" srcOrd="2" destOrd="0" parTransId="{C65EDA1C-AAFE-45C0-BB7C-DCD612BAA739}" sibTransId="{F6DFDCC2-2117-4D2F-845A-04D6F978900C}"/>
    <dgm:cxn modelId="{C3102DC2-E4CF-40E6-8A37-A8FE7891CFE1}" type="presParOf" srcId="{CB2681F5-735A-49A7-9265-98B9CBF4FE69}" destId="{85915A3B-9499-4EB9-8EAE-4B8E6F196010}" srcOrd="0" destOrd="0" presId="urn:microsoft.com/office/officeart/2005/8/layout/hierarchy1"/>
    <dgm:cxn modelId="{6FE4F62C-D7CA-456D-8E8C-431D2D8A5C95}" type="presParOf" srcId="{85915A3B-9499-4EB9-8EAE-4B8E6F196010}" destId="{1FBFB9AF-B2F9-48D5-900F-63BCD1B85EF6}" srcOrd="0" destOrd="0" presId="urn:microsoft.com/office/officeart/2005/8/layout/hierarchy1"/>
    <dgm:cxn modelId="{7E1299ED-678E-48C0-B4FE-7B04E77D7D1E}" type="presParOf" srcId="{1FBFB9AF-B2F9-48D5-900F-63BCD1B85EF6}" destId="{587566E2-8FB0-4512-9271-F513A5E93AED}" srcOrd="0" destOrd="0" presId="urn:microsoft.com/office/officeart/2005/8/layout/hierarchy1"/>
    <dgm:cxn modelId="{938F6CF7-109C-4668-B4B6-87481BC480DB}" type="presParOf" srcId="{1FBFB9AF-B2F9-48D5-900F-63BCD1B85EF6}" destId="{264EF5EB-CB32-4F9A-92D6-42C4DC3C23AC}" srcOrd="1" destOrd="0" presId="urn:microsoft.com/office/officeart/2005/8/layout/hierarchy1"/>
    <dgm:cxn modelId="{6B9C5260-2D55-4E20-97C7-75193088B847}" type="presParOf" srcId="{85915A3B-9499-4EB9-8EAE-4B8E6F196010}" destId="{BE7AC704-48E5-40CD-94C8-33C14BBE828B}" srcOrd="1" destOrd="0" presId="urn:microsoft.com/office/officeart/2005/8/layout/hierarchy1"/>
    <dgm:cxn modelId="{1B43A102-1517-4D45-B32F-D56BEDDFAED0}" type="presParOf" srcId="{CB2681F5-735A-49A7-9265-98B9CBF4FE69}" destId="{54C139A9-4280-4E24-BD90-EAC7AD424E1F}" srcOrd="1" destOrd="0" presId="urn:microsoft.com/office/officeart/2005/8/layout/hierarchy1"/>
    <dgm:cxn modelId="{9B75F923-5C3C-454B-8DDC-3C0FDF7CA478}" type="presParOf" srcId="{54C139A9-4280-4E24-BD90-EAC7AD424E1F}" destId="{BF31B741-B240-4391-8FAF-7412D375CF75}" srcOrd="0" destOrd="0" presId="urn:microsoft.com/office/officeart/2005/8/layout/hierarchy1"/>
    <dgm:cxn modelId="{283FA026-52E4-4374-AF88-97723ED85E28}" type="presParOf" srcId="{BF31B741-B240-4391-8FAF-7412D375CF75}" destId="{E893AC20-1FDA-4F6E-B683-020E3D432B40}" srcOrd="0" destOrd="0" presId="urn:microsoft.com/office/officeart/2005/8/layout/hierarchy1"/>
    <dgm:cxn modelId="{2263E166-330B-4A76-A95A-49158D8D1CFB}" type="presParOf" srcId="{BF31B741-B240-4391-8FAF-7412D375CF75}" destId="{C13C1C7E-DF07-4933-A034-31A5A37543EB}" srcOrd="1" destOrd="0" presId="urn:microsoft.com/office/officeart/2005/8/layout/hierarchy1"/>
    <dgm:cxn modelId="{B01465FE-8D9F-4F99-8E91-8083AC9C69AC}" type="presParOf" srcId="{54C139A9-4280-4E24-BD90-EAC7AD424E1F}" destId="{429A7F49-70C5-4DD6-82CE-CF4484BD4454}" srcOrd="1" destOrd="0" presId="urn:microsoft.com/office/officeart/2005/8/layout/hierarchy1"/>
    <dgm:cxn modelId="{1330982F-9A92-4C03-9C9A-65CA936AD540}" type="presParOf" srcId="{CB2681F5-735A-49A7-9265-98B9CBF4FE69}" destId="{4E7F4B5A-D838-479D-8945-2F069D3658DD}" srcOrd="2" destOrd="0" presId="urn:microsoft.com/office/officeart/2005/8/layout/hierarchy1"/>
    <dgm:cxn modelId="{A9F440E8-9C3F-4380-974F-58B5639CD639}" type="presParOf" srcId="{4E7F4B5A-D838-479D-8945-2F069D3658DD}" destId="{C6573856-F603-4B02-B2ED-BD8F27E4E70A}" srcOrd="0" destOrd="0" presId="urn:microsoft.com/office/officeart/2005/8/layout/hierarchy1"/>
    <dgm:cxn modelId="{A165B5D0-66CF-4895-AF4A-8AF774410FAC}" type="presParOf" srcId="{C6573856-F603-4B02-B2ED-BD8F27E4E70A}" destId="{7B3ED6D5-60BF-474A-81FC-F75638B3666A}" srcOrd="0" destOrd="0" presId="urn:microsoft.com/office/officeart/2005/8/layout/hierarchy1"/>
    <dgm:cxn modelId="{860A511A-484B-485B-BF60-277F81CC74B6}" type="presParOf" srcId="{C6573856-F603-4B02-B2ED-BD8F27E4E70A}" destId="{8CBAB773-2E26-4F83-8F1E-55A2364220B9}" srcOrd="1" destOrd="0" presId="urn:microsoft.com/office/officeart/2005/8/layout/hierarchy1"/>
    <dgm:cxn modelId="{FA89BF1C-F299-4B82-BD0C-47551277C2AB}" type="presParOf" srcId="{4E7F4B5A-D838-479D-8945-2F069D3658DD}" destId="{32B3C927-9A4D-4EF7-B5BF-0BBB51E6A1B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94785F-EE16-43CF-A605-AFDD682C6B2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698F59A-ACC8-4460-8EDF-BF79B42CE2A2}">
      <dgm:prSet/>
      <dgm:spPr/>
      <dgm:t>
        <a:bodyPr/>
        <a:lstStyle/>
        <a:p>
          <a:r>
            <a:rPr lang="tr-TR" b="1"/>
            <a:t>Baykara, O. (2016). "Current Modalities in Treatment of Cancer"</a:t>
          </a:r>
          <a:endParaRPr lang="en-US"/>
        </a:p>
      </dgm:t>
    </dgm:pt>
    <dgm:pt modelId="{CB26AB4A-054C-4432-94B6-32AD9421F206}" type="parTrans" cxnId="{FC9C0874-883B-4D3E-8AB6-6892B1157EBF}">
      <dgm:prSet/>
      <dgm:spPr/>
      <dgm:t>
        <a:bodyPr/>
        <a:lstStyle/>
        <a:p>
          <a:endParaRPr lang="en-US"/>
        </a:p>
      </dgm:t>
    </dgm:pt>
    <dgm:pt modelId="{FC0C470F-DEB7-41C2-8DEF-3914996FF3C2}" type="sibTrans" cxnId="{FC9C0874-883B-4D3E-8AB6-6892B1157EBF}">
      <dgm:prSet/>
      <dgm:spPr/>
      <dgm:t>
        <a:bodyPr/>
        <a:lstStyle/>
        <a:p>
          <a:endParaRPr lang="en-US"/>
        </a:p>
      </dgm:t>
    </dgm:pt>
    <dgm:pt modelId="{98293A6E-834D-41C4-B2FF-86627001016E}">
      <dgm:prSet/>
      <dgm:spPr/>
      <dgm:t>
        <a:bodyPr/>
        <a:lstStyle/>
        <a:p>
          <a:r>
            <a:rPr lang="tr-TR"/>
            <a:t>Bu makale, kanserin mevcut tedavi yöntemleri üzerine bir derleme sunmaktadır. Balıkesir Health Sciences Journal'da yayımlanan bu çalışma, kanser tedavisi konusundaki güncel yöntemleri, stratejileri ve gelişmeleri ele almaktadır. Tedavi modalitelerindeki son ilerlemeleri kapsayan geniş kapsamlı bir değerlendirme sunmaktadır.</a:t>
          </a:r>
          <a:endParaRPr lang="en-US"/>
        </a:p>
      </dgm:t>
    </dgm:pt>
    <dgm:pt modelId="{5B1D34A7-E9BE-480E-9EEF-1D5127950035}" type="parTrans" cxnId="{F94A25CA-1FE4-4FAF-AE2D-774FDAD8EF05}">
      <dgm:prSet/>
      <dgm:spPr/>
      <dgm:t>
        <a:bodyPr/>
        <a:lstStyle/>
        <a:p>
          <a:endParaRPr lang="en-US"/>
        </a:p>
      </dgm:t>
    </dgm:pt>
    <dgm:pt modelId="{D73DEEE6-2483-4771-A902-29B367D859CA}" type="sibTrans" cxnId="{F94A25CA-1FE4-4FAF-AE2D-774FDAD8EF05}">
      <dgm:prSet/>
      <dgm:spPr/>
      <dgm:t>
        <a:bodyPr/>
        <a:lstStyle/>
        <a:p>
          <a:endParaRPr lang="en-US"/>
        </a:p>
      </dgm:t>
    </dgm:pt>
    <dgm:pt modelId="{AB504FF6-5AC8-4FD7-A164-608089C9CA51}">
      <dgm:prSet/>
      <dgm:spPr/>
      <dgm:t>
        <a:bodyPr/>
        <a:lstStyle/>
        <a:p>
          <a:r>
            <a:rPr lang="tr-TR" b="1"/>
            <a:t>World Health Organization (2021).</a:t>
          </a:r>
          <a:endParaRPr lang="en-US"/>
        </a:p>
      </dgm:t>
    </dgm:pt>
    <dgm:pt modelId="{14DB15F3-AEDA-4B2B-8C4A-2DA4BF35D350}" type="parTrans" cxnId="{ADE67FFE-A2B4-4D10-A97D-9FD334A128BA}">
      <dgm:prSet/>
      <dgm:spPr/>
      <dgm:t>
        <a:bodyPr/>
        <a:lstStyle/>
        <a:p>
          <a:endParaRPr lang="en-US"/>
        </a:p>
      </dgm:t>
    </dgm:pt>
    <dgm:pt modelId="{AC70F4B0-12E2-4D99-AD34-84FE7C45C391}" type="sibTrans" cxnId="{ADE67FFE-A2B4-4D10-A97D-9FD334A128BA}">
      <dgm:prSet/>
      <dgm:spPr/>
      <dgm:t>
        <a:bodyPr/>
        <a:lstStyle/>
        <a:p>
          <a:endParaRPr lang="en-US"/>
        </a:p>
      </dgm:t>
    </dgm:pt>
    <dgm:pt modelId="{465045BD-1D77-4668-A9BA-A35F9FB0065A}">
      <dgm:prSet/>
      <dgm:spPr/>
      <dgm:t>
        <a:bodyPr/>
        <a:lstStyle/>
        <a:p>
          <a:r>
            <a:rPr lang="tr-TR"/>
            <a:t>Dünya Sağlık Örgütü (WHO) tarafından yayımlanan bu kaynak, kanserle ilgili temel bilgileri içermektedir. Kanserle ilgili küresel istatistikler, risk faktörleri ve önleme stratejileri gibi konulara odaklanarak, genel bir bakış sunmaktadır.</a:t>
          </a:r>
          <a:endParaRPr lang="en-US"/>
        </a:p>
      </dgm:t>
    </dgm:pt>
    <dgm:pt modelId="{23BDE3DD-8997-4D46-8319-6EE4B25E8C6B}" type="parTrans" cxnId="{AB341961-1BF6-416F-A6BF-BCB5AEDDD546}">
      <dgm:prSet/>
      <dgm:spPr/>
      <dgm:t>
        <a:bodyPr/>
        <a:lstStyle/>
        <a:p>
          <a:endParaRPr lang="en-US"/>
        </a:p>
      </dgm:t>
    </dgm:pt>
    <dgm:pt modelId="{065A9EC2-20F6-4B4B-998B-215E6346590A}" type="sibTrans" cxnId="{AB341961-1BF6-416F-A6BF-BCB5AEDDD546}">
      <dgm:prSet/>
      <dgm:spPr/>
      <dgm:t>
        <a:bodyPr/>
        <a:lstStyle/>
        <a:p>
          <a:endParaRPr lang="en-US"/>
        </a:p>
      </dgm:t>
    </dgm:pt>
    <dgm:pt modelId="{2828F856-6401-48A6-BA02-029FA901A535}">
      <dgm:prSet/>
      <dgm:spPr/>
      <dgm:t>
        <a:bodyPr/>
        <a:lstStyle/>
        <a:p>
          <a:r>
            <a:rPr lang="tr-TR" b="1"/>
            <a:t>Siegel, R. L., Miller, K. D., Jemal, A. (2021). "Cancer statistics"</a:t>
          </a:r>
          <a:endParaRPr lang="en-US"/>
        </a:p>
      </dgm:t>
    </dgm:pt>
    <dgm:pt modelId="{51F5E8E1-9272-4881-8D13-FD8009DE5520}" type="parTrans" cxnId="{5D59389F-29E9-4151-B876-8B82C7744930}">
      <dgm:prSet/>
      <dgm:spPr/>
      <dgm:t>
        <a:bodyPr/>
        <a:lstStyle/>
        <a:p>
          <a:endParaRPr lang="en-US"/>
        </a:p>
      </dgm:t>
    </dgm:pt>
    <dgm:pt modelId="{3C86BEB9-696D-4E08-83CB-58F6AB416487}" type="sibTrans" cxnId="{5D59389F-29E9-4151-B876-8B82C7744930}">
      <dgm:prSet/>
      <dgm:spPr/>
      <dgm:t>
        <a:bodyPr/>
        <a:lstStyle/>
        <a:p>
          <a:endParaRPr lang="en-US"/>
        </a:p>
      </dgm:t>
    </dgm:pt>
    <dgm:pt modelId="{F95136E7-0957-46B8-BCA7-599B56B06A1A}">
      <dgm:prSet/>
      <dgm:spPr/>
      <dgm:t>
        <a:bodyPr/>
        <a:lstStyle/>
        <a:p>
          <a:r>
            <a:rPr lang="tr-TR"/>
            <a:t>Amerikan Kanser Derneği (ACS) tarafından yayımlanan bu makale, 2021 yılına ait kanser istatistiklerini detaylı bir şekilde analiz etmektedir. Kanser türleri arasındaki yaygınlık, mortalite oranları ve trendler hakkında kapsamlı veri sunmaktadır.</a:t>
          </a:r>
          <a:endParaRPr lang="en-US"/>
        </a:p>
      </dgm:t>
    </dgm:pt>
    <dgm:pt modelId="{54463498-C1D6-4E78-9A2B-DCD3D80F0BAB}" type="parTrans" cxnId="{2B6BACA3-7C52-443C-8C9F-50759529EEA9}">
      <dgm:prSet/>
      <dgm:spPr/>
      <dgm:t>
        <a:bodyPr/>
        <a:lstStyle/>
        <a:p>
          <a:endParaRPr lang="en-US"/>
        </a:p>
      </dgm:t>
    </dgm:pt>
    <dgm:pt modelId="{F960B24F-2AAA-4337-A5E0-C9B1864AB6D5}" type="sibTrans" cxnId="{2B6BACA3-7C52-443C-8C9F-50759529EEA9}">
      <dgm:prSet/>
      <dgm:spPr/>
      <dgm:t>
        <a:bodyPr/>
        <a:lstStyle/>
        <a:p>
          <a:endParaRPr lang="en-US"/>
        </a:p>
      </dgm:t>
    </dgm:pt>
    <dgm:pt modelId="{7AF19D7B-F169-4B64-A044-A708627A96BC}">
      <dgm:prSet/>
      <dgm:spPr/>
      <dgm:t>
        <a:bodyPr/>
        <a:lstStyle/>
        <a:p>
          <a:r>
            <a:rPr lang="tr-TR" b="1"/>
            <a:t>Unver, H. M., Ayan, E. (2019). "Skin Lesion Segmentation in Dermoscopic Images with Combination of YOLO and GrabCut Algorithm"</a:t>
          </a:r>
          <a:endParaRPr lang="en-US"/>
        </a:p>
      </dgm:t>
    </dgm:pt>
    <dgm:pt modelId="{1F00CB4B-D241-4603-A7BD-3877B3EEB0F4}" type="parTrans" cxnId="{4248D008-2416-4F7A-80A1-B9C56CF38A60}">
      <dgm:prSet/>
      <dgm:spPr/>
      <dgm:t>
        <a:bodyPr/>
        <a:lstStyle/>
        <a:p>
          <a:endParaRPr lang="en-US"/>
        </a:p>
      </dgm:t>
    </dgm:pt>
    <dgm:pt modelId="{F88B3F20-8C52-46AE-AB7F-3D01EFA7B811}" type="sibTrans" cxnId="{4248D008-2416-4F7A-80A1-B9C56CF38A60}">
      <dgm:prSet/>
      <dgm:spPr/>
      <dgm:t>
        <a:bodyPr/>
        <a:lstStyle/>
        <a:p>
          <a:endParaRPr lang="en-US"/>
        </a:p>
      </dgm:t>
    </dgm:pt>
    <dgm:pt modelId="{37A1282A-3C04-4720-8D9D-01701C7D5515}">
      <dgm:prSet/>
      <dgm:spPr/>
      <dgm:t>
        <a:bodyPr/>
        <a:lstStyle/>
        <a:p>
          <a:r>
            <a:rPr lang="tr-TR"/>
            <a:t>Bu çalışma, dermoskopik görüntülerde cilt lezyonlarının segmentasyonu için YOLO ve GrabCut algoritmalarının kombinasyonunu kullanmaktadır. Diagnostics Journal'da yayımlanan bu makale, görüntü işleme teknikleriyle deri lezyonlarını belirlemede yeni bir yaklaşım sunmaktadır.</a:t>
          </a:r>
          <a:endParaRPr lang="en-US"/>
        </a:p>
      </dgm:t>
    </dgm:pt>
    <dgm:pt modelId="{B2D291B1-3526-4987-ABFB-1D7ACF67BF28}" type="parTrans" cxnId="{BF914B98-4AF4-47B1-A41F-9DE2FD8868D6}">
      <dgm:prSet/>
      <dgm:spPr/>
      <dgm:t>
        <a:bodyPr/>
        <a:lstStyle/>
        <a:p>
          <a:endParaRPr lang="en-US"/>
        </a:p>
      </dgm:t>
    </dgm:pt>
    <dgm:pt modelId="{BEA495AD-4160-4628-8196-264719282BF7}" type="sibTrans" cxnId="{BF914B98-4AF4-47B1-A41F-9DE2FD8868D6}">
      <dgm:prSet/>
      <dgm:spPr/>
      <dgm:t>
        <a:bodyPr/>
        <a:lstStyle/>
        <a:p>
          <a:endParaRPr lang="en-US"/>
        </a:p>
      </dgm:t>
    </dgm:pt>
    <dgm:pt modelId="{32138C5C-721A-43E8-BB63-BCF4C397DF68}">
      <dgm:prSet/>
      <dgm:spPr/>
      <dgm:t>
        <a:bodyPr/>
        <a:lstStyle/>
        <a:p>
          <a:r>
            <a:rPr lang="tr-TR"/>
            <a:t>Güngör, K. H. (2016). "Metastaz Yapmamış Melanoma Ve Melanoma Dışı Deri Kanserleri İçin Geliştirilmiş Olan Deri Kanseri İlişkili Yaşam Kalitesi Ölçeğinin (Dkykö) Türkçe Geçerlilik Ve Güvenilirliğinin Araştırılması"</a:t>
          </a:r>
          <a:endParaRPr lang="en-US"/>
        </a:p>
      </dgm:t>
    </dgm:pt>
    <dgm:pt modelId="{770DCDC3-F125-42B3-8945-C0CC3766707D}" type="parTrans" cxnId="{698567CA-4D19-4A15-A207-E509CCC55CC2}">
      <dgm:prSet/>
      <dgm:spPr/>
      <dgm:t>
        <a:bodyPr/>
        <a:lstStyle/>
        <a:p>
          <a:endParaRPr lang="en-US"/>
        </a:p>
      </dgm:t>
    </dgm:pt>
    <dgm:pt modelId="{0C810645-1467-4A59-A07D-F0A79943FA70}" type="sibTrans" cxnId="{698567CA-4D19-4A15-A207-E509CCC55CC2}">
      <dgm:prSet/>
      <dgm:spPr/>
      <dgm:t>
        <a:bodyPr/>
        <a:lstStyle/>
        <a:p>
          <a:endParaRPr lang="en-US"/>
        </a:p>
      </dgm:t>
    </dgm:pt>
    <dgm:pt modelId="{F7072D85-674E-406A-8845-50B8F14DAE86}" type="pres">
      <dgm:prSet presAssocID="{2594785F-EE16-43CF-A605-AFDD682C6B21}" presName="linear" presStyleCnt="0">
        <dgm:presLayoutVars>
          <dgm:animLvl val="lvl"/>
          <dgm:resizeHandles val="exact"/>
        </dgm:presLayoutVars>
      </dgm:prSet>
      <dgm:spPr/>
    </dgm:pt>
    <dgm:pt modelId="{92564EDB-FC8B-4A9A-AAE2-8DE7AD268DF0}" type="pres">
      <dgm:prSet presAssocID="{D698F59A-ACC8-4460-8EDF-BF79B42CE2A2}" presName="parentText" presStyleLbl="node1" presStyleIdx="0" presStyleCnt="9">
        <dgm:presLayoutVars>
          <dgm:chMax val="0"/>
          <dgm:bulletEnabled val="1"/>
        </dgm:presLayoutVars>
      </dgm:prSet>
      <dgm:spPr/>
    </dgm:pt>
    <dgm:pt modelId="{44FC362C-B46F-4F1A-B24E-343A1E407D74}" type="pres">
      <dgm:prSet presAssocID="{FC0C470F-DEB7-41C2-8DEF-3914996FF3C2}" presName="spacer" presStyleCnt="0"/>
      <dgm:spPr/>
    </dgm:pt>
    <dgm:pt modelId="{619FD55F-3CBF-4DB3-9D6D-08ED2ACBDF8D}" type="pres">
      <dgm:prSet presAssocID="{98293A6E-834D-41C4-B2FF-86627001016E}" presName="parentText" presStyleLbl="node1" presStyleIdx="1" presStyleCnt="9">
        <dgm:presLayoutVars>
          <dgm:chMax val="0"/>
          <dgm:bulletEnabled val="1"/>
        </dgm:presLayoutVars>
      </dgm:prSet>
      <dgm:spPr/>
    </dgm:pt>
    <dgm:pt modelId="{E797157E-E805-4855-9F0C-4D502F57C24C}" type="pres">
      <dgm:prSet presAssocID="{D73DEEE6-2483-4771-A902-29B367D859CA}" presName="spacer" presStyleCnt="0"/>
      <dgm:spPr/>
    </dgm:pt>
    <dgm:pt modelId="{BB432F63-004B-482D-9F9C-BF8B1CF52DFD}" type="pres">
      <dgm:prSet presAssocID="{AB504FF6-5AC8-4FD7-A164-608089C9CA51}" presName="parentText" presStyleLbl="node1" presStyleIdx="2" presStyleCnt="9">
        <dgm:presLayoutVars>
          <dgm:chMax val="0"/>
          <dgm:bulletEnabled val="1"/>
        </dgm:presLayoutVars>
      </dgm:prSet>
      <dgm:spPr/>
    </dgm:pt>
    <dgm:pt modelId="{59A5060A-EDF7-41D0-AD5F-0F3ED1CA0EE6}" type="pres">
      <dgm:prSet presAssocID="{AC70F4B0-12E2-4D99-AD34-84FE7C45C391}" presName="spacer" presStyleCnt="0"/>
      <dgm:spPr/>
    </dgm:pt>
    <dgm:pt modelId="{7C8221B7-965F-4E10-A56D-7FAE2D6EBD75}" type="pres">
      <dgm:prSet presAssocID="{465045BD-1D77-4668-A9BA-A35F9FB0065A}" presName="parentText" presStyleLbl="node1" presStyleIdx="3" presStyleCnt="9">
        <dgm:presLayoutVars>
          <dgm:chMax val="0"/>
          <dgm:bulletEnabled val="1"/>
        </dgm:presLayoutVars>
      </dgm:prSet>
      <dgm:spPr/>
    </dgm:pt>
    <dgm:pt modelId="{1836311B-B3D0-4B9A-8CB2-929214C04559}" type="pres">
      <dgm:prSet presAssocID="{065A9EC2-20F6-4B4B-998B-215E6346590A}" presName="spacer" presStyleCnt="0"/>
      <dgm:spPr/>
    </dgm:pt>
    <dgm:pt modelId="{0EDD28B2-230E-426F-A6CC-A0CCA3740DFF}" type="pres">
      <dgm:prSet presAssocID="{2828F856-6401-48A6-BA02-029FA901A535}" presName="parentText" presStyleLbl="node1" presStyleIdx="4" presStyleCnt="9">
        <dgm:presLayoutVars>
          <dgm:chMax val="0"/>
          <dgm:bulletEnabled val="1"/>
        </dgm:presLayoutVars>
      </dgm:prSet>
      <dgm:spPr/>
    </dgm:pt>
    <dgm:pt modelId="{1002422B-5526-4881-BEF8-73FBF87EEE97}" type="pres">
      <dgm:prSet presAssocID="{3C86BEB9-696D-4E08-83CB-58F6AB416487}" presName="spacer" presStyleCnt="0"/>
      <dgm:spPr/>
    </dgm:pt>
    <dgm:pt modelId="{05D3D47F-67E7-4FB5-AC78-DAF6C21FEF6F}" type="pres">
      <dgm:prSet presAssocID="{F95136E7-0957-46B8-BCA7-599B56B06A1A}" presName="parentText" presStyleLbl="node1" presStyleIdx="5" presStyleCnt="9">
        <dgm:presLayoutVars>
          <dgm:chMax val="0"/>
          <dgm:bulletEnabled val="1"/>
        </dgm:presLayoutVars>
      </dgm:prSet>
      <dgm:spPr/>
    </dgm:pt>
    <dgm:pt modelId="{A428D516-F702-4413-88EF-CAFC5E98ACD1}" type="pres">
      <dgm:prSet presAssocID="{F960B24F-2AAA-4337-A5E0-C9B1864AB6D5}" presName="spacer" presStyleCnt="0"/>
      <dgm:spPr/>
    </dgm:pt>
    <dgm:pt modelId="{F3DC097D-5F28-4710-936B-3D8A4823DA5E}" type="pres">
      <dgm:prSet presAssocID="{7AF19D7B-F169-4B64-A044-A708627A96BC}" presName="parentText" presStyleLbl="node1" presStyleIdx="6" presStyleCnt="9">
        <dgm:presLayoutVars>
          <dgm:chMax val="0"/>
          <dgm:bulletEnabled val="1"/>
        </dgm:presLayoutVars>
      </dgm:prSet>
      <dgm:spPr/>
    </dgm:pt>
    <dgm:pt modelId="{86D1AE80-3CAD-4BFD-A3FB-8FA8DC82F3A2}" type="pres">
      <dgm:prSet presAssocID="{F88B3F20-8C52-46AE-AB7F-3D01EFA7B811}" presName="spacer" presStyleCnt="0"/>
      <dgm:spPr/>
    </dgm:pt>
    <dgm:pt modelId="{E4778911-72D2-49BF-945E-15BEF1D13812}" type="pres">
      <dgm:prSet presAssocID="{37A1282A-3C04-4720-8D9D-01701C7D5515}" presName="parentText" presStyleLbl="node1" presStyleIdx="7" presStyleCnt="9">
        <dgm:presLayoutVars>
          <dgm:chMax val="0"/>
          <dgm:bulletEnabled val="1"/>
        </dgm:presLayoutVars>
      </dgm:prSet>
      <dgm:spPr/>
    </dgm:pt>
    <dgm:pt modelId="{4D5FC8AA-2AD3-444A-8686-C896C7005BF4}" type="pres">
      <dgm:prSet presAssocID="{BEA495AD-4160-4628-8196-264719282BF7}" presName="spacer" presStyleCnt="0"/>
      <dgm:spPr/>
    </dgm:pt>
    <dgm:pt modelId="{857C550A-164D-4443-BC82-0719C829AA64}" type="pres">
      <dgm:prSet presAssocID="{32138C5C-721A-43E8-BB63-BCF4C397DF68}" presName="parentText" presStyleLbl="node1" presStyleIdx="8" presStyleCnt="9">
        <dgm:presLayoutVars>
          <dgm:chMax val="0"/>
          <dgm:bulletEnabled val="1"/>
        </dgm:presLayoutVars>
      </dgm:prSet>
      <dgm:spPr/>
    </dgm:pt>
  </dgm:ptLst>
  <dgm:cxnLst>
    <dgm:cxn modelId="{4248D008-2416-4F7A-80A1-B9C56CF38A60}" srcId="{2594785F-EE16-43CF-A605-AFDD682C6B21}" destId="{7AF19D7B-F169-4B64-A044-A708627A96BC}" srcOrd="6" destOrd="0" parTransId="{1F00CB4B-D241-4603-A7BD-3877B3EEB0F4}" sibTransId="{F88B3F20-8C52-46AE-AB7F-3D01EFA7B811}"/>
    <dgm:cxn modelId="{B6AE0019-0F71-4F5B-8E5B-80E8BE40F93A}" type="presOf" srcId="{7AF19D7B-F169-4B64-A044-A708627A96BC}" destId="{F3DC097D-5F28-4710-936B-3D8A4823DA5E}" srcOrd="0" destOrd="0" presId="urn:microsoft.com/office/officeart/2005/8/layout/vList2"/>
    <dgm:cxn modelId="{E28EBC3A-7014-444A-8FD6-F6B189165297}" type="presOf" srcId="{98293A6E-834D-41C4-B2FF-86627001016E}" destId="{619FD55F-3CBF-4DB3-9D6D-08ED2ACBDF8D}" srcOrd="0" destOrd="0" presId="urn:microsoft.com/office/officeart/2005/8/layout/vList2"/>
    <dgm:cxn modelId="{AB341961-1BF6-416F-A6BF-BCB5AEDDD546}" srcId="{2594785F-EE16-43CF-A605-AFDD682C6B21}" destId="{465045BD-1D77-4668-A9BA-A35F9FB0065A}" srcOrd="3" destOrd="0" parTransId="{23BDE3DD-8997-4D46-8319-6EE4B25E8C6B}" sibTransId="{065A9EC2-20F6-4B4B-998B-215E6346590A}"/>
    <dgm:cxn modelId="{C3C88269-796E-47C7-ADA5-55C49B40A90F}" type="presOf" srcId="{AB504FF6-5AC8-4FD7-A164-608089C9CA51}" destId="{BB432F63-004B-482D-9F9C-BF8B1CF52DFD}" srcOrd="0" destOrd="0" presId="urn:microsoft.com/office/officeart/2005/8/layout/vList2"/>
    <dgm:cxn modelId="{E8B8F750-A6B3-4DCC-B632-174D9D9C6D09}" type="presOf" srcId="{32138C5C-721A-43E8-BB63-BCF4C397DF68}" destId="{857C550A-164D-4443-BC82-0719C829AA64}" srcOrd="0" destOrd="0" presId="urn:microsoft.com/office/officeart/2005/8/layout/vList2"/>
    <dgm:cxn modelId="{FC9C0874-883B-4D3E-8AB6-6892B1157EBF}" srcId="{2594785F-EE16-43CF-A605-AFDD682C6B21}" destId="{D698F59A-ACC8-4460-8EDF-BF79B42CE2A2}" srcOrd="0" destOrd="0" parTransId="{CB26AB4A-054C-4432-94B6-32AD9421F206}" sibTransId="{FC0C470F-DEB7-41C2-8DEF-3914996FF3C2}"/>
    <dgm:cxn modelId="{89F54B7E-1C07-4639-9241-1A4335DDFA3B}" type="presOf" srcId="{D698F59A-ACC8-4460-8EDF-BF79B42CE2A2}" destId="{92564EDB-FC8B-4A9A-AAE2-8DE7AD268DF0}" srcOrd="0" destOrd="0" presId="urn:microsoft.com/office/officeart/2005/8/layout/vList2"/>
    <dgm:cxn modelId="{E99DB68B-33B9-476B-96E6-CBC629FE35E6}" type="presOf" srcId="{2828F856-6401-48A6-BA02-029FA901A535}" destId="{0EDD28B2-230E-426F-A6CC-A0CCA3740DFF}" srcOrd="0" destOrd="0" presId="urn:microsoft.com/office/officeart/2005/8/layout/vList2"/>
    <dgm:cxn modelId="{851DBB97-8E93-427B-A923-75C9B80A7D8A}" type="presOf" srcId="{F95136E7-0957-46B8-BCA7-599B56B06A1A}" destId="{05D3D47F-67E7-4FB5-AC78-DAF6C21FEF6F}" srcOrd="0" destOrd="0" presId="urn:microsoft.com/office/officeart/2005/8/layout/vList2"/>
    <dgm:cxn modelId="{BF914B98-4AF4-47B1-A41F-9DE2FD8868D6}" srcId="{2594785F-EE16-43CF-A605-AFDD682C6B21}" destId="{37A1282A-3C04-4720-8D9D-01701C7D5515}" srcOrd="7" destOrd="0" parTransId="{B2D291B1-3526-4987-ABFB-1D7ACF67BF28}" sibTransId="{BEA495AD-4160-4628-8196-264719282BF7}"/>
    <dgm:cxn modelId="{87581D99-D33C-42BA-AFF6-FC10D9E0F02F}" type="presOf" srcId="{2594785F-EE16-43CF-A605-AFDD682C6B21}" destId="{F7072D85-674E-406A-8845-50B8F14DAE86}" srcOrd="0" destOrd="0" presId="urn:microsoft.com/office/officeart/2005/8/layout/vList2"/>
    <dgm:cxn modelId="{5D59389F-29E9-4151-B876-8B82C7744930}" srcId="{2594785F-EE16-43CF-A605-AFDD682C6B21}" destId="{2828F856-6401-48A6-BA02-029FA901A535}" srcOrd="4" destOrd="0" parTransId="{51F5E8E1-9272-4881-8D13-FD8009DE5520}" sibTransId="{3C86BEB9-696D-4E08-83CB-58F6AB416487}"/>
    <dgm:cxn modelId="{2B6BACA3-7C52-443C-8C9F-50759529EEA9}" srcId="{2594785F-EE16-43CF-A605-AFDD682C6B21}" destId="{F95136E7-0957-46B8-BCA7-599B56B06A1A}" srcOrd="5" destOrd="0" parTransId="{54463498-C1D6-4E78-9A2B-DCD3D80F0BAB}" sibTransId="{F960B24F-2AAA-4337-A5E0-C9B1864AB6D5}"/>
    <dgm:cxn modelId="{F94A25CA-1FE4-4FAF-AE2D-774FDAD8EF05}" srcId="{2594785F-EE16-43CF-A605-AFDD682C6B21}" destId="{98293A6E-834D-41C4-B2FF-86627001016E}" srcOrd="1" destOrd="0" parTransId="{5B1D34A7-E9BE-480E-9EEF-1D5127950035}" sibTransId="{D73DEEE6-2483-4771-A902-29B367D859CA}"/>
    <dgm:cxn modelId="{698567CA-4D19-4A15-A207-E509CCC55CC2}" srcId="{2594785F-EE16-43CF-A605-AFDD682C6B21}" destId="{32138C5C-721A-43E8-BB63-BCF4C397DF68}" srcOrd="8" destOrd="0" parTransId="{770DCDC3-F125-42B3-8945-C0CC3766707D}" sibTransId="{0C810645-1467-4A59-A07D-F0A79943FA70}"/>
    <dgm:cxn modelId="{4254F5D5-250A-4AD2-A1CE-F837987CABDB}" type="presOf" srcId="{465045BD-1D77-4668-A9BA-A35F9FB0065A}" destId="{7C8221B7-965F-4E10-A56D-7FAE2D6EBD75}" srcOrd="0" destOrd="0" presId="urn:microsoft.com/office/officeart/2005/8/layout/vList2"/>
    <dgm:cxn modelId="{7E509CFB-085D-4FDE-9691-489EA380C7A2}" type="presOf" srcId="{37A1282A-3C04-4720-8D9D-01701C7D5515}" destId="{E4778911-72D2-49BF-945E-15BEF1D13812}" srcOrd="0" destOrd="0" presId="urn:microsoft.com/office/officeart/2005/8/layout/vList2"/>
    <dgm:cxn modelId="{ADE67FFE-A2B4-4D10-A97D-9FD334A128BA}" srcId="{2594785F-EE16-43CF-A605-AFDD682C6B21}" destId="{AB504FF6-5AC8-4FD7-A164-608089C9CA51}" srcOrd="2" destOrd="0" parTransId="{14DB15F3-AEDA-4B2B-8C4A-2DA4BF35D350}" sibTransId="{AC70F4B0-12E2-4D99-AD34-84FE7C45C391}"/>
    <dgm:cxn modelId="{E19E5236-45B5-4B3C-BD5E-78C2D529A573}" type="presParOf" srcId="{F7072D85-674E-406A-8845-50B8F14DAE86}" destId="{92564EDB-FC8B-4A9A-AAE2-8DE7AD268DF0}" srcOrd="0" destOrd="0" presId="urn:microsoft.com/office/officeart/2005/8/layout/vList2"/>
    <dgm:cxn modelId="{8189CFE9-49D4-4B64-80F7-E64CA0BB4ADC}" type="presParOf" srcId="{F7072D85-674E-406A-8845-50B8F14DAE86}" destId="{44FC362C-B46F-4F1A-B24E-343A1E407D74}" srcOrd="1" destOrd="0" presId="urn:microsoft.com/office/officeart/2005/8/layout/vList2"/>
    <dgm:cxn modelId="{C8DED188-54D6-4E4D-8D34-872EC35866C3}" type="presParOf" srcId="{F7072D85-674E-406A-8845-50B8F14DAE86}" destId="{619FD55F-3CBF-4DB3-9D6D-08ED2ACBDF8D}" srcOrd="2" destOrd="0" presId="urn:microsoft.com/office/officeart/2005/8/layout/vList2"/>
    <dgm:cxn modelId="{F8C01EBD-FA68-4FA6-90A9-F747C4F218A0}" type="presParOf" srcId="{F7072D85-674E-406A-8845-50B8F14DAE86}" destId="{E797157E-E805-4855-9F0C-4D502F57C24C}" srcOrd="3" destOrd="0" presId="urn:microsoft.com/office/officeart/2005/8/layout/vList2"/>
    <dgm:cxn modelId="{A911B380-0A0B-4020-B63A-297C1CE994E9}" type="presParOf" srcId="{F7072D85-674E-406A-8845-50B8F14DAE86}" destId="{BB432F63-004B-482D-9F9C-BF8B1CF52DFD}" srcOrd="4" destOrd="0" presId="urn:microsoft.com/office/officeart/2005/8/layout/vList2"/>
    <dgm:cxn modelId="{209A410C-1C1D-4641-810A-9A1172A8B409}" type="presParOf" srcId="{F7072D85-674E-406A-8845-50B8F14DAE86}" destId="{59A5060A-EDF7-41D0-AD5F-0F3ED1CA0EE6}" srcOrd="5" destOrd="0" presId="urn:microsoft.com/office/officeart/2005/8/layout/vList2"/>
    <dgm:cxn modelId="{D4B0A01C-DB0C-4478-BA5E-679802E71A03}" type="presParOf" srcId="{F7072D85-674E-406A-8845-50B8F14DAE86}" destId="{7C8221B7-965F-4E10-A56D-7FAE2D6EBD75}" srcOrd="6" destOrd="0" presId="urn:microsoft.com/office/officeart/2005/8/layout/vList2"/>
    <dgm:cxn modelId="{8D033F37-C870-4B58-885E-7A93845F4A53}" type="presParOf" srcId="{F7072D85-674E-406A-8845-50B8F14DAE86}" destId="{1836311B-B3D0-4B9A-8CB2-929214C04559}" srcOrd="7" destOrd="0" presId="urn:microsoft.com/office/officeart/2005/8/layout/vList2"/>
    <dgm:cxn modelId="{3048E49F-5520-46B1-A366-2C644EE8E30C}" type="presParOf" srcId="{F7072D85-674E-406A-8845-50B8F14DAE86}" destId="{0EDD28B2-230E-426F-A6CC-A0CCA3740DFF}" srcOrd="8" destOrd="0" presId="urn:microsoft.com/office/officeart/2005/8/layout/vList2"/>
    <dgm:cxn modelId="{DC7963A7-D222-4007-87B8-5EDAD6C32256}" type="presParOf" srcId="{F7072D85-674E-406A-8845-50B8F14DAE86}" destId="{1002422B-5526-4881-BEF8-73FBF87EEE97}" srcOrd="9" destOrd="0" presId="urn:microsoft.com/office/officeart/2005/8/layout/vList2"/>
    <dgm:cxn modelId="{9D18C358-569D-40B8-9D84-AECF6380D811}" type="presParOf" srcId="{F7072D85-674E-406A-8845-50B8F14DAE86}" destId="{05D3D47F-67E7-4FB5-AC78-DAF6C21FEF6F}" srcOrd="10" destOrd="0" presId="urn:microsoft.com/office/officeart/2005/8/layout/vList2"/>
    <dgm:cxn modelId="{30A0D13D-F3CC-4846-87EE-9B7BED8CEA92}" type="presParOf" srcId="{F7072D85-674E-406A-8845-50B8F14DAE86}" destId="{A428D516-F702-4413-88EF-CAFC5E98ACD1}" srcOrd="11" destOrd="0" presId="urn:microsoft.com/office/officeart/2005/8/layout/vList2"/>
    <dgm:cxn modelId="{94F6A758-D95B-4877-91C0-3A28C5CC7B10}" type="presParOf" srcId="{F7072D85-674E-406A-8845-50B8F14DAE86}" destId="{F3DC097D-5F28-4710-936B-3D8A4823DA5E}" srcOrd="12" destOrd="0" presId="urn:microsoft.com/office/officeart/2005/8/layout/vList2"/>
    <dgm:cxn modelId="{17E6144B-6FD3-41A8-B9E1-E375FF280BEC}" type="presParOf" srcId="{F7072D85-674E-406A-8845-50B8F14DAE86}" destId="{86D1AE80-3CAD-4BFD-A3FB-8FA8DC82F3A2}" srcOrd="13" destOrd="0" presId="urn:microsoft.com/office/officeart/2005/8/layout/vList2"/>
    <dgm:cxn modelId="{7FEC7B04-FB79-4B9D-8742-15D7B3D380CD}" type="presParOf" srcId="{F7072D85-674E-406A-8845-50B8F14DAE86}" destId="{E4778911-72D2-49BF-945E-15BEF1D13812}" srcOrd="14" destOrd="0" presId="urn:microsoft.com/office/officeart/2005/8/layout/vList2"/>
    <dgm:cxn modelId="{485FE724-1D96-4278-AFB7-1FA932A3D6A9}" type="presParOf" srcId="{F7072D85-674E-406A-8845-50B8F14DAE86}" destId="{4D5FC8AA-2AD3-444A-8686-C896C7005BF4}" srcOrd="15" destOrd="0" presId="urn:microsoft.com/office/officeart/2005/8/layout/vList2"/>
    <dgm:cxn modelId="{9F69B322-0CB1-4C5A-A2DA-E920A66F004F}" type="presParOf" srcId="{F7072D85-674E-406A-8845-50B8F14DAE86}" destId="{857C550A-164D-4443-BC82-0719C829AA64}"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441B9A-9F4D-4FCB-BFE4-8D9AF8BF6A4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1939B5B-4CE0-4917-B79D-CD0F23B00563}">
      <dgm:prSet/>
      <dgm:spPr/>
      <dgm:t>
        <a:bodyPr/>
        <a:lstStyle/>
        <a:p>
          <a:r>
            <a:rPr lang="tr-TR"/>
            <a:t>Güngör, K. H. (2016). "Metastaz Yapmamış Melanoma Ve Melanoma Dışı Deri Kanserleri İçin Geliştirilmiş Olan Deri Kanseri İlişkili Yaşam Kalitesi Ölçeğinin (Dkykö) Türkçe Geçerlilik Ve Güvenilirliğinin Araştırılması"</a:t>
          </a:r>
          <a:endParaRPr lang="en-US"/>
        </a:p>
      </dgm:t>
    </dgm:pt>
    <dgm:pt modelId="{556D5096-9CF0-41B3-8233-05790934E83C}" type="parTrans" cxnId="{2CA9E0E9-C2CE-44ED-A7EC-B76E10EDB4F3}">
      <dgm:prSet/>
      <dgm:spPr/>
      <dgm:t>
        <a:bodyPr/>
        <a:lstStyle/>
        <a:p>
          <a:endParaRPr lang="en-US"/>
        </a:p>
      </dgm:t>
    </dgm:pt>
    <dgm:pt modelId="{B9A4BC99-C871-4532-8758-EBAFD968346E}" type="sibTrans" cxnId="{2CA9E0E9-C2CE-44ED-A7EC-B76E10EDB4F3}">
      <dgm:prSet/>
      <dgm:spPr/>
      <dgm:t>
        <a:bodyPr/>
        <a:lstStyle/>
        <a:p>
          <a:endParaRPr lang="en-US"/>
        </a:p>
      </dgm:t>
    </dgm:pt>
    <dgm:pt modelId="{02EF63FF-C823-4C7E-9FB6-97F2040B8064}">
      <dgm:prSet/>
      <dgm:spPr/>
      <dgm:t>
        <a:bodyPr/>
        <a:lstStyle/>
        <a:p>
          <a:r>
            <a:rPr lang="tr-TR"/>
            <a:t>Ankara Üniversitesi Tıp Fakültesi'nde yapılan bu uzmanlık tezi, metastaz yapmamış melanoma ve melanoma dışındaki deri kanserleri için geliştirilen yaşam kalitesi ölçeğinin Türkçe geçerliliğini ve güvenilirliğini araştırmaktadır. Deri kanseriyle ilişkili yaşam kalitesini değerlendiren bu ölçeğin kullanılabilirliği üzerine odaklanmaktadır.</a:t>
          </a:r>
          <a:endParaRPr lang="en-US"/>
        </a:p>
      </dgm:t>
    </dgm:pt>
    <dgm:pt modelId="{C3B6355B-7957-425E-8ACD-05B4A2B5B172}" type="parTrans" cxnId="{A2C079F6-7ACA-4376-83C6-654638631CBA}">
      <dgm:prSet/>
      <dgm:spPr/>
      <dgm:t>
        <a:bodyPr/>
        <a:lstStyle/>
        <a:p>
          <a:endParaRPr lang="en-US"/>
        </a:p>
      </dgm:t>
    </dgm:pt>
    <dgm:pt modelId="{5B415A4C-6DC7-4FFB-9C32-198FCA5AA326}" type="sibTrans" cxnId="{A2C079F6-7ACA-4376-83C6-654638631CBA}">
      <dgm:prSet/>
      <dgm:spPr/>
      <dgm:t>
        <a:bodyPr/>
        <a:lstStyle/>
        <a:p>
          <a:endParaRPr lang="en-US"/>
        </a:p>
      </dgm:t>
    </dgm:pt>
    <dgm:pt modelId="{463C528A-1B3F-4526-BEC6-25A2EC438424}">
      <dgm:prSet/>
      <dgm:spPr/>
      <dgm:t>
        <a:bodyPr/>
        <a:lstStyle/>
        <a:p>
          <a:r>
            <a:rPr lang="tr-TR"/>
            <a:t>Ryerson University (2022).</a:t>
          </a:r>
          <a:endParaRPr lang="en-US"/>
        </a:p>
      </dgm:t>
    </dgm:pt>
    <dgm:pt modelId="{35D339F5-F02A-461F-8E4E-95A9C1E6375F}" type="parTrans" cxnId="{D81227D8-F8E3-47FC-81A4-2688097B6A65}">
      <dgm:prSet/>
      <dgm:spPr/>
      <dgm:t>
        <a:bodyPr/>
        <a:lstStyle/>
        <a:p>
          <a:endParaRPr lang="en-US"/>
        </a:p>
      </dgm:t>
    </dgm:pt>
    <dgm:pt modelId="{2F3BA084-8C31-45FD-A64C-04132791A540}" type="sibTrans" cxnId="{D81227D8-F8E3-47FC-81A4-2688097B6A65}">
      <dgm:prSet/>
      <dgm:spPr/>
      <dgm:t>
        <a:bodyPr/>
        <a:lstStyle/>
        <a:p>
          <a:endParaRPr lang="en-US"/>
        </a:p>
      </dgm:t>
    </dgm:pt>
    <dgm:pt modelId="{6EEEAA89-E948-4DA9-A836-A67D0D9861CC}">
      <dgm:prSet/>
      <dgm:spPr/>
      <dgm:t>
        <a:bodyPr/>
        <a:lstStyle/>
        <a:p>
          <a:r>
            <a:rPr lang="tr-TR"/>
            <a:t>Bu kaynak, melanom teşhisi için cilt lezyonlarının segmentasyon tekniklerini karşılaştıran bir çalışmaya aittir. Ryerson Üniversitesi'nde gerçekleştirilen bu araştırma, farklı segmentasyon tekniklerinin melanom teşhisindeki etkinliğini incelemektedir.</a:t>
          </a:r>
          <a:endParaRPr lang="en-US"/>
        </a:p>
      </dgm:t>
    </dgm:pt>
    <dgm:pt modelId="{BF4F5D92-64AB-40A9-9F5D-F43F870AA158}" type="parTrans" cxnId="{30CC14BF-7EAC-4309-8822-981CD7541B7C}">
      <dgm:prSet/>
      <dgm:spPr/>
      <dgm:t>
        <a:bodyPr/>
        <a:lstStyle/>
        <a:p>
          <a:endParaRPr lang="en-US"/>
        </a:p>
      </dgm:t>
    </dgm:pt>
    <dgm:pt modelId="{24B2AAC9-1DA3-434A-B4D3-76FF1818487F}" type="sibTrans" cxnId="{30CC14BF-7EAC-4309-8822-981CD7541B7C}">
      <dgm:prSet/>
      <dgm:spPr/>
      <dgm:t>
        <a:bodyPr/>
        <a:lstStyle/>
        <a:p>
          <a:endParaRPr lang="en-US"/>
        </a:p>
      </dgm:t>
    </dgm:pt>
    <dgm:pt modelId="{1432CDCF-5F03-410B-9BF6-C0FABC34A6E5}">
      <dgm:prSet/>
      <dgm:spPr/>
      <dgm:t>
        <a:bodyPr/>
        <a:lstStyle/>
        <a:p>
          <a:r>
            <a:rPr lang="tr-TR"/>
            <a:t>Arxiv (2021).</a:t>
          </a:r>
          <a:endParaRPr lang="en-US"/>
        </a:p>
      </dgm:t>
    </dgm:pt>
    <dgm:pt modelId="{51BDDC54-761D-402D-A70F-2E2F195C8C13}" type="parTrans" cxnId="{667425AA-6001-4036-B951-8BD7FAC5FBCB}">
      <dgm:prSet/>
      <dgm:spPr/>
      <dgm:t>
        <a:bodyPr/>
        <a:lstStyle/>
        <a:p>
          <a:endParaRPr lang="en-US"/>
        </a:p>
      </dgm:t>
    </dgm:pt>
    <dgm:pt modelId="{60F9226E-461D-4C74-8842-31E549477B5C}" type="sibTrans" cxnId="{667425AA-6001-4036-B951-8BD7FAC5FBCB}">
      <dgm:prSet/>
      <dgm:spPr/>
      <dgm:t>
        <a:bodyPr/>
        <a:lstStyle/>
        <a:p>
          <a:endParaRPr lang="en-US"/>
        </a:p>
      </dgm:t>
    </dgm:pt>
    <dgm:pt modelId="{2EE247BE-CA4E-41E9-9FDE-6B32E6BB6681}">
      <dgm:prSet/>
      <dgm:spPr/>
      <dgm:t>
        <a:bodyPr/>
        <a:lstStyle/>
        <a:p>
          <a:r>
            <a:rPr lang="tr-TR"/>
            <a:t>Arxiv'de yayımlanan bu makale, dermoskopik görüntülerde cilt lezyonlarını sınıflandırmak için derin öğrenmeye dayalı bir modelin bulut üzerinde uygulanmasını ele almaktadır. Yapılan bu model tabanlı mimari, dermal hücre görüntülerini sınıflandırmak için bulut bilişimini kullanma konusunda yeni bir yaklaşım sunmaktadır.</a:t>
          </a:r>
          <a:endParaRPr lang="en-US"/>
        </a:p>
      </dgm:t>
    </dgm:pt>
    <dgm:pt modelId="{03C044D0-74B7-43C0-8DD7-8396D507AABA}" type="parTrans" cxnId="{8DC9C0DB-D1B8-4C33-9C51-27D825EBB9D7}">
      <dgm:prSet/>
      <dgm:spPr/>
      <dgm:t>
        <a:bodyPr/>
        <a:lstStyle/>
        <a:p>
          <a:endParaRPr lang="en-US"/>
        </a:p>
      </dgm:t>
    </dgm:pt>
    <dgm:pt modelId="{F0A5A703-D475-4449-9485-3485204A63D7}" type="sibTrans" cxnId="{8DC9C0DB-D1B8-4C33-9C51-27D825EBB9D7}">
      <dgm:prSet/>
      <dgm:spPr/>
      <dgm:t>
        <a:bodyPr/>
        <a:lstStyle/>
        <a:p>
          <a:endParaRPr lang="en-US"/>
        </a:p>
      </dgm:t>
    </dgm:pt>
    <dgm:pt modelId="{47544192-CD7C-4EDB-A7DA-731943E00857}" type="pres">
      <dgm:prSet presAssocID="{23441B9A-9F4D-4FCB-BFE4-8D9AF8BF6A4B}" presName="linear" presStyleCnt="0">
        <dgm:presLayoutVars>
          <dgm:animLvl val="lvl"/>
          <dgm:resizeHandles val="exact"/>
        </dgm:presLayoutVars>
      </dgm:prSet>
      <dgm:spPr/>
    </dgm:pt>
    <dgm:pt modelId="{D537FCB3-C64F-481F-BB5B-33E985015CD7}" type="pres">
      <dgm:prSet presAssocID="{F1939B5B-4CE0-4917-B79D-CD0F23B00563}" presName="parentText" presStyleLbl="node1" presStyleIdx="0" presStyleCnt="6">
        <dgm:presLayoutVars>
          <dgm:chMax val="0"/>
          <dgm:bulletEnabled val="1"/>
        </dgm:presLayoutVars>
      </dgm:prSet>
      <dgm:spPr/>
    </dgm:pt>
    <dgm:pt modelId="{1A89178E-CC66-4984-B736-3D878F9DBAF0}" type="pres">
      <dgm:prSet presAssocID="{B9A4BC99-C871-4532-8758-EBAFD968346E}" presName="spacer" presStyleCnt="0"/>
      <dgm:spPr/>
    </dgm:pt>
    <dgm:pt modelId="{931E7C7A-1C77-435F-9B12-FEE0E363F561}" type="pres">
      <dgm:prSet presAssocID="{02EF63FF-C823-4C7E-9FB6-97F2040B8064}" presName="parentText" presStyleLbl="node1" presStyleIdx="1" presStyleCnt="6">
        <dgm:presLayoutVars>
          <dgm:chMax val="0"/>
          <dgm:bulletEnabled val="1"/>
        </dgm:presLayoutVars>
      </dgm:prSet>
      <dgm:spPr/>
    </dgm:pt>
    <dgm:pt modelId="{1DD70579-0798-46D4-80D3-8326B94EC447}" type="pres">
      <dgm:prSet presAssocID="{5B415A4C-6DC7-4FFB-9C32-198FCA5AA326}" presName="spacer" presStyleCnt="0"/>
      <dgm:spPr/>
    </dgm:pt>
    <dgm:pt modelId="{B6923BAF-18A6-4D36-940F-F7F7E32420A3}" type="pres">
      <dgm:prSet presAssocID="{463C528A-1B3F-4526-BEC6-25A2EC438424}" presName="parentText" presStyleLbl="node1" presStyleIdx="2" presStyleCnt="6">
        <dgm:presLayoutVars>
          <dgm:chMax val="0"/>
          <dgm:bulletEnabled val="1"/>
        </dgm:presLayoutVars>
      </dgm:prSet>
      <dgm:spPr/>
    </dgm:pt>
    <dgm:pt modelId="{DBC14794-B2C0-4975-92C9-551CDA7EFF72}" type="pres">
      <dgm:prSet presAssocID="{2F3BA084-8C31-45FD-A64C-04132791A540}" presName="spacer" presStyleCnt="0"/>
      <dgm:spPr/>
    </dgm:pt>
    <dgm:pt modelId="{9C244D6C-5DEE-4A18-B8B7-1F4CE42B8870}" type="pres">
      <dgm:prSet presAssocID="{6EEEAA89-E948-4DA9-A836-A67D0D9861CC}" presName="parentText" presStyleLbl="node1" presStyleIdx="3" presStyleCnt="6">
        <dgm:presLayoutVars>
          <dgm:chMax val="0"/>
          <dgm:bulletEnabled val="1"/>
        </dgm:presLayoutVars>
      </dgm:prSet>
      <dgm:spPr/>
    </dgm:pt>
    <dgm:pt modelId="{9D2DDEAB-1F1A-46C9-BCC9-91365EA0AC47}" type="pres">
      <dgm:prSet presAssocID="{24B2AAC9-1DA3-434A-B4D3-76FF1818487F}" presName="spacer" presStyleCnt="0"/>
      <dgm:spPr/>
    </dgm:pt>
    <dgm:pt modelId="{72AD67E1-101B-4159-A071-5334D3C1E231}" type="pres">
      <dgm:prSet presAssocID="{1432CDCF-5F03-410B-9BF6-C0FABC34A6E5}" presName="parentText" presStyleLbl="node1" presStyleIdx="4" presStyleCnt="6">
        <dgm:presLayoutVars>
          <dgm:chMax val="0"/>
          <dgm:bulletEnabled val="1"/>
        </dgm:presLayoutVars>
      </dgm:prSet>
      <dgm:spPr/>
    </dgm:pt>
    <dgm:pt modelId="{0F93065D-55AC-4A73-9128-D91BB8426471}" type="pres">
      <dgm:prSet presAssocID="{60F9226E-461D-4C74-8842-31E549477B5C}" presName="spacer" presStyleCnt="0"/>
      <dgm:spPr/>
    </dgm:pt>
    <dgm:pt modelId="{E536D131-FF94-41F3-8FE2-9DB28EEDBBA5}" type="pres">
      <dgm:prSet presAssocID="{2EE247BE-CA4E-41E9-9FDE-6B32E6BB6681}" presName="parentText" presStyleLbl="node1" presStyleIdx="5" presStyleCnt="6">
        <dgm:presLayoutVars>
          <dgm:chMax val="0"/>
          <dgm:bulletEnabled val="1"/>
        </dgm:presLayoutVars>
      </dgm:prSet>
      <dgm:spPr/>
    </dgm:pt>
  </dgm:ptLst>
  <dgm:cxnLst>
    <dgm:cxn modelId="{232F2016-E98B-4DFD-9120-EA309B8D174E}" type="presOf" srcId="{02EF63FF-C823-4C7E-9FB6-97F2040B8064}" destId="{931E7C7A-1C77-435F-9B12-FEE0E363F561}" srcOrd="0" destOrd="0" presId="urn:microsoft.com/office/officeart/2005/8/layout/vList2"/>
    <dgm:cxn modelId="{EC3B2C2B-E797-4349-956E-E423D60AFEFA}" type="presOf" srcId="{F1939B5B-4CE0-4917-B79D-CD0F23B00563}" destId="{D537FCB3-C64F-481F-BB5B-33E985015CD7}" srcOrd="0" destOrd="0" presId="urn:microsoft.com/office/officeart/2005/8/layout/vList2"/>
    <dgm:cxn modelId="{667425AA-6001-4036-B951-8BD7FAC5FBCB}" srcId="{23441B9A-9F4D-4FCB-BFE4-8D9AF8BF6A4B}" destId="{1432CDCF-5F03-410B-9BF6-C0FABC34A6E5}" srcOrd="4" destOrd="0" parTransId="{51BDDC54-761D-402D-A70F-2E2F195C8C13}" sibTransId="{60F9226E-461D-4C74-8842-31E549477B5C}"/>
    <dgm:cxn modelId="{6C2D30B0-C035-49F3-BCA9-398BD8461098}" type="presOf" srcId="{1432CDCF-5F03-410B-9BF6-C0FABC34A6E5}" destId="{72AD67E1-101B-4159-A071-5334D3C1E231}" srcOrd="0" destOrd="0" presId="urn:microsoft.com/office/officeart/2005/8/layout/vList2"/>
    <dgm:cxn modelId="{D22C2CB1-0E79-45E9-B6B7-DE3A833E7B74}" type="presOf" srcId="{6EEEAA89-E948-4DA9-A836-A67D0D9861CC}" destId="{9C244D6C-5DEE-4A18-B8B7-1F4CE42B8870}" srcOrd="0" destOrd="0" presId="urn:microsoft.com/office/officeart/2005/8/layout/vList2"/>
    <dgm:cxn modelId="{8FD481BA-3A6F-4055-BEEE-A0046FBBB7C1}" type="presOf" srcId="{463C528A-1B3F-4526-BEC6-25A2EC438424}" destId="{B6923BAF-18A6-4D36-940F-F7F7E32420A3}" srcOrd="0" destOrd="0" presId="urn:microsoft.com/office/officeart/2005/8/layout/vList2"/>
    <dgm:cxn modelId="{30CC14BF-7EAC-4309-8822-981CD7541B7C}" srcId="{23441B9A-9F4D-4FCB-BFE4-8D9AF8BF6A4B}" destId="{6EEEAA89-E948-4DA9-A836-A67D0D9861CC}" srcOrd="3" destOrd="0" parTransId="{BF4F5D92-64AB-40A9-9F5D-F43F870AA158}" sibTransId="{24B2AAC9-1DA3-434A-B4D3-76FF1818487F}"/>
    <dgm:cxn modelId="{57054FC8-99D1-420A-A1BD-D7108788AD0A}" type="presOf" srcId="{23441B9A-9F4D-4FCB-BFE4-8D9AF8BF6A4B}" destId="{47544192-CD7C-4EDB-A7DA-731943E00857}" srcOrd="0" destOrd="0" presId="urn:microsoft.com/office/officeart/2005/8/layout/vList2"/>
    <dgm:cxn modelId="{D81227D8-F8E3-47FC-81A4-2688097B6A65}" srcId="{23441B9A-9F4D-4FCB-BFE4-8D9AF8BF6A4B}" destId="{463C528A-1B3F-4526-BEC6-25A2EC438424}" srcOrd="2" destOrd="0" parTransId="{35D339F5-F02A-461F-8E4E-95A9C1E6375F}" sibTransId="{2F3BA084-8C31-45FD-A64C-04132791A540}"/>
    <dgm:cxn modelId="{8DC9C0DB-D1B8-4C33-9C51-27D825EBB9D7}" srcId="{23441B9A-9F4D-4FCB-BFE4-8D9AF8BF6A4B}" destId="{2EE247BE-CA4E-41E9-9FDE-6B32E6BB6681}" srcOrd="5" destOrd="0" parTransId="{03C044D0-74B7-43C0-8DD7-8396D507AABA}" sibTransId="{F0A5A703-D475-4449-9485-3485204A63D7}"/>
    <dgm:cxn modelId="{D6E3ECE8-DB7D-4B97-ABEA-239F5721A43A}" type="presOf" srcId="{2EE247BE-CA4E-41E9-9FDE-6B32E6BB6681}" destId="{E536D131-FF94-41F3-8FE2-9DB28EEDBBA5}" srcOrd="0" destOrd="0" presId="urn:microsoft.com/office/officeart/2005/8/layout/vList2"/>
    <dgm:cxn modelId="{2CA9E0E9-C2CE-44ED-A7EC-B76E10EDB4F3}" srcId="{23441B9A-9F4D-4FCB-BFE4-8D9AF8BF6A4B}" destId="{F1939B5B-4CE0-4917-B79D-CD0F23B00563}" srcOrd="0" destOrd="0" parTransId="{556D5096-9CF0-41B3-8233-05790934E83C}" sibTransId="{B9A4BC99-C871-4532-8758-EBAFD968346E}"/>
    <dgm:cxn modelId="{A2C079F6-7ACA-4376-83C6-654638631CBA}" srcId="{23441B9A-9F4D-4FCB-BFE4-8D9AF8BF6A4B}" destId="{02EF63FF-C823-4C7E-9FB6-97F2040B8064}" srcOrd="1" destOrd="0" parTransId="{C3B6355B-7957-425E-8ACD-05B4A2B5B172}" sibTransId="{5B415A4C-6DC7-4FFB-9C32-198FCA5AA326}"/>
    <dgm:cxn modelId="{6D685E6A-9035-44F3-89EF-7EB62FEC8633}" type="presParOf" srcId="{47544192-CD7C-4EDB-A7DA-731943E00857}" destId="{D537FCB3-C64F-481F-BB5B-33E985015CD7}" srcOrd="0" destOrd="0" presId="urn:microsoft.com/office/officeart/2005/8/layout/vList2"/>
    <dgm:cxn modelId="{BD8D5241-1888-470D-8D8F-A739947E6A55}" type="presParOf" srcId="{47544192-CD7C-4EDB-A7DA-731943E00857}" destId="{1A89178E-CC66-4984-B736-3D878F9DBAF0}" srcOrd="1" destOrd="0" presId="urn:microsoft.com/office/officeart/2005/8/layout/vList2"/>
    <dgm:cxn modelId="{3B8613C1-520E-496B-ABD7-9E6699067302}" type="presParOf" srcId="{47544192-CD7C-4EDB-A7DA-731943E00857}" destId="{931E7C7A-1C77-435F-9B12-FEE0E363F561}" srcOrd="2" destOrd="0" presId="urn:microsoft.com/office/officeart/2005/8/layout/vList2"/>
    <dgm:cxn modelId="{B734F879-949C-491C-8538-3A498DF198B7}" type="presParOf" srcId="{47544192-CD7C-4EDB-A7DA-731943E00857}" destId="{1DD70579-0798-46D4-80D3-8326B94EC447}" srcOrd="3" destOrd="0" presId="urn:microsoft.com/office/officeart/2005/8/layout/vList2"/>
    <dgm:cxn modelId="{0D3D2B36-41FD-4E8A-8D28-BCA712460504}" type="presParOf" srcId="{47544192-CD7C-4EDB-A7DA-731943E00857}" destId="{B6923BAF-18A6-4D36-940F-F7F7E32420A3}" srcOrd="4" destOrd="0" presId="urn:microsoft.com/office/officeart/2005/8/layout/vList2"/>
    <dgm:cxn modelId="{1CB8AFBF-D235-4D1D-BA0E-57A128AAF99C}" type="presParOf" srcId="{47544192-CD7C-4EDB-A7DA-731943E00857}" destId="{DBC14794-B2C0-4975-92C9-551CDA7EFF72}" srcOrd="5" destOrd="0" presId="urn:microsoft.com/office/officeart/2005/8/layout/vList2"/>
    <dgm:cxn modelId="{CB236252-CAD2-46B3-B39F-8A7A48EFBCD6}" type="presParOf" srcId="{47544192-CD7C-4EDB-A7DA-731943E00857}" destId="{9C244D6C-5DEE-4A18-B8B7-1F4CE42B8870}" srcOrd="6" destOrd="0" presId="urn:microsoft.com/office/officeart/2005/8/layout/vList2"/>
    <dgm:cxn modelId="{399ABA7E-DC89-415F-A155-3EE1A3A0C3B4}" type="presParOf" srcId="{47544192-CD7C-4EDB-A7DA-731943E00857}" destId="{9D2DDEAB-1F1A-46C9-BCC9-91365EA0AC47}" srcOrd="7" destOrd="0" presId="urn:microsoft.com/office/officeart/2005/8/layout/vList2"/>
    <dgm:cxn modelId="{93A81A94-ED88-49E8-A8A1-4B928F0E255E}" type="presParOf" srcId="{47544192-CD7C-4EDB-A7DA-731943E00857}" destId="{72AD67E1-101B-4159-A071-5334D3C1E231}" srcOrd="8" destOrd="0" presId="urn:microsoft.com/office/officeart/2005/8/layout/vList2"/>
    <dgm:cxn modelId="{1A8BEB6D-467D-4F1D-8C8F-5DCE89313E61}" type="presParOf" srcId="{47544192-CD7C-4EDB-A7DA-731943E00857}" destId="{0F93065D-55AC-4A73-9128-D91BB8426471}" srcOrd="9" destOrd="0" presId="urn:microsoft.com/office/officeart/2005/8/layout/vList2"/>
    <dgm:cxn modelId="{C60F44AF-E62E-4A8F-95B9-FC6B5AC4A8F6}" type="presParOf" srcId="{47544192-CD7C-4EDB-A7DA-731943E00857}" destId="{E536D131-FF94-41F3-8FE2-9DB28EEDBBA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566E2-8FB0-4512-9271-F513A5E93AED}">
      <dsp:nvSpPr>
        <dsp:cNvPr id="0" name=""/>
        <dsp:cNvSpPr/>
      </dsp:nvSpPr>
      <dsp:spPr>
        <a:xfrm>
          <a:off x="0" y="724559"/>
          <a:ext cx="2834282" cy="17997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4EF5EB-CB32-4F9A-92D6-42C4DC3C23AC}">
      <dsp:nvSpPr>
        <dsp:cNvPr id="0" name=""/>
        <dsp:cNvSpPr/>
      </dsp:nvSpPr>
      <dsp:spPr>
        <a:xfrm>
          <a:off x="314920" y="1023733"/>
          <a:ext cx="2834282" cy="17997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b="1" kern="1200"/>
            <a:t>Veri Seti ve Ön İşleme</a:t>
          </a:r>
          <a:r>
            <a:rPr lang="tr-TR" sz="1600" kern="1200"/>
            <a:t>: İki farklı veri seti olan ISIC 2018 ve PH2'nin kullanıldığı ve veri setinin artırılması için veri büyütme tekniklerinin kullanıldığı vurgulanıyor.</a:t>
          </a:r>
          <a:endParaRPr lang="en-US" sz="1600" kern="1200"/>
        </a:p>
      </dsp:txBody>
      <dsp:txXfrm>
        <a:off x="367633" y="1076446"/>
        <a:ext cx="2728856" cy="1694343"/>
      </dsp:txXfrm>
    </dsp:sp>
    <dsp:sp modelId="{E893AC20-1FDA-4F6E-B683-020E3D432B40}">
      <dsp:nvSpPr>
        <dsp:cNvPr id="0" name=""/>
        <dsp:cNvSpPr/>
      </dsp:nvSpPr>
      <dsp:spPr>
        <a:xfrm>
          <a:off x="3464123" y="724559"/>
          <a:ext cx="2834282" cy="17997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3C1C7E-DF07-4933-A034-31A5A37543EB}">
      <dsp:nvSpPr>
        <dsp:cNvPr id="0" name=""/>
        <dsp:cNvSpPr/>
      </dsp:nvSpPr>
      <dsp:spPr>
        <a:xfrm>
          <a:off x="3779043" y="1023733"/>
          <a:ext cx="2834282" cy="17997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b="1" kern="1200"/>
            <a:t>Önerilen Model: </a:t>
          </a:r>
          <a:r>
            <a:rPr lang="tr-TR" sz="1600" kern="1200"/>
            <a:t>FCN8 algoritmasının kullanıldığı ve ResNetC'nin eklenerek başarı oranının artırıldığı belirtiliyor.</a:t>
          </a:r>
          <a:endParaRPr lang="en-US" sz="1600" kern="1200"/>
        </a:p>
      </dsp:txBody>
      <dsp:txXfrm>
        <a:off x="3831756" y="1076446"/>
        <a:ext cx="2728856" cy="1694343"/>
      </dsp:txXfrm>
    </dsp:sp>
    <dsp:sp modelId="{7B3ED6D5-60BF-474A-81FC-F75638B3666A}">
      <dsp:nvSpPr>
        <dsp:cNvPr id="0" name=""/>
        <dsp:cNvSpPr/>
      </dsp:nvSpPr>
      <dsp:spPr>
        <a:xfrm>
          <a:off x="6928246" y="724559"/>
          <a:ext cx="2834282" cy="17997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BAB773-2E26-4F83-8F1E-55A2364220B9}">
      <dsp:nvSpPr>
        <dsp:cNvPr id="0" name=""/>
        <dsp:cNvSpPr/>
      </dsp:nvSpPr>
      <dsp:spPr>
        <a:xfrm>
          <a:off x="7243167" y="1023733"/>
          <a:ext cx="2834282" cy="17997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b="1" kern="1200"/>
            <a:t>Eğitim Parametreleri: </a:t>
          </a:r>
          <a:r>
            <a:rPr lang="tr-TR" sz="1600" kern="1200"/>
            <a:t>Eğitimde kullanılan parametrelerin, batch size, öğrenme oranı, epoch sayısı gibi detaylarının sunulduğu belirtiliyor.</a:t>
          </a:r>
          <a:endParaRPr lang="en-US" sz="1600" kern="1200"/>
        </a:p>
      </dsp:txBody>
      <dsp:txXfrm>
        <a:off x="7295880" y="1076446"/>
        <a:ext cx="2728856" cy="1694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64EDB-FC8B-4A9A-AAE2-8DE7AD268DF0}">
      <dsp:nvSpPr>
        <dsp:cNvPr id="0" name=""/>
        <dsp:cNvSpPr/>
      </dsp:nvSpPr>
      <dsp:spPr>
        <a:xfrm>
          <a:off x="0" y="393853"/>
          <a:ext cx="6449246" cy="4991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tr-TR" sz="900" b="1" kern="1200"/>
            <a:t>Baykara, O. (2016). "Current Modalities in Treatment of Cancer"</a:t>
          </a:r>
          <a:endParaRPr lang="en-US" sz="900" kern="1200"/>
        </a:p>
      </dsp:txBody>
      <dsp:txXfrm>
        <a:off x="24368" y="418221"/>
        <a:ext cx="6400510" cy="450451"/>
      </dsp:txXfrm>
    </dsp:sp>
    <dsp:sp modelId="{619FD55F-3CBF-4DB3-9D6D-08ED2ACBDF8D}">
      <dsp:nvSpPr>
        <dsp:cNvPr id="0" name=""/>
        <dsp:cNvSpPr/>
      </dsp:nvSpPr>
      <dsp:spPr>
        <a:xfrm>
          <a:off x="0" y="918961"/>
          <a:ext cx="6449246" cy="499187"/>
        </a:xfrm>
        <a:prstGeom prst="roundRect">
          <a:avLst/>
        </a:prstGeom>
        <a:solidFill>
          <a:schemeClr val="accent5">
            <a:hueOff val="1925799"/>
            <a:satOff val="-1561"/>
            <a:lumOff val="-5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tr-TR" sz="900" kern="1200"/>
            <a:t>Bu makale, kanserin mevcut tedavi yöntemleri üzerine bir derleme sunmaktadır. Balıkesir Health Sciences Journal'da yayımlanan bu çalışma, kanser tedavisi konusundaki güncel yöntemleri, stratejileri ve gelişmeleri ele almaktadır. Tedavi modalitelerindeki son ilerlemeleri kapsayan geniş kapsamlı bir değerlendirme sunmaktadır.</a:t>
          </a:r>
          <a:endParaRPr lang="en-US" sz="900" kern="1200"/>
        </a:p>
      </dsp:txBody>
      <dsp:txXfrm>
        <a:off x="24368" y="943329"/>
        <a:ext cx="6400510" cy="450451"/>
      </dsp:txXfrm>
    </dsp:sp>
    <dsp:sp modelId="{BB432F63-004B-482D-9F9C-BF8B1CF52DFD}">
      <dsp:nvSpPr>
        <dsp:cNvPr id="0" name=""/>
        <dsp:cNvSpPr/>
      </dsp:nvSpPr>
      <dsp:spPr>
        <a:xfrm>
          <a:off x="0" y="1444069"/>
          <a:ext cx="6449246" cy="499187"/>
        </a:xfrm>
        <a:prstGeom prst="roundRect">
          <a:avLst/>
        </a:prstGeom>
        <a:solidFill>
          <a:schemeClr val="accent5">
            <a:hueOff val="3851597"/>
            <a:satOff val="-3123"/>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tr-TR" sz="900" b="1" kern="1200"/>
            <a:t>World Health Organization (2021).</a:t>
          </a:r>
          <a:endParaRPr lang="en-US" sz="900" kern="1200"/>
        </a:p>
      </dsp:txBody>
      <dsp:txXfrm>
        <a:off x="24368" y="1468437"/>
        <a:ext cx="6400510" cy="450451"/>
      </dsp:txXfrm>
    </dsp:sp>
    <dsp:sp modelId="{7C8221B7-965F-4E10-A56D-7FAE2D6EBD75}">
      <dsp:nvSpPr>
        <dsp:cNvPr id="0" name=""/>
        <dsp:cNvSpPr/>
      </dsp:nvSpPr>
      <dsp:spPr>
        <a:xfrm>
          <a:off x="0" y="1969177"/>
          <a:ext cx="6449246" cy="499187"/>
        </a:xfrm>
        <a:prstGeom prst="roundRect">
          <a:avLst/>
        </a:prstGeom>
        <a:solidFill>
          <a:schemeClr val="accent5">
            <a:hueOff val="5777396"/>
            <a:satOff val="-4684"/>
            <a:lumOff val="-1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tr-TR" sz="900" kern="1200"/>
            <a:t>Dünya Sağlık Örgütü (WHO) tarafından yayımlanan bu kaynak, kanserle ilgili temel bilgileri içermektedir. Kanserle ilgili küresel istatistikler, risk faktörleri ve önleme stratejileri gibi konulara odaklanarak, genel bir bakış sunmaktadır.</a:t>
          </a:r>
          <a:endParaRPr lang="en-US" sz="900" kern="1200"/>
        </a:p>
      </dsp:txBody>
      <dsp:txXfrm>
        <a:off x="24368" y="1993545"/>
        <a:ext cx="6400510" cy="450451"/>
      </dsp:txXfrm>
    </dsp:sp>
    <dsp:sp modelId="{0EDD28B2-230E-426F-A6CC-A0CCA3740DFF}">
      <dsp:nvSpPr>
        <dsp:cNvPr id="0" name=""/>
        <dsp:cNvSpPr/>
      </dsp:nvSpPr>
      <dsp:spPr>
        <a:xfrm>
          <a:off x="0" y="2494285"/>
          <a:ext cx="6449246" cy="499187"/>
        </a:xfrm>
        <a:prstGeom prst="roundRect">
          <a:avLst/>
        </a:prstGeom>
        <a:solidFill>
          <a:schemeClr val="accent5">
            <a:hueOff val="7703195"/>
            <a:satOff val="-6245"/>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tr-TR" sz="900" b="1" kern="1200"/>
            <a:t>Siegel, R. L., Miller, K. D., Jemal, A. (2021). "Cancer statistics"</a:t>
          </a:r>
          <a:endParaRPr lang="en-US" sz="900" kern="1200"/>
        </a:p>
      </dsp:txBody>
      <dsp:txXfrm>
        <a:off x="24368" y="2518653"/>
        <a:ext cx="6400510" cy="450451"/>
      </dsp:txXfrm>
    </dsp:sp>
    <dsp:sp modelId="{05D3D47F-67E7-4FB5-AC78-DAF6C21FEF6F}">
      <dsp:nvSpPr>
        <dsp:cNvPr id="0" name=""/>
        <dsp:cNvSpPr/>
      </dsp:nvSpPr>
      <dsp:spPr>
        <a:xfrm>
          <a:off x="0" y="3019392"/>
          <a:ext cx="6449246" cy="499187"/>
        </a:xfrm>
        <a:prstGeom prst="roundRect">
          <a:avLst/>
        </a:prstGeom>
        <a:solidFill>
          <a:schemeClr val="accent5">
            <a:hueOff val="9628994"/>
            <a:satOff val="-7807"/>
            <a:lumOff val="-26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tr-TR" sz="900" kern="1200"/>
            <a:t>Amerikan Kanser Derneği (ACS) tarafından yayımlanan bu makale, 2021 yılına ait kanser istatistiklerini detaylı bir şekilde analiz etmektedir. Kanser türleri arasındaki yaygınlık, mortalite oranları ve trendler hakkında kapsamlı veri sunmaktadır.</a:t>
          </a:r>
          <a:endParaRPr lang="en-US" sz="900" kern="1200"/>
        </a:p>
      </dsp:txBody>
      <dsp:txXfrm>
        <a:off x="24368" y="3043760"/>
        <a:ext cx="6400510" cy="450451"/>
      </dsp:txXfrm>
    </dsp:sp>
    <dsp:sp modelId="{F3DC097D-5F28-4710-936B-3D8A4823DA5E}">
      <dsp:nvSpPr>
        <dsp:cNvPr id="0" name=""/>
        <dsp:cNvSpPr/>
      </dsp:nvSpPr>
      <dsp:spPr>
        <a:xfrm>
          <a:off x="0" y="3544500"/>
          <a:ext cx="6449246" cy="499187"/>
        </a:xfrm>
        <a:prstGeom prst="roundRect">
          <a:avLst/>
        </a:prstGeom>
        <a:solidFill>
          <a:schemeClr val="accent5">
            <a:hueOff val="11554792"/>
            <a:satOff val="-9368"/>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tr-TR" sz="900" b="1" kern="1200"/>
            <a:t>Unver, H. M., Ayan, E. (2019). "Skin Lesion Segmentation in Dermoscopic Images with Combination of YOLO and GrabCut Algorithm"</a:t>
          </a:r>
          <a:endParaRPr lang="en-US" sz="900" kern="1200"/>
        </a:p>
      </dsp:txBody>
      <dsp:txXfrm>
        <a:off x="24368" y="3568868"/>
        <a:ext cx="6400510" cy="450451"/>
      </dsp:txXfrm>
    </dsp:sp>
    <dsp:sp modelId="{E4778911-72D2-49BF-945E-15BEF1D13812}">
      <dsp:nvSpPr>
        <dsp:cNvPr id="0" name=""/>
        <dsp:cNvSpPr/>
      </dsp:nvSpPr>
      <dsp:spPr>
        <a:xfrm>
          <a:off x="0" y="4069608"/>
          <a:ext cx="6449246" cy="499187"/>
        </a:xfrm>
        <a:prstGeom prst="roundRect">
          <a:avLst/>
        </a:prstGeom>
        <a:solidFill>
          <a:schemeClr val="accent5">
            <a:hueOff val="13480591"/>
            <a:satOff val="-10930"/>
            <a:lumOff val="-37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tr-TR" sz="900" kern="1200"/>
            <a:t>Bu çalışma, dermoskopik görüntülerde cilt lezyonlarının segmentasyonu için YOLO ve GrabCut algoritmalarının kombinasyonunu kullanmaktadır. Diagnostics Journal'da yayımlanan bu makale, görüntü işleme teknikleriyle deri lezyonlarını belirlemede yeni bir yaklaşım sunmaktadır.</a:t>
          </a:r>
          <a:endParaRPr lang="en-US" sz="900" kern="1200"/>
        </a:p>
      </dsp:txBody>
      <dsp:txXfrm>
        <a:off x="24368" y="4093976"/>
        <a:ext cx="6400510" cy="450451"/>
      </dsp:txXfrm>
    </dsp:sp>
    <dsp:sp modelId="{857C550A-164D-4443-BC82-0719C829AA64}">
      <dsp:nvSpPr>
        <dsp:cNvPr id="0" name=""/>
        <dsp:cNvSpPr/>
      </dsp:nvSpPr>
      <dsp:spPr>
        <a:xfrm>
          <a:off x="0" y="4594716"/>
          <a:ext cx="6449246" cy="499187"/>
        </a:xfrm>
        <a:prstGeom prst="roundRect">
          <a:avLst/>
        </a:prstGeom>
        <a:solidFill>
          <a:schemeClr val="accent5">
            <a:hueOff val="15406390"/>
            <a:satOff val="-12491"/>
            <a:lumOff val="-43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tr-TR" sz="900" kern="1200"/>
            <a:t>Güngör, K. H. (2016). "Metastaz Yapmamış Melanoma Ve Melanoma Dışı Deri Kanserleri İçin Geliştirilmiş Olan Deri Kanseri İlişkili Yaşam Kalitesi Ölçeğinin (Dkykö) Türkçe Geçerlilik Ve Güvenilirliğinin Araştırılması"</a:t>
          </a:r>
          <a:endParaRPr lang="en-US" sz="900" kern="1200"/>
        </a:p>
      </dsp:txBody>
      <dsp:txXfrm>
        <a:off x="24368" y="4619084"/>
        <a:ext cx="6400510" cy="4504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7FCB3-C64F-481F-BB5B-33E985015CD7}">
      <dsp:nvSpPr>
        <dsp:cNvPr id="0" name=""/>
        <dsp:cNvSpPr/>
      </dsp:nvSpPr>
      <dsp:spPr>
        <a:xfrm>
          <a:off x="0" y="230915"/>
          <a:ext cx="6151830" cy="84547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tr-TR" sz="1200" kern="1200"/>
            <a:t>Güngör, K. H. (2016). "Metastaz Yapmamış Melanoma Ve Melanoma Dışı Deri Kanserleri İçin Geliştirilmiş Olan Deri Kanseri İlişkili Yaşam Kalitesi Ölçeğinin (Dkykö) Türkçe Geçerlilik Ve Güvenilirliğinin Araştırılması"</a:t>
          </a:r>
          <a:endParaRPr lang="en-US" sz="1200" kern="1200"/>
        </a:p>
      </dsp:txBody>
      <dsp:txXfrm>
        <a:off x="41272" y="272187"/>
        <a:ext cx="6069286" cy="762927"/>
      </dsp:txXfrm>
    </dsp:sp>
    <dsp:sp modelId="{931E7C7A-1C77-435F-9B12-FEE0E363F561}">
      <dsp:nvSpPr>
        <dsp:cNvPr id="0" name=""/>
        <dsp:cNvSpPr/>
      </dsp:nvSpPr>
      <dsp:spPr>
        <a:xfrm>
          <a:off x="0" y="1110946"/>
          <a:ext cx="6151830" cy="845471"/>
        </a:xfrm>
        <a:prstGeom prst="roundRect">
          <a:avLst/>
        </a:prstGeom>
        <a:solidFill>
          <a:schemeClr val="accent2">
            <a:hueOff val="246845"/>
            <a:satOff val="1569"/>
            <a:lumOff val="-4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tr-TR" sz="1200" kern="1200"/>
            <a:t>Ankara Üniversitesi Tıp Fakültesi'nde yapılan bu uzmanlık tezi, metastaz yapmamış melanoma ve melanoma dışındaki deri kanserleri için geliştirilen yaşam kalitesi ölçeğinin Türkçe geçerliliğini ve güvenilirliğini araştırmaktadır. Deri kanseriyle ilişkili yaşam kalitesini değerlendiren bu ölçeğin kullanılabilirliği üzerine odaklanmaktadır.</a:t>
          </a:r>
          <a:endParaRPr lang="en-US" sz="1200" kern="1200"/>
        </a:p>
      </dsp:txBody>
      <dsp:txXfrm>
        <a:off x="41272" y="1152218"/>
        <a:ext cx="6069286" cy="762927"/>
      </dsp:txXfrm>
    </dsp:sp>
    <dsp:sp modelId="{B6923BAF-18A6-4D36-940F-F7F7E32420A3}">
      <dsp:nvSpPr>
        <dsp:cNvPr id="0" name=""/>
        <dsp:cNvSpPr/>
      </dsp:nvSpPr>
      <dsp:spPr>
        <a:xfrm>
          <a:off x="0" y="1990977"/>
          <a:ext cx="6151830" cy="845471"/>
        </a:xfrm>
        <a:prstGeom prst="roundRect">
          <a:avLst/>
        </a:prstGeom>
        <a:solidFill>
          <a:schemeClr val="accent2">
            <a:hueOff val="493691"/>
            <a:satOff val="3138"/>
            <a:lumOff val="-8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tr-TR" sz="1200" kern="1200"/>
            <a:t>Ryerson University (2022).</a:t>
          </a:r>
          <a:endParaRPr lang="en-US" sz="1200" kern="1200"/>
        </a:p>
      </dsp:txBody>
      <dsp:txXfrm>
        <a:off x="41272" y="2032249"/>
        <a:ext cx="6069286" cy="762927"/>
      </dsp:txXfrm>
    </dsp:sp>
    <dsp:sp modelId="{9C244D6C-5DEE-4A18-B8B7-1F4CE42B8870}">
      <dsp:nvSpPr>
        <dsp:cNvPr id="0" name=""/>
        <dsp:cNvSpPr/>
      </dsp:nvSpPr>
      <dsp:spPr>
        <a:xfrm>
          <a:off x="0" y="2871008"/>
          <a:ext cx="6151830" cy="845471"/>
        </a:xfrm>
        <a:prstGeom prst="roundRect">
          <a:avLst/>
        </a:prstGeom>
        <a:solidFill>
          <a:schemeClr val="accent2">
            <a:hueOff val="740536"/>
            <a:satOff val="4707"/>
            <a:lumOff val="-12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tr-TR" sz="1200" kern="1200"/>
            <a:t>Bu kaynak, melanom teşhisi için cilt lezyonlarının segmentasyon tekniklerini karşılaştıran bir çalışmaya aittir. Ryerson Üniversitesi'nde gerçekleştirilen bu araştırma, farklı segmentasyon tekniklerinin melanom teşhisindeki etkinliğini incelemektedir.</a:t>
          </a:r>
          <a:endParaRPr lang="en-US" sz="1200" kern="1200"/>
        </a:p>
      </dsp:txBody>
      <dsp:txXfrm>
        <a:off x="41272" y="2912280"/>
        <a:ext cx="6069286" cy="762927"/>
      </dsp:txXfrm>
    </dsp:sp>
    <dsp:sp modelId="{72AD67E1-101B-4159-A071-5334D3C1E231}">
      <dsp:nvSpPr>
        <dsp:cNvPr id="0" name=""/>
        <dsp:cNvSpPr/>
      </dsp:nvSpPr>
      <dsp:spPr>
        <a:xfrm>
          <a:off x="0" y="3751040"/>
          <a:ext cx="6151830" cy="845471"/>
        </a:xfrm>
        <a:prstGeom prst="roundRect">
          <a:avLst/>
        </a:prstGeom>
        <a:solidFill>
          <a:schemeClr val="accent2">
            <a:hueOff val="987382"/>
            <a:satOff val="6276"/>
            <a:lumOff val="-16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tr-TR" sz="1200" kern="1200"/>
            <a:t>Arxiv (2021).</a:t>
          </a:r>
          <a:endParaRPr lang="en-US" sz="1200" kern="1200"/>
        </a:p>
      </dsp:txBody>
      <dsp:txXfrm>
        <a:off x="41272" y="3792312"/>
        <a:ext cx="6069286" cy="762927"/>
      </dsp:txXfrm>
    </dsp:sp>
    <dsp:sp modelId="{E536D131-FF94-41F3-8FE2-9DB28EEDBBA5}">
      <dsp:nvSpPr>
        <dsp:cNvPr id="0" name=""/>
        <dsp:cNvSpPr/>
      </dsp:nvSpPr>
      <dsp:spPr>
        <a:xfrm>
          <a:off x="0" y="4631071"/>
          <a:ext cx="6151830" cy="845471"/>
        </a:xfrm>
        <a:prstGeom prst="roundRect">
          <a:avLst/>
        </a:prstGeom>
        <a:solidFill>
          <a:schemeClr val="accent2">
            <a:hueOff val="1234227"/>
            <a:satOff val="7845"/>
            <a:lumOff val="-20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tr-TR" sz="1200" kern="1200"/>
            <a:t>Arxiv'de yayımlanan bu makale, dermoskopik görüntülerde cilt lezyonlarını sınıflandırmak için derin öğrenmeye dayalı bir modelin bulut üzerinde uygulanmasını ele almaktadır. Yapılan bu model tabanlı mimari, dermal hücre görüntülerini sınıflandırmak için bulut bilişimini kullanma konusunda yeni bir yaklaşım sunmaktadır.</a:t>
          </a:r>
          <a:endParaRPr lang="en-US" sz="1200" kern="1200"/>
        </a:p>
      </dsp:txBody>
      <dsp:txXfrm>
        <a:off x="41272" y="4672343"/>
        <a:ext cx="6069286" cy="7629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1/11/2024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36511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1/11/2024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3608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1/11/2024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0079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1/11/2024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54754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1/11/2024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7821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1/11/2024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02874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1/11/2024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18297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1/11/2024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010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1/11/2024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63878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1/11/2024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7566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1/11/2024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9618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1/11/2024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30589814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14357B19-B944-BA88-CB05-6141D33B9238}"/>
              </a:ext>
            </a:extLst>
          </p:cNvPr>
          <p:cNvPicPr>
            <a:picLocks noChangeAspect="1"/>
          </p:cNvPicPr>
          <p:nvPr/>
        </p:nvPicPr>
        <p:blipFill rotWithShape="1">
          <a:blip r:embed="rId2">
            <a:alphaModFix amt="40000"/>
          </a:blip>
          <a:srcRect t="4785" r="-1" b="4830"/>
          <a:stretch/>
        </p:blipFill>
        <p:spPr>
          <a:xfrm>
            <a:off x="20" y="10"/>
            <a:ext cx="12188932" cy="6857990"/>
          </a:xfrm>
          <a:prstGeom prst="rect">
            <a:avLst/>
          </a:prstGeom>
        </p:spPr>
      </p:pic>
      <p:sp>
        <p:nvSpPr>
          <p:cNvPr id="2" name="Başlık 1">
            <a:extLst>
              <a:ext uri="{FF2B5EF4-FFF2-40B4-BE49-F238E27FC236}">
                <a16:creationId xmlns:a16="http://schemas.microsoft.com/office/drawing/2014/main" id="{1E41EA58-9F2A-36FB-36CF-4EB56D7CED77}"/>
              </a:ext>
            </a:extLst>
          </p:cNvPr>
          <p:cNvSpPr>
            <a:spLocks noGrp="1"/>
          </p:cNvSpPr>
          <p:nvPr>
            <p:ph type="ctrTitle"/>
          </p:nvPr>
        </p:nvSpPr>
        <p:spPr>
          <a:xfrm>
            <a:off x="1549200" y="2130570"/>
            <a:ext cx="9090476" cy="2179601"/>
          </a:xfrm>
        </p:spPr>
        <p:txBody>
          <a:bodyPr anchor="b">
            <a:normAutofit/>
          </a:bodyPr>
          <a:lstStyle/>
          <a:p>
            <a:pPr algn="ctr">
              <a:lnSpc>
                <a:spcPct val="90000"/>
              </a:lnSpc>
            </a:pPr>
            <a:r>
              <a:rPr lang="tr-TR" sz="3100" dirty="0">
                <a:solidFill>
                  <a:srgbClr val="FFFFFF"/>
                </a:solidFill>
              </a:rPr>
              <a:t>Cilt Kanseri Görüntülerinde FCN8-ResNetC ve Görüntü </a:t>
            </a:r>
            <a:br>
              <a:rPr lang="tr-TR" sz="3100" dirty="0">
                <a:solidFill>
                  <a:srgbClr val="FFFFFF"/>
                </a:solidFill>
              </a:rPr>
            </a:br>
            <a:r>
              <a:rPr lang="tr-TR" sz="3100" dirty="0">
                <a:solidFill>
                  <a:srgbClr val="FFFFFF"/>
                </a:solidFill>
              </a:rPr>
              <a:t>İşleme ile Kıl Temizliği ve Lezyon Bölütleme</a:t>
            </a:r>
            <a:br>
              <a:rPr lang="tr-TR" sz="3100" dirty="0">
                <a:solidFill>
                  <a:srgbClr val="FFFFFF"/>
                </a:solidFill>
              </a:rPr>
            </a:br>
            <a:endParaRPr lang="tr-TR" sz="3100" dirty="0">
              <a:solidFill>
                <a:srgbClr val="FFFFFF"/>
              </a:solidFill>
            </a:endParaRPr>
          </a:p>
        </p:txBody>
      </p:sp>
      <p:sp>
        <p:nvSpPr>
          <p:cNvPr id="3" name="Alt Başlık 2">
            <a:extLst>
              <a:ext uri="{FF2B5EF4-FFF2-40B4-BE49-F238E27FC236}">
                <a16:creationId xmlns:a16="http://schemas.microsoft.com/office/drawing/2014/main" id="{58FFE82A-C751-442B-8ECF-40B2EB0C3EE1}"/>
              </a:ext>
            </a:extLst>
          </p:cNvPr>
          <p:cNvSpPr>
            <a:spLocks noGrp="1"/>
          </p:cNvSpPr>
          <p:nvPr>
            <p:ph type="subTitle" idx="1"/>
          </p:nvPr>
        </p:nvSpPr>
        <p:spPr>
          <a:xfrm>
            <a:off x="2999029" y="3774105"/>
            <a:ext cx="6190895" cy="1633040"/>
          </a:xfrm>
        </p:spPr>
        <p:txBody>
          <a:bodyPr anchor="t">
            <a:normAutofit/>
          </a:bodyPr>
          <a:lstStyle/>
          <a:p>
            <a:pPr algn="ctr"/>
            <a:r>
              <a:rPr lang="tr-TR" dirty="0">
                <a:solidFill>
                  <a:srgbClr val="FFFFFF"/>
                </a:solidFill>
              </a:rPr>
              <a:t>.</a:t>
            </a:r>
            <a:endParaRPr lang="tr-TR">
              <a:solidFill>
                <a:srgbClr val="FFFFFF"/>
              </a:solidFill>
            </a:endParaRPr>
          </a:p>
        </p:txBody>
      </p:sp>
      <p:sp>
        <p:nvSpPr>
          <p:cNvPr id="47" name="Freeform: Shape 46">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50"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1"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52"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53"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54"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5"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57" name="Freeform: Shape 56">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9" name="Group 58">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9850"/>
            <a:ext cx="886141" cy="802496"/>
            <a:chOff x="10948005" y="3272152"/>
            <a:chExt cx="868640" cy="786648"/>
          </a:xfrm>
          <a:solidFill>
            <a:schemeClr val="accent1"/>
          </a:solidFill>
        </p:grpSpPr>
        <p:sp>
          <p:nvSpPr>
            <p:cNvPr id="60" name="Freeform: Shape 59">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 name="Freeform: Shape 60">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2" name="Freeform: Shape 61">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3"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4"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5"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2934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29739CB9-E324-4C8C-70DB-3C08199458F6}"/>
              </a:ext>
            </a:extLst>
          </p:cNvPr>
          <p:cNvSpPr>
            <a:spLocks noGrp="1"/>
          </p:cNvSpPr>
          <p:nvPr>
            <p:ph type="title"/>
          </p:nvPr>
        </p:nvSpPr>
        <p:spPr>
          <a:xfrm>
            <a:off x="646829" y="1528527"/>
            <a:ext cx="4421731" cy="4542073"/>
          </a:xfrm>
        </p:spPr>
        <p:txBody>
          <a:bodyPr anchor="t">
            <a:normAutofit/>
          </a:bodyPr>
          <a:lstStyle/>
          <a:p>
            <a:r>
              <a:rPr lang="tr-TR" dirty="0"/>
              <a:t>10- REFERANSLAR</a:t>
            </a:r>
          </a:p>
        </p:txBody>
      </p:sp>
      <p:sp>
        <p:nvSpPr>
          <p:cNvPr id="11" name="Freeform: Shape 10">
            <a:extLst>
              <a:ext uri="{FF2B5EF4-FFF2-40B4-BE49-F238E27FC236}">
                <a16:creationId xmlns:a16="http://schemas.microsoft.com/office/drawing/2014/main" id="{3ED2C98F-B668-4CD9-862F-6BF4AE5D2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3976378" cy="127377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İçerik Yer Tutucusu 2">
            <a:extLst>
              <a:ext uri="{FF2B5EF4-FFF2-40B4-BE49-F238E27FC236}">
                <a16:creationId xmlns:a16="http://schemas.microsoft.com/office/drawing/2014/main" id="{DB1CD107-8738-9E06-4762-6DB7BCC94021}"/>
              </a:ext>
            </a:extLst>
          </p:cNvPr>
          <p:cNvGraphicFramePr>
            <a:graphicFrameLocks noGrp="1"/>
          </p:cNvGraphicFramePr>
          <p:nvPr>
            <p:ph idx="1"/>
            <p:extLst>
              <p:ext uri="{D42A27DB-BD31-4B8C-83A1-F6EECF244321}">
                <p14:modId xmlns:p14="http://schemas.microsoft.com/office/powerpoint/2010/main" val="143992271"/>
              </p:ext>
            </p:extLst>
          </p:nvPr>
        </p:nvGraphicFramePr>
        <p:xfrm>
          <a:off x="5068561" y="582842"/>
          <a:ext cx="6449246" cy="5487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345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AFC07AA8-7DB7-93A2-6EA2-CC603A7F50A5}"/>
              </a:ext>
            </a:extLst>
          </p:cNvPr>
          <p:cNvSpPr>
            <a:spLocks noGrp="1"/>
          </p:cNvSpPr>
          <p:nvPr>
            <p:ph type="title"/>
          </p:nvPr>
        </p:nvSpPr>
        <p:spPr>
          <a:xfrm>
            <a:off x="530352" y="638176"/>
            <a:ext cx="4266544" cy="2861770"/>
          </a:xfrm>
        </p:spPr>
        <p:txBody>
          <a:bodyPr anchor="b">
            <a:normAutofit/>
          </a:bodyPr>
          <a:lstStyle/>
          <a:p>
            <a:r>
              <a:rPr lang="tr-TR" dirty="0"/>
              <a:t>REFERANSLAR</a:t>
            </a:r>
          </a:p>
        </p:txBody>
      </p:sp>
      <p:grpSp>
        <p:nvGrpSpPr>
          <p:cNvPr id="19" name="Graphic 78">
            <a:extLst>
              <a:ext uri="{FF2B5EF4-FFF2-40B4-BE49-F238E27FC236}">
                <a16:creationId xmlns:a16="http://schemas.microsoft.com/office/drawing/2014/main" id="{91868ACA-CC8C-4FA4-8E32-6DB1C7DA9E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695859"/>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7C343158-D3CD-4482-AAA0-375D2E666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12BFE3E3-92EC-47DC-8E6A-6E77132C2D8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1F0F2188-9504-4EAD-A8A2-B1779FB86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14602C7D-08A5-44A5-B005-E79603849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099F2E62-E605-487B-AC3C-11052444D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02A21D38-C00D-4E35-8B0F-3E63C4B37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graphicFrame>
        <p:nvGraphicFramePr>
          <p:cNvPr id="20" name="İçerik Yer Tutucusu 2">
            <a:extLst>
              <a:ext uri="{FF2B5EF4-FFF2-40B4-BE49-F238E27FC236}">
                <a16:creationId xmlns:a16="http://schemas.microsoft.com/office/drawing/2014/main" id="{9D7A1D70-16F6-59D0-AEDB-93828F53BFF4}"/>
              </a:ext>
            </a:extLst>
          </p:cNvPr>
          <p:cNvGraphicFramePr>
            <a:graphicFrameLocks noGrp="1"/>
          </p:cNvGraphicFramePr>
          <p:nvPr>
            <p:ph idx="1"/>
            <p:extLst>
              <p:ext uri="{D42A27DB-BD31-4B8C-83A1-F6EECF244321}">
                <p14:modId xmlns:p14="http://schemas.microsoft.com/office/powerpoint/2010/main" val="1947743819"/>
              </p:ext>
            </p:extLst>
          </p:nvPr>
        </p:nvGraphicFramePr>
        <p:xfrm>
          <a:off x="5402620" y="497732"/>
          <a:ext cx="6151831" cy="57074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315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2" name="Rectangle 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840303C0-4764-663D-FF8F-1898187E254F}"/>
              </a:ext>
            </a:extLst>
          </p:cNvPr>
          <p:cNvSpPr>
            <a:spLocks noGrp="1"/>
          </p:cNvSpPr>
          <p:nvPr>
            <p:ph type="title"/>
          </p:nvPr>
        </p:nvSpPr>
        <p:spPr>
          <a:xfrm>
            <a:off x="525717" y="787068"/>
            <a:ext cx="5566263" cy="1455091"/>
          </a:xfrm>
        </p:spPr>
        <p:txBody>
          <a:bodyPr vert="horz" lIns="91440" tIns="45720" rIns="91440" bIns="45720" rtlCol="0" anchor="b">
            <a:normAutofit/>
          </a:bodyPr>
          <a:lstStyle/>
          <a:p>
            <a:r>
              <a:rPr lang="tr-TR" dirty="0"/>
              <a:t>1-</a:t>
            </a:r>
            <a:r>
              <a:rPr lang="en-US" dirty="0"/>
              <a:t>GİRİŞ</a:t>
            </a:r>
          </a:p>
        </p:txBody>
      </p:sp>
      <p:sp>
        <p:nvSpPr>
          <p:cNvPr id="34" name="Freeform: Shape 33">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6"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7"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8"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9"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 name="Metin Yer Tutucusu 3">
            <a:extLst>
              <a:ext uri="{FF2B5EF4-FFF2-40B4-BE49-F238E27FC236}">
                <a16:creationId xmlns:a16="http://schemas.microsoft.com/office/drawing/2014/main" id="{9C0A596D-D8ED-0968-3837-276A29845876}"/>
              </a:ext>
            </a:extLst>
          </p:cNvPr>
          <p:cNvSpPr>
            <a:spLocks noGrp="1"/>
          </p:cNvSpPr>
          <p:nvPr>
            <p:ph type="body" sz="half" idx="2"/>
          </p:nvPr>
        </p:nvSpPr>
        <p:spPr>
          <a:xfrm>
            <a:off x="525717" y="2796427"/>
            <a:ext cx="5566263" cy="3274503"/>
          </a:xfrm>
        </p:spPr>
        <p:txBody>
          <a:bodyPr vert="horz" lIns="91440" tIns="45720" rIns="91440" bIns="45720" rtlCol="0">
            <a:normAutofit/>
          </a:bodyPr>
          <a:lstStyle/>
          <a:p>
            <a:pPr marL="342900" indent="-342900">
              <a:lnSpc>
                <a:spcPct val="100000"/>
              </a:lnSpc>
              <a:buFont typeface="Arial" panose="020B0604020202020204" pitchFamily="34" charset="0"/>
              <a:buChar char="•"/>
            </a:pPr>
            <a:r>
              <a:rPr lang="en-US" sz="1700" b="1" dirty="0" err="1"/>
              <a:t>Cilt</a:t>
            </a:r>
            <a:r>
              <a:rPr lang="en-US" sz="1700" b="1" dirty="0"/>
              <a:t> </a:t>
            </a:r>
            <a:r>
              <a:rPr lang="en-US" sz="1700" b="1" dirty="0" err="1"/>
              <a:t>Kanseri</a:t>
            </a:r>
            <a:r>
              <a:rPr lang="en-US" sz="1700" b="1" dirty="0"/>
              <a:t> </a:t>
            </a:r>
            <a:r>
              <a:rPr lang="en-US" sz="1700" b="1" dirty="0" err="1"/>
              <a:t>ve</a:t>
            </a:r>
            <a:r>
              <a:rPr lang="en-US" sz="1700" b="1" dirty="0"/>
              <a:t> </a:t>
            </a:r>
            <a:r>
              <a:rPr lang="en-US" sz="1700" b="1" dirty="0" err="1"/>
              <a:t>Önemi</a:t>
            </a:r>
            <a:r>
              <a:rPr lang="en-US" sz="1700" b="1" dirty="0"/>
              <a:t>:</a:t>
            </a:r>
            <a:r>
              <a:rPr lang="tr-TR" sz="1700" b="1" dirty="0"/>
              <a:t> </a:t>
            </a:r>
            <a:r>
              <a:rPr lang="tr-TR" sz="1700" dirty="0"/>
              <a:t>K</a:t>
            </a:r>
            <a:r>
              <a:rPr lang="en-US" sz="1700" dirty="0" err="1"/>
              <a:t>anserin</a:t>
            </a:r>
            <a:r>
              <a:rPr lang="en-US" sz="1700" dirty="0"/>
              <a:t> </a:t>
            </a:r>
            <a:r>
              <a:rPr lang="en-US" sz="1700" dirty="0" err="1"/>
              <a:t>çeşitli</a:t>
            </a:r>
            <a:r>
              <a:rPr lang="en-US" sz="1700" dirty="0"/>
              <a:t> </a:t>
            </a:r>
            <a:r>
              <a:rPr lang="en-US" sz="1700" dirty="0" err="1"/>
              <a:t>organlarda</a:t>
            </a:r>
            <a:r>
              <a:rPr lang="en-US" sz="1700" dirty="0"/>
              <a:t> </a:t>
            </a:r>
            <a:r>
              <a:rPr lang="en-US" sz="1700" dirty="0" err="1"/>
              <a:t>hücrelerin</a:t>
            </a:r>
            <a:r>
              <a:rPr lang="en-US" sz="1700" dirty="0"/>
              <a:t> </a:t>
            </a:r>
            <a:r>
              <a:rPr lang="en-US" sz="1700" dirty="0" err="1"/>
              <a:t>kontrolsüz</a:t>
            </a:r>
            <a:r>
              <a:rPr lang="en-US" sz="1700" dirty="0"/>
              <a:t> </a:t>
            </a:r>
            <a:r>
              <a:rPr lang="en-US" sz="1700" dirty="0" err="1"/>
              <a:t>çoğalması</a:t>
            </a:r>
            <a:r>
              <a:rPr lang="en-US" sz="1700" dirty="0"/>
              <a:t> </a:t>
            </a:r>
            <a:r>
              <a:rPr lang="en-US" sz="1700" dirty="0" err="1"/>
              <a:t>olduğunu</a:t>
            </a:r>
            <a:r>
              <a:rPr lang="en-US" sz="1700" dirty="0"/>
              <a:t> </a:t>
            </a:r>
            <a:r>
              <a:rPr lang="en-US" sz="1700" dirty="0" err="1"/>
              <a:t>vurgul</a:t>
            </a:r>
            <a:r>
              <a:rPr lang="tr-TR" sz="1700" dirty="0" err="1"/>
              <a:t>amakta</a:t>
            </a:r>
            <a:r>
              <a:rPr lang="tr-TR" sz="1700" dirty="0"/>
              <a:t>,</a:t>
            </a:r>
            <a:r>
              <a:rPr lang="en-US" sz="1700" dirty="0"/>
              <a:t> 2020'de 10 </a:t>
            </a:r>
            <a:r>
              <a:rPr lang="en-US" sz="1700" dirty="0" err="1"/>
              <a:t>milyon</a:t>
            </a:r>
            <a:r>
              <a:rPr lang="en-US" sz="1700" dirty="0"/>
              <a:t> </a:t>
            </a:r>
            <a:r>
              <a:rPr lang="en-US" sz="1700" dirty="0" err="1"/>
              <a:t>insanın</a:t>
            </a:r>
            <a:r>
              <a:rPr lang="en-US" sz="1700" dirty="0"/>
              <a:t> </a:t>
            </a:r>
            <a:r>
              <a:rPr lang="en-US" sz="1700" dirty="0" err="1"/>
              <a:t>kanser</a:t>
            </a:r>
            <a:r>
              <a:rPr lang="en-US" sz="1700" dirty="0"/>
              <a:t> </a:t>
            </a:r>
            <a:r>
              <a:rPr lang="en-US" sz="1700" dirty="0" err="1"/>
              <a:t>nedeniyle</a:t>
            </a:r>
            <a:r>
              <a:rPr lang="en-US" sz="1700" dirty="0"/>
              <a:t> </a:t>
            </a:r>
            <a:r>
              <a:rPr lang="en-US" sz="1700" dirty="0" err="1"/>
              <a:t>öldüğünü</a:t>
            </a:r>
            <a:r>
              <a:rPr lang="en-US" sz="1700" dirty="0"/>
              <a:t> </a:t>
            </a:r>
            <a:r>
              <a:rPr lang="en-US" sz="1700" dirty="0" err="1"/>
              <a:t>belirtiyor</a:t>
            </a:r>
            <a:r>
              <a:rPr lang="en-US" sz="1700" dirty="0"/>
              <a:t> </a:t>
            </a:r>
            <a:r>
              <a:rPr lang="en-US" sz="1700" dirty="0" err="1"/>
              <a:t>ve</a:t>
            </a:r>
            <a:r>
              <a:rPr lang="en-US" sz="1700" dirty="0"/>
              <a:t> </a:t>
            </a:r>
            <a:r>
              <a:rPr lang="en-US" sz="1700" dirty="0" err="1"/>
              <a:t>cilt</a:t>
            </a:r>
            <a:r>
              <a:rPr lang="en-US" sz="1700" dirty="0"/>
              <a:t> </a:t>
            </a:r>
            <a:r>
              <a:rPr lang="en-US" sz="1700" dirty="0" err="1"/>
              <a:t>kanserinin</a:t>
            </a:r>
            <a:r>
              <a:rPr lang="en-US" sz="1700" dirty="0"/>
              <a:t> </a:t>
            </a:r>
            <a:r>
              <a:rPr lang="en-US" sz="1700" dirty="0" err="1"/>
              <a:t>dünya</a:t>
            </a:r>
            <a:r>
              <a:rPr lang="en-US" sz="1700" dirty="0"/>
              <a:t> </a:t>
            </a:r>
            <a:r>
              <a:rPr lang="en-US" sz="1700" dirty="0" err="1"/>
              <a:t>genelinde</a:t>
            </a:r>
            <a:r>
              <a:rPr lang="en-US" sz="1700" dirty="0"/>
              <a:t> </a:t>
            </a:r>
            <a:r>
              <a:rPr lang="en-US" sz="1700" dirty="0" err="1"/>
              <a:t>yaygın</a:t>
            </a:r>
            <a:r>
              <a:rPr lang="en-US" sz="1700" dirty="0"/>
              <a:t> </a:t>
            </a:r>
            <a:r>
              <a:rPr lang="en-US" sz="1700" dirty="0" err="1"/>
              <a:t>olduğunu</a:t>
            </a:r>
            <a:r>
              <a:rPr lang="en-US" sz="1700" dirty="0"/>
              <a:t> </a:t>
            </a:r>
            <a:r>
              <a:rPr lang="en-US" sz="1700" dirty="0" err="1"/>
              <a:t>ifade</a:t>
            </a:r>
            <a:r>
              <a:rPr lang="en-US" sz="1700" dirty="0"/>
              <a:t> </a:t>
            </a:r>
            <a:r>
              <a:rPr lang="tr-TR" sz="1700" dirty="0"/>
              <a:t>etmekte</a:t>
            </a:r>
            <a:r>
              <a:rPr lang="en-US" sz="1700" dirty="0"/>
              <a:t>.</a:t>
            </a:r>
          </a:p>
          <a:p>
            <a:pPr marL="342900" indent="-342900">
              <a:lnSpc>
                <a:spcPct val="100000"/>
              </a:lnSpc>
              <a:buFont typeface="Arial" panose="020B0604020202020204" pitchFamily="34" charset="0"/>
              <a:buChar char="•"/>
            </a:pPr>
            <a:r>
              <a:rPr lang="en-US" sz="1700" b="1" dirty="0"/>
              <a:t>Melanoma </a:t>
            </a:r>
            <a:r>
              <a:rPr lang="en-US" sz="1700" b="1" dirty="0" err="1"/>
              <a:t>ve</a:t>
            </a:r>
            <a:r>
              <a:rPr lang="en-US" sz="1700" b="1" dirty="0"/>
              <a:t> </a:t>
            </a:r>
            <a:r>
              <a:rPr lang="en-US" sz="1700" b="1" dirty="0" err="1"/>
              <a:t>İstatistikler</a:t>
            </a:r>
            <a:r>
              <a:rPr lang="en-US" sz="1700" b="1" dirty="0"/>
              <a:t>:</a:t>
            </a:r>
            <a:r>
              <a:rPr lang="en-US" sz="1700" dirty="0"/>
              <a:t> </a:t>
            </a:r>
            <a:r>
              <a:rPr lang="en-US" sz="1700" dirty="0" err="1"/>
              <a:t>Cilt</a:t>
            </a:r>
            <a:r>
              <a:rPr lang="en-US" sz="1700" dirty="0"/>
              <a:t> </a:t>
            </a:r>
            <a:r>
              <a:rPr lang="en-US" sz="1700" dirty="0" err="1"/>
              <a:t>kanseri</a:t>
            </a:r>
            <a:r>
              <a:rPr lang="en-US" sz="1700" dirty="0"/>
              <a:t> </a:t>
            </a:r>
            <a:r>
              <a:rPr lang="en-US" sz="1700" dirty="0" err="1"/>
              <a:t>türleri</a:t>
            </a:r>
            <a:r>
              <a:rPr lang="en-US" sz="1700" dirty="0"/>
              <a:t> </a:t>
            </a:r>
            <a:r>
              <a:rPr lang="en-US" sz="1700" dirty="0" err="1"/>
              <a:t>arasında</a:t>
            </a:r>
            <a:r>
              <a:rPr lang="en-US" sz="1700" dirty="0"/>
              <a:t> </a:t>
            </a:r>
            <a:r>
              <a:rPr lang="en-US" sz="1700" dirty="0" err="1"/>
              <a:t>melanomanın</a:t>
            </a:r>
            <a:r>
              <a:rPr lang="en-US" sz="1700" dirty="0"/>
              <a:t> </a:t>
            </a:r>
            <a:r>
              <a:rPr lang="en-US" sz="1700" dirty="0" err="1"/>
              <a:t>öne</a:t>
            </a:r>
            <a:r>
              <a:rPr lang="en-US" sz="1700" dirty="0"/>
              <a:t> </a:t>
            </a:r>
            <a:r>
              <a:rPr lang="en-US" sz="1700" dirty="0" err="1"/>
              <a:t>çıktığı</a:t>
            </a:r>
            <a:r>
              <a:rPr lang="en-US" sz="1700" dirty="0"/>
              <a:t> </a:t>
            </a:r>
            <a:r>
              <a:rPr lang="en-US" sz="1700" dirty="0" err="1"/>
              <a:t>ve</a:t>
            </a:r>
            <a:r>
              <a:rPr lang="en-US" sz="1700" dirty="0"/>
              <a:t> </a:t>
            </a:r>
            <a:r>
              <a:rPr lang="en-US" sz="1700" dirty="0" err="1"/>
              <a:t>bu</a:t>
            </a:r>
            <a:r>
              <a:rPr lang="en-US" sz="1700" dirty="0"/>
              <a:t> </a:t>
            </a:r>
            <a:r>
              <a:rPr lang="en-US" sz="1700" dirty="0" err="1"/>
              <a:t>kanser</a:t>
            </a:r>
            <a:r>
              <a:rPr lang="en-US" sz="1700" dirty="0"/>
              <a:t> </a:t>
            </a:r>
            <a:r>
              <a:rPr lang="en-US" sz="1700" dirty="0" err="1"/>
              <a:t>türünün</a:t>
            </a:r>
            <a:r>
              <a:rPr lang="en-US" sz="1700" dirty="0"/>
              <a:t> </a:t>
            </a:r>
            <a:r>
              <a:rPr lang="en-US" sz="1700" dirty="0" err="1"/>
              <a:t>ölümcül</a:t>
            </a:r>
            <a:r>
              <a:rPr lang="en-US" sz="1700" dirty="0"/>
              <a:t> </a:t>
            </a:r>
            <a:r>
              <a:rPr lang="en-US" sz="1700" dirty="0" err="1"/>
              <a:t>olduğu</a:t>
            </a:r>
            <a:r>
              <a:rPr lang="en-US" sz="1700" dirty="0"/>
              <a:t> </a:t>
            </a:r>
            <a:r>
              <a:rPr lang="tr-TR" sz="1700" dirty="0"/>
              <a:t>vurgulanmakta</a:t>
            </a:r>
            <a:r>
              <a:rPr lang="en-US" sz="1700" dirty="0"/>
              <a:t>. </a:t>
            </a:r>
            <a:r>
              <a:rPr lang="en-US" sz="1700" dirty="0" err="1"/>
              <a:t>Özellikle</a:t>
            </a:r>
            <a:r>
              <a:rPr lang="en-US" sz="1700" dirty="0"/>
              <a:t> 2021'de </a:t>
            </a:r>
            <a:r>
              <a:rPr lang="en-US" sz="1700" dirty="0" err="1"/>
              <a:t>ABD'de</a:t>
            </a:r>
            <a:r>
              <a:rPr lang="en-US" sz="1700" dirty="0"/>
              <a:t> 115.320 yeni melanoma </a:t>
            </a:r>
            <a:r>
              <a:rPr lang="en-US" sz="1700" dirty="0" err="1"/>
              <a:t>vakası</a:t>
            </a:r>
            <a:r>
              <a:rPr lang="en-US" sz="1700" dirty="0"/>
              <a:t> </a:t>
            </a:r>
            <a:r>
              <a:rPr lang="en-US" sz="1700" dirty="0" err="1"/>
              <a:t>ve</a:t>
            </a:r>
            <a:r>
              <a:rPr lang="en-US" sz="1700" dirty="0"/>
              <a:t> 11.540 </a:t>
            </a:r>
            <a:r>
              <a:rPr lang="en-US" sz="1700" dirty="0" err="1"/>
              <a:t>ölüm</a:t>
            </a:r>
            <a:r>
              <a:rPr lang="en-US" sz="1700" dirty="0"/>
              <a:t> </a:t>
            </a:r>
            <a:r>
              <a:rPr lang="en-US" sz="1700" dirty="0" err="1"/>
              <a:t>gerçekleştiği</a:t>
            </a:r>
            <a:r>
              <a:rPr lang="en-US" sz="1700" dirty="0"/>
              <a:t> </a:t>
            </a:r>
            <a:r>
              <a:rPr lang="en-US" sz="1700" dirty="0" err="1"/>
              <a:t>bilgisi</a:t>
            </a:r>
            <a:r>
              <a:rPr lang="en-US" sz="1700" dirty="0"/>
              <a:t> </a:t>
            </a:r>
            <a:r>
              <a:rPr lang="tr-TR" sz="1700" dirty="0"/>
              <a:t>mevcut</a:t>
            </a:r>
            <a:r>
              <a:rPr lang="en-US" sz="1700" dirty="0"/>
              <a:t>.</a:t>
            </a:r>
          </a:p>
        </p:txBody>
      </p:sp>
      <p:pic>
        <p:nvPicPr>
          <p:cNvPr id="6" name="Resim Yer Tutucusu 5" descr="bronz cilt, kişi, şahıs, yakın çekim içeren bir resim">
            <a:extLst>
              <a:ext uri="{FF2B5EF4-FFF2-40B4-BE49-F238E27FC236}">
                <a16:creationId xmlns:a16="http://schemas.microsoft.com/office/drawing/2014/main" id="{FBC94E4E-1524-4BD5-8C97-F85C7028F65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254" r="39653" b="-1"/>
          <a:stretch/>
        </p:blipFill>
        <p:spPr>
          <a:xfrm>
            <a:off x="6531789" y="10"/>
            <a:ext cx="5660211" cy="6857990"/>
          </a:xfrm>
          <a:prstGeom prst="rect">
            <a:avLst/>
          </a:prstGeom>
        </p:spPr>
      </p:pic>
      <p:sp>
        <p:nvSpPr>
          <p:cNvPr id="44" name="Freeform: Shape 43">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6" name="Group 45">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7" name="Freeform: Shape 46">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65281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4"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1" name="Rectangle 3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AB074DDD-417C-F247-C1ED-129AB0F2EE1C}"/>
              </a:ext>
            </a:extLst>
          </p:cNvPr>
          <p:cNvSpPr>
            <a:spLocks noGrp="1"/>
          </p:cNvSpPr>
          <p:nvPr>
            <p:ph type="title"/>
          </p:nvPr>
        </p:nvSpPr>
        <p:spPr>
          <a:xfrm>
            <a:off x="525717" y="787068"/>
            <a:ext cx="5566263" cy="1455091"/>
          </a:xfrm>
        </p:spPr>
        <p:txBody>
          <a:bodyPr vert="horz" lIns="91440" tIns="45720" rIns="91440" bIns="45720" rtlCol="0" anchor="b">
            <a:normAutofit/>
          </a:bodyPr>
          <a:lstStyle/>
          <a:p>
            <a:r>
              <a:rPr lang="en-US" b="1">
                <a:effectLst/>
              </a:rPr>
              <a:t>2- Erken Tanı ve Geleneksel Yöntemler:</a:t>
            </a:r>
            <a:endParaRPr lang="en-US"/>
          </a:p>
        </p:txBody>
      </p:sp>
      <p:sp>
        <p:nvSpPr>
          <p:cNvPr id="33" name="Freeform: Shape 3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 name="Metin Yer Tutucusu 3">
            <a:extLst>
              <a:ext uri="{FF2B5EF4-FFF2-40B4-BE49-F238E27FC236}">
                <a16:creationId xmlns:a16="http://schemas.microsoft.com/office/drawing/2014/main" id="{F93CEF1F-663D-7AD1-519C-876B3EE90D94}"/>
              </a:ext>
            </a:extLst>
          </p:cNvPr>
          <p:cNvSpPr>
            <a:spLocks noGrp="1"/>
          </p:cNvSpPr>
          <p:nvPr>
            <p:ph type="body" sz="half" idx="2"/>
          </p:nvPr>
        </p:nvSpPr>
        <p:spPr>
          <a:xfrm>
            <a:off x="525717" y="2796427"/>
            <a:ext cx="5566263" cy="3274503"/>
          </a:xfrm>
        </p:spPr>
        <p:txBody>
          <a:bodyPr vert="horz" lIns="91440" tIns="45720" rIns="91440" bIns="45720" rtlCol="0">
            <a:normAutofit fontScale="92500" lnSpcReduction="10000"/>
          </a:bodyPr>
          <a:lstStyle/>
          <a:p>
            <a:pPr marL="342900" indent="-342900">
              <a:lnSpc>
                <a:spcPct val="100000"/>
              </a:lnSpc>
              <a:buFont typeface="Arial" panose="020B0604020202020204" pitchFamily="34" charset="0"/>
              <a:buChar char="•"/>
            </a:pPr>
            <a:r>
              <a:rPr lang="en-US" b="1" dirty="0"/>
              <a:t>Erken </a:t>
            </a:r>
            <a:r>
              <a:rPr lang="en-US" b="1" dirty="0" err="1"/>
              <a:t>Tanının</a:t>
            </a:r>
            <a:r>
              <a:rPr lang="en-US" b="1" dirty="0"/>
              <a:t> </a:t>
            </a:r>
            <a:r>
              <a:rPr lang="en-US" b="1" dirty="0" err="1"/>
              <a:t>Önemi</a:t>
            </a:r>
            <a:r>
              <a:rPr lang="en-US" b="1" dirty="0"/>
              <a:t>: </a:t>
            </a:r>
            <a:r>
              <a:rPr lang="en-US" dirty="0" err="1"/>
              <a:t>Cilt</a:t>
            </a:r>
            <a:r>
              <a:rPr lang="en-US" dirty="0"/>
              <a:t> </a:t>
            </a:r>
            <a:r>
              <a:rPr lang="en-US" dirty="0" err="1"/>
              <a:t>kanserinin</a:t>
            </a:r>
            <a:r>
              <a:rPr lang="en-US" dirty="0"/>
              <a:t> </a:t>
            </a:r>
            <a:r>
              <a:rPr lang="en-US" dirty="0" err="1"/>
              <a:t>erken</a:t>
            </a:r>
            <a:r>
              <a:rPr lang="en-US" dirty="0"/>
              <a:t> </a:t>
            </a:r>
            <a:r>
              <a:rPr lang="en-US" dirty="0" err="1"/>
              <a:t>teşhisi</a:t>
            </a:r>
            <a:r>
              <a:rPr lang="en-US" dirty="0"/>
              <a:t> </a:t>
            </a:r>
            <a:r>
              <a:rPr lang="en-US" dirty="0" err="1"/>
              <a:t>için</a:t>
            </a:r>
            <a:r>
              <a:rPr lang="en-US" dirty="0"/>
              <a:t> ABCD </a:t>
            </a:r>
            <a:r>
              <a:rPr lang="en-US" dirty="0" err="1"/>
              <a:t>kuralı</a:t>
            </a:r>
            <a:r>
              <a:rPr lang="tr-TR" dirty="0"/>
              <a:t> </a:t>
            </a:r>
            <a:r>
              <a:rPr lang="pt-BR" dirty="0"/>
              <a:t>(A: asimetri, B:kenar boşluğu, C: renk, D: çap)</a:t>
            </a:r>
            <a:r>
              <a:rPr lang="en-US" dirty="0"/>
              <a:t>, </a:t>
            </a:r>
            <a:r>
              <a:rPr lang="en-US" dirty="0" err="1"/>
              <a:t>biyopsi</a:t>
            </a:r>
            <a:r>
              <a:rPr lang="en-US" dirty="0"/>
              <a:t> </a:t>
            </a:r>
            <a:r>
              <a:rPr lang="en-US" dirty="0" err="1"/>
              <a:t>ve</a:t>
            </a:r>
            <a:r>
              <a:rPr lang="en-US" dirty="0"/>
              <a:t> </a:t>
            </a:r>
            <a:r>
              <a:rPr lang="en-US" dirty="0" err="1"/>
              <a:t>dermoskopi</a:t>
            </a:r>
            <a:r>
              <a:rPr lang="en-US" dirty="0"/>
              <a:t> </a:t>
            </a:r>
            <a:r>
              <a:rPr lang="en-US" dirty="0" err="1"/>
              <a:t>gibi</a:t>
            </a:r>
            <a:r>
              <a:rPr lang="en-US" dirty="0"/>
              <a:t> </a:t>
            </a:r>
            <a:r>
              <a:rPr lang="en-US" dirty="0" err="1"/>
              <a:t>geleneksel</a:t>
            </a:r>
            <a:r>
              <a:rPr lang="en-US" dirty="0"/>
              <a:t> </a:t>
            </a:r>
            <a:r>
              <a:rPr lang="en-US" dirty="0" err="1"/>
              <a:t>yöntemlerin</a:t>
            </a:r>
            <a:r>
              <a:rPr lang="en-US" dirty="0"/>
              <a:t> </a:t>
            </a:r>
            <a:r>
              <a:rPr lang="en-US" dirty="0" err="1"/>
              <a:t>kullanıldığı</a:t>
            </a:r>
            <a:r>
              <a:rPr lang="en-US" dirty="0"/>
              <a:t> </a:t>
            </a:r>
            <a:r>
              <a:rPr lang="en-US" dirty="0" err="1"/>
              <a:t>ifade</a:t>
            </a:r>
            <a:r>
              <a:rPr lang="en-US" dirty="0"/>
              <a:t> </a:t>
            </a:r>
            <a:r>
              <a:rPr lang="en-US" dirty="0" err="1"/>
              <a:t>ediliyor</a:t>
            </a:r>
            <a:r>
              <a:rPr lang="en-US" dirty="0"/>
              <a:t>.</a:t>
            </a:r>
          </a:p>
          <a:p>
            <a:pPr marL="342900" indent="-342900">
              <a:lnSpc>
                <a:spcPct val="100000"/>
              </a:lnSpc>
              <a:buFont typeface="Arial" panose="020B0604020202020204" pitchFamily="34" charset="0"/>
              <a:buChar char="•"/>
            </a:pPr>
            <a:r>
              <a:rPr lang="en-US" b="1" dirty="0" err="1"/>
              <a:t>Geleneksel</a:t>
            </a:r>
            <a:r>
              <a:rPr lang="en-US" b="1" dirty="0"/>
              <a:t> </a:t>
            </a:r>
            <a:r>
              <a:rPr lang="en-US" b="1" dirty="0" err="1"/>
              <a:t>Yöntemlerin</a:t>
            </a:r>
            <a:r>
              <a:rPr lang="en-US" b="1" dirty="0"/>
              <a:t> </a:t>
            </a:r>
            <a:r>
              <a:rPr lang="en-US" b="1" dirty="0" err="1"/>
              <a:t>Sınırlamaları</a:t>
            </a:r>
            <a:r>
              <a:rPr lang="en-US" b="1" dirty="0"/>
              <a:t>: </a:t>
            </a:r>
            <a:r>
              <a:rPr lang="en-US" dirty="0"/>
              <a:t>ABCD </a:t>
            </a:r>
            <a:r>
              <a:rPr lang="en-US" dirty="0" err="1"/>
              <a:t>kuralının</a:t>
            </a:r>
            <a:r>
              <a:rPr lang="en-US" dirty="0"/>
              <a:t> </a:t>
            </a:r>
            <a:r>
              <a:rPr lang="en-US" dirty="0" err="1"/>
              <a:t>düşük</a:t>
            </a:r>
            <a:r>
              <a:rPr lang="en-US" dirty="0"/>
              <a:t> </a:t>
            </a:r>
            <a:r>
              <a:rPr lang="en-US" dirty="0" err="1"/>
              <a:t>doğruluk</a:t>
            </a:r>
            <a:r>
              <a:rPr lang="en-US" dirty="0"/>
              <a:t> </a:t>
            </a:r>
            <a:r>
              <a:rPr lang="en-US" dirty="0" err="1"/>
              <a:t>oranına</a:t>
            </a:r>
            <a:r>
              <a:rPr lang="en-US" dirty="0"/>
              <a:t> </a:t>
            </a:r>
            <a:r>
              <a:rPr lang="en-US" dirty="0" err="1"/>
              <a:t>sahip</a:t>
            </a:r>
            <a:r>
              <a:rPr lang="en-US" dirty="0"/>
              <a:t> </a:t>
            </a:r>
            <a:r>
              <a:rPr lang="en-US" dirty="0" err="1"/>
              <a:t>olduğu</a:t>
            </a:r>
            <a:r>
              <a:rPr lang="en-US" dirty="0"/>
              <a:t> </a:t>
            </a:r>
            <a:r>
              <a:rPr lang="en-US" dirty="0" err="1"/>
              <a:t>ve</a:t>
            </a:r>
            <a:r>
              <a:rPr lang="en-US" dirty="0"/>
              <a:t> </a:t>
            </a:r>
            <a:r>
              <a:rPr lang="en-US" dirty="0" err="1"/>
              <a:t>dermatologların</a:t>
            </a:r>
            <a:r>
              <a:rPr lang="en-US" dirty="0"/>
              <a:t> </a:t>
            </a:r>
            <a:r>
              <a:rPr lang="en-US" dirty="0" err="1"/>
              <a:t>melanomu</a:t>
            </a:r>
            <a:r>
              <a:rPr lang="en-US" dirty="0"/>
              <a:t> %75 </a:t>
            </a:r>
            <a:r>
              <a:rPr lang="en-US" dirty="0" err="1"/>
              <a:t>doğrulukla</a:t>
            </a:r>
            <a:r>
              <a:rPr lang="en-US" dirty="0"/>
              <a:t> </a:t>
            </a:r>
            <a:r>
              <a:rPr lang="en-US" dirty="0" err="1"/>
              <a:t>tahmin</a:t>
            </a:r>
            <a:r>
              <a:rPr lang="en-US" dirty="0"/>
              <a:t> </a:t>
            </a:r>
            <a:r>
              <a:rPr lang="en-US" dirty="0" err="1"/>
              <a:t>edebildiği</a:t>
            </a:r>
            <a:r>
              <a:rPr lang="en-US" dirty="0"/>
              <a:t>, </a:t>
            </a:r>
            <a:r>
              <a:rPr lang="en-US" dirty="0" err="1"/>
              <a:t>ancak</a:t>
            </a:r>
            <a:r>
              <a:rPr lang="en-US" dirty="0"/>
              <a:t> </a:t>
            </a:r>
            <a:r>
              <a:rPr lang="en-US" dirty="0" err="1"/>
              <a:t>bu</a:t>
            </a:r>
            <a:r>
              <a:rPr lang="en-US" dirty="0"/>
              <a:t> </a:t>
            </a:r>
            <a:r>
              <a:rPr lang="en-US" dirty="0" err="1"/>
              <a:t>yöntemin</a:t>
            </a:r>
            <a:r>
              <a:rPr lang="en-US" dirty="0"/>
              <a:t> </a:t>
            </a:r>
            <a:r>
              <a:rPr lang="en-US" dirty="0" err="1"/>
              <a:t>kişinin</a:t>
            </a:r>
            <a:r>
              <a:rPr lang="tr-TR" dirty="0"/>
              <a:t> fizyolojik</a:t>
            </a:r>
            <a:r>
              <a:rPr lang="en-US" dirty="0"/>
              <a:t> </a:t>
            </a:r>
            <a:r>
              <a:rPr lang="en-US" dirty="0" err="1"/>
              <a:t>durumundan</a:t>
            </a:r>
            <a:r>
              <a:rPr lang="en-US" dirty="0"/>
              <a:t> </a:t>
            </a:r>
            <a:r>
              <a:rPr lang="en-US" dirty="0" err="1"/>
              <a:t>etkilendiği</a:t>
            </a:r>
            <a:r>
              <a:rPr lang="en-US" dirty="0"/>
              <a:t> </a:t>
            </a:r>
            <a:r>
              <a:rPr lang="en-US" dirty="0" err="1"/>
              <a:t>belirtiliyor</a:t>
            </a:r>
            <a:r>
              <a:rPr lang="en-US" dirty="0"/>
              <a:t>.</a:t>
            </a:r>
          </a:p>
        </p:txBody>
      </p:sp>
      <p:pic>
        <p:nvPicPr>
          <p:cNvPr id="5" name="İçerik Yer Tutucusu 4">
            <a:extLst>
              <a:ext uri="{FF2B5EF4-FFF2-40B4-BE49-F238E27FC236}">
                <a16:creationId xmlns:a16="http://schemas.microsoft.com/office/drawing/2014/main" id="{C0545DF6-2D73-E21A-8A6C-743600B624FE}"/>
              </a:ext>
            </a:extLst>
          </p:cNvPr>
          <p:cNvPicPr>
            <a:picLocks noGrp="1" noChangeAspect="1"/>
          </p:cNvPicPr>
          <p:nvPr>
            <p:ph idx="1"/>
          </p:nvPr>
        </p:nvPicPr>
        <p:blipFill rotWithShape="1">
          <a:blip r:embed="rId2"/>
          <a:srcRect l="44909" r="-1" b="-1"/>
          <a:stretch/>
        </p:blipFill>
        <p:spPr>
          <a:xfrm>
            <a:off x="6531789" y="10"/>
            <a:ext cx="5660211" cy="6857990"/>
          </a:xfrm>
          <a:prstGeom prst="rect">
            <a:avLst/>
          </a:prstGeom>
        </p:spPr>
      </p:pic>
      <p:sp>
        <p:nvSpPr>
          <p:cNvPr id="43" name="Freeform: Shape 42">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5" name="Group 44">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6" name="Freeform: Shape 45">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3913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2" name="Rectangle 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261CC327-A548-F14E-24B0-6C7655E34CCD}"/>
              </a:ext>
            </a:extLst>
          </p:cNvPr>
          <p:cNvSpPr>
            <a:spLocks noGrp="1"/>
          </p:cNvSpPr>
          <p:nvPr>
            <p:ph type="title"/>
          </p:nvPr>
        </p:nvSpPr>
        <p:spPr>
          <a:xfrm>
            <a:off x="6389915" y="787068"/>
            <a:ext cx="4213359" cy="1890665"/>
          </a:xfrm>
        </p:spPr>
        <p:txBody>
          <a:bodyPr vert="horz" lIns="91440" tIns="45720" rIns="91440" bIns="45720" rtlCol="0" anchor="b">
            <a:normAutofit/>
          </a:bodyPr>
          <a:lstStyle/>
          <a:p>
            <a:r>
              <a:rPr lang="en-US" b="1" dirty="0">
                <a:effectLst/>
              </a:rPr>
              <a:t>3. Yeni </a:t>
            </a:r>
            <a:r>
              <a:rPr lang="en-US" b="1" dirty="0" err="1">
                <a:effectLst/>
              </a:rPr>
              <a:t>Teknolojik</a:t>
            </a:r>
            <a:r>
              <a:rPr lang="en-US" b="1" dirty="0">
                <a:effectLst/>
              </a:rPr>
              <a:t> </a:t>
            </a:r>
            <a:r>
              <a:rPr lang="en-US" b="1">
                <a:effectLst/>
              </a:rPr>
              <a:t>Yaklaşımlar</a:t>
            </a:r>
            <a:r>
              <a:rPr lang="en-US" b="1" dirty="0">
                <a:effectLst/>
              </a:rPr>
              <a:t>:</a:t>
            </a:r>
            <a:endParaRPr lang="en-US" dirty="0"/>
          </a:p>
        </p:txBody>
      </p:sp>
      <p:pic>
        <p:nvPicPr>
          <p:cNvPr id="6" name="İçerik Yer Tutucusu 5">
            <a:extLst>
              <a:ext uri="{FF2B5EF4-FFF2-40B4-BE49-F238E27FC236}">
                <a16:creationId xmlns:a16="http://schemas.microsoft.com/office/drawing/2014/main" id="{5A8A5E3E-3AF5-87C2-E1F4-36093EC70C5D}"/>
              </a:ext>
            </a:extLst>
          </p:cNvPr>
          <p:cNvPicPr>
            <a:picLocks noGrp="1" noChangeAspect="1"/>
          </p:cNvPicPr>
          <p:nvPr>
            <p:ph idx="1"/>
          </p:nvPr>
        </p:nvPicPr>
        <p:blipFill>
          <a:blip r:embed="rId2"/>
          <a:stretch>
            <a:fillRect/>
          </a:stretch>
        </p:blipFill>
        <p:spPr>
          <a:xfrm>
            <a:off x="572241" y="915807"/>
            <a:ext cx="5112709" cy="4984892"/>
          </a:xfrm>
          <a:prstGeom prst="rect">
            <a:avLst/>
          </a:prstGeom>
        </p:spPr>
      </p:pic>
      <p:grpSp>
        <p:nvGrpSpPr>
          <p:cNvPr id="34" name="Graphic 78">
            <a:extLst>
              <a:ext uri="{FF2B5EF4-FFF2-40B4-BE49-F238E27FC236}">
                <a16:creationId xmlns:a16="http://schemas.microsoft.com/office/drawing/2014/main" id="{5E46079A-4648-465E-9D1A-479174C99F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1728" y="3092185"/>
            <a:ext cx="972241" cy="45718"/>
            <a:chOff x="4886325" y="3371754"/>
            <a:chExt cx="2418492" cy="113728"/>
          </a:xfrm>
          <a:solidFill>
            <a:schemeClr val="accent1"/>
          </a:solidFill>
        </p:grpSpPr>
        <p:sp>
          <p:nvSpPr>
            <p:cNvPr id="35" name="Graphic 78">
              <a:extLst>
                <a:ext uri="{FF2B5EF4-FFF2-40B4-BE49-F238E27FC236}">
                  <a16:creationId xmlns:a16="http://schemas.microsoft.com/office/drawing/2014/main" id="{A3BA42E0-6D8E-44BF-AC6B-5FB25C200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6" name="Graphic 78">
              <a:extLst>
                <a:ext uri="{FF2B5EF4-FFF2-40B4-BE49-F238E27FC236}">
                  <a16:creationId xmlns:a16="http://schemas.microsoft.com/office/drawing/2014/main" id="{91EF6403-FD18-4EC0-840F-8F70F3494B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7" name="Graphic 78">
                <a:extLst>
                  <a:ext uri="{FF2B5EF4-FFF2-40B4-BE49-F238E27FC236}">
                    <a16:creationId xmlns:a16="http://schemas.microsoft.com/office/drawing/2014/main" id="{92B6AD13-0D11-4C0C-A362-E048C9732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61DDD1A9-F0A4-4900-9DEF-F6B383361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F26977AE-F962-40FD-945B-D1E106951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6078955A-1871-4463-B23D-8AD33984C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2" name="Freeform: Shape 41">
            <a:extLst>
              <a:ext uri="{FF2B5EF4-FFF2-40B4-BE49-F238E27FC236}">
                <a16:creationId xmlns:a16="http://schemas.microsoft.com/office/drawing/2014/main" id="{62F1D297-74F5-4948-9655-BC87A30A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637359"/>
            <a:ext cx="5486401" cy="1220641"/>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oup 43">
            <a:extLst>
              <a:ext uri="{FF2B5EF4-FFF2-40B4-BE49-F238E27FC236}">
                <a16:creationId xmlns:a16="http://schemas.microsoft.com/office/drawing/2014/main" id="{756DB040-BB4B-446D-9172-7253A5660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782" y="5182141"/>
            <a:ext cx="886141" cy="802496"/>
            <a:chOff x="10948005" y="3272152"/>
            <a:chExt cx="868640" cy="786648"/>
          </a:xfrm>
          <a:solidFill>
            <a:schemeClr val="accent1"/>
          </a:solidFill>
        </p:grpSpPr>
        <p:sp>
          <p:nvSpPr>
            <p:cNvPr id="45" name="Freeform: Shape 44">
              <a:extLst>
                <a:ext uri="{FF2B5EF4-FFF2-40B4-BE49-F238E27FC236}">
                  <a16:creationId xmlns:a16="http://schemas.microsoft.com/office/drawing/2014/main" id="{58AE7480-26E8-4D60-9ABF-DF801570B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3644645D-B360-4E3D-A96A-6D9CE4F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E99C8E1E-3260-4E6A-83CA-933468316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Graphic 12">
              <a:extLst>
                <a:ext uri="{FF2B5EF4-FFF2-40B4-BE49-F238E27FC236}">
                  <a16:creationId xmlns:a16="http://schemas.microsoft.com/office/drawing/2014/main" id="{3A551C21-5423-4320-86B3-CA6956E7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6D1A9E3F-8323-45A6-B267-8EA6B1A00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F4049F71-8749-4860-8F6D-611D459A9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9D62868-92E4-42DF-9CF9-A9190CC14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Metin Yer Tutucusu 3">
            <a:extLst>
              <a:ext uri="{FF2B5EF4-FFF2-40B4-BE49-F238E27FC236}">
                <a16:creationId xmlns:a16="http://schemas.microsoft.com/office/drawing/2014/main" id="{87A21B94-8629-9C3C-2C4C-9B5709692788}"/>
              </a:ext>
            </a:extLst>
          </p:cNvPr>
          <p:cNvSpPr>
            <a:spLocks noGrp="1"/>
          </p:cNvSpPr>
          <p:nvPr>
            <p:ph type="body" sz="half" idx="2"/>
          </p:nvPr>
        </p:nvSpPr>
        <p:spPr>
          <a:xfrm>
            <a:off x="6389915" y="3429000"/>
            <a:ext cx="4213359" cy="2641930"/>
          </a:xfrm>
        </p:spPr>
        <p:txBody>
          <a:bodyPr vert="horz" lIns="91440" tIns="45720" rIns="91440" bIns="45720" rtlCol="0">
            <a:normAutofit/>
          </a:bodyPr>
          <a:lstStyle/>
          <a:p>
            <a:pPr marL="342900" indent="-342900">
              <a:lnSpc>
                <a:spcPct val="100000"/>
              </a:lnSpc>
              <a:buFont typeface="Arial" panose="020B0604020202020204" pitchFamily="34" charset="0"/>
              <a:buChar char="•"/>
            </a:pPr>
            <a:r>
              <a:rPr lang="en-US" sz="1400" b="1" dirty="0" err="1"/>
              <a:t>Yapay</a:t>
            </a:r>
            <a:r>
              <a:rPr lang="en-US" sz="1400" b="1" dirty="0"/>
              <a:t> </a:t>
            </a:r>
            <a:r>
              <a:rPr lang="en-US" sz="1400" b="1" dirty="0" err="1"/>
              <a:t>Zeka</a:t>
            </a:r>
            <a:r>
              <a:rPr lang="en-US" sz="1400" b="1" dirty="0"/>
              <a:t> </a:t>
            </a:r>
            <a:r>
              <a:rPr lang="en-US" sz="1400" b="1" dirty="0" err="1"/>
              <a:t>ve</a:t>
            </a:r>
            <a:r>
              <a:rPr lang="en-US" sz="1400" b="1" dirty="0"/>
              <a:t> </a:t>
            </a:r>
            <a:r>
              <a:rPr lang="en-US" sz="1400" b="1" dirty="0" err="1"/>
              <a:t>Görüntü</a:t>
            </a:r>
            <a:r>
              <a:rPr lang="en-US" sz="1400" b="1" dirty="0"/>
              <a:t> </a:t>
            </a:r>
            <a:r>
              <a:rPr lang="en-US" sz="1400" b="1" dirty="0" err="1"/>
              <a:t>İşleme</a:t>
            </a:r>
            <a:r>
              <a:rPr lang="en-US" sz="1400" b="1" dirty="0"/>
              <a:t>:</a:t>
            </a:r>
            <a:r>
              <a:rPr lang="en-US" sz="1400" dirty="0"/>
              <a:t> </a:t>
            </a:r>
            <a:r>
              <a:rPr lang="en-US" sz="1400" dirty="0" err="1"/>
              <a:t>Cilt</a:t>
            </a:r>
            <a:r>
              <a:rPr lang="en-US" sz="1400" dirty="0"/>
              <a:t> </a:t>
            </a:r>
            <a:r>
              <a:rPr lang="en-US" sz="1400" dirty="0" err="1"/>
              <a:t>kanserinin</a:t>
            </a:r>
            <a:r>
              <a:rPr lang="en-US" sz="1400" dirty="0"/>
              <a:t> </a:t>
            </a:r>
            <a:r>
              <a:rPr lang="en-US" sz="1400" dirty="0" err="1"/>
              <a:t>teşhisi</a:t>
            </a:r>
            <a:r>
              <a:rPr lang="en-US" sz="1400" dirty="0"/>
              <a:t> </a:t>
            </a:r>
            <a:r>
              <a:rPr lang="en-US" sz="1400" dirty="0" err="1"/>
              <a:t>için</a:t>
            </a:r>
            <a:r>
              <a:rPr lang="en-US" sz="1400" dirty="0"/>
              <a:t> </a:t>
            </a:r>
            <a:r>
              <a:rPr lang="en-US" sz="1400" dirty="0" err="1"/>
              <a:t>günümüzde</a:t>
            </a:r>
            <a:r>
              <a:rPr lang="en-US" sz="1400" dirty="0"/>
              <a:t> </a:t>
            </a:r>
            <a:r>
              <a:rPr lang="en-US" sz="1400" dirty="0" err="1"/>
              <a:t>yapay</a:t>
            </a:r>
            <a:r>
              <a:rPr lang="en-US" sz="1400" dirty="0"/>
              <a:t> </a:t>
            </a:r>
            <a:r>
              <a:rPr lang="en-US" sz="1400" dirty="0" err="1"/>
              <a:t>zeka</a:t>
            </a:r>
            <a:r>
              <a:rPr lang="en-US" sz="1400" dirty="0"/>
              <a:t> </a:t>
            </a:r>
            <a:r>
              <a:rPr lang="en-US" sz="1400" dirty="0" err="1"/>
              <a:t>ve</a:t>
            </a:r>
            <a:r>
              <a:rPr lang="en-US" sz="1400" dirty="0"/>
              <a:t> </a:t>
            </a:r>
            <a:r>
              <a:rPr lang="en-US" sz="1400" dirty="0" err="1"/>
              <a:t>görüntü</a:t>
            </a:r>
            <a:r>
              <a:rPr lang="en-US" sz="1400" dirty="0"/>
              <a:t> </a:t>
            </a:r>
            <a:r>
              <a:rPr lang="en-US" sz="1400" dirty="0" err="1"/>
              <a:t>işleme</a:t>
            </a:r>
            <a:r>
              <a:rPr lang="en-US" sz="1400" dirty="0"/>
              <a:t> </a:t>
            </a:r>
            <a:r>
              <a:rPr lang="en-US" sz="1400" dirty="0" err="1"/>
              <a:t>tekniklerinin</a:t>
            </a:r>
            <a:r>
              <a:rPr lang="en-US" sz="1400" dirty="0"/>
              <a:t> </a:t>
            </a:r>
            <a:r>
              <a:rPr lang="en-US" sz="1400" dirty="0" err="1"/>
              <a:t>kullanıldığı</a:t>
            </a:r>
            <a:r>
              <a:rPr lang="en-US" sz="1400" dirty="0"/>
              <a:t> </a:t>
            </a:r>
            <a:r>
              <a:rPr lang="en-US" sz="1400" dirty="0" err="1"/>
              <a:t>ifade</a:t>
            </a:r>
            <a:r>
              <a:rPr lang="en-US" sz="1400" dirty="0"/>
              <a:t> </a:t>
            </a:r>
            <a:r>
              <a:rPr lang="tr-TR" sz="1400" dirty="0"/>
              <a:t>edilmekte</a:t>
            </a:r>
            <a:r>
              <a:rPr lang="en-US" sz="1400" dirty="0"/>
              <a:t>. Bu </a:t>
            </a:r>
            <a:r>
              <a:rPr lang="en-US" sz="1400" dirty="0" err="1"/>
              <a:t>yöntemlerin</a:t>
            </a:r>
            <a:r>
              <a:rPr lang="en-US" sz="1400" dirty="0"/>
              <a:t> </a:t>
            </a:r>
            <a:r>
              <a:rPr lang="en-US" sz="1400" dirty="0" err="1"/>
              <a:t>insan</a:t>
            </a:r>
            <a:r>
              <a:rPr lang="en-US" sz="1400" dirty="0"/>
              <a:t> </a:t>
            </a:r>
            <a:r>
              <a:rPr lang="en-US" sz="1400" dirty="0" err="1"/>
              <a:t>hatalarını</a:t>
            </a:r>
            <a:r>
              <a:rPr lang="en-US" sz="1400" dirty="0"/>
              <a:t> </a:t>
            </a:r>
            <a:r>
              <a:rPr lang="en-US" sz="1400" dirty="0" err="1"/>
              <a:t>ortadan</a:t>
            </a:r>
            <a:r>
              <a:rPr lang="en-US" sz="1400" dirty="0"/>
              <a:t> </a:t>
            </a:r>
            <a:r>
              <a:rPr lang="en-US" sz="1400" dirty="0" err="1"/>
              <a:t>kaldırabileceği</a:t>
            </a:r>
            <a:r>
              <a:rPr lang="en-US" sz="1400" dirty="0"/>
              <a:t> </a:t>
            </a:r>
            <a:r>
              <a:rPr lang="en-US" sz="1400" dirty="0" err="1"/>
              <a:t>ve</a:t>
            </a:r>
            <a:r>
              <a:rPr lang="en-US" sz="1400" dirty="0"/>
              <a:t> </a:t>
            </a:r>
            <a:r>
              <a:rPr lang="en-US" sz="1400" dirty="0" err="1"/>
              <a:t>hızlı</a:t>
            </a:r>
            <a:r>
              <a:rPr lang="en-US" sz="1400" dirty="0"/>
              <a:t> </a:t>
            </a:r>
            <a:r>
              <a:rPr lang="en-US" sz="1400" dirty="0" err="1"/>
              <a:t>sonuçlar</a:t>
            </a:r>
            <a:r>
              <a:rPr lang="en-US" sz="1400" dirty="0"/>
              <a:t> </a:t>
            </a:r>
            <a:r>
              <a:rPr lang="en-US" sz="1400" dirty="0" err="1"/>
              <a:t>sağlayabileceği</a:t>
            </a:r>
            <a:r>
              <a:rPr lang="en-US" sz="1400" dirty="0"/>
              <a:t> </a:t>
            </a:r>
            <a:r>
              <a:rPr lang="tr-TR" sz="1400" dirty="0"/>
              <a:t>belirtilmekte</a:t>
            </a:r>
            <a:r>
              <a:rPr lang="en-US" sz="1400" dirty="0"/>
              <a:t>.</a:t>
            </a:r>
          </a:p>
          <a:p>
            <a:pPr marL="342900" indent="-342900">
              <a:lnSpc>
                <a:spcPct val="100000"/>
              </a:lnSpc>
              <a:buFont typeface="Arial" panose="020B0604020202020204" pitchFamily="34" charset="0"/>
              <a:buChar char="•"/>
            </a:pPr>
            <a:r>
              <a:rPr lang="en-US" sz="1400" b="1" dirty="0" err="1"/>
              <a:t>Gürültü</a:t>
            </a:r>
            <a:r>
              <a:rPr lang="en-US" sz="1400" b="1" dirty="0"/>
              <a:t> </a:t>
            </a:r>
            <a:r>
              <a:rPr lang="en-US" sz="1400" b="1" dirty="0" err="1"/>
              <a:t>Temizleme</a:t>
            </a:r>
            <a:r>
              <a:rPr lang="en-US" sz="1400" b="1" dirty="0"/>
              <a:t> </a:t>
            </a:r>
            <a:r>
              <a:rPr lang="en-US" sz="1400" b="1" dirty="0" err="1"/>
              <a:t>ve</a:t>
            </a:r>
            <a:r>
              <a:rPr lang="en-US" sz="1400" b="1" dirty="0"/>
              <a:t> </a:t>
            </a:r>
            <a:r>
              <a:rPr lang="en-US" sz="1400" b="1" dirty="0" err="1"/>
              <a:t>Segmentasyon</a:t>
            </a:r>
            <a:r>
              <a:rPr lang="en-US" sz="1400" b="1" dirty="0"/>
              <a:t>: </a:t>
            </a:r>
            <a:r>
              <a:rPr lang="en-US" sz="1400" dirty="0" err="1"/>
              <a:t>Saç</a:t>
            </a:r>
            <a:r>
              <a:rPr lang="en-US" sz="1400" dirty="0"/>
              <a:t> </a:t>
            </a:r>
            <a:r>
              <a:rPr lang="en-US" sz="1400" dirty="0" err="1"/>
              <a:t>benzeri</a:t>
            </a:r>
            <a:r>
              <a:rPr lang="en-US" sz="1400" dirty="0"/>
              <a:t> </a:t>
            </a:r>
            <a:r>
              <a:rPr lang="en-US" sz="1400" dirty="0" err="1"/>
              <a:t>gürültünün</a:t>
            </a:r>
            <a:r>
              <a:rPr lang="en-US" sz="1400" dirty="0"/>
              <a:t> </a:t>
            </a:r>
            <a:r>
              <a:rPr lang="en-US" sz="1400" dirty="0" err="1"/>
              <a:t>doğru</a:t>
            </a:r>
            <a:r>
              <a:rPr lang="en-US" sz="1400" dirty="0"/>
              <a:t> </a:t>
            </a:r>
            <a:r>
              <a:rPr lang="en-US" sz="1400" dirty="0" err="1"/>
              <a:t>bir</a:t>
            </a:r>
            <a:r>
              <a:rPr lang="en-US" sz="1400" dirty="0"/>
              <a:t> </a:t>
            </a:r>
            <a:r>
              <a:rPr lang="en-US" sz="1400" dirty="0" err="1"/>
              <a:t>şekilde</a:t>
            </a:r>
            <a:r>
              <a:rPr lang="en-US" sz="1400" dirty="0"/>
              <a:t> </a:t>
            </a:r>
            <a:r>
              <a:rPr lang="en-US" sz="1400" dirty="0" err="1"/>
              <a:t>temizlenmesinin</a:t>
            </a:r>
            <a:r>
              <a:rPr lang="en-US" sz="1400" dirty="0"/>
              <a:t>, </a:t>
            </a:r>
            <a:r>
              <a:rPr lang="en-US" sz="1400" dirty="0" err="1"/>
              <a:t>lezyon</a:t>
            </a:r>
            <a:r>
              <a:rPr lang="en-US" sz="1400" dirty="0"/>
              <a:t> </a:t>
            </a:r>
            <a:r>
              <a:rPr lang="en-US" sz="1400" dirty="0" err="1"/>
              <a:t>görüntülerinin</a:t>
            </a:r>
            <a:r>
              <a:rPr lang="en-US" sz="1400" dirty="0"/>
              <a:t> </a:t>
            </a:r>
            <a:r>
              <a:rPr lang="en-US" sz="1400" dirty="0" err="1"/>
              <a:t>doğru</a:t>
            </a:r>
            <a:r>
              <a:rPr lang="en-US" sz="1400" dirty="0"/>
              <a:t> </a:t>
            </a:r>
            <a:r>
              <a:rPr lang="en-US" sz="1400" dirty="0" err="1"/>
              <a:t>bir</a:t>
            </a:r>
            <a:r>
              <a:rPr lang="en-US" sz="1400" dirty="0"/>
              <a:t> </a:t>
            </a:r>
            <a:r>
              <a:rPr lang="en-US" sz="1400" dirty="0" err="1"/>
              <a:t>şekilde</a:t>
            </a:r>
            <a:r>
              <a:rPr lang="en-US" sz="1400" dirty="0"/>
              <a:t> </a:t>
            </a:r>
            <a:r>
              <a:rPr lang="en-US" sz="1400" dirty="0" err="1"/>
              <a:t>segmente</a:t>
            </a:r>
            <a:r>
              <a:rPr lang="en-US" sz="1400" dirty="0"/>
              <a:t> </a:t>
            </a:r>
            <a:r>
              <a:rPr lang="en-US" sz="1400" dirty="0" err="1"/>
              <a:t>edilmesi</a:t>
            </a:r>
            <a:r>
              <a:rPr lang="en-US" sz="1400" dirty="0"/>
              <a:t> </a:t>
            </a:r>
            <a:r>
              <a:rPr lang="en-US" sz="1400" dirty="0" err="1"/>
              <a:t>için</a:t>
            </a:r>
            <a:r>
              <a:rPr lang="en-US" sz="1400" dirty="0"/>
              <a:t> </a:t>
            </a:r>
            <a:r>
              <a:rPr lang="en-US" sz="1400" dirty="0" err="1"/>
              <a:t>önemli</a:t>
            </a:r>
            <a:r>
              <a:rPr lang="en-US" sz="1400" dirty="0"/>
              <a:t> </a:t>
            </a:r>
            <a:r>
              <a:rPr lang="en-US" sz="1400" dirty="0" err="1"/>
              <a:t>olduğu</a:t>
            </a:r>
            <a:r>
              <a:rPr lang="en-US" sz="1400" dirty="0"/>
              <a:t> </a:t>
            </a:r>
            <a:r>
              <a:rPr lang="tr-TR" sz="1400" dirty="0"/>
              <a:t>vurgulanmakta</a:t>
            </a:r>
            <a:r>
              <a:rPr lang="en-US" sz="1400" dirty="0"/>
              <a:t>.</a:t>
            </a:r>
          </a:p>
        </p:txBody>
      </p:sp>
    </p:spTree>
    <p:extLst>
      <p:ext uri="{BB962C8B-B14F-4D97-AF65-F5344CB8AC3E}">
        <p14:creationId xmlns:p14="http://schemas.microsoft.com/office/powerpoint/2010/main" val="348405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4"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1" name="Rectangle 3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D36514A7-A199-427F-0038-DFF176221480}"/>
              </a:ext>
            </a:extLst>
          </p:cNvPr>
          <p:cNvSpPr>
            <a:spLocks noGrp="1"/>
          </p:cNvSpPr>
          <p:nvPr>
            <p:ph type="title"/>
          </p:nvPr>
        </p:nvSpPr>
        <p:spPr>
          <a:xfrm>
            <a:off x="525717" y="787068"/>
            <a:ext cx="5566263" cy="1455091"/>
          </a:xfrm>
        </p:spPr>
        <p:txBody>
          <a:bodyPr vert="horz" lIns="91440" tIns="45720" rIns="91440" bIns="45720" rtlCol="0" anchor="b">
            <a:normAutofit/>
          </a:bodyPr>
          <a:lstStyle/>
          <a:p>
            <a:r>
              <a:rPr lang="en-US"/>
              <a:t>4. Yapılan Çalışmanın Tanıtımı:</a:t>
            </a:r>
          </a:p>
        </p:txBody>
      </p:sp>
      <p:sp>
        <p:nvSpPr>
          <p:cNvPr id="33" name="Freeform: Shape 3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 name="Metin Yer Tutucusu 3">
            <a:extLst>
              <a:ext uri="{FF2B5EF4-FFF2-40B4-BE49-F238E27FC236}">
                <a16:creationId xmlns:a16="http://schemas.microsoft.com/office/drawing/2014/main" id="{14152013-64C9-04C5-CE96-6E4A010D1775}"/>
              </a:ext>
            </a:extLst>
          </p:cNvPr>
          <p:cNvSpPr>
            <a:spLocks noGrp="1"/>
          </p:cNvSpPr>
          <p:nvPr>
            <p:ph type="body" sz="half" idx="2"/>
          </p:nvPr>
        </p:nvSpPr>
        <p:spPr>
          <a:xfrm>
            <a:off x="525717" y="2796427"/>
            <a:ext cx="5566263" cy="3274503"/>
          </a:xfrm>
        </p:spPr>
        <p:txBody>
          <a:bodyPr vert="horz" lIns="91440" tIns="45720" rIns="91440" bIns="45720" rtlCol="0">
            <a:normAutofit lnSpcReduction="10000"/>
          </a:bodyPr>
          <a:lstStyle/>
          <a:p>
            <a:pPr marL="342900" indent="-342900">
              <a:buFont typeface="Arial" panose="020B0604020202020204" pitchFamily="34" charset="0"/>
              <a:buChar char="•"/>
            </a:pPr>
            <a:r>
              <a:rPr lang="en-US" sz="1900" b="1" dirty="0"/>
              <a:t>FCN8 </a:t>
            </a:r>
            <a:r>
              <a:rPr lang="en-US" sz="1900" b="1" dirty="0" err="1"/>
              <a:t>Temelli</a:t>
            </a:r>
            <a:r>
              <a:rPr lang="en-US" sz="1900" b="1" dirty="0"/>
              <a:t> </a:t>
            </a:r>
            <a:r>
              <a:rPr lang="en-US" sz="1900" b="1" dirty="0" err="1"/>
              <a:t>Yaklaşım</a:t>
            </a:r>
            <a:r>
              <a:rPr lang="en-US" sz="1900" b="1" dirty="0"/>
              <a:t>: </a:t>
            </a:r>
            <a:r>
              <a:rPr lang="en-US" sz="1900" dirty="0" err="1"/>
              <a:t>Çalışmada</a:t>
            </a:r>
            <a:r>
              <a:rPr lang="en-US" sz="1900" dirty="0"/>
              <a:t>, </a:t>
            </a:r>
            <a:r>
              <a:rPr lang="en-US" sz="1900" dirty="0" err="1"/>
              <a:t>saç</a:t>
            </a:r>
            <a:r>
              <a:rPr lang="en-US" sz="1900" dirty="0"/>
              <a:t> </a:t>
            </a:r>
            <a:r>
              <a:rPr lang="en-US" sz="1900" dirty="0" err="1"/>
              <a:t>temizleme</a:t>
            </a:r>
            <a:r>
              <a:rPr lang="en-US" sz="1900" dirty="0"/>
              <a:t> </a:t>
            </a:r>
            <a:r>
              <a:rPr lang="en-US" sz="1900" dirty="0" err="1"/>
              <a:t>ve</a:t>
            </a:r>
            <a:r>
              <a:rPr lang="en-US" sz="1900" dirty="0"/>
              <a:t> </a:t>
            </a:r>
            <a:r>
              <a:rPr lang="en-US" sz="1900" dirty="0" err="1"/>
              <a:t>segmentasyon</a:t>
            </a:r>
            <a:r>
              <a:rPr lang="en-US" sz="1900" dirty="0"/>
              <a:t> </a:t>
            </a:r>
            <a:r>
              <a:rPr lang="en-US" sz="1900" dirty="0" err="1"/>
              <a:t>için</a:t>
            </a:r>
            <a:r>
              <a:rPr lang="en-US" sz="1900" dirty="0"/>
              <a:t> yeni </a:t>
            </a:r>
            <a:r>
              <a:rPr lang="en-US" sz="1900" dirty="0" err="1"/>
              <a:t>bir</a:t>
            </a:r>
            <a:r>
              <a:rPr lang="en-US" sz="1900" dirty="0"/>
              <a:t> FCN8 </a:t>
            </a:r>
            <a:r>
              <a:rPr lang="en-US" sz="1900" dirty="0" err="1"/>
              <a:t>tabanlı</a:t>
            </a:r>
            <a:r>
              <a:rPr lang="en-US" sz="1900" dirty="0"/>
              <a:t> </a:t>
            </a:r>
            <a:r>
              <a:rPr lang="en-US" sz="1900" dirty="0" err="1"/>
              <a:t>yaklaşım</a:t>
            </a:r>
            <a:r>
              <a:rPr lang="en-US" sz="1900" dirty="0"/>
              <a:t> </a:t>
            </a:r>
            <a:r>
              <a:rPr lang="en-US" sz="1900" dirty="0" err="1"/>
              <a:t>sunulduğu</a:t>
            </a:r>
            <a:r>
              <a:rPr lang="en-US" sz="1900" dirty="0"/>
              <a:t> </a:t>
            </a:r>
            <a:r>
              <a:rPr lang="en-US" sz="1900" dirty="0" err="1"/>
              <a:t>belirti</a:t>
            </a:r>
            <a:r>
              <a:rPr lang="tr-TR" sz="1900" dirty="0" err="1"/>
              <a:t>lmekte</a:t>
            </a:r>
            <a:r>
              <a:rPr lang="en-US" sz="1900" dirty="0"/>
              <a:t>.</a:t>
            </a:r>
          </a:p>
          <a:p>
            <a:pPr marL="342900" indent="-342900">
              <a:buFont typeface="Arial" panose="020B0604020202020204" pitchFamily="34" charset="0"/>
              <a:buChar char="•"/>
            </a:pPr>
            <a:r>
              <a:rPr lang="en-US" sz="1900" b="1" dirty="0" err="1"/>
              <a:t>ResNetC'nin</a:t>
            </a:r>
            <a:r>
              <a:rPr lang="en-US" sz="1900" b="1" dirty="0"/>
              <a:t> </a:t>
            </a:r>
            <a:r>
              <a:rPr lang="en-US" sz="1900" b="1" dirty="0" err="1"/>
              <a:t>Eklenmesi</a:t>
            </a:r>
            <a:r>
              <a:rPr lang="en-US" sz="1900" b="1" dirty="0"/>
              <a:t>:</a:t>
            </a:r>
            <a:r>
              <a:rPr lang="en-US" sz="1900" dirty="0"/>
              <a:t> </a:t>
            </a:r>
            <a:r>
              <a:rPr lang="en-US" sz="1900" dirty="0" err="1"/>
              <a:t>Daha</a:t>
            </a:r>
            <a:r>
              <a:rPr lang="en-US" sz="1900" dirty="0"/>
              <a:t> </a:t>
            </a:r>
            <a:r>
              <a:rPr lang="en-US" sz="1900" dirty="0" err="1"/>
              <a:t>yüksek</a:t>
            </a:r>
            <a:r>
              <a:rPr lang="en-US" sz="1900" dirty="0"/>
              <a:t> </a:t>
            </a:r>
            <a:r>
              <a:rPr lang="en-US" sz="1900" dirty="0" err="1"/>
              <a:t>başarı</a:t>
            </a:r>
            <a:r>
              <a:rPr lang="en-US" sz="1900" dirty="0"/>
              <a:t> </a:t>
            </a:r>
            <a:r>
              <a:rPr lang="en-US" sz="1900" dirty="0" err="1"/>
              <a:t>elde</a:t>
            </a:r>
            <a:r>
              <a:rPr lang="en-US" sz="1900" dirty="0"/>
              <a:t> </a:t>
            </a:r>
            <a:r>
              <a:rPr lang="en-US" sz="1900" dirty="0" err="1"/>
              <a:t>etmek</a:t>
            </a:r>
            <a:r>
              <a:rPr lang="en-US" sz="1900" dirty="0"/>
              <a:t> </a:t>
            </a:r>
            <a:r>
              <a:rPr lang="en-US" sz="1900" dirty="0" err="1"/>
              <a:t>için</a:t>
            </a:r>
            <a:r>
              <a:rPr lang="en-US" sz="1900" dirty="0"/>
              <a:t> FCN8'e </a:t>
            </a:r>
            <a:r>
              <a:rPr lang="en-US" sz="1900" dirty="0" err="1"/>
              <a:t>ResNetC'nin</a:t>
            </a:r>
            <a:r>
              <a:rPr lang="en-US" sz="1900" dirty="0"/>
              <a:t> </a:t>
            </a:r>
            <a:r>
              <a:rPr lang="en-US" sz="1900" dirty="0" err="1"/>
              <a:t>eklendiği</a:t>
            </a:r>
            <a:r>
              <a:rPr lang="en-US" sz="1900" dirty="0"/>
              <a:t> </a:t>
            </a:r>
            <a:r>
              <a:rPr lang="en-US" sz="1900" dirty="0" err="1"/>
              <a:t>ifade</a:t>
            </a:r>
            <a:r>
              <a:rPr lang="en-US" sz="1900" dirty="0"/>
              <a:t> </a:t>
            </a:r>
            <a:r>
              <a:rPr lang="tr-TR" sz="1900" dirty="0"/>
              <a:t>edilmekte</a:t>
            </a:r>
            <a:r>
              <a:rPr lang="en-US" sz="1900" dirty="0"/>
              <a:t>.</a:t>
            </a:r>
          </a:p>
          <a:p>
            <a:pPr marL="342900" indent="-342900">
              <a:buFont typeface="Arial" panose="020B0604020202020204" pitchFamily="34" charset="0"/>
              <a:buChar char="•"/>
            </a:pPr>
            <a:r>
              <a:rPr lang="en-US" sz="1900" b="1" dirty="0" err="1"/>
              <a:t>Kullanılan</a:t>
            </a:r>
            <a:r>
              <a:rPr lang="en-US" sz="1900" b="1" dirty="0"/>
              <a:t> Veri </a:t>
            </a:r>
            <a:r>
              <a:rPr lang="en-US" sz="1900" b="1" dirty="0" err="1"/>
              <a:t>Setleri</a:t>
            </a:r>
            <a:r>
              <a:rPr lang="en-US" sz="1900" b="1" dirty="0"/>
              <a:t>:</a:t>
            </a:r>
            <a:r>
              <a:rPr lang="en-US" sz="1900" dirty="0"/>
              <a:t> </a:t>
            </a:r>
            <a:r>
              <a:rPr lang="en-US" sz="1900" dirty="0" err="1"/>
              <a:t>Çalışmada</a:t>
            </a:r>
            <a:r>
              <a:rPr lang="en-US" sz="1900" dirty="0"/>
              <a:t> ISIC 2018 </a:t>
            </a:r>
            <a:r>
              <a:rPr lang="en-US" sz="1900" dirty="0" err="1"/>
              <a:t>ve</a:t>
            </a:r>
            <a:r>
              <a:rPr lang="en-US" sz="1900" dirty="0"/>
              <a:t> PH2 </a:t>
            </a:r>
            <a:r>
              <a:rPr lang="en-US" sz="1900" dirty="0" err="1"/>
              <a:t>olmak</a:t>
            </a:r>
            <a:r>
              <a:rPr lang="en-US" sz="1900" dirty="0"/>
              <a:t> </a:t>
            </a:r>
            <a:r>
              <a:rPr lang="en-US" sz="1900" dirty="0" err="1"/>
              <a:t>üzere</a:t>
            </a:r>
            <a:r>
              <a:rPr lang="en-US" sz="1900" dirty="0"/>
              <a:t> </a:t>
            </a:r>
            <a:r>
              <a:rPr lang="en-US" sz="1900" dirty="0" err="1"/>
              <a:t>iki</a:t>
            </a:r>
            <a:r>
              <a:rPr lang="en-US" sz="1900" dirty="0"/>
              <a:t> </a:t>
            </a:r>
            <a:r>
              <a:rPr lang="en-US" sz="1900" dirty="0" err="1"/>
              <a:t>farklı</a:t>
            </a:r>
            <a:r>
              <a:rPr lang="en-US" sz="1900" dirty="0"/>
              <a:t> </a:t>
            </a:r>
            <a:r>
              <a:rPr lang="en-US" sz="1900" dirty="0" err="1"/>
              <a:t>veri</a:t>
            </a:r>
            <a:r>
              <a:rPr lang="en-US" sz="1900" dirty="0"/>
              <a:t> </a:t>
            </a:r>
            <a:r>
              <a:rPr lang="en-US" sz="1900" dirty="0" err="1"/>
              <a:t>setinin</a:t>
            </a:r>
            <a:r>
              <a:rPr lang="en-US" sz="1900" dirty="0"/>
              <a:t> </a:t>
            </a:r>
            <a:r>
              <a:rPr lang="en-US" sz="1900" dirty="0" err="1"/>
              <a:t>kullanıldığı</a:t>
            </a:r>
            <a:r>
              <a:rPr lang="en-US" sz="1900" dirty="0"/>
              <a:t> </a:t>
            </a:r>
            <a:r>
              <a:rPr lang="tr-TR" sz="1900" dirty="0"/>
              <a:t>belirtilmekte</a:t>
            </a:r>
            <a:r>
              <a:rPr lang="en-US" sz="1900" dirty="0"/>
              <a:t>.</a:t>
            </a:r>
          </a:p>
        </p:txBody>
      </p:sp>
      <p:pic>
        <p:nvPicPr>
          <p:cNvPr id="5" name="İçerik Yer Tutucusu 4">
            <a:extLst>
              <a:ext uri="{FF2B5EF4-FFF2-40B4-BE49-F238E27FC236}">
                <a16:creationId xmlns:a16="http://schemas.microsoft.com/office/drawing/2014/main" id="{373CDA5C-9F33-41A2-4533-E7ADA9F494E3}"/>
              </a:ext>
            </a:extLst>
          </p:cNvPr>
          <p:cNvPicPr>
            <a:picLocks noGrp="1" noChangeAspect="1"/>
          </p:cNvPicPr>
          <p:nvPr>
            <p:ph idx="1"/>
          </p:nvPr>
        </p:nvPicPr>
        <p:blipFill rotWithShape="1">
          <a:blip r:embed="rId2"/>
          <a:srcRect l="30708" r="22867"/>
          <a:stretch/>
        </p:blipFill>
        <p:spPr>
          <a:xfrm>
            <a:off x="6531789" y="10"/>
            <a:ext cx="5660211" cy="6857990"/>
          </a:xfrm>
          <a:prstGeom prst="rect">
            <a:avLst/>
          </a:prstGeom>
        </p:spPr>
      </p:pic>
      <p:sp>
        <p:nvSpPr>
          <p:cNvPr id="43" name="Freeform: Shape 42">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5" name="Group 44">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6" name="Freeform: Shape 45">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3611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4"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1" name="Rectangle 3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3" name="Freeform: Shape 3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A9018769-5966-E96E-215A-5787CD5045FD}"/>
              </a:ext>
            </a:extLst>
          </p:cNvPr>
          <p:cNvSpPr>
            <a:spLocks noGrp="1"/>
          </p:cNvSpPr>
          <p:nvPr>
            <p:ph type="title"/>
          </p:nvPr>
        </p:nvSpPr>
        <p:spPr>
          <a:xfrm>
            <a:off x="525717" y="787068"/>
            <a:ext cx="10077557" cy="1325563"/>
          </a:xfrm>
        </p:spPr>
        <p:txBody>
          <a:bodyPr vert="horz" lIns="91440" tIns="45720" rIns="91440" bIns="45720" rtlCol="0" anchor="b">
            <a:normAutofit/>
          </a:bodyPr>
          <a:lstStyle/>
          <a:p>
            <a:r>
              <a:rPr lang="en-US" b="1">
                <a:effectLst/>
              </a:rPr>
              <a:t>5. Yöntem:</a:t>
            </a:r>
            <a:endParaRPr lang="en-US"/>
          </a:p>
        </p:txBody>
      </p:sp>
      <p:grpSp>
        <p:nvGrpSpPr>
          <p:cNvPr id="35"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36"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7"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8"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3" name="Freeform: Shape 42">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5" name="Group 44">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6" name="Freeform: Shape 45">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Metin Yer Tutucusu 3">
            <a:extLst>
              <a:ext uri="{FF2B5EF4-FFF2-40B4-BE49-F238E27FC236}">
                <a16:creationId xmlns:a16="http://schemas.microsoft.com/office/drawing/2014/main" id="{D793C53A-6762-83CE-C167-770127786A5A}"/>
              </a:ext>
            </a:extLst>
          </p:cNvPr>
          <p:cNvGraphicFramePr/>
          <p:nvPr>
            <p:extLst>
              <p:ext uri="{D42A27DB-BD31-4B8C-83A1-F6EECF244321}">
                <p14:modId xmlns:p14="http://schemas.microsoft.com/office/powerpoint/2010/main" val="3874941320"/>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514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6"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7"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8"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9"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0"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1"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2"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3"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5"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66"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7"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8"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9"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0"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1" name="Rectangle 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E972E919-5926-8205-5DEF-B8D44CA59353}"/>
              </a:ext>
            </a:extLst>
          </p:cNvPr>
          <p:cNvSpPr>
            <a:spLocks noGrp="1"/>
          </p:cNvSpPr>
          <p:nvPr>
            <p:ph type="title"/>
          </p:nvPr>
        </p:nvSpPr>
        <p:spPr>
          <a:xfrm>
            <a:off x="6389915" y="787068"/>
            <a:ext cx="4213359" cy="1890665"/>
          </a:xfrm>
        </p:spPr>
        <p:txBody>
          <a:bodyPr vert="horz" lIns="91440" tIns="45720" rIns="91440" bIns="45720" rtlCol="0" anchor="b">
            <a:normAutofit/>
          </a:bodyPr>
          <a:lstStyle/>
          <a:p>
            <a:r>
              <a:rPr lang="en-US"/>
              <a:t>6. İlk Aşama: Saç Temizleme:</a:t>
            </a:r>
          </a:p>
        </p:txBody>
      </p:sp>
      <p:pic>
        <p:nvPicPr>
          <p:cNvPr id="6" name="İçerik Yer Tutucusu 5">
            <a:extLst>
              <a:ext uri="{FF2B5EF4-FFF2-40B4-BE49-F238E27FC236}">
                <a16:creationId xmlns:a16="http://schemas.microsoft.com/office/drawing/2014/main" id="{080B48F7-9746-A42C-4D2E-788B6F11BE86}"/>
              </a:ext>
            </a:extLst>
          </p:cNvPr>
          <p:cNvPicPr>
            <a:picLocks noGrp="1" noChangeAspect="1"/>
          </p:cNvPicPr>
          <p:nvPr>
            <p:ph idx="1"/>
          </p:nvPr>
        </p:nvPicPr>
        <p:blipFill>
          <a:blip r:embed="rId2"/>
          <a:stretch>
            <a:fillRect/>
          </a:stretch>
        </p:blipFill>
        <p:spPr>
          <a:xfrm>
            <a:off x="572241" y="1271238"/>
            <a:ext cx="5112709" cy="4274031"/>
          </a:xfrm>
          <a:prstGeom prst="rect">
            <a:avLst/>
          </a:prstGeom>
        </p:spPr>
      </p:pic>
      <p:grpSp>
        <p:nvGrpSpPr>
          <p:cNvPr id="72" name="Graphic 78">
            <a:extLst>
              <a:ext uri="{FF2B5EF4-FFF2-40B4-BE49-F238E27FC236}">
                <a16:creationId xmlns:a16="http://schemas.microsoft.com/office/drawing/2014/main" id="{5E46079A-4648-465E-9D1A-479174C99F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1728" y="3092185"/>
            <a:ext cx="972241" cy="45718"/>
            <a:chOff x="4886325" y="3371754"/>
            <a:chExt cx="2418492" cy="113728"/>
          </a:xfrm>
          <a:solidFill>
            <a:schemeClr val="accent1"/>
          </a:solidFill>
        </p:grpSpPr>
        <p:sp>
          <p:nvSpPr>
            <p:cNvPr id="35" name="Graphic 78">
              <a:extLst>
                <a:ext uri="{FF2B5EF4-FFF2-40B4-BE49-F238E27FC236}">
                  <a16:creationId xmlns:a16="http://schemas.microsoft.com/office/drawing/2014/main" id="{A3BA42E0-6D8E-44BF-AC6B-5FB25C200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3" name="Graphic 78">
              <a:extLst>
                <a:ext uri="{FF2B5EF4-FFF2-40B4-BE49-F238E27FC236}">
                  <a16:creationId xmlns:a16="http://schemas.microsoft.com/office/drawing/2014/main" id="{91EF6403-FD18-4EC0-840F-8F70F3494B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4" name="Graphic 78">
                <a:extLst>
                  <a:ext uri="{FF2B5EF4-FFF2-40B4-BE49-F238E27FC236}">
                    <a16:creationId xmlns:a16="http://schemas.microsoft.com/office/drawing/2014/main" id="{92B6AD13-0D11-4C0C-A362-E048C9732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61DDD1A9-F0A4-4900-9DEF-F6B383361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5" name="Graphic 78">
                <a:extLst>
                  <a:ext uri="{FF2B5EF4-FFF2-40B4-BE49-F238E27FC236}">
                    <a16:creationId xmlns:a16="http://schemas.microsoft.com/office/drawing/2014/main" id="{F26977AE-F962-40FD-945B-D1E106951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6" name="Graphic 78">
                <a:extLst>
                  <a:ext uri="{FF2B5EF4-FFF2-40B4-BE49-F238E27FC236}">
                    <a16:creationId xmlns:a16="http://schemas.microsoft.com/office/drawing/2014/main" id="{6078955A-1871-4463-B23D-8AD33984C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77" name="Freeform: Shape 41">
            <a:extLst>
              <a:ext uri="{FF2B5EF4-FFF2-40B4-BE49-F238E27FC236}">
                <a16:creationId xmlns:a16="http://schemas.microsoft.com/office/drawing/2014/main" id="{62F1D297-74F5-4948-9655-BC87A30A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637359"/>
            <a:ext cx="5486401" cy="1220641"/>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8" name="Group 43">
            <a:extLst>
              <a:ext uri="{FF2B5EF4-FFF2-40B4-BE49-F238E27FC236}">
                <a16:creationId xmlns:a16="http://schemas.microsoft.com/office/drawing/2014/main" id="{756DB040-BB4B-446D-9172-7253A5660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782" y="5182141"/>
            <a:ext cx="886141" cy="802496"/>
            <a:chOff x="10948005" y="3272152"/>
            <a:chExt cx="868640" cy="786648"/>
          </a:xfrm>
          <a:solidFill>
            <a:schemeClr val="accent1"/>
          </a:solidFill>
        </p:grpSpPr>
        <p:sp>
          <p:nvSpPr>
            <p:cNvPr id="45" name="Freeform: Shape 44">
              <a:extLst>
                <a:ext uri="{FF2B5EF4-FFF2-40B4-BE49-F238E27FC236}">
                  <a16:creationId xmlns:a16="http://schemas.microsoft.com/office/drawing/2014/main" id="{58AE7480-26E8-4D60-9ABF-DF801570B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9" name="Freeform: Shape 45">
              <a:extLst>
                <a:ext uri="{FF2B5EF4-FFF2-40B4-BE49-F238E27FC236}">
                  <a16:creationId xmlns:a16="http://schemas.microsoft.com/office/drawing/2014/main" id="{3644645D-B360-4E3D-A96A-6D9CE4F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0" name="Freeform: Shape 46">
              <a:extLst>
                <a:ext uri="{FF2B5EF4-FFF2-40B4-BE49-F238E27FC236}">
                  <a16:creationId xmlns:a16="http://schemas.microsoft.com/office/drawing/2014/main" id="{E99C8E1E-3260-4E6A-83CA-933468316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1" name="Graphic 12">
              <a:extLst>
                <a:ext uri="{FF2B5EF4-FFF2-40B4-BE49-F238E27FC236}">
                  <a16:creationId xmlns:a16="http://schemas.microsoft.com/office/drawing/2014/main" id="{3A551C21-5423-4320-86B3-CA6956E7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2" name="Graphic 15">
              <a:extLst>
                <a:ext uri="{FF2B5EF4-FFF2-40B4-BE49-F238E27FC236}">
                  <a16:creationId xmlns:a16="http://schemas.microsoft.com/office/drawing/2014/main" id="{6D1A9E3F-8323-45A6-B267-8EA6B1A00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3" name="Graphic 15">
              <a:extLst>
                <a:ext uri="{FF2B5EF4-FFF2-40B4-BE49-F238E27FC236}">
                  <a16:creationId xmlns:a16="http://schemas.microsoft.com/office/drawing/2014/main" id="{F4049F71-8749-4860-8F6D-611D459A9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4" name="Freeform: Shape 50">
              <a:extLst>
                <a:ext uri="{FF2B5EF4-FFF2-40B4-BE49-F238E27FC236}">
                  <a16:creationId xmlns:a16="http://schemas.microsoft.com/office/drawing/2014/main" id="{89D62868-92E4-42DF-9CF9-A9190CC14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Metin Yer Tutucusu 3">
            <a:extLst>
              <a:ext uri="{FF2B5EF4-FFF2-40B4-BE49-F238E27FC236}">
                <a16:creationId xmlns:a16="http://schemas.microsoft.com/office/drawing/2014/main" id="{17D0E2D2-DFFF-782B-4CB3-6C64B4ACDC43}"/>
              </a:ext>
            </a:extLst>
          </p:cNvPr>
          <p:cNvSpPr>
            <a:spLocks noGrp="1"/>
          </p:cNvSpPr>
          <p:nvPr>
            <p:ph type="body" sz="half" idx="2"/>
          </p:nvPr>
        </p:nvSpPr>
        <p:spPr>
          <a:xfrm>
            <a:off x="6389915" y="3429000"/>
            <a:ext cx="4213359" cy="2641930"/>
          </a:xfrm>
        </p:spPr>
        <p:txBody>
          <a:bodyPr vert="horz" lIns="91440" tIns="45720" rIns="91440" bIns="45720" rtlCol="0">
            <a:normAutofit/>
          </a:bodyPr>
          <a:lstStyle/>
          <a:p>
            <a:pPr marL="342900" indent="-342900">
              <a:lnSpc>
                <a:spcPct val="100000"/>
              </a:lnSpc>
              <a:buFont typeface="Arial" panose="020B0604020202020204" pitchFamily="34" charset="0"/>
              <a:buChar char="•"/>
            </a:pPr>
            <a:r>
              <a:rPr lang="en-US" sz="1400" b="1" dirty="0" err="1"/>
              <a:t>Adım</a:t>
            </a:r>
            <a:r>
              <a:rPr lang="en-US" sz="1400" b="1" dirty="0"/>
              <a:t> </a:t>
            </a:r>
            <a:r>
              <a:rPr lang="en-US" sz="1400" b="1" dirty="0" err="1"/>
              <a:t>Adım</a:t>
            </a:r>
            <a:r>
              <a:rPr lang="en-US" sz="1400" b="1" dirty="0"/>
              <a:t> </a:t>
            </a:r>
            <a:r>
              <a:rPr lang="en-US" sz="1400" b="1" dirty="0" err="1"/>
              <a:t>Saç</a:t>
            </a:r>
            <a:r>
              <a:rPr lang="en-US" sz="1400" b="1" dirty="0"/>
              <a:t> </a:t>
            </a:r>
            <a:r>
              <a:rPr lang="en-US" sz="1400" b="1" dirty="0" err="1"/>
              <a:t>Temizleme</a:t>
            </a:r>
            <a:r>
              <a:rPr lang="en-US" sz="1400" b="1" dirty="0"/>
              <a:t>: </a:t>
            </a:r>
            <a:r>
              <a:rPr lang="en-US" sz="1400" dirty="0"/>
              <a:t>Adaptive Thresholding, median </a:t>
            </a:r>
            <a:r>
              <a:rPr lang="en-US" sz="1400" dirty="0" err="1"/>
              <a:t>filtresi</a:t>
            </a:r>
            <a:r>
              <a:rPr lang="en-US" sz="1400" dirty="0"/>
              <a:t> </a:t>
            </a:r>
            <a:r>
              <a:rPr lang="en-US" sz="1400" dirty="0" err="1"/>
              <a:t>ve</a:t>
            </a:r>
            <a:r>
              <a:rPr lang="en-US" sz="1400" dirty="0"/>
              <a:t> </a:t>
            </a:r>
            <a:r>
              <a:rPr lang="en-US" sz="1400" dirty="0" err="1"/>
              <a:t>morfolojik</a:t>
            </a:r>
            <a:r>
              <a:rPr lang="en-US" sz="1400" dirty="0"/>
              <a:t> </a:t>
            </a:r>
            <a:r>
              <a:rPr lang="en-US" sz="1400" dirty="0" err="1"/>
              <a:t>operasyonlar</a:t>
            </a:r>
            <a:r>
              <a:rPr lang="en-US" sz="1400" dirty="0"/>
              <a:t> </a:t>
            </a:r>
            <a:r>
              <a:rPr lang="en-US" sz="1400" dirty="0" err="1"/>
              <a:t>gibi</a:t>
            </a:r>
            <a:r>
              <a:rPr lang="en-US" sz="1400" dirty="0"/>
              <a:t> </a:t>
            </a:r>
            <a:r>
              <a:rPr lang="en-US" sz="1400" dirty="0" err="1"/>
              <a:t>adımların</a:t>
            </a:r>
            <a:r>
              <a:rPr lang="en-US" sz="1400" dirty="0"/>
              <a:t> </a:t>
            </a:r>
            <a:r>
              <a:rPr lang="en-US" sz="1400" dirty="0" err="1"/>
              <a:t>kullanıldığı</a:t>
            </a:r>
            <a:r>
              <a:rPr lang="en-US" sz="1400" dirty="0"/>
              <a:t> </a:t>
            </a:r>
            <a:r>
              <a:rPr lang="en-US" sz="1400" dirty="0" err="1"/>
              <a:t>saç</a:t>
            </a:r>
            <a:r>
              <a:rPr lang="en-US" sz="1400" dirty="0"/>
              <a:t> </a:t>
            </a:r>
            <a:r>
              <a:rPr lang="en-US" sz="1400" dirty="0" err="1"/>
              <a:t>temizleme</a:t>
            </a:r>
            <a:r>
              <a:rPr lang="en-US" sz="1400" dirty="0"/>
              <a:t> </a:t>
            </a:r>
            <a:r>
              <a:rPr lang="en-US" sz="1400" dirty="0" err="1"/>
              <a:t>aşamasının</a:t>
            </a:r>
            <a:r>
              <a:rPr lang="en-US" sz="1400" dirty="0"/>
              <a:t> </a:t>
            </a:r>
            <a:r>
              <a:rPr lang="en-US" sz="1400" dirty="0" err="1"/>
              <a:t>açıklaması</a:t>
            </a:r>
            <a:r>
              <a:rPr lang="en-US" sz="1400" dirty="0"/>
              <a:t> </a:t>
            </a:r>
            <a:r>
              <a:rPr lang="en-US" sz="1400" dirty="0" err="1"/>
              <a:t>sunuluyor</a:t>
            </a:r>
            <a:r>
              <a:rPr lang="en-US" sz="1400" dirty="0"/>
              <a:t>.</a:t>
            </a:r>
          </a:p>
          <a:p>
            <a:pPr marL="342900" indent="-342900">
              <a:lnSpc>
                <a:spcPct val="100000"/>
              </a:lnSpc>
              <a:buFont typeface="Arial" panose="020B0604020202020204" pitchFamily="34" charset="0"/>
              <a:buChar char="•"/>
            </a:pPr>
            <a:r>
              <a:rPr lang="en-US" sz="1400" b="1" dirty="0"/>
              <a:t>3000 </a:t>
            </a:r>
            <a:r>
              <a:rPr lang="en-US" sz="1400" b="1" dirty="0" err="1"/>
              <a:t>Saç</a:t>
            </a:r>
            <a:r>
              <a:rPr lang="en-US" sz="1400" b="1" dirty="0"/>
              <a:t> </a:t>
            </a:r>
            <a:r>
              <a:rPr lang="en-US" sz="1400" b="1" dirty="0" err="1"/>
              <a:t>Maskesi</a:t>
            </a:r>
            <a:r>
              <a:rPr lang="en-US" sz="1400" b="1" dirty="0"/>
              <a:t> </a:t>
            </a:r>
            <a:r>
              <a:rPr lang="en-US" sz="1400" b="1" dirty="0" err="1"/>
              <a:t>Oluşturulması</a:t>
            </a:r>
            <a:r>
              <a:rPr lang="en-US" sz="1400" b="1" dirty="0"/>
              <a:t>:</a:t>
            </a:r>
            <a:r>
              <a:rPr lang="en-US" sz="1400" dirty="0"/>
              <a:t> </a:t>
            </a:r>
            <a:r>
              <a:rPr lang="en-US" sz="1400" dirty="0" err="1"/>
              <a:t>Çalışma</a:t>
            </a:r>
            <a:r>
              <a:rPr lang="en-US" sz="1400" dirty="0"/>
              <a:t> </a:t>
            </a:r>
            <a:r>
              <a:rPr lang="en-US" sz="1400" dirty="0" err="1"/>
              <a:t>kapsamında</a:t>
            </a:r>
            <a:r>
              <a:rPr lang="en-US" sz="1400" dirty="0"/>
              <a:t> 3000 </a:t>
            </a:r>
            <a:r>
              <a:rPr lang="en-US" sz="1400" dirty="0" err="1"/>
              <a:t>saç</a:t>
            </a:r>
            <a:r>
              <a:rPr lang="en-US" sz="1400" dirty="0"/>
              <a:t> </a:t>
            </a:r>
            <a:r>
              <a:rPr lang="en-US" sz="1400" dirty="0" err="1"/>
              <a:t>maskesi</a:t>
            </a:r>
            <a:r>
              <a:rPr lang="en-US" sz="1400" dirty="0"/>
              <a:t> </a:t>
            </a:r>
            <a:r>
              <a:rPr lang="en-US" sz="1400" dirty="0" err="1"/>
              <a:t>oluşturulduğu</a:t>
            </a:r>
            <a:r>
              <a:rPr lang="en-US" sz="1400" dirty="0"/>
              <a:t> </a:t>
            </a:r>
            <a:r>
              <a:rPr lang="en-US" sz="1400" dirty="0" err="1"/>
              <a:t>ve</a:t>
            </a:r>
            <a:r>
              <a:rPr lang="en-US" sz="1400" dirty="0"/>
              <a:t> </a:t>
            </a:r>
            <a:r>
              <a:rPr lang="en-US" sz="1400" dirty="0" err="1"/>
              <a:t>bu</a:t>
            </a:r>
            <a:r>
              <a:rPr lang="en-US" sz="1400" dirty="0"/>
              <a:t> </a:t>
            </a:r>
            <a:r>
              <a:rPr lang="en-US" sz="1400" dirty="0" err="1"/>
              <a:t>maskelerin</a:t>
            </a:r>
            <a:r>
              <a:rPr lang="en-US" sz="1400" dirty="0"/>
              <a:t> </a:t>
            </a:r>
            <a:r>
              <a:rPr lang="en-US" sz="1400" dirty="0" err="1"/>
              <a:t>lezyon</a:t>
            </a:r>
            <a:r>
              <a:rPr lang="en-US" sz="1400" dirty="0"/>
              <a:t> </a:t>
            </a:r>
            <a:r>
              <a:rPr lang="en-US" sz="1400" dirty="0" err="1"/>
              <a:t>görüntülerindeki</a:t>
            </a:r>
            <a:r>
              <a:rPr lang="en-US" sz="1400" dirty="0"/>
              <a:t> </a:t>
            </a:r>
            <a:r>
              <a:rPr lang="en-US" sz="1400" dirty="0" err="1"/>
              <a:t>saç</a:t>
            </a:r>
            <a:r>
              <a:rPr lang="en-US" sz="1400" dirty="0"/>
              <a:t> </a:t>
            </a:r>
            <a:r>
              <a:rPr lang="en-US" sz="1400" dirty="0" err="1"/>
              <a:t>gürültüsünü</a:t>
            </a:r>
            <a:r>
              <a:rPr lang="en-US" sz="1400" dirty="0"/>
              <a:t> </a:t>
            </a:r>
            <a:r>
              <a:rPr lang="en-US" sz="1400" dirty="0" err="1"/>
              <a:t>temizlemek</a:t>
            </a:r>
            <a:r>
              <a:rPr lang="en-US" sz="1400" dirty="0"/>
              <a:t> </a:t>
            </a:r>
            <a:r>
              <a:rPr lang="en-US" sz="1400" dirty="0" err="1"/>
              <a:t>için</a:t>
            </a:r>
            <a:r>
              <a:rPr lang="en-US" sz="1400" dirty="0"/>
              <a:t> </a:t>
            </a:r>
            <a:r>
              <a:rPr lang="en-US" sz="1400" dirty="0" err="1"/>
              <a:t>kullanıldığı</a:t>
            </a:r>
            <a:r>
              <a:rPr lang="en-US" sz="1400" dirty="0"/>
              <a:t> </a:t>
            </a:r>
            <a:r>
              <a:rPr lang="en-US" sz="1400" dirty="0" err="1"/>
              <a:t>belirtiliyor</a:t>
            </a:r>
            <a:r>
              <a:rPr lang="en-US" sz="1400" dirty="0"/>
              <a:t>.</a:t>
            </a:r>
          </a:p>
        </p:txBody>
      </p:sp>
    </p:spTree>
    <p:extLst>
      <p:ext uri="{BB962C8B-B14F-4D97-AF65-F5344CB8AC3E}">
        <p14:creationId xmlns:p14="http://schemas.microsoft.com/office/powerpoint/2010/main" val="86229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2" name="Rectangle 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1F54C0B8-DAC0-2098-2056-B98E20D6EAC3}"/>
              </a:ext>
            </a:extLst>
          </p:cNvPr>
          <p:cNvSpPr>
            <a:spLocks noGrp="1"/>
          </p:cNvSpPr>
          <p:nvPr>
            <p:ph type="title"/>
          </p:nvPr>
        </p:nvSpPr>
        <p:spPr>
          <a:xfrm>
            <a:off x="6389915" y="787068"/>
            <a:ext cx="4213359" cy="1890665"/>
          </a:xfrm>
        </p:spPr>
        <p:txBody>
          <a:bodyPr vert="horz" lIns="91440" tIns="45720" rIns="91440" bIns="45720" rtlCol="0" anchor="b">
            <a:normAutofit/>
          </a:bodyPr>
          <a:lstStyle/>
          <a:p>
            <a:r>
              <a:rPr lang="en-US"/>
              <a:t>7. İkinci Aşama: Lezyon Segmentasyonu:</a:t>
            </a:r>
          </a:p>
        </p:txBody>
      </p:sp>
      <p:pic>
        <p:nvPicPr>
          <p:cNvPr id="6" name="İçerik Yer Tutucusu 5">
            <a:extLst>
              <a:ext uri="{FF2B5EF4-FFF2-40B4-BE49-F238E27FC236}">
                <a16:creationId xmlns:a16="http://schemas.microsoft.com/office/drawing/2014/main" id="{BEF88D30-921B-86BD-EBA6-51915003C901}"/>
              </a:ext>
            </a:extLst>
          </p:cNvPr>
          <p:cNvPicPr>
            <a:picLocks noGrp="1" noChangeAspect="1"/>
          </p:cNvPicPr>
          <p:nvPr>
            <p:ph idx="1"/>
          </p:nvPr>
        </p:nvPicPr>
        <p:blipFill>
          <a:blip r:embed="rId2"/>
          <a:stretch>
            <a:fillRect/>
          </a:stretch>
        </p:blipFill>
        <p:spPr>
          <a:xfrm>
            <a:off x="572241" y="1733127"/>
            <a:ext cx="5112709" cy="3350252"/>
          </a:xfrm>
          <a:prstGeom prst="rect">
            <a:avLst/>
          </a:prstGeom>
        </p:spPr>
      </p:pic>
      <p:grpSp>
        <p:nvGrpSpPr>
          <p:cNvPr id="34" name="Graphic 78">
            <a:extLst>
              <a:ext uri="{FF2B5EF4-FFF2-40B4-BE49-F238E27FC236}">
                <a16:creationId xmlns:a16="http://schemas.microsoft.com/office/drawing/2014/main" id="{5E46079A-4648-465E-9D1A-479174C99F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1728" y="3092185"/>
            <a:ext cx="972241" cy="45718"/>
            <a:chOff x="4886325" y="3371754"/>
            <a:chExt cx="2418492" cy="113728"/>
          </a:xfrm>
          <a:solidFill>
            <a:schemeClr val="accent1"/>
          </a:solidFill>
        </p:grpSpPr>
        <p:sp>
          <p:nvSpPr>
            <p:cNvPr id="35" name="Graphic 78">
              <a:extLst>
                <a:ext uri="{FF2B5EF4-FFF2-40B4-BE49-F238E27FC236}">
                  <a16:creationId xmlns:a16="http://schemas.microsoft.com/office/drawing/2014/main" id="{A3BA42E0-6D8E-44BF-AC6B-5FB25C200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6" name="Graphic 78">
              <a:extLst>
                <a:ext uri="{FF2B5EF4-FFF2-40B4-BE49-F238E27FC236}">
                  <a16:creationId xmlns:a16="http://schemas.microsoft.com/office/drawing/2014/main" id="{91EF6403-FD18-4EC0-840F-8F70F3494B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7" name="Graphic 78">
                <a:extLst>
                  <a:ext uri="{FF2B5EF4-FFF2-40B4-BE49-F238E27FC236}">
                    <a16:creationId xmlns:a16="http://schemas.microsoft.com/office/drawing/2014/main" id="{92B6AD13-0D11-4C0C-A362-E048C9732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61DDD1A9-F0A4-4900-9DEF-F6B383361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F26977AE-F962-40FD-945B-D1E106951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6078955A-1871-4463-B23D-8AD33984C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2" name="Freeform: Shape 41">
            <a:extLst>
              <a:ext uri="{FF2B5EF4-FFF2-40B4-BE49-F238E27FC236}">
                <a16:creationId xmlns:a16="http://schemas.microsoft.com/office/drawing/2014/main" id="{62F1D297-74F5-4948-9655-BC87A30A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637359"/>
            <a:ext cx="5486401" cy="1220641"/>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oup 43">
            <a:extLst>
              <a:ext uri="{FF2B5EF4-FFF2-40B4-BE49-F238E27FC236}">
                <a16:creationId xmlns:a16="http://schemas.microsoft.com/office/drawing/2014/main" id="{756DB040-BB4B-446D-9172-7253A5660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782" y="5182141"/>
            <a:ext cx="886141" cy="802496"/>
            <a:chOff x="10948005" y="3272152"/>
            <a:chExt cx="868640" cy="786648"/>
          </a:xfrm>
          <a:solidFill>
            <a:schemeClr val="accent1"/>
          </a:solidFill>
        </p:grpSpPr>
        <p:sp>
          <p:nvSpPr>
            <p:cNvPr id="45" name="Freeform: Shape 44">
              <a:extLst>
                <a:ext uri="{FF2B5EF4-FFF2-40B4-BE49-F238E27FC236}">
                  <a16:creationId xmlns:a16="http://schemas.microsoft.com/office/drawing/2014/main" id="{58AE7480-26E8-4D60-9ABF-DF801570B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3644645D-B360-4E3D-A96A-6D9CE4F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E99C8E1E-3260-4E6A-83CA-933468316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Graphic 12">
              <a:extLst>
                <a:ext uri="{FF2B5EF4-FFF2-40B4-BE49-F238E27FC236}">
                  <a16:creationId xmlns:a16="http://schemas.microsoft.com/office/drawing/2014/main" id="{3A551C21-5423-4320-86B3-CA6956E7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6D1A9E3F-8323-45A6-B267-8EA6B1A00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F4049F71-8749-4860-8F6D-611D459A9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9D62868-92E4-42DF-9CF9-A9190CC14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Metin Yer Tutucusu 3">
            <a:extLst>
              <a:ext uri="{FF2B5EF4-FFF2-40B4-BE49-F238E27FC236}">
                <a16:creationId xmlns:a16="http://schemas.microsoft.com/office/drawing/2014/main" id="{63BD3EF1-F888-92FB-D437-BFA4A072FB9B}"/>
              </a:ext>
            </a:extLst>
          </p:cNvPr>
          <p:cNvSpPr>
            <a:spLocks noGrp="1"/>
          </p:cNvSpPr>
          <p:nvPr>
            <p:ph type="body" sz="half" idx="2"/>
          </p:nvPr>
        </p:nvSpPr>
        <p:spPr>
          <a:xfrm>
            <a:off x="6389915" y="3429000"/>
            <a:ext cx="4213359" cy="2641930"/>
          </a:xfrm>
        </p:spPr>
        <p:txBody>
          <a:bodyPr vert="horz" lIns="91440" tIns="45720" rIns="91440" bIns="45720" rtlCol="0">
            <a:normAutofit/>
          </a:bodyPr>
          <a:lstStyle/>
          <a:p>
            <a:pPr marL="342900" indent="-342900">
              <a:lnSpc>
                <a:spcPct val="100000"/>
              </a:lnSpc>
              <a:buFont typeface="Arial" panose="020B0604020202020204" pitchFamily="34" charset="0"/>
              <a:buChar char="•"/>
            </a:pPr>
            <a:r>
              <a:rPr lang="en-US" sz="1400" b="1" dirty="0"/>
              <a:t>FCN8 </a:t>
            </a:r>
            <a:r>
              <a:rPr lang="en-US" sz="1400" b="1" dirty="0" err="1"/>
              <a:t>ile</a:t>
            </a:r>
            <a:r>
              <a:rPr lang="en-US" sz="1400" b="1" dirty="0"/>
              <a:t> </a:t>
            </a:r>
            <a:r>
              <a:rPr lang="en-US" sz="1400" b="1" dirty="0" err="1"/>
              <a:t>Eğitim</a:t>
            </a:r>
            <a:r>
              <a:rPr lang="en-US" sz="1400" b="1" dirty="0"/>
              <a:t>:</a:t>
            </a:r>
            <a:r>
              <a:rPr lang="en-US" sz="1400" dirty="0"/>
              <a:t> </a:t>
            </a:r>
            <a:r>
              <a:rPr lang="en-US" sz="1400" dirty="0" err="1"/>
              <a:t>Saç</a:t>
            </a:r>
            <a:r>
              <a:rPr lang="en-US" sz="1400" dirty="0"/>
              <a:t> </a:t>
            </a:r>
            <a:r>
              <a:rPr lang="en-US" sz="1400" dirty="0" err="1"/>
              <a:t>temizleme</a:t>
            </a:r>
            <a:r>
              <a:rPr lang="en-US" sz="1400" dirty="0"/>
              <a:t> </a:t>
            </a:r>
            <a:r>
              <a:rPr lang="en-US" sz="1400" dirty="0" err="1"/>
              <a:t>aşamasından</a:t>
            </a:r>
            <a:r>
              <a:rPr lang="en-US" sz="1400" dirty="0"/>
              <a:t> </a:t>
            </a:r>
            <a:r>
              <a:rPr lang="en-US" sz="1400" dirty="0" err="1"/>
              <a:t>sonra</a:t>
            </a:r>
            <a:r>
              <a:rPr lang="en-US" sz="1400" dirty="0"/>
              <a:t> </a:t>
            </a:r>
            <a:r>
              <a:rPr lang="en-US" sz="1400" dirty="0" err="1"/>
              <a:t>elde</a:t>
            </a:r>
            <a:r>
              <a:rPr lang="en-US" sz="1400" dirty="0"/>
              <a:t> </a:t>
            </a:r>
            <a:r>
              <a:rPr lang="en-US" sz="1400" dirty="0" err="1"/>
              <a:t>edilen</a:t>
            </a:r>
            <a:r>
              <a:rPr lang="en-US" sz="1400" dirty="0"/>
              <a:t> </a:t>
            </a:r>
            <a:r>
              <a:rPr lang="en-US" sz="1400" dirty="0" err="1"/>
              <a:t>temiz</a:t>
            </a:r>
            <a:r>
              <a:rPr lang="en-US" sz="1400" dirty="0"/>
              <a:t> </a:t>
            </a:r>
            <a:r>
              <a:rPr lang="en-US" sz="1400" dirty="0" err="1"/>
              <a:t>veri</a:t>
            </a:r>
            <a:r>
              <a:rPr lang="en-US" sz="1400" dirty="0"/>
              <a:t> </a:t>
            </a:r>
            <a:r>
              <a:rPr lang="en-US" sz="1400" dirty="0" err="1"/>
              <a:t>seti</a:t>
            </a:r>
            <a:r>
              <a:rPr lang="en-US" sz="1400" dirty="0"/>
              <a:t> </a:t>
            </a:r>
            <a:r>
              <a:rPr lang="en-US" sz="1400" dirty="0" err="1"/>
              <a:t>ile</a:t>
            </a:r>
            <a:r>
              <a:rPr lang="en-US" sz="1400" dirty="0"/>
              <a:t> FCN8 </a:t>
            </a:r>
            <a:r>
              <a:rPr lang="en-US" sz="1400" dirty="0" err="1"/>
              <a:t>algoritması</a:t>
            </a:r>
            <a:r>
              <a:rPr lang="en-US" sz="1400" dirty="0"/>
              <a:t> </a:t>
            </a:r>
            <a:r>
              <a:rPr lang="en-US" sz="1400" dirty="0" err="1"/>
              <a:t>kullanılarak</a:t>
            </a:r>
            <a:r>
              <a:rPr lang="en-US" sz="1400" dirty="0"/>
              <a:t> </a:t>
            </a:r>
            <a:r>
              <a:rPr lang="en-US" sz="1400" dirty="0" err="1"/>
              <a:t>eğitim</a:t>
            </a:r>
            <a:r>
              <a:rPr lang="en-US" sz="1400" dirty="0"/>
              <a:t> </a:t>
            </a:r>
            <a:r>
              <a:rPr lang="en-US" sz="1400" dirty="0" err="1"/>
              <a:t>aşamasını</a:t>
            </a:r>
            <a:r>
              <a:rPr lang="tr-TR" sz="1400" dirty="0"/>
              <a:t> </a:t>
            </a:r>
            <a:r>
              <a:rPr lang="en-US" sz="1400" dirty="0" err="1"/>
              <a:t>sunuluyor</a:t>
            </a:r>
            <a:r>
              <a:rPr lang="en-US" sz="1400" dirty="0"/>
              <a:t>.</a:t>
            </a:r>
          </a:p>
          <a:p>
            <a:pPr marL="342900" indent="-342900">
              <a:lnSpc>
                <a:spcPct val="100000"/>
              </a:lnSpc>
              <a:buFont typeface="Arial" panose="020B0604020202020204" pitchFamily="34" charset="0"/>
              <a:buChar char="•"/>
            </a:pPr>
            <a:r>
              <a:rPr lang="en-US" sz="1400" b="1" dirty="0" err="1"/>
              <a:t>Morfolojik</a:t>
            </a:r>
            <a:r>
              <a:rPr lang="en-US" sz="1400" b="1" dirty="0"/>
              <a:t> </a:t>
            </a:r>
            <a:r>
              <a:rPr lang="en-US" sz="1400" b="1" dirty="0" err="1"/>
              <a:t>Operasyonlar</a:t>
            </a:r>
            <a:r>
              <a:rPr lang="en-US" sz="1400" b="1" dirty="0"/>
              <a:t> </a:t>
            </a:r>
            <a:r>
              <a:rPr lang="en-US" sz="1400" b="1" dirty="0" err="1"/>
              <a:t>ile</a:t>
            </a:r>
            <a:r>
              <a:rPr lang="en-US" sz="1400" b="1" dirty="0"/>
              <a:t> </a:t>
            </a:r>
            <a:r>
              <a:rPr lang="en-US" sz="1400" b="1" dirty="0" err="1"/>
              <a:t>Temizleme</a:t>
            </a:r>
            <a:r>
              <a:rPr lang="en-US" sz="1400" b="1" dirty="0"/>
              <a:t>: </a:t>
            </a:r>
            <a:r>
              <a:rPr lang="en-US" sz="1400" dirty="0" err="1"/>
              <a:t>Elde</a:t>
            </a:r>
            <a:r>
              <a:rPr lang="en-US" sz="1400" dirty="0"/>
              <a:t> </a:t>
            </a:r>
            <a:r>
              <a:rPr lang="en-US" sz="1400" dirty="0" err="1"/>
              <a:t>edilen</a:t>
            </a:r>
            <a:r>
              <a:rPr lang="en-US" sz="1400" dirty="0"/>
              <a:t> </a:t>
            </a:r>
            <a:r>
              <a:rPr lang="en-US" sz="1400" dirty="0" err="1"/>
              <a:t>segmentasyon</a:t>
            </a:r>
            <a:r>
              <a:rPr lang="en-US" sz="1400" dirty="0"/>
              <a:t> </a:t>
            </a:r>
            <a:r>
              <a:rPr lang="en-US" sz="1400" dirty="0" err="1"/>
              <a:t>sonuçlarının</a:t>
            </a:r>
            <a:r>
              <a:rPr lang="en-US" sz="1400" dirty="0"/>
              <a:t> </a:t>
            </a:r>
            <a:r>
              <a:rPr lang="en-US" sz="1400" dirty="0" err="1"/>
              <a:t>morfolojik</a:t>
            </a:r>
            <a:r>
              <a:rPr lang="en-US" sz="1400" dirty="0"/>
              <a:t> </a:t>
            </a:r>
            <a:r>
              <a:rPr lang="en-US" sz="1400" dirty="0" err="1"/>
              <a:t>operasyonlar</a:t>
            </a:r>
            <a:r>
              <a:rPr lang="en-US" sz="1400" dirty="0"/>
              <a:t> </a:t>
            </a:r>
            <a:r>
              <a:rPr lang="en-US" sz="1400" dirty="0" err="1"/>
              <a:t>ile</a:t>
            </a:r>
            <a:r>
              <a:rPr lang="en-US" sz="1400" dirty="0"/>
              <a:t> </a:t>
            </a:r>
            <a:r>
              <a:rPr lang="en-US" sz="1400" dirty="0" err="1"/>
              <a:t>temizlendiği</a:t>
            </a:r>
            <a:r>
              <a:rPr lang="en-US" sz="1400" dirty="0"/>
              <a:t> </a:t>
            </a:r>
            <a:r>
              <a:rPr lang="en-US" sz="1400" dirty="0" err="1"/>
              <a:t>ve</a:t>
            </a:r>
            <a:r>
              <a:rPr lang="en-US" sz="1400" dirty="0"/>
              <a:t> </a:t>
            </a:r>
            <a:r>
              <a:rPr lang="en-US" sz="1400" dirty="0" err="1"/>
              <a:t>sonuçların</a:t>
            </a:r>
            <a:r>
              <a:rPr lang="en-US" sz="1400" dirty="0"/>
              <a:t> optimize </a:t>
            </a:r>
            <a:r>
              <a:rPr lang="tr-TR" sz="1400" dirty="0"/>
              <a:t>edilir</a:t>
            </a:r>
            <a:r>
              <a:rPr lang="en-US" sz="1400" dirty="0"/>
              <a:t>.</a:t>
            </a:r>
          </a:p>
        </p:txBody>
      </p:sp>
    </p:spTree>
    <p:extLst>
      <p:ext uri="{BB962C8B-B14F-4D97-AF65-F5344CB8AC3E}">
        <p14:creationId xmlns:p14="http://schemas.microsoft.com/office/powerpoint/2010/main" val="1331811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DA6AE2-A83F-14EF-A94E-35846F476B47}"/>
              </a:ext>
            </a:extLst>
          </p:cNvPr>
          <p:cNvSpPr>
            <a:spLocks noGrp="1"/>
          </p:cNvSpPr>
          <p:nvPr>
            <p:ph type="title"/>
          </p:nvPr>
        </p:nvSpPr>
        <p:spPr>
          <a:xfrm>
            <a:off x="530352" y="846814"/>
            <a:ext cx="10072922" cy="780439"/>
          </a:xfrm>
        </p:spPr>
        <p:txBody>
          <a:bodyPr/>
          <a:lstStyle/>
          <a:p>
            <a:r>
              <a:rPr lang="tr-TR" dirty="0"/>
              <a:t>8- Sonuçlar</a:t>
            </a:r>
          </a:p>
        </p:txBody>
      </p:sp>
      <p:sp>
        <p:nvSpPr>
          <p:cNvPr id="3" name="Metin Yer Tutucusu 2">
            <a:extLst>
              <a:ext uri="{FF2B5EF4-FFF2-40B4-BE49-F238E27FC236}">
                <a16:creationId xmlns:a16="http://schemas.microsoft.com/office/drawing/2014/main" id="{1C92F01D-B422-033D-60F8-38BD9399FC56}"/>
              </a:ext>
            </a:extLst>
          </p:cNvPr>
          <p:cNvSpPr>
            <a:spLocks noGrp="1"/>
          </p:cNvSpPr>
          <p:nvPr>
            <p:ph type="body" idx="1"/>
          </p:nvPr>
        </p:nvSpPr>
        <p:spPr>
          <a:xfrm>
            <a:off x="530352" y="1841766"/>
            <a:ext cx="4845387" cy="465605"/>
          </a:xfrm>
        </p:spPr>
        <p:txBody>
          <a:bodyPr/>
          <a:lstStyle/>
          <a:p>
            <a:r>
              <a:rPr lang="tr-TR" b="1" i="0" dirty="0">
                <a:effectLst/>
                <a:latin typeface="Söhne"/>
              </a:rPr>
              <a:t>Saç Temizleme Aşaması:</a:t>
            </a:r>
            <a:endParaRPr lang="tr-TR" dirty="0"/>
          </a:p>
        </p:txBody>
      </p:sp>
      <p:sp>
        <p:nvSpPr>
          <p:cNvPr id="4" name="İçerik Yer Tutucusu 3">
            <a:extLst>
              <a:ext uri="{FF2B5EF4-FFF2-40B4-BE49-F238E27FC236}">
                <a16:creationId xmlns:a16="http://schemas.microsoft.com/office/drawing/2014/main" id="{CF5C0E3F-C19E-53AA-2683-B454116023FF}"/>
              </a:ext>
            </a:extLst>
          </p:cNvPr>
          <p:cNvSpPr>
            <a:spLocks noGrp="1"/>
          </p:cNvSpPr>
          <p:nvPr>
            <p:ph sz="half" idx="2"/>
          </p:nvPr>
        </p:nvSpPr>
        <p:spPr>
          <a:xfrm>
            <a:off x="530352" y="2607854"/>
            <a:ext cx="4845387" cy="2644796"/>
          </a:xfrm>
        </p:spPr>
        <p:txBody>
          <a:bodyPr>
            <a:noAutofit/>
          </a:bodyPr>
          <a:lstStyle/>
          <a:p>
            <a:r>
              <a:rPr lang="tr-TR" sz="1600" dirty="0"/>
              <a:t>FCN8-ResNetC Modeli</a:t>
            </a:r>
          </a:p>
          <a:p>
            <a:r>
              <a:rPr lang="tr-TR" sz="1600" dirty="0"/>
              <a:t>Eğitim Başarı Oranı: %90.300</a:t>
            </a:r>
          </a:p>
          <a:p>
            <a:r>
              <a:rPr lang="tr-TR" sz="1600" dirty="0"/>
              <a:t>Eğitim Kayıp Oranı: %11.950</a:t>
            </a:r>
          </a:p>
          <a:p>
            <a:r>
              <a:rPr lang="tr-TR" sz="1600" dirty="0"/>
              <a:t>Doğrulama Başarı Oranı: %89.600</a:t>
            </a:r>
          </a:p>
          <a:p>
            <a:r>
              <a:rPr lang="tr-TR" sz="1600" dirty="0"/>
              <a:t>Doğrulama Kayıp Oranı: %7.285</a:t>
            </a:r>
          </a:p>
          <a:p>
            <a:r>
              <a:rPr lang="tr-TR" sz="1600" dirty="0" err="1"/>
              <a:t>Jaccard</a:t>
            </a:r>
            <a:r>
              <a:rPr lang="tr-TR" sz="1600" dirty="0"/>
              <a:t> İndeksi: %85.900</a:t>
            </a:r>
          </a:p>
          <a:p>
            <a:r>
              <a:rPr lang="tr-TR" sz="1600" dirty="0" err="1"/>
              <a:t>mIoU</a:t>
            </a:r>
            <a:r>
              <a:rPr lang="tr-TR" sz="1600" dirty="0"/>
              <a:t> (</a:t>
            </a:r>
            <a:r>
              <a:rPr lang="tr-TR" sz="1600" dirty="0" err="1"/>
              <a:t>Mean</a:t>
            </a:r>
            <a:r>
              <a:rPr lang="tr-TR" sz="1600" dirty="0"/>
              <a:t> </a:t>
            </a:r>
            <a:r>
              <a:rPr lang="tr-TR" sz="1600" dirty="0" err="1"/>
              <a:t>Intersection</a:t>
            </a:r>
            <a:r>
              <a:rPr lang="tr-TR" sz="1600" dirty="0"/>
              <a:t> </a:t>
            </a:r>
            <a:r>
              <a:rPr lang="tr-TR" sz="1600" dirty="0" err="1"/>
              <a:t>Over</a:t>
            </a:r>
            <a:r>
              <a:rPr lang="tr-TR" sz="1600" dirty="0"/>
              <a:t> </a:t>
            </a:r>
            <a:r>
              <a:rPr lang="tr-TR" sz="1600" dirty="0" err="1"/>
              <a:t>Union</a:t>
            </a:r>
            <a:r>
              <a:rPr lang="tr-TR" sz="1600" dirty="0"/>
              <a:t>): %89.050</a:t>
            </a:r>
          </a:p>
          <a:p>
            <a:r>
              <a:rPr lang="tr-TR" sz="1600" dirty="0"/>
              <a:t>Hassasiyet (</a:t>
            </a:r>
            <a:r>
              <a:rPr lang="tr-TR" sz="1600" dirty="0" err="1"/>
              <a:t>Sensitivity</a:t>
            </a:r>
            <a:r>
              <a:rPr lang="tr-TR" sz="1600" dirty="0"/>
              <a:t>): %89</a:t>
            </a:r>
          </a:p>
          <a:p>
            <a:r>
              <a:rPr lang="tr-TR" sz="1600" dirty="0"/>
              <a:t>Özgünlük (</a:t>
            </a:r>
            <a:r>
              <a:rPr lang="tr-TR" sz="1600" dirty="0" err="1"/>
              <a:t>Specificity</a:t>
            </a:r>
            <a:r>
              <a:rPr lang="tr-TR" sz="1600" dirty="0"/>
              <a:t>): %90.400</a:t>
            </a:r>
          </a:p>
        </p:txBody>
      </p:sp>
      <p:sp>
        <p:nvSpPr>
          <p:cNvPr id="5" name="Metin Yer Tutucusu 4">
            <a:extLst>
              <a:ext uri="{FF2B5EF4-FFF2-40B4-BE49-F238E27FC236}">
                <a16:creationId xmlns:a16="http://schemas.microsoft.com/office/drawing/2014/main" id="{5187CBB3-7BBD-5FDB-51E1-3C13E46B3F64}"/>
              </a:ext>
            </a:extLst>
          </p:cNvPr>
          <p:cNvSpPr>
            <a:spLocks noGrp="1"/>
          </p:cNvSpPr>
          <p:nvPr>
            <p:ph type="body" sz="quarter" idx="3"/>
          </p:nvPr>
        </p:nvSpPr>
        <p:spPr>
          <a:xfrm>
            <a:off x="5734025" y="1837057"/>
            <a:ext cx="4869249" cy="465605"/>
          </a:xfrm>
        </p:spPr>
        <p:txBody>
          <a:bodyPr/>
          <a:lstStyle/>
          <a:p>
            <a:r>
              <a:rPr lang="tr-TR" b="1" i="0" dirty="0">
                <a:latin typeface="Söhne"/>
              </a:rPr>
              <a:t>Lezyon Segmentasyon Aşaması:</a:t>
            </a:r>
          </a:p>
        </p:txBody>
      </p:sp>
      <p:sp>
        <p:nvSpPr>
          <p:cNvPr id="6" name="İçerik Yer Tutucusu 5">
            <a:extLst>
              <a:ext uri="{FF2B5EF4-FFF2-40B4-BE49-F238E27FC236}">
                <a16:creationId xmlns:a16="http://schemas.microsoft.com/office/drawing/2014/main" id="{DC43D6CC-F6A3-6481-2B62-9330333928ED}"/>
              </a:ext>
            </a:extLst>
          </p:cNvPr>
          <p:cNvSpPr>
            <a:spLocks noGrp="1"/>
          </p:cNvSpPr>
          <p:nvPr>
            <p:ph sz="quarter" idx="4"/>
          </p:nvPr>
        </p:nvSpPr>
        <p:spPr>
          <a:xfrm>
            <a:off x="5734025" y="2607854"/>
            <a:ext cx="4869249" cy="2644796"/>
          </a:xfrm>
        </p:spPr>
        <p:txBody>
          <a:bodyPr>
            <a:normAutofit fontScale="85000" lnSpcReduction="20000"/>
          </a:bodyPr>
          <a:lstStyle/>
          <a:p>
            <a:r>
              <a:rPr lang="tr-TR" dirty="0"/>
              <a:t>Eğitim Başarı Oranı: %98</a:t>
            </a:r>
          </a:p>
          <a:p>
            <a:r>
              <a:rPr lang="tr-TR" dirty="0"/>
              <a:t>Eğitim Kayıp Oranı: %9.200</a:t>
            </a:r>
          </a:p>
          <a:p>
            <a:r>
              <a:rPr lang="tr-TR" dirty="0"/>
              <a:t>Doğrulama Başarı Oranı: %95.100</a:t>
            </a:r>
          </a:p>
          <a:p>
            <a:r>
              <a:rPr lang="tr-TR" dirty="0"/>
              <a:t>Doğrulama Kayıp Oranı: %5.600</a:t>
            </a:r>
          </a:p>
          <a:p>
            <a:r>
              <a:rPr lang="tr-TR" dirty="0" err="1"/>
              <a:t>Jaccard</a:t>
            </a:r>
            <a:r>
              <a:rPr lang="tr-TR" dirty="0"/>
              <a:t> İndeksi: %92.200</a:t>
            </a:r>
          </a:p>
          <a:p>
            <a:r>
              <a:rPr lang="tr-TR" dirty="0" err="1"/>
              <a:t>mIoU</a:t>
            </a:r>
            <a:r>
              <a:rPr lang="tr-TR" dirty="0"/>
              <a:t> (</a:t>
            </a:r>
            <a:r>
              <a:rPr lang="tr-TR" dirty="0" err="1"/>
              <a:t>Mean</a:t>
            </a:r>
            <a:r>
              <a:rPr lang="tr-TR" dirty="0"/>
              <a:t> </a:t>
            </a:r>
            <a:r>
              <a:rPr lang="tr-TR" dirty="0" err="1"/>
              <a:t>Intersection</a:t>
            </a:r>
            <a:r>
              <a:rPr lang="tr-TR" dirty="0"/>
              <a:t> </a:t>
            </a:r>
            <a:r>
              <a:rPr lang="tr-TR" dirty="0" err="1"/>
              <a:t>Over</a:t>
            </a:r>
            <a:r>
              <a:rPr lang="tr-TR" dirty="0"/>
              <a:t> </a:t>
            </a:r>
            <a:r>
              <a:rPr lang="tr-TR" dirty="0" err="1"/>
              <a:t>Union</a:t>
            </a:r>
            <a:r>
              <a:rPr lang="tr-TR" dirty="0"/>
              <a:t>): %93.100</a:t>
            </a:r>
          </a:p>
          <a:p>
            <a:r>
              <a:rPr lang="tr-TR" dirty="0"/>
              <a:t>Hassasiyet (</a:t>
            </a:r>
            <a:r>
              <a:rPr lang="tr-TR" dirty="0" err="1"/>
              <a:t>Sensitivity</a:t>
            </a:r>
            <a:r>
              <a:rPr lang="tr-TR" dirty="0"/>
              <a:t>): %97.500</a:t>
            </a:r>
          </a:p>
          <a:p>
            <a:r>
              <a:rPr lang="tr-TR" dirty="0"/>
              <a:t>Özgünlük (</a:t>
            </a:r>
            <a:r>
              <a:rPr lang="tr-TR" dirty="0" err="1"/>
              <a:t>Specificity</a:t>
            </a:r>
            <a:r>
              <a:rPr lang="tr-TR" dirty="0"/>
              <a:t>): %98.050</a:t>
            </a:r>
          </a:p>
        </p:txBody>
      </p:sp>
    </p:spTree>
    <p:extLst>
      <p:ext uri="{BB962C8B-B14F-4D97-AF65-F5344CB8AC3E}">
        <p14:creationId xmlns:p14="http://schemas.microsoft.com/office/powerpoint/2010/main" val="1770914039"/>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1211</TotalTime>
  <Words>976</Words>
  <Application>Microsoft Office PowerPoint</Application>
  <PresentationFormat>Geniş ekran</PresentationFormat>
  <Paragraphs>62</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Avenir Next LT Pro</vt:lpstr>
      <vt:lpstr>Avenir Next LT Pro Light</vt:lpstr>
      <vt:lpstr>Georgia Pro Semibold</vt:lpstr>
      <vt:lpstr>Söhne</vt:lpstr>
      <vt:lpstr>RocaVTI</vt:lpstr>
      <vt:lpstr>Cilt Kanseri Görüntülerinde FCN8-ResNetC ve Görüntü  İşleme ile Kıl Temizliği ve Lezyon Bölütleme </vt:lpstr>
      <vt:lpstr>1-GİRİŞ</vt:lpstr>
      <vt:lpstr>2- Erken Tanı ve Geleneksel Yöntemler:</vt:lpstr>
      <vt:lpstr>3. Yeni Teknolojik Yaklaşımlar:</vt:lpstr>
      <vt:lpstr>4. Yapılan Çalışmanın Tanıtımı:</vt:lpstr>
      <vt:lpstr>5. Yöntem:</vt:lpstr>
      <vt:lpstr>6. İlk Aşama: Saç Temizleme:</vt:lpstr>
      <vt:lpstr>7. İkinci Aşama: Lezyon Segmentasyonu:</vt:lpstr>
      <vt:lpstr>8- Sonuçlar</vt:lpstr>
      <vt:lpstr>10- REFERANSLAR</vt:lpstr>
      <vt:lpstr>REFERANSLAR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Cilt Kanseri Görüntülerinde FCN8-ResNetC ve Görüntü  İşleme ile Kıl Temizliği ve Lezyon Bölütleme </dc:title>
  <dc:creator>Yunus Emre Cinbolat</dc:creator>
  <cp:lastModifiedBy>Yunus Emre Cinbolat</cp:lastModifiedBy>
  <cp:revision>4</cp:revision>
  <dcterms:created xsi:type="dcterms:W3CDTF">2023-12-31T08:28:31Z</dcterms:created>
  <dcterms:modified xsi:type="dcterms:W3CDTF">2024-01-12T06:55:09Z</dcterms:modified>
</cp:coreProperties>
</file>