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4" r:id="rId4"/>
    <p:sldId id="265" r:id="rId5"/>
    <p:sldId id="257" r:id="rId6"/>
    <p:sldId id="259" r:id="rId7"/>
    <p:sldId id="260" r:id="rId8"/>
    <p:sldId id="261" r:id="rId9"/>
    <p:sldId id="262" r:id="rId10"/>
    <p:sldId id="263"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114583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CE576-66DB-4F22-BB62-3CCAAEF79077}" type="datetimeFigureOut">
              <a:rPr lang="en-PK" smtClean="0"/>
              <a:t>07/10/2022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94936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3341568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580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53503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16482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3705297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185841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290242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272942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407426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CE576-66DB-4F22-BB62-3CCAAEF79077}" type="datetimeFigureOut">
              <a:rPr lang="en-PK" smtClean="0"/>
              <a:t>07/10/2022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360779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CE576-66DB-4F22-BB62-3CCAAEF79077}" type="datetimeFigureOut">
              <a:rPr lang="en-PK" smtClean="0"/>
              <a:t>07/10/2022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121468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179134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95311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76CE576-66DB-4F22-BB62-3CCAAEF79077}" type="datetimeFigureOut">
              <a:rPr lang="en-PK" smtClean="0"/>
              <a:t>07/10/2022</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326287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CE576-66DB-4F22-BB62-3CCAAEF79077}" type="datetimeFigureOut">
              <a:rPr lang="en-PK" smtClean="0"/>
              <a:t>07/10/2022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481FF8B5-9E79-4AE1-8B7C-8ED2126FEDD2}" type="slidenum">
              <a:rPr lang="en-PK" smtClean="0"/>
              <a:t>‹#›</a:t>
            </a:fld>
            <a:endParaRPr lang="en-PK"/>
          </a:p>
        </p:txBody>
      </p:sp>
    </p:spTree>
    <p:extLst>
      <p:ext uri="{BB962C8B-B14F-4D97-AF65-F5344CB8AC3E}">
        <p14:creationId xmlns:p14="http://schemas.microsoft.com/office/powerpoint/2010/main" val="171776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6CE576-66DB-4F22-BB62-3CCAAEF79077}" type="datetimeFigureOut">
              <a:rPr lang="en-PK" smtClean="0"/>
              <a:t>07/10/2022</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1FF8B5-9E79-4AE1-8B7C-8ED2126FEDD2}" type="slidenum">
              <a:rPr lang="en-PK" smtClean="0"/>
              <a:t>‹#›</a:t>
            </a:fld>
            <a:endParaRPr lang="en-PK"/>
          </a:p>
        </p:txBody>
      </p:sp>
    </p:spTree>
    <p:extLst>
      <p:ext uri="{BB962C8B-B14F-4D97-AF65-F5344CB8AC3E}">
        <p14:creationId xmlns:p14="http://schemas.microsoft.com/office/powerpoint/2010/main" val="34624196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E28A-92A2-249B-1A2D-C9257CC85B24}"/>
              </a:ext>
            </a:extLst>
          </p:cNvPr>
          <p:cNvSpPr>
            <a:spLocks noGrp="1"/>
          </p:cNvSpPr>
          <p:nvPr>
            <p:ph type="ctrTitle"/>
          </p:nvPr>
        </p:nvSpPr>
        <p:spPr/>
        <p:txBody>
          <a:bodyPr/>
          <a:lstStyle/>
          <a:p>
            <a:r>
              <a:rPr lang="en-GB" dirty="0"/>
              <a:t>Intro to Data Mining Kaggle Presentation</a:t>
            </a:r>
            <a:endParaRPr lang="en-PK" dirty="0"/>
          </a:p>
        </p:txBody>
      </p:sp>
      <p:sp>
        <p:nvSpPr>
          <p:cNvPr id="3" name="Subtitle 2">
            <a:extLst>
              <a:ext uri="{FF2B5EF4-FFF2-40B4-BE49-F238E27FC236}">
                <a16:creationId xmlns:a16="http://schemas.microsoft.com/office/drawing/2014/main" id="{66D39DC5-0B66-3910-7030-29BF2AE7D771}"/>
              </a:ext>
            </a:extLst>
          </p:cNvPr>
          <p:cNvSpPr>
            <a:spLocks noGrp="1"/>
          </p:cNvSpPr>
          <p:nvPr>
            <p:ph type="subTitle" idx="1"/>
          </p:nvPr>
        </p:nvSpPr>
        <p:spPr/>
        <p:txBody>
          <a:bodyPr/>
          <a:lstStyle/>
          <a:p>
            <a:r>
              <a:rPr lang="en-GB" dirty="0"/>
              <a:t>Younas Mahmood 22854</a:t>
            </a:r>
            <a:endParaRPr lang="en-PK" dirty="0"/>
          </a:p>
        </p:txBody>
      </p:sp>
    </p:spTree>
    <p:extLst>
      <p:ext uri="{BB962C8B-B14F-4D97-AF65-F5344CB8AC3E}">
        <p14:creationId xmlns:p14="http://schemas.microsoft.com/office/powerpoint/2010/main" val="270500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09C9BE5-0D1B-26EE-F093-A5688DEC4CE9}"/>
              </a:ext>
            </a:extLst>
          </p:cNvPr>
          <p:cNvGraphicFramePr>
            <a:graphicFrameLocks noGrp="1"/>
          </p:cNvGraphicFramePr>
          <p:nvPr>
            <p:ph idx="1"/>
            <p:extLst>
              <p:ext uri="{D42A27DB-BD31-4B8C-83A1-F6EECF244321}">
                <p14:modId xmlns:p14="http://schemas.microsoft.com/office/powerpoint/2010/main" val="1345901319"/>
              </p:ext>
            </p:extLst>
          </p:nvPr>
        </p:nvGraphicFramePr>
        <p:xfrm>
          <a:off x="102833" y="75164"/>
          <a:ext cx="11986334" cy="6645231"/>
        </p:xfrm>
        <a:graphic>
          <a:graphicData uri="http://schemas.openxmlformats.org/drawingml/2006/table">
            <a:tbl>
              <a:tblPr firstRow="1" bandRow="1">
                <a:tableStyleId>{5C22544A-7EE6-4342-B048-85BDC9FD1C3A}</a:tableStyleId>
              </a:tblPr>
              <a:tblGrid>
                <a:gridCol w="1090926">
                  <a:extLst>
                    <a:ext uri="{9D8B030D-6E8A-4147-A177-3AD203B41FA5}">
                      <a16:colId xmlns:a16="http://schemas.microsoft.com/office/drawing/2014/main" val="1389105537"/>
                    </a:ext>
                  </a:extLst>
                </a:gridCol>
                <a:gridCol w="2623639">
                  <a:extLst>
                    <a:ext uri="{9D8B030D-6E8A-4147-A177-3AD203B41FA5}">
                      <a16:colId xmlns:a16="http://schemas.microsoft.com/office/drawing/2014/main" val="1898928588"/>
                    </a:ext>
                  </a:extLst>
                </a:gridCol>
                <a:gridCol w="4080616">
                  <a:extLst>
                    <a:ext uri="{9D8B030D-6E8A-4147-A177-3AD203B41FA5}">
                      <a16:colId xmlns:a16="http://schemas.microsoft.com/office/drawing/2014/main" val="3808171026"/>
                    </a:ext>
                  </a:extLst>
                </a:gridCol>
                <a:gridCol w="1290374">
                  <a:extLst>
                    <a:ext uri="{9D8B030D-6E8A-4147-A177-3AD203B41FA5}">
                      <a16:colId xmlns:a16="http://schemas.microsoft.com/office/drawing/2014/main" val="1884277165"/>
                    </a:ext>
                  </a:extLst>
                </a:gridCol>
                <a:gridCol w="2900779">
                  <a:extLst>
                    <a:ext uri="{9D8B030D-6E8A-4147-A177-3AD203B41FA5}">
                      <a16:colId xmlns:a16="http://schemas.microsoft.com/office/drawing/2014/main" val="1151586659"/>
                    </a:ext>
                  </a:extLst>
                </a:gridCol>
              </a:tblGrid>
              <a:tr h="556497">
                <a:tc>
                  <a:txBody>
                    <a:bodyPr/>
                    <a:lstStyle/>
                    <a:p>
                      <a:r>
                        <a:rPr lang="en-GB" sz="1400" dirty="0"/>
                        <a:t>Entry</a:t>
                      </a:r>
                      <a:endParaRPr lang="en-PK" sz="1400" dirty="0"/>
                    </a:p>
                  </a:txBody>
                  <a:tcPr/>
                </a:tc>
                <a:tc>
                  <a:txBody>
                    <a:bodyPr/>
                    <a:lstStyle/>
                    <a:p>
                      <a:r>
                        <a:rPr lang="en-GB" sz="1400" dirty="0"/>
                        <a:t>Pre-processing techniques</a:t>
                      </a:r>
                      <a:endParaRPr lang="en-PK" sz="1400" dirty="0"/>
                    </a:p>
                  </a:txBody>
                  <a:tcPr/>
                </a:tc>
                <a:tc>
                  <a:txBody>
                    <a:bodyPr/>
                    <a:lstStyle/>
                    <a:p>
                      <a:r>
                        <a:rPr lang="en-GB" sz="1400" dirty="0"/>
                        <a:t>Model configurations</a:t>
                      </a:r>
                      <a:endParaRPr lang="en-PK" sz="1400" dirty="0"/>
                    </a:p>
                  </a:txBody>
                  <a:tcPr/>
                </a:tc>
                <a:tc>
                  <a:txBody>
                    <a:bodyPr/>
                    <a:lstStyle/>
                    <a:p>
                      <a:r>
                        <a:rPr lang="en-GB" sz="1400" dirty="0"/>
                        <a:t>Kaggle Score(%)</a:t>
                      </a:r>
                      <a:endParaRPr lang="en-PK" sz="1400" dirty="0"/>
                    </a:p>
                  </a:txBody>
                  <a:tcPr/>
                </a:tc>
                <a:tc>
                  <a:txBody>
                    <a:bodyPr/>
                    <a:lstStyle/>
                    <a:p>
                      <a:r>
                        <a:rPr lang="en-GB" sz="1400" dirty="0"/>
                        <a:t>Understanding</a:t>
                      </a:r>
                      <a:endParaRPr lang="en-PK" sz="1400" dirty="0"/>
                    </a:p>
                  </a:txBody>
                  <a:tcPr/>
                </a:tc>
                <a:extLst>
                  <a:ext uri="{0D108BD9-81ED-4DB2-BD59-A6C34878D82A}">
                    <a16:rowId xmlns:a16="http://schemas.microsoft.com/office/drawing/2014/main" val="266954975"/>
                  </a:ext>
                </a:extLst>
              </a:tr>
              <a:tr h="1014789">
                <a:tc>
                  <a:txBody>
                    <a:bodyPr/>
                    <a:lstStyle/>
                    <a:p>
                      <a:r>
                        <a:rPr lang="en-GB" sz="1400" dirty="0"/>
                        <a:t>37</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(3 nearest neighbour &amp; over sample by 7), seed drawn </a:t>
                      </a:r>
                      <a:r>
                        <a:rPr lang="en-GB" sz="1400" b="1" dirty="0"/>
                        <a:t>460385029409684691</a:t>
                      </a:r>
                      <a:endParaRPr lang="en-PK" sz="1400" b="1" dirty="0"/>
                    </a:p>
                  </a:txBody>
                  <a:tcPr/>
                </a:tc>
                <a:tc>
                  <a:txBody>
                    <a:bodyPr/>
                    <a:lstStyle/>
                    <a:p>
                      <a:r>
                        <a:rPr lang="en-GB" sz="1400" dirty="0"/>
                        <a:t>Tree Ensemble, number of models 520, split criterion information gain, patterns stored 4000, static random seed of model</a:t>
                      </a:r>
                    </a:p>
                    <a:p>
                      <a:r>
                        <a:rPr lang="en-GB" sz="1400" dirty="0"/>
                        <a:t>-</a:t>
                      </a:r>
                      <a:r>
                        <a:rPr lang="en-GB" sz="1400" b="1" dirty="0"/>
                        <a:t>9022717391398165101</a:t>
                      </a:r>
                      <a:endParaRPr lang="en-PK" sz="1400" dirty="0"/>
                    </a:p>
                  </a:txBody>
                  <a:tcPr/>
                </a:tc>
                <a:tc>
                  <a:txBody>
                    <a:bodyPr/>
                    <a:lstStyle/>
                    <a:p>
                      <a:r>
                        <a:rPr lang="en-GB" sz="1400" b="1" dirty="0"/>
                        <a:t>0.92883 (CB)</a:t>
                      </a:r>
                      <a:endParaRPr lang="en-PK"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Increased models to 520, patterns stored to 4000. Improving the score.</a:t>
                      </a:r>
                    </a:p>
                  </a:txBody>
                  <a:tcPr/>
                </a:tc>
                <a:extLst>
                  <a:ext uri="{0D108BD9-81ED-4DB2-BD59-A6C34878D82A}">
                    <a16:rowId xmlns:a16="http://schemas.microsoft.com/office/drawing/2014/main" val="2746618029"/>
                  </a:ext>
                </a:extLst>
              </a:tr>
              <a:tr h="1243935">
                <a:tc>
                  <a:txBody>
                    <a:bodyPr/>
                    <a:lstStyle/>
                    <a:p>
                      <a:r>
                        <a:rPr lang="en-GB" sz="1400" dirty="0"/>
                        <a:t>38</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(3 nearest neighbour &amp; over sample by 7), seed drawn </a:t>
                      </a:r>
                      <a:r>
                        <a:rPr lang="en-GB" sz="1400" b="1" dirty="0"/>
                        <a:t>460385029409684691</a:t>
                      </a:r>
                      <a:endParaRPr lang="en-PK" sz="1400" b="1" dirty="0"/>
                    </a:p>
                  </a:txBody>
                  <a:tcPr/>
                </a:tc>
                <a:tc>
                  <a:txBody>
                    <a:bodyPr/>
                    <a:lstStyle/>
                    <a:p>
                      <a:r>
                        <a:rPr lang="en-GB" sz="1400" dirty="0"/>
                        <a:t>Tree Ensemble, number of models 530, split criterion information gain, patterns stored 4000, static random seed of model</a:t>
                      </a:r>
                    </a:p>
                    <a:p>
                      <a:r>
                        <a:rPr lang="en-GB" sz="1400" dirty="0"/>
                        <a:t>-</a:t>
                      </a:r>
                      <a:r>
                        <a:rPr lang="en-GB" sz="1400" b="1" dirty="0"/>
                        <a:t>9022717391398165101</a:t>
                      </a:r>
                      <a:endParaRPr lang="en-PK" sz="1400" dirty="0"/>
                    </a:p>
                  </a:txBody>
                  <a:tcPr/>
                </a:tc>
                <a:tc>
                  <a:txBody>
                    <a:bodyPr/>
                    <a:lstStyle/>
                    <a:p>
                      <a:r>
                        <a:rPr lang="en-PK" sz="1400" b="0" i="0" kern="1200" dirty="0">
                          <a:solidFill>
                            <a:schemeClr val="dk1"/>
                          </a:solidFill>
                          <a:effectLst/>
                          <a:latin typeface="+mn-lt"/>
                          <a:ea typeface="+mn-ea"/>
                          <a:cs typeface="+mn-cs"/>
                        </a:rPr>
                        <a:t>0.92878</a:t>
                      </a:r>
                      <a:endParaRPr lang="en-PK"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Increased models to 530, decreased score. Probably because needed more patterns stored or models weren’t as good as last entry</a:t>
                      </a:r>
                    </a:p>
                  </a:txBody>
                  <a:tcPr/>
                </a:tc>
                <a:extLst>
                  <a:ext uri="{0D108BD9-81ED-4DB2-BD59-A6C34878D82A}">
                    <a16:rowId xmlns:a16="http://schemas.microsoft.com/office/drawing/2014/main" val="3095677505"/>
                  </a:ext>
                </a:extLst>
              </a:tr>
              <a:tr h="785643">
                <a:tc>
                  <a:txBody>
                    <a:bodyPr/>
                    <a:lstStyle/>
                    <a:p>
                      <a:r>
                        <a:rPr lang="en-GB" sz="1400" dirty="0"/>
                        <a:t>39</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dirty="0"/>
                        <a:t>None</a:t>
                      </a:r>
                      <a:endParaRPr lang="en-PK" sz="1400" b="0" dirty="0"/>
                    </a:p>
                  </a:txBody>
                  <a:tcPr/>
                </a:tc>
                <a:tc>
                  <a:txBody>
                    <a:bodyPr/>
                    <a:lstStyle/>
                    <a:p>
                      <a:r>
                        <a:rPr lang="en-GB" sz="1400" b="1" dirty="0"/>
                        <a:t>Stacking</a:t>
                      </a:r>
                      <a:r>
                        <a:rPr lang="en-GB" sz="1400" dirty="0"/>
                        <a:t>, number execution slot 1, number of folds 200, seed 1, meta classifier </a:t>
                      </a:r>
                      <a:r>
                        <a:rPr lang="en-GB" sz="1400" dirty="0" err="1"/>
                        <a:t>ZeroR</a:t>
                      </a:r>
                      <a:endParaRPr lang="en-PK" sz="1400" dirty="0"/>
                    </a:p>
                  </a:txBody>
                  <a:tcPr/>
                </a:tc>
                <a:tc>
                  <a:txBody>
                    <a:bodyPr/>
                    <a:lstStyle/>
                    <a:p>
                      <a:r>
                        <a:rPr lang="en-GB" sz="1400" b="0" dirty="0"/>
                        <a:t>0.50000</a:t>
                      </a:r>
                      <a:endParaRPr lang="en-PK" sz="1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Stacking model default conditions resulted in a bad accuracy</a:t>
                      </a:r>
                    </a:p>
                  </a:txBody>
                  <a:tcPr/>
                </a:tc>
                <a:extLst>
                  <a:ext uri="{0D108BD9-81ED-4DB2-BD59-A6C34878D82A}">
                    <a16:rowId xmlns:a16="http://schemas.microsoft.com/office/drawing/2014/main" val="1238767849"/>
                  </a:ext>
                </a:extLst>
              </a:tr>
              <a:tr h="1014789">
                <a:tc>
                  <a:txBody>
                    <a:bodyPr/>
                    <a:lstStyle/>
                    <a:p>
                      <a:r>
                        <a:rPr lang="en-GB" sz="1400" dirty="0"/>
                        <a:t>40</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(3 nearest neighbour &amp; over sample by 7), seed drawn </a:t>
                      </a:r>
                      <a:r>
                        <a:rPr lang="en-GB" sz="1400" b="1" dirty="0"/>
                        <a:t>460385029409684691</a:t>
                      </a:r>
                      <a:endParaRPr lang="en-PK" sz="1400" b="1" dirty="0"/>
                    </a:p>
                  </a:txBody>
                  <a:tcPr/>
                </a:tc>
                <a:tc>
                  <a:txBody>
                    <a:bodyPr/>
                    <a:lstStyle/>
                    <a:p>
                      <a:r>
                        <a:rPr lang="en-GB" sz="1400" dirty="0"/>
                        <a:t>Tree Ensemble, number of models 520, split criterion information gain, patterns stored 4100, static random seed of model</a:t>
                      </a:r>
                    </a:p>
                    <a:p>
                      <a:r>
                        <a:rPr lang="en-GB" sz="1400" dirty="0"/>
                        <a:t>-</a:t>
                      </a:r>
                      <a:r>
                        <a:rPr lang="en-GB" sz="1400" b="1" dirty="0"/>
                        <a:t>9022717391398165101</a:t>
                      </a:r>
                      <a:endParaRPr lang="en-PK" sz="1400" dirty="0"/>
                    </a:p>
                  </a:txBody>
                  <a:tcPr/>
                </a:tc>
                <a:tc>
                  <a:txBody>
                    <a:bodyPr/>
                    <a:lstStyle/>
                    <a:p>
                      <a:r>
                        <a:rPr lang="en-GB" sz="1400" b="1" dirty="0"/>
                        <a:t>0.92883 (CB)</a:t>
                      </a:r>
                      <a:endParaRPr lang="en-PK"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Increased patterns to 4100, no change in best score.</a:t>
                      </a:r>
                    </a:p>
                  </a:txBody>
                  <a:tcPr/>
                </a:tc>
                <a:extLst>
                  <a:ext uri="{0D108BD9-81ED-4DB2-BD59-A6C34878D82A}">
                    <a16:rowId xmlns:a16="http://schemas.microsoft.com/office/drawing/2014/main" val="532489859"/>
                  </a:ext>
                </a:extLst>
              </a:tr>
              <a:tr h="1014789">
                <a:tc>
                  <a:txBody>
                    <a:bodyPr/>
                    <a:lstStyle/>
                    <a:p>
                      <a:r>
                        <a:rPr lang="en-GB" sz="1400" dirty="0"/>
                        <a:t>41</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(5 nearest neighbour &amp; over sample by 7), seed drawn </a:t>
                      </a:r>
                      <a:r>
                        <a:rPr lang="en-GB" sz="1400" b="1" dirty="0"/>
                        <a:t>460385029409684691</a:t>
                      </a:r>
                      <a:endParaRPr lang="en-PK" sz="1400" b="1" dirty="0"/>
                    </a:p>
                  </a:txBody>
                  <a:tcPr/>
                </a:tc>
                <a:tc>
                  <a:txBody>
                    <a:bodyPr/>
                    <a:lstStyle/>
                    <a:p>
                      <a:r>
                        <a:rPr lang="en-GB" sz="1400" dirty="0"/>
                        <a:t>Tree Ensemble, number of models 520, split criterion information gain, patterns stored 4500, static random seed of model</a:t>
                      </a:r>
                    </a:p>
                    <a:p>
                      <a:r>
                        <a:rPr lang="en-GB" sz="1400" dirty="0"/>
                        <a:t>-</a:t>
                      </a:r>
                      <a:r>
                        <a:rPr lang="en-GB" sz="1400" b="1" dirty="0"/>
                        <a:t>9022717391398165101</a:t>
                      </a:r>
                      <a:endParaRPr lang="en-PK" sz="1400" dirty="0"/>
                    </a:p>
                  </a:txBody>
                  <a:tcPr/>
                </a:tc>
                <a:tc>
                  <a:txBody>
                    <a:bodyPr/>
                    <a:lstStyle/>
                    <a:p>
                      <a:r>
                        <a:rPr lang="en-GB" sz="1400" b="1" dirty="0"/>
                        <a:t>0.93156 (CB)</a:t>
                      </a:r>
                      <a:endParaRPr lang="en-PK"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Increased patterns to 4500 &amp; SMOTE used for 5 nearest neighbours, score increased a lot</a:t>
                      </a:r>
                    </a:p>
                  </a:txBody>
                  <a:tcPr/>
                </a:tc>
                <a:extLst>
                  <a:ext uri="{0D108BD9-81ED-4DB2-BD59-A6C34878D82A}">
                    <a16:rowId xmlns:a16="http://schemas.microsoft.com/office/drawing/2014/main" val="1349549995"/>
                  </a:ext>
                </a:extLst>
              </a:tr>
              <a:tr h="1014789">
                <a:tc>
                  <a:txBody>
                    <a:bodyPr/>
                    <a:lstStyle/>
                    <a:p>
                      <a:r>
                        <a:rPr lang="en-GB" sz="1400" dirty="0"/>
                        <a:t>42</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(5 nearest neighbour &amp; over sample by 7), seed drawn </a:t>
                      </a:r>
                      <a:r>
                        <a:rPr lang="en-GB" sz="1400" b="1" dirty="0"/>
                        <a:t>460385029409684691</a:t>
                      </a:r>
                      <a:endParaRPr lang="en-PK" sz="1400" b="1" dirty="0"/>
                    </a:p>
                  </a:txBody>
                  <a:tcPr/>
                </a:tc>
                <a:tc>
                  <a:txBody>
                    <a:bodyPr/>
                    <a:lstStyle/>
                    <a:p>
                      <a:r>
                        <a:rPr lang="en-GB" sz="1400" dirty="0"/>
                        <a:t>Tree Ensemble, number of models 520, split criterion information gain, patterns stored 4800, static random seed of model</a:t>
                      </a:r>
                    </a:p>
                    <a:p>
                      <a:r>
                        <a:rPr lang="en-GB" sz="1400" dirty="0"/>
                        <a:t>-</a:t>
                      </a:r>
                      <a:r>
                        <a:rPr lang="en-GB" sz="1400" b="1" dirty="0"/>
                        <a:t>9022717391398165101</a:t>
                      </a:r>
                      <a:endParaRPr lang="en-PK" sz="1400" dirty="0"/>
                    </a:p>
                  </a:txBody>
                  <a:tcPr/>
                </a:tc>
                <a:tc>
                  <a:txBody>
                    <a:bodyPr/>
                    <a:lstStyle/>
                    <a:p>
                      <a:r>
                        <a:rPr lang="en-GB" sz="1400" b="1" dirty="0"/>
                        <a:t>0.93156 (CB)</a:t>
                      </a:r>
                      <a:endParaRPr lang="en-PK"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Increased patterns to 4800, but score remained the same</a:t>
                      </a:r>
                    </a:p>
                  </a:txBody>
                  <a:tcPr/>
                </a:tc>
                <a:extLst>
                  <a:ext uri="{0D108BD9-81ED-4DB2-BD59-A6C34878D82A}">
                    <a16:rowId xmlns:a16="http://schemas.microsoft.com/office/drawing/2014/main" val="214070120"/>
                  </a:ext>
                </a:extLst>
              </a:tr>
            </a:tbl>
          </a:graphicData>
        </a:graphic>
      </p:graphicFrame>
    </p:spTree>
    <p:extLst>
      <p:ext uri="{BB962C8B-B14F-4D97-AF65-F5344CB8AC3E}">
        <p14:creationId xmlns:p14="http://schemas.microsoft.com/office/powerpoint/2010/main" val="277644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09C9BE5-0D1B-26EE-F093-A5688DEC4CE9}"/>
              </a:ext>
            </a:extLst>
          </p:cNvPr>
          <p:cNvGraphicFramePr>
            <a:graphicFrameLocks noGrp="1"/>
          </p:cNvGraphicFramePr>
          <p:nvPr>
            <p:ph idx="1"/>
            <p:extLst>
              <p:ext uri="{D42A27DB-BD31-4B8C-83A1-F6EECF244321}">
                <p14:modId xmlns:p14="http://schemas.microsoft.com/office/powerpoint/2010/main" val="3178782235"/>
              </p:ext>
            </p:extLst>
          </p:nvPr>
        </p:nvGraphicFramePr>
        <p:xfrm>
          <a:off x="102833" y="75164"/>
          <a:ext cx="11986334" cy="4206240"/>
        </p:xfrm>
        <a:graphic>
          <a:graphicData uri="http://schemas.openxmlformats.org/drawingml/2006/table">
            <a:tbl>
              <a:tblPr firstRow="1" bandRow="1">
                <a:tableStyleId>{5C22544A-7EE6-4342-B048-85BDC9FD1C3A}</a:tableStyleId>
              </a:tblPr>
              <a:tblGrid>
                <a:gridCol w="1090926">
                  <a:extLst>
                    <a:ext uri="{9D8B030D-6E8A-4147-A177-3AD203B41FA5}">
                      <a16:colId xmlns:a16="http://schemas.microsoft.com/office/drawing/2014/main" val="1389105537"/>
                    </a:ext>
                  </a:extLst>
                </a:gridCol>
                <a:gridCol w="2623639">
                  <a:extLst>
                    <a:ext uri="{9D8B030D-6E8A-4147-A177-3AD203B41FA5}">
                      <a16:colId xmlns:a16="http://schemas.microsoft.com/office/drawing/2014/main" val="1898928588"/>
                    </a:ext>
                  </a:extLst>
                </a:gridCol>
                <a:gridCol w="4080616">
                  <a:extLst>
                    <a:ext uri="{9D8B030D-6E8A-4147-A177-3AD203B41FA5}">
                      <a16:colId xmlns:a16="http://schemas.microsoft.com/office/drawing/2014/main" val="3808171026"/>
                    </a:ext>
                  </a:extLst>
                </a:gridCol>
                <a:gridCol w="1290374">
                  <a:extLst>
                    <a:ext uri="{9D8B030D-6E8A-4147-A177-3AD203B41FA5}">
                      <a16:colId xmlns:a16="http://schemas.microsoft.com/office/drawing/2014/main" val="1884277165"/>
                    </a:ext>
                  </a:extLst>
                </a:gridCol>
                <a:gridCol w="2900779">
                  <a:extLst>
                    <a:ext uri="{9D8B030D-6E8A-4147-A177-3AD203B41FA5}">
                      <a16:colId xmlns:a16="http://schemas.microsoft.com/office/drawing/2014/main" val="1151586659"/>
                    </a:ext>
                  </a:extLst>
                </a:gridCol>
              </a:tblGrid>
              <a:tr h="196937">
                <a:tc>
                  <a:txBody>
                    <a:bodyPr/>
                    <a:lstStyle/>
                    <a:p>
                      <a:r>
                        <a:rPr lang="en-GB" sz="1400" dirty="0"/>
                        <a:t>Entry</a:t>
                      </a:r>
                      <a:endParaRPr lang="en-PK" sz="1400" dirty="0"/>
                    </a:p>
                  </a:txBody>
                  <a:tcPr/>
                </a:tc>
                <a:tc>
                  <a:txBody>
                    <a:bodyPr/>
                    <a:lstStyle/>
                    <a:p>
                      <a:r>
                        <a:rPr lang="en-GB" sz="1400" dirty="0"/>
                        <a:t>Pre-processing techniques</a:t>
                      </a:r>
                      <a:endParaRPr lang="en-PK" sz="1400" dirty="0"/>
                    </a:p>
                  </a:txBody>
                  <a:tcPr/>
                </a:tc>
                <a:tc>
                  <a:txBody>
                    <a:bodyPr/>
                    <a:lstStyle/>
                    <a:p>
                      <a:r>
                        <a:rPr lang="en-GB" sz="1400" dirty="0"/>
                        <a:t>Model configurations</a:t>
                      </a:r>
                      <a:endParaRPr lang="en-PK" sz="1400" dirty="0"/>
                    </a:p>
                  </a:txBody>
                  <a:tcPr/>
                </a:tc>
                <a:tc>
                  <a:txBody>
                    <a:bodyPr/>
                    <a:lstStyle/>
                    <a:p>
                      <a:r>
                        <a:rPr lang="en-GB" sz="1400" dirty="0"/>
                        <a:t>Kaggle Score(%)</a:t>
                      </a:r>
                      <a:endParaRPr lang="en-PK" sz="1400" dirty="0"/>
                    </a:p>
                  </a:txBody>
                  <a:tcPr/>
                </a:tc>
                <a:tc>
                  <a:txBody>
                    <a:bodyPr/>
                    <a:lstStyle/>
                    <a:p>
                      <a:r>
                        <a:rPr lang="en-GB" sz="1400" dirty="0"/>
                        <a:t>Understanding</a:t>
                      </a:r>
                      <a:endParaRPr lang="en-PK" sz="1400" dirty="0"/>
                    </a:p>
                  </a:txBody>
                  <a:tcPr/>
                </a:tc>
                <a:extLst>
                  <a:ext uri="{0D108BD9-81ED-4DB2-BD59-A6C34878D82A}">
                    <a16:rowId xmlns:a16="http://schemas.microsoft.com/office/drawing/2014/main" val="266954975"/>
                  </a:ext>
                </a:extLst>
              </a:tr>
              <a:tr h="718204">
                <a:tc>
                  <a:txBody>
                    <a:bodyPr/>
                    <a:lstStyle/>
                    <a:p>
                      <a:r>
                        <a:rPr lang="en-GB" sz="1400" dirty="0"/>
                        <a:t>43</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I used rule engine to make 3 categories of ‘Age’ and then used SMOTE (5 nearest neighbour &amp; over sample by 7) on training set, seed drawn </a:t>
                      </a:r>
                      <a:r>
                        <a:rPr lang="en-GB" sz="1400" b="1" dirty="0"/>
                        <a:t>460385029409684691</a:t>
                      </a:r>
                    </a:p>
                  </a:txBody>
                  <a:tcPr/>
                </a:tc>
                <a:tc>
                  <a:txBody>
                    <a:bodyPr/>
                    <a:lstStyle/>
                    <a:p>
                      <a:r>
                        <a:rPr lang="en-GB" sz="1400" dirty="0"/>
                        <a:t>Tree Ensemble, number of models 520, split criterion information gain, patterns stored 4900, static random seed of model</a:t>
                      </a:r>
                    </a:p>
                    <a:p>
                      <a:r>
                        <a:rPr lang="en-GB" sz="1400" dirty="0"/>
                        <a:t>-</a:t>
                      </a:r>
                      <a:r>
                        <a:rPr lang="en-GB" sz="1400" b="1" dirty="0"/>
                        <a:t>9022717391398165101</a:t>
                      </a:r>
                      <a:endParaRPr lang="en-PK" sz="1400" dirty="0"/>
                    </a:p>
                    <a:p>
                      <a:endParaRPr lang="en-PK" sz="1400" dirty="0"/>
                    </a:p>
                  </a:txBody>
                  <a:tcPr/>
                </a:tc>
                <a:tc>
                  <a:txBody>
                    <a:bodyPr/>
                    <a:lstStyle/>
                    <a:p>
                      <a:r>
                        <a:rPr lang="en-PK" sz="1400" b="0" i="0" kern="1200" dirty="0">
                          <a:solidFill>
                            <a:schemeClr val="dk1"/>
                          </a:solidFill>
                          <a:effectLst/>
                          <a:latin typeface="+mn-lt"/>
                          <a:ea typeface="+mn-ea"/>
                          <a:cs typeface="+mn-cs"/>
                        </a:rPr>
                        <a:t>0.93042</a:t>
                      </a:r>
                      <a:endParaRPr lang="en-PK"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Categories of age did not improve the score.</a:t>
                      </a:r>
                    </a:p>
                  </a:txBody>
                  <a:tcPr/>
                </a:tc>
                <a:extLst>
                  <a:ext uri="{0D108BD9-81ED-4DB2-BD59-A6C34878D82A}">
                    <a16:rowId xmlns:a16="http://schemas.microsoft.com/office/drawing/2014/main" val="2746618029"/>
                  </a:ext>
                </a:extLst>
              </a:tr>
              <a:tr h="718204">
                <a:tc>
                  <a:txBody>
                    <a:bodyPr/>
                    <a:lstStyle/>
                    <a:p>
                      <a:r>
                        <a:rPr lang="en-GB" sz="1400" dirty="0"/>
                        <a:t>44</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(21 nearest neighbour &amp; over sample by 7) on training set, seed drawn </a:t>
                      </a:r>
                      <a:r>
                        <a:rPr lang="en-GB" sz="1400" b="1" dirty="0"/>
                        <a:t>460385029409684691</a:t>
                      </a:r>
                    </a:p>
                  </a:txBody>
                  <a:tcPr/>
                </a:tc>
                <a:tc>
                  <a:txBody>
                    <a:bodyPr/>
                    <a:lstStyle/>
                    <a:p>
                      <a:r>
                        <a:rPr lang="en-GB" sz="1400" b="1" dirty="0"/>
                        <a:t>Tree Ensemble</a:t>
                      </a:r>
                      <a:r>
                        <a:rPr lang="en-GB" sz="1400" dirty="0"/>
                        <a:t>, number of models 520, split criterion information gain, patterns stored 4900, static random seed of model</a:t>
                      </a:r>
                    </a:p>
                    <a:p>
                      <a:r>
                        <a:rPr lang="en-GB" sz="1400" dirty="0"/>
                        <a:t>-</a:t>
                      </a:r>
                      <a:r>
                        <a:rPr lang="en-GB" sz="1400" b="1" dirty="0"/>
                        <a:t>9022717391398165101</a:t>
                      </a:r>
                      <a:endParaRPr lang="en-PK" sz="1400" dirty="0"/>
                    </a:p>
                  </a:txBody>
                  <a:tcPr/>
                </a:tc>
                <a:tc>
                  <a:txBody>
                    <a:bodyPr/>
                    <a:lstStyle/>
                    <a:p>
                      <a:r>
                        <a:rPr lang="en-PK" sz="1400" b="1" i="0" kern="1200" dirty="0">
                          <a:solidFill>
                            <a:schemeClr val="dk1"/>
                          </a:solidFill>
                          <a:effectLst/>
                          <a:latin typeface="+mn-lt"/>
                          <a:ea typeface="+mn-ea"/>
                          <a:cs typeface="+mn-cs"/>
                        </a:rPr>
                        <a:t>0.93247</a:t>
                      </a:r>
                      <a:r>
                        <a:rPr lang="en-GB" sz="1400" b="1" i="0" kern="1200" dirty="0">
                          <a:solidFill>
                            <a:schemeClr val="dk1"/>
                          </a:solidFill>
                          <a:effectLst/>
                          <a:latin typeface="+mn-lt"/>
                          <a:ea typeface="+mn-ea"/>
                          <a:cs typeface="+mn-cs"/>
                        </a:rPr>
                        <a:t> (PB)</a:t>
                      </a:r>
                      <a:endParaRPr lang="en-PK"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Increasing nearest neighbours increased the score, but I think 21 nearest neighbours were far too much and resulted in overfitting.</a:t>
                      </a:r>
                    </a:p>
                  </a:txBody>
                  <a:tcPr/>
                </a:tc>
                <a:extLst>
                  <a:ext uri="{0D108BD9-81ED-4DB2-BD59-A6C34878D82A}">
                    <a16:rowId xmlns:a16="http://schemas.microsoft.com/office/drawing/2014/main" val="3095677505"/>
                  </a:ext>
                </a:extLst>
              </a:tr>
              <a:tr h="718204">
                <a:tc>
                  <a:txBody>
                    <a:bodyPr/>
                    <a:lstStyle/>
                    <a:p>
                      <a:r>
                        <a:rPr lang="en-GB" sz="1400" dirty="0"/>
                        <a:t>45</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(10 nearest neighbour &amp; oversample minority classes) on training set, seed drawn </a:t>
                      </a:r>
                      <a:r>
                        <a:rPr lang="en-GB" sz="1400" b="1" dirty="0"/>
                        <a:t>460385029409684691</a:t>
                      </a:r>
                    </a:p>
                  </a:txBody>
                  <a:tcPr/>
                </a:tc>
                <a:tc>
                  <a:txBody>
                    <a:bodyPr/>
                    <a:lstStyle/>
                    <a:p>
                      <a:r>
                        <a:rPr lang="en-GB" sz="1400" dirty="0"/>
                        <a:t>Tree Ensemble, number of models 520, split criterion information gain, patterns stored 5200, static random seed of model</a:t>
                      </a:r>
                    </a:p>
                    <a:p>
                      <a:r>
                        <a:rPr lang="en-GB" sz="1400" dirty="0"/>
                        <a:t>-</a:t>
                      </a:r>
                      <a:r>
                        <a:rPr lang="en-GB" sz="1400" b="1" dirty="0"/>
                        <a:t>9022717391398165101</a:t>
                      </a:r>
                      <a:endParaRPr lang="en-PK" sz="1400" dirty="0"/>
                    </a:p>
                  </a:txBody>
                  <a:tcPr/>
                </a:tc>
                <a:tc>
                  <a:txBody>
                    <a:bodyPr/>
                    <a:lstStyle/>
                    <a:p>
                      <a:r>
                        <a:rPr lang="en-PK" sz="1400" b="0" i="0" kern="1200" dirty="0">
                          <a:solidFill>
                            <a:schemeClr val="dk1"/>
                          </a:solidFill>
                          <a:effectLst/>
                          <a:latin typeface="+mn-lt"/>
                          <a:ea typeface="+mn-ea"/>
                          <a:cs typeface="+mn-cs"/>
                        </a:rPr>
                        <a:t>0.92430</a:t>
                      </a:r>
                      <a:endParaRPr lang="en-PK"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Oversampling the minority classes was not useful for improving the score.</a:t>
                      </a:r>
                    </a:p>
                  </a:txBody>
                  <a:tcPr/>
                </a:tc>
                <a:extLst>
                  <a:ext uri="{0D108BD9-81ED-4DB2-BD59-A6C34878D82A}">
                    <a16:rowId xmlns:a16="http://schemas.microsoft.com/office/drawing/2014/main" val="1470014420"/>
                  </a:ext>
                </a:extLst>
              </a:tr>
            </a:tbl>
          </a:graphicData>
        </a:graphic>
      </p:graphicFrame>
      <p:sp>
        <p:nvSpPr>
          <p:cNvPr id="2" name="TextBox 1">
            <a:extLst>
              <a:ext uri="{FF2B5EF4-FFF2-40B4-BE49-F238E27FC236}">
                <a16:creationId xmlns:a16="http://schemas.microsoft.com/office/drawing/2014/main" id="{1699BA0E-5866-F243-71F4-3F03724D6CC5}"/>
              </a:ext>
            </a:extLst>
          </p:cNvPr>
          <p:cNvSpPr txBox="1"/>
          <p:nvPr/>
        </p:nvSpPr>
        <p:spPr>
          <a:xfrm>
            <a:off x="2201662" y="6338324"/>
            <a:ext cx="10486008" cy="369332"/>
          </a:xfrm>
          <a:prstGeom prst="rect">
            <a:avLst/>
          </a:prstGeom>
          <a:noFill/>
        </p:spPr>
        <p:txBody>
          <a:bodyPr wrap="square" rtlCol="0">
            <a:spAutoFit/>
          </a:bodyPr>
          <a:lstStyle/>
          <a:p>
            <a:r>
              <a:rPr lang="en-GB" dirty="0"/>
              <a:t>PB = Personal Best | CB = Competition Best (At the time entered)</a:t>
            </a:r>
            <a:endParaRPr lang="en-PK" dirty="0"/>
          </a:p>
        </p:txBody>
      </p:sp>
    </p:spTree>
    <p:extLst>
      <p:ext uri="{BB962C8B-B14F-4D97-AF65-F5344CB8AC3E}">
        <p14:creationId xmlns:p14="http://schemas.microsoft.com/office/powerpoint/2010/main" val="252102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F9EB-14C9-0096-97D9-4C62CE4CF63E}"/>
              </a:ext>
            </a:extLst>
          </p:cNvPr>
          <p:cNvSpPr>
            <a:spLocks noGrp="1"/>
          </p:cNvSpPr>
          <p:nvPr>
            <p:ph type="title"/>
          </p:nvPr>
        </p:nvSpPr>
        <p:spPr/>
        <p:txBody>
          <a:bodyPr/>
          <a:lstStyle/>
          <a:p>
            <a:pPr algn="ctr"/>
            <a:r>
              <a:rPr lang="en-GB" dirty="0"/>
              <a:t>Overall findings &amp; insights</a:t>
            </a:r>
            <a:endParaRPr lang="en-PK" dirty="0"/>
          </a:p>
        </p:txBody>
      </p:sp>
      <p:sp>
        <p:nvSpPr>
          <p:cNvPr id="3" name="Content Placeholder 2">
            <a:extLst>
              <a:ext uri="{FF2B5EF4-FFF2-40B4-BE49-F238E27FC236}">
                <a16:creationId xmlns:a16="http://schemas.microsoft.com/office/drawing/2014/main" id="{4836180B-9039-D37F-0CFE-BC803BB5B219}"/>
              </a:ext>
            </a:extLst>
          </p:cNvPr>
          <p:cNvSpPr>
            <a:spLocks noGrp="1"/>
          </p:cNvSpPr>
          <p:nvPr>
            <p:ph idx="1"/>
          </p:nvPr>
        </p:nvSpPr>
        <p:spPr>
          <a:xfrm>
            <a:off x="417250" y="1482571"/>
            <a:ext cx="10795247" cy="4765829"/>
          </a:xfrm>
        </p:spPr>
        <p:txBody>
          <a:bodyPr>
            <a:normAutofit/>
          </a:bodyPr>
          <a:lstStyle/>
          <a:p>
            <a:r>
              <a:rPr lang="en-GB" dirty="0"/>
              <a:t>The best model for the dataset for me was definitely ‘Tree Ensemble’, because with continuous values it doesn’t lose necessary information. Tree ensemble also had more configurations options than ‘Random Forest’ such as midpoint splits. Naïve Bayes worked better with categorical data compared to continuous values.</a:t>
            </a:r>
          </a:p>
          <a:p>
            <a:r>
              <a:rPr lang="en-GB" dirty="0"/>
              <a:t>The best split criterion for the dataset was definitely ‘information gain’.</a:t>
            </a:r>
          </a:p>
          <a:p>
            <a:r>
              <a:rPr lang="en-GB" dirty="0"/>
              <a:t>Transformation techniques of column such as ‘SMOTE’ increased the score massively, and transformation technique of rows such as ‘Bootstrap Sampling’ also improved the score. I also used ‘Linear Correlation’, but that wasn’t as helpful for improving the score as the models were losing necessary information.</a:t>
            </a:r>
          </a:p>
          <a:p>
            <a:r>
              <a:rPr lang="en-GB" dirty="0"/>
              <a:t>The challenges I faced were finding the best model for the score, which I found out through trial and error. After finding the best model, I then started finding the best configurations of that model to improve the score. After research about the best sampling techniques, and also through trial and error, I found out the best sampling technique ‘SMOTE’ which made my score the best at the time I entered it. </a:t>
            </a:r>
          </a:p>
        </p:txBody>
      </p:sp>
    </p:spTree>
    <p:extLst>
      <p:ext uri="{BB962C8B-B14F-4D97-AF65-F5344CB8AC3E}">
        <p14:creationId xmlns:p14="http://schemas.microsoft.com/office/powerpoint/2010/main" val="206502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3279-F92B-1C97-3DC1-B0BD4E9870FF}"/>
              </a:ext>
            </a:extLst>
          </p:cNvPr>
          <p:cNvSpPr>
            <a:spLocks noGrp="1"/>
          </p:cNvSpPr>
          <p:nvPr>
            <p:ph type="title"/>
          </p:nvPr>
        </p:nvSpPr>
        <p:spPr/>
        <p:txBody>
          <a:bodyPr/>
          <a:lstStyle/>
          <a:p>
            <a:pPr algn="ctr"/>
            <a:r>
              <a:rPr lang="en-GB" dirty="0"/>
              <a:t>Data Understanding</a:t>
            </a:r>
            <a:endParaRPr lang="en-PK" dirty="0"/>
          </a:p>
        </p:txBody>
      </p:sp>
      <p:pic>
        <p:nvPicPr>
          <p:cNvPr id="9" name="Content Placeholder 8">
            <a:extLst>
              <a:ext uri="{FF2B5EF4-FFF2-40B4-BE49-F238E27FC236}">
                <a16:creationId xmlns:a16="http://schemas.microsoft.com/office/drawing/2014/main" id="{E9C66F39-D73B-307B-9CC7-8FB187741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657" y="1442739"/>
            <a:ext cx="4001835" cy="3703641"/>
          </a:xfrm>
        </p:spPr>
      </p:pic>
      <p:sp>
        <p:nvSpPr>
          <p:cNvPr id="11" name="TextBox 10">
            <a:extLst>
              <a:ext uri="{FF2B5EF4-FFF2-40B4-BE49-F238E27FC236}">
                <a16:creationId xmlns:a16="http://schemas.microsoft.com/office/drawing/2014/main" id="{F73737C4-E350-680B-B8DB-D7428FC5867A}"/>
              </a:ext>
            </a:extLst>
          </p:cNvPr>
          <p:cNvSpPr txBox="1"/>
          <p:nvPr/>
        </p:nvSpPr>
        <p:spPr>
          <a:xfrm>
            <a:off x="7741327" y="1389566"/>
            <a:ext cx="4227016" cy="3970318"/>
          </a:xfrm>
          <a:prstGeom prst="rect">
            <a:avLst/>
          </a:prstGeom>
          <a:noFill/>
        </p:spPr>
        <p:txBody>
          <a:bodyPr wrap="square" rtlCol="0">
            <a:spAutoFit/>
          </a:bodyPr>
          <a:lstStyle/>
          <a:p>
            <a:pPr marL="342900" indent="-342900">
              <a:buFont typeface="+mj-lt"/>
              <a:buAutoNum type="arabicPeriod"/>
            </a:pPr>
            <a:r>
              <a:rPr lang="en-GB" dirty="0"/>
              <a:t>Using Statistics Node, I understood that the age column histogram had a lot of variance from the min age of 18 and max age of 95. This was good information for me to make categories of ages.</a:t>
            </a:r>
          </a:p>
          <a:p>
            <a:pPr marL="342900" indent="-342900">
              <a:buFont typeface="+mj-lt"/>
              <a:buAutoNum type="arabicPeriod"/>
            </a:pPr>
            <a:r>
              <a:rPr lang="en-GB" dirty="0"/>
              <a:t>Through Linear correlation node, I understood that the columns most correlated to probability ‘y’ were ‘job’, ‘marital’, ‘education’, ‘default’, ‘housing’, ‘loan’, ‘contact’, ‘month’, ‘poutcome’.</a:t>
            </a:r>
          </a:p>
          <a:p>
            <a:endParaRPr lang="en-PK" dirty="0"/>
          </a:p>
        </p:txBody>
      </p:sp>
      <p:pic>
        <p:nvPicPr>
          <p:cNvPr id="13" name="Picture 12">
            <a:extLst>
              <a:ext uri="{FF2B5EF4-FFF2-40B4-BE49-F238E27FC236}">
                <a16:creationId xmlns:a16="http://schemas.microsoft.com/office/drawing/2014/main" id="{7684ECB8-F2EF-EBB7-BD94-39134CE78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57" y="5295461"/>
            <a:ext cx="7516105" cy="883398"/>
          </a:xfrm>
          <a:prstGeom prst="rect">
            <a:avLst/>
          </a:prstGeom>
        </p:spPr>
      </p:pic>
      <p:pic>
        <p:nvPicPr>
          <p:cNvPr id="17" name="Picture 16">
            <a:extLst>
              <a:ext uri="{FF2B5EF4-FFF2-40B4-BE49-F238E27FC236}">
                <a16:creationId xmlns:a16="http://schemas.microsoft.com/office/drawing/2014/main" id="{282D55A6-C1B0-FD16-19E7-B474905CC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465" y="1442739"/>
            <a:ext cx="3429297" cy="3703641"/>
          </a:xfrm>
          <a:prstGeom prst="rect">
            <a:avLst/>
          </a:prstGeom>
        </p:spPr>
      </p:pic>
    </p:spTree>
    <p:extLst>
      <p:ext uri="{BB962C8B-B14F-4D97-AF65-F5344CB8AC3E}">
        <p14:creationId xmlns:p14="http://schemas.microsoft.com/office/powerpoint/2010/main" val="289761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25D5-81A2-DE6E-EE11-0933FEBB9B03}"/>
              </a:ext>
            </a:extLst>
          </p:cNvPr>
          <p:cNvSpPr>
            <a:spLocks noGrp="1"/>
          </p:cNvSpPr>
          <p:nvPr>
            <p:ph type="title"/>
          </p:nvPr>
        </p:nvSpPr>
        <p:spPr>
          <a:xfrm>
            <a:off x="726010" y="434921"/>
            <a:ext cx="9404723" cy="1400530"/>
          </a:xfrm>
        </p:spPr>
        <p:txBody>
          <a:bodyPr/>
          <a:lstStyle/>
          <a:p>
            <a:pPr algn="ctr"/>
            <a:r>
              <a:rPr lang="en-GB" dirty="0"/>
              <a:t>Explaining Work Flow</a:t>
            </a:r>
            <a:endParaRPr lang="en-PK" dirty="0"/>
          </a:p>
        </p:txBody>
      </p:sp>
      <p:pic>
        <p:nvPicPr>
          <p:cNvPr id="14" name="Content Placeholder 13">
            <a:extLst>
              <a:ext uri="{FF2B5EF4-FFF2-40B4-BE49-F238E27FC236}">
                <a16:creationId xmlns:a16="http://schemas.microsoft.com/office/drawing/2014/main" id="{449A2B59-2146-B617-0427-A22BDBC932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2881" y="1344929"/>
            <a:ext cx="7836023" cy="5069230"/>
          </a:xfrm>
        </p:spPr>
      </p:pic>
    </p:spTree>
    <p:extLst>
      <p:ext uri="{BB962C8B-B14F-4D97-AF65-F5344CB8AC3E}">
        <p14:creationId xmlns:p14="http://schemas.microsoft.com/office/powerpoint/2010/main" val="234096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55FC-5A9D-DBC8-F2CE-62E6B3657FFA}"/>
              </a:ext>
            </a:extLst>
          </p:cNvPr>
          <p:cNvSpPr>
            <a:spLocks noGrp="1"/>
          </p:cNvSpPr>
          <p:nvPr>
            <p:ph type="title"/>
          </p:nvPr>
        </p:nvSpPr>
        <p:spPr/>
        <p:txBody>
          <a:bodyPr/>
          <a:lstStyle/>
          <a:p>
            <a:pPr algn="ctr"/>
            <a:r>
              <a:rPr lang="en-GB" dirty="0"/>
              <a:t>Explaining Work Flow (2)</a:t>
            </a:r>
            <a:endParaRPr lang="en-PK" dirty="0"/>
          </a:p>
        </p:txBody>
      </p:sp>
      <p:sp>
        <p:nvSpPr>
          <p:cNvPr id="4" name="TextBox 3">
            <a:extLst>
              <a:ext uri="{FF2B5EF4-FFF2-40B4-BE49-F238E27FC236}">
                <a16:creationId xmlns:a16="http://schemas.microsoft.com/office/drawing/2014/main" id="{3EE90FEA-D9CF-47CC-4650-114BCB4FA496}"/>
              </a:ext>
            </a:extLst>
          </p:cNvPr>
          <p:cNvSpPr txBox="1"/>
          <p:nvPr/>
        </p:nvSpPr>
        <p:spPr>
          <a:xfrm>
            <a:off x="4740673" y="1483916"/>
            <a:ext cx="7288567" cy="2862322"/>
          </a:xfrm>
          <a:prstGeom prst="rect">
            <a:avLst/>
          </a:prstGeom>
          <a:noFill/>
        </p:spPr>
        <p:txBody>
          <a:bodyPr wrap="square" rtlCol="0">
            <a:spAutoFit/>
          </a:bodyPr>
          <a:lstStyle/>
          <a:p>
            <a:r>
              <a:rPr lang="en-GB" sz="1600" b="1" u="sng" dirty="0" err="1"/>
              <a:t>Modeling</a:t>
            </a:r>
            <a:r>
              <a:rPr lang="en-GB" sz="1600" dirty="0"/>
              <a:t>:-</a:t>
            </a:r>
          </a:p>
          <a:p>
            <a:pPr marL="342900" indent="-342900">
              <a:buFont typeface="+mj-lt"/>
              <a:buAutoNum type="arabicPeriod"/>
            </a:pPr>
            <a:r>
              <a:rPr lang="en-GB" sz="1600" dirty="0"/>
              <a:t>I used a variety of models such as Random Forest, Tree Ensemble, Decision Tree, Naïve Bayes, Gradient Boosted Trees, Stacking. Out of all these models, Tree Ensemble &amp; Random Forest were the best</a:t>
            </a:r>
          </a:p>
          <a:p>
            <a:pPr marL="342900" indent="-342900">
              <a:buFont typeface="+mj-lt"/>
              <a:buAutoNum type="arabicPeriod"/>
            </a:pPr>
            <a:r>
              <a:rPr lang="en-GB" sz="1600" dirty="0"/>
              <a:t>Increasing the number of models and patterns to learn, increased the accuracy but slowed down processing time</a:t>
            </a:r>
          </a:p>
          <a:p>
            <a:pPr marL="342900" indent="-342900">
              <a:buFont typeface="+mj-lt"/>
              <a:buAutoNum type="arabicPeriod"/>
            </a:pPr>
            <a:r>
              <a:rPr lang="en-GB" sz="1600" dirty="0"/>
              <a:t>Best split criterion was ‘Information gain’ amongst all criterions</a:t>
            </a:r>
          </a:p>
          <a:p>
            <a:pPr marL="342900" indent="-342900">
              <a:buFont typeface="+mj-lt"/>
              <a:buAutoNum type="arabicPeriod"/>
            </a:pPr>
            <a:r>
              <a:rPr lang="en-GB" sz="1600" dirty="0"/>
              <a:t>Using different random seeds also improved the accuracy sometimes</a:t>
            </a:r>
          </a:p>
          <a:p>
            <a:endParaRPr lang="en-GB" dirty="0"/>
          </a:p>
          <a:p>
            <a:endParaRPr lang="en-GB" b="1" u="sng" dirty="0"/>
          </a:p>
        </p:txBody>
      </p:sp>
      <p:sp>
        <p:nvSpPr>
          <p:cNvPr id="5" name="TextBox 4">
            <a:extLst>
              <a:ext uri="{FF2B5EF4-FFF2-40B4-BE49-F238E27FC236}">
                <a16:creationId xmlns:a16="http://schemas.microsoft.com/office/drawing/2014/main" id="{4D1769F0-FC12-7470-387F-6598EE28E848}"/>
              </a:ext>
            </a:extLst>
          </p:cNvPr>
          <p:cNvSpPr txBox="1"/>
          <p:nvPr/>
        </p:nvSpPr>
        <p:spPr>
          <a:xfrm>
            <a:off x="4740673" y="4204534"/>
            <a:ext cx="7182038" cy="1600438"/>
          </a:xfrm>
          <a:prstGeom prst="rect">
            <a:avLst/>
          </a:prstGeom>
          <a:noFill/>
        </p:spPr>
        <p:txBody>
          <a:bodyPr wrap="square" rtlCol="0">
            <a:spAutoFit/>
          </a:bodyPr>
          <a:lstStyle/>
          <a:p>
            <a:r>
              <a:rPr lang="en-GB" b="1" u="sng" dirty="0"/>
              <a:t>Evaluation</a:t>
            </a:r>
            <a:r>
              <a:rPr lang="en-GB" dirty="0"/>
              <a:t>:-</a:t>
            </a:r>
          </a:p>
          <a:p>
            <a:pPr marL="342900" indent="-342900">
              <a:buFont typeface="+mj-lt"/>
              <a:buAutoNum type="arabicPeriod"/>
            </a:pPr>
            <a:r>
              <a:rPr lang="en-GB" sz="1600" dirty="0"/>
              <a:t>Sometimes, I tested different conditions of models by bootstrap sampling or partitioning the training set, and checking the accuracy using the ‘Scorer’ node.</a:t>
            </a:r>
          </a:p>
          <a:p>
            <a:pPr marL="342900" indent="-342900">
              <a:buFont typeface="+mj-lt"/>
              <a:buAutoNum type="arabicPeriod"/>
            </a:pPr>
            <a:r>
              <a:rPr lang="en-GB" sz="1600" dirty="0"/>
              <a:t>Mostly, I used the Kaggle scoring system to evaluate if the given entry was better than the last.</a:t>
            </a:r>
            <a:endParaRPr lang="en-PK" sz="1600" dirty="0"/>
          </a:p>
        </p:txBody>
      </p:sp>
      <p:sp>
        <p:nvSpPr>
          <p:cNvPr id="8" name="TextBox 7">
            <a:extLst>
              <a:ext uri="{FF2B5EF4-FFF2-40B4-BE49-F238E27FC236}">
                <a16:creationId xmlns:a16="http://schemas.microsoft.com/office/drawing/2014/main" id="{062CD8BD-2932-D5A2-75BD-99381C7DC7B3}"/>
              </a:ext>
            </a:extLst>
          </p:cNvPr>
          <p:cNvSpPr txBox="1"/>
          <p:nvPr/>
        </p:nvSpPr>
        <p:spPr>
          <a:xfrm>
            <a:off x="0" y="1483916"/>
            <a:ext cx="4669654" cy="5262979"/>
          </a:xfrm>
          <a:prstGeom prst="rect">
            <a:avLst/>
          </a:prstGeom>
          <a:noFill/>
        </p:spPr>
        <p:txBody>
          <a:bodyPr wrap="square" rtlCol="0">
            <a:spAutoFit/>
          </a:bodyPr>
          <a:lstStyle/>
          <a:p>
            <a:r>
              <a:rPr lang="en-GB" sz="1600" b="1" u="sng" dirty="0"/>
              <a:t>Data Preparation</a:t>
            </a:r>
            <a:r>
              <a:rPr lang="en-GB" sz="1600" b="1" dirty="0"/>
              <a:t>:- </a:t>
            </a:r>
          </a:p>
          <a:p>
            <a:pPr marL="342900" indent="-342900">
              <a:buAutoNum type="arabicPeriod"/>
            </a:pPr>
            <a:r>
              <a:rPr lang="en-GB" sz="1600" dirty="0"/>
              <a:t>For reading the ‘Training set’ and ‘Test set’, I used ‘CSV Reader’.</a:t>
            </a:r>
          </a:p>
          <a:p>
            <a:pPr marL="342900" indent="-342900">
              <a:buAutoNum type="arabicPeriod"/>
            </a:pPr>
            <a:r>
              <a:rPr lang="en-GB" sz="1600" dirty="0"/>
              <a:t>For increasing the rows of the training set from 60,000 to 300,000+ rows, I used 2 sampling methods. 1) Bootstrap Sampling, by which it resamples dataset many times. 2) SMOTE (Synthetic Minority Over-Sampling Technique), by which it increases number of rows in a balanced way.</a:t>
            </a:r>
          </a:p>
          <a:p>
            <a:pPr marL="342900" indent="-342900">
              <a:buAutoNum type="arabicPeriod"/>
            </a:pPr>
            <a:r>
              <a:rPr lang="en-GB" sz="1600" dirty="0"/>
              <a:t>I used ‘Rule Engine’ for some entries to categorise or bin the ‘Age’ column of training set into (Teens, Young Adults, Seniors).</a:t>
            </a:r>
          </a:p>
          <a:p>
            <a:pPr marL="342900" indent="-342900">
              <a:buAutoNum type="arabicPeriod"/>
            </a:pPr>
            <a:r>
              <a:rPr lang="en-GB" sz="1600" dirty="0"/>
              <a:t>I used ‘Linear Correlation’ for some entries to know which columns most positively impacted the probability ‘y’, and then filtered them through ‘Correlation Filter’ node.</a:t>
            </a:r>
          </a:p>
          <a:p>
            <a:pPr marL="342900" indent="-342900">
              <a:buAutoNum type="arabicPeriod"/>
            </a:pPr>
            <a:r>
              <a:rPr lang="en-GB" sz="1600" dirty="0"/>
              <a:t>There were no missing values in data set.</a:t>
            </a:r>
          </a:p>
        </p:txBody>
      </p:sp>
    </p:spTree>
    <p:extLst>
      <p:ext uri="{BB962C8B-B14F-4D97-AF65-F5344CB8AC3E}">
        <p14:creationId xmlns:p14="http://schemas.microsoft.com/office/powerpoint/2010/main" val="365052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09C9BE5-0D1B-26EE-F093-A5688DEC4CE9}"/>
              </a:ext>
            </a:extLst>
          </p:cNvPr>
          <p:cNvGraphicFramePr>
            <a:graphicFrameLocks noGrp="1"/>
          </p:cNvGraphicFramePr>
          <p:nvPr>
            <p:ph idx="1"/>
            <p:extLst>
              <p:ext uri="{D42A27DB-BD31-4B8C-83A1-F6EECF244321}">
                <p14:modId xmlns:p14="http://schemas.microsoft.com/office/powerpoint/2010/main" val="1945906095"/>
              </p:ext>
            </p:extLst>
          </p:nvPr>
        </p:nvGraphicFramePr>
        <p:xfrm>
          <a:off x="71020" y="79899"/>
          <a:ext cx="11967099" cy="6702639"/>
        </p:xfrm>
        <a:graphic>
          <a:graphicData uri="http://schemas.openxmlformats.org/drawingml/2006/table">
            <a:tbl>
              <a:tblPr firstRow="1" bandRow="1">
                <a:tableStyleId>{5C22544A-7EE6-4342-B048-85BDC9FD1C3A}</a:tableStyleId>
              </a:tblPr>
              <a:tblGrid>
                <a:gridCol w="1073148">
                  <a:extLst>
                    <a:ext uri="{9D8B030D-6E8A-4147-A177-3AD203B41FA5}">
                      <a16:colId xmlns:a16="http://schemas.microsoft.com/office/drawing/2014/main" val="1389105537"/>
                    </a:ext>
                  </a:extLst>
                </a:gridCol>
                <a:gridCol w="2400521">
                  <a:extLst>
                    <a:ext uri="{9D8B030D-6E8A-4147-A177-3AD203B41FA5}">
                      <a16:colId xmlns:a16="http://schemas.microsoft.com/office/drawing/2014/main" val="1898928588"/>
                    </a:ext>
                  </a:extLst>
                </a:gridCol>
                <a:gridCol w="3706590">
                  <a:extLst>
                    <a:ext uri="{9D8B030D-6E8A-4147-A177-3AD203B41FA5}">
                      <a16:colId xmlns:a16="http://schemas.microsoft.com/office/drawing/2014/main" val="3808171026"/>
                    </a:ext>
                  </a:extLst>
                </a:gridCol>
                <a:gridCol w="1492298">
                  <a:extLst>
                    <a:ext uri="{9D8B030D-6E8A-4147-A177-3AD203B41FA5}">
                      <a16:colId xmlns:a16="http://schemas.microsoft.com/office/drawing/2014/main" val="1884277165"/>
                    </a:ext>
                  </a:extLst>
                </a:gridCol>
                <a:gridCol w="3294542">
                  <a:extLst>
                    <a:ext uri="{9D8B030D-6E8A-4147-A177-3AD203B41FA5}">
                      <a16:colId xmlns:a16="http://schemas.microsoft.com/office/drawing/2014/main" val="1151586659"/>
                    </a:ext>
                  </a:extLst>
                </a:gridCol>
              </a:tblGrid>
              <a:tr h="642708">
                <a:tc>
                  <a:txBody>
                    <a:bodyPr/>
                    <a:lstStyle/>
                    <a:p>
                      <a:r>
                        <a:rPr lang="en-GB" sz="1400" dirty="0"/>
                        <a:t>Entry</a:t>
                      </a:r>
                      <a:endParaRPr lang="en-PK" sz="1400" dirty="0"/>
                    </a:p>
                  </a:txBody>
                  <a:tcPr/>
                </a:tc>
                <a:tc>
                  <a:txBody>
                    <a:bodyPr/>
                    <a:lstStyle/>
                    <a:p>
                      <a:r>
                        <a:rPr lang="en-GB" sz="1400" dirty="0"/>
                        <a:t>Pre-processing techniques</a:t>
                      </a:r>
                      <a:endParaRPr lang="en-PK" sz="1400" dirty="0"/>
                    </a:p>
                  </a:txBody>
                  <a:tcPr/>
                </a:tc>
                <a:tc>
                  <a:txBody>
                    <a:bodyPr/>
                    <a:lstStyle/>
                    <a:p>
                      <a:r>
                        <a:rPr lang="en-GB" sz="1400" dirty="0"/>
                        <a:t>Model configurations</a:t>
                      </a:r>
                      <a:endParaRPr lang="en-PK" sz="1400" dirty="0"/>
                    </a:p>
                  </a:txBody>
                  <a:tcPr/>
                </a:tc>
                <a:tc>
                  <a:txBody>
                    <a:bodyPr/>
                    <a:lstStyle/>
                    <a:p>
                      <a:r>
                        <a:rPr lang="en-GB" sz="1400" dirty="0"/>
                        <a:t>Kaggle Score (%)</a:t>
                      </a:r>
                      <a:endParaRPr lang="en-PK" sz="1400" dirty="0"/>
                    </a:p>
                  </a:txBody>
                  <a:tcPr/>
                </a:tc>
                <a:tc>
                  <a:txBody>
                    <a:bodyPr/>
                    <a:lstStyle/>
                    <a:p>
                      <a:r>
                        <a:rPr lang="en-GB" sz="1400" dirty="0"/>
                        <a:t>Understanding</a:t>
                      </a:r>
                      <a:endParaRPr lang="en-PK" sz="1400" dirty="0"/>
                    </a:p>
                  </a:txBody>
                  <a:tcPr/>
                </a:tc>
                <a:extLst>
                  <a:ext uri="{0D108BD9-81ED-4DB2-BD59-A6C34878D82A}">
                    <a16:rowId xmlns:a16="http://schemas.microsoft.com/office/drawing/2014/main" val="266954975"/>
                  </a:ext>
                </a:extLst>
              </a:tr>
              <a:tr h="723827">
                <a:tc>
                  <a:txBody>
                    <a:bodyPr/>
                    <a:lstStyle/>
                    <a:p>
                      <a:r>
                        <a:rPr lang="en-GB" sz="1400" dirty="0"/>
                        <a:t>1</a:t>
                      </a:r>
                      <a:endParaRPr lang="en-PK" sz="1400" dirty="0"/>
                    </a:p>
                  </a:txBody>
                  <a:tcPr/>
                </a:tc>
                <a:tc>
                  <a:txBody>
                    <a:bodyPr/>
                    <a:lstStyle/>
                    <a:p>
                      <a:r>
                        <a:rPr lang="en-GB" sz="1400" dirty="0"/>
                        <a:t>None</a:t>
                      </a:r>
                      <a:endParaRPr lang="en-PK" sz="1400" dirty="0"/>
                    </a:p>
                  </a:txBody>
                  <a:tcPr/>
                </a:tc>
                <a:tc>
                  <a:txBody>
                    <a:bodyPr/>
                    <a:lstStyle/>
                    <a:p>
                      <a:r>
                        <a:rPr lang="en-GB" sz="1400" dirty="0"/>
                        <a:t>Random Forest Method</a:t>
                      </a:r>
                      <a:endParaRPr lang="en-PK" sz="1400" dirty="0"/>
                    </a:p>
                  </a:txBody>
                  <a:tcPr/>
                </a:tc>
                <a:tc>
                  <a:txBody>
                    <a:bodyPr/>
                    <a:lstStyle/>
                    <a:p>
                      <a:r>
                        <a:rPr lang="en-GB" sz="1400" dirty="0"/>
                        <a:t>0.08136</a:t>
                      </a:r>
                      <a:endParaRPr lang="en-PK" sz="1400" dirty="0"/>
                    </a:p>
                  </a:txBody>
                  <a:tcPr/>
                </a:tc>
                <a:tc>
                  <a:txBody>
                    <a:bodyPr/>
                    <a:lstStyle/>
                    <a:p>
                      <a:r>
                        <a:rPr lang="en-GB" sz="1400" dirty="0"/>
                        <a:t>The wrong column (p(y=no)) was the result</a:t>
                      </a:r>
                      <a:endParaRPr lang="en-PK" sz="1400" dirty="0"/>
                    </a:p>
                  </a:txBody>
                  <a:tcPr/>
                </a:tc>
                <a:extLst>
                  <a:ext uri="{0D108BD9-81ED-4DB2-BD59-A6C34878D82A}">
                    <a16:rowId xmlns:a16="http://schemas.microsoft.com/office/drawing/2014/main" val="2746618029"/>
                  </a:ext>
                </a:extLst>
              </a:tr>
              <a:tr h="375883">
                <a:tc>
                  <a:txBody>
                    <a:bodyPr/>
                    <a:lstStyle/>
                    <a:p>
                      <a:r>
                        <a:rPr lang="en-GB" sz="1400" dirty="0"/>
                        <a:t>2</a:t>
                      </a:r>
                      <a:endParaRPr lang="en-PK" sz="1400" dirty="0"/>
                    </a:p>
                  </a:txBody>
                  <a:tcPr/>
                </a:tc>
                <a:tc>
                  <a:txBody>
                    <a:bodyPr/>
                    <a:lstStyle/>
                    <a:p>
                      <a:r>
                        <a:rPr lang="en-GB" sz="1400" dirty="0"/>
                        <a:t>None</a:t>
                      </a:r>
                      <a:endParaRPr lang="en-PK" sz="1400" dirty="0"/>
                    </a:p>
                  </a:txBody>
                  <a:tcPr/>
                </a:tc>
                <a:tc>
                  <a:txBody>
                    <a:bodyPr/>
                    <a:lstStyle/>
                    <a:p>
                      <a:r>
                        <a:rPr lang="en-GB" sz="1400" b="0" dirty="0"/>
                        <a:t>Random Forest Method</a:t>
                      </a:r>
                      <a:endParaRPr lang="en-PK" sz="1400" b="0" dirty="0"/>
                    </a:p>
                  </a:txBody>
                  <a:tcPr/>
                </a:tc>
                <a:tc>
                  <a:txBody>
                    <a:bodyPr/>
                    <a:lstStyle/>
                    <a:p>
                      <a:r>
                        <a:rPr lang="en-GB" sz="1400" b="1" dirty="0"/>
                        <a:t>0.91863 (PB)</a:t>
                      </a:r>
                      <a:endParaRPr lang="en-PK" sz="1400" b="1" dirty="0"/>
                    </a:p>
                  </a:txBody>
                  <a:tcPr/>
                </a:tc>
                <a:tc>
                  <a:txBody>
                    <a:bodyPr/>
                    <a:lstStyle/>
                    <a:p>
                      <a:r>
                        <a:rPr lang="en-GB" sz="1400" dirty="0"/>
                        <a:t>Corrected column</a:t>
                      </a:r>
                      <a:endParaRPr lang="en-PK" sz="1400" dirty="0"/>
                    </a:p>
                  </a:txBody>
                  <a:tcPr/>
                </a:tc>
                <a:extLst>
                  <a:ext uri="{0D108BD9-81ED-4DB2-BD59-A6C34878D82A}">
                    <a16:rowId xmlns:a16="http://schemas.microsoft.com/office/drawing/2014/main" val="2581790211"/>
                  </a:ext>
                </a:extLst>
              </a:tr>
              <a:tr h="375883">
                <a:tc>
                  <a:txBody>
                    <a:bodyPr/>
                    <a:lstStyle/>
                    <a:p>
                      <a:r>
                        <a:rPr lang="en-GB" sz="1400" dirty="0"/>
                        <a:t>3</a:t>
                      </a:r>
                      <a:endParaRPr lang="en-PK" sz="1400" dirty="0"/>
                    </a:p>
                  </a:txBody>
                  <a:tcPr/>
                </a:tc>
                <a:tc>
                  <a:txBody>
                    <a:bodyPr/>
                    <a:lstStyle/>
                    <a:p>
                      <a:r>
                        <a:rPr lang="en-GB" sz="1400" dirty="0"/>
                        <a:t>None</a:t>
                      </a:r>
                      <a:endParaRPr lang="en-PK" sz="1400" dirty="0"/>
                    </a:p>
                  </a:txBody>
                  <a:tcPr/>
                </a:tc>
                <a:tc>
                  <a:txBody>
                    <a:bodyPr/>
                    <a:lstStyle/>
                    <a:p>
                      <a:r>
                        <a:rPr lang="en-GB" sz="1400" dirty="0"/>
                        <a:t>Random Forest Method</a:t>
                      </a:r>
                      <a:endParaRPr lang="en-PK" sz="1400" dirty="0"/>
                    </a:p>
                  </a:txBody>
                  <a:tcPr/>
                </a:tc>
                <a:tc>
                  <a:txBody>
                    <a:bodyPr/>
                    <a:lstStyle/>
                    <a:p>
                      <a:r>
                        <a:rPr lang="en-GB" sz="1400" dirty="0"/>
                        <a:t>0.91863</a:t>
                      </a:r>
                      <a:endParaRPr lang="en-PK" sz="1400" dirty="0"/>
                    </a:p>
                  </a:txBody>
                  <a:tcPr/>
                </a:tc>
                <a:tc>
                  <a:txBody>
                    <a:bodyPr/>
                    <a:lstStyle/>
                    <a:p>
                      <a:r>
                        <a:rPr lang="en-GB" sz="1400" dirty="0"/>
                        <a:t>Did not execute csv writer</a:t>
                      </a:r>
                      <a:endParaRPr lang="en-PK" sz="1400" dirty="0"/>
                    </a:p>
                  </a:txBody>
                  <a:tcPr/>
                </a:tc>
                <a:extLst>
                  <a:ext uri="{0D108BD9-81ED-4DB2-BD59-A6C34878D82A}">
                    <a16:rowId xmlns:a16="http://schemas.microsoft.com/office/drawing/2014/main" val="4223523146"/>
                  </a:ext>
                </a:extLst>
              </a:tr>
              <a:tr h="522217">
                <a:tc>
                  <a:txBody>
                    <a:bodyPr/>
                    <a:lstStyle/>
                    <a:p>
                      <a:r>
                        <a:rPr lang="en-GB" sz="1400" dirty="0"/>
                        <a:t>4</a:t>
                      </a:r>
                      <a:endParaRPr lang="en-PK" sz="1400" dirty="0"/>
                    </a:p>
                  </a:txBody>
                  <a:tcPr/>
                </a:tc>
                <a:tc>
                  <a:txBody>
                    <a:bodyPr/>
                    <a:lstStyle/>
                    <a:p>
                      <a:r>
                        <a:rPr lang="en-GB" sz="1400" dirty="0"/>
                        <a:t>None</a:t>
                      </a:r>
                      <a:endParaRPr lang="en-PK" sz="1400" dirty="0"/>
                    </a:p>
                  </a:txBody>
                  <a:tcPr/>
                </a:tc>
                <a:tc>
                  <a:txBody>
                    <a:bodyPr/>
                    <a:lstStyle/>
                    <a:p>
                      <a:r>
                        <a:rPr lang="en-GB" sz="1400" dirty="0"/>
                        <a:t>Tree Ensemble Method, Tree depth limited to 8</a:t>
                      </a:r>
                      <a:endParaRPr lang="en-PK" sz="1400" dirty="0"/>
                    </a:p>
                  </a:txBody>
                  <a:tcPr/>
                </a:tc>
                <a:tc>
                  <a:txBody>
                    <a:bodyPr/>
                    <a:lstStyle/>
                    <a:p>
                      <a:r>
                        <a:rPr lang="en-GB" sz="1400" dirty="0"/>
                        <a:t>0.88091</a:t>
                      </a:r>
                      <a:endParaRPr lang="en-PK" sz="1400" dirty="0"/>
                    </a:p>
                  </a:txBody>
                  <a:tcPr/>
                </a:tc>
                <a:tc>
                  <a:txBody>
                    <a:bodyPr/>
                    <a:lstStyle/>
                    <a:p>
                      <a:r>
                        <a:rPr lang="en-GB" sz="1400" dirty="0"/>
                        <a:t>Default Conditions</a:t>
                      </a:r>
                      <a:endParaRPr lang="en-PK" sz="1400" dirty="0"/>
                    </a:p>
                  </a:txBody>
                  <a:tcPr/>
                </a:tc>
                <a:extLst>
                  <a:ext uri="{0D108BD9-81ED-4DB2-BD59-A6C34878D82A}">
                    <a16:rowId xmlns:a16="http://schemas.microsoft.com/office/drawing/2014/main" val="141865328"/>
                  </a:ext>
                </a:extLst>
              </a:tr>
              <a:tr h="737248">
                <a:tc>
                  <a:txBody>
                    <a:bodyPr/>
                    <a:lstStyle/>
                    <a:p>
                      <a:r>
                        <a:rPr lang="en-GB" sz="1400" dirty="0"/>
                        <a:t>5</a:t>
                      </a:r>
                      <a:endParaRPr lang="en-PK" sz="1400" dirty="0"/>
                    </a:p>
                  </a:txBody>
                  <a:tcPr/>
                </a:tc>
                <a:tc>
                  <a:txBody>
                    <a:bodyPr/>
                    <a:lstStyle/>
                    <a:p>
                      <a:r>
                        <a:rPr lang="en-GB" sz="1400" dirty="0"/>
                        <a:t>Bootstrap Sampling used</a:t>
                      </a:r>
                      <a:endParaRPr lang="en-PK" sz="1400" dirty="0"/>
                    </a:p>
                  </a:txBody>
                  <a:tcPr/>
                </a:tc>
                <a:tc>
                  <a:txBody>
                    <a:bodyPr/>
                    <a:lstStyle/>
                    <a:p>
                      <a:r>
                        <a:rPr lang="en-GB" sz="1400" dirty="0"/>
                        <a:t>Random Forest Method</a:t>
                      </a:r>
                      <a:endParaRPr lang="en-PK" sz="1400" dirty="0"/>
                    </a:p>
                  </a:txBody>
                  <a:tcPr/>
                </a:tc>
                <a:tc>
                  <a:txBody>
                    <a:bodyPr/>
                    <a:lstStyle/>
                    <a:p>
                      <a:r>
                        <a:rPr lang="en-GB" sz="1400" dirty="0"/>
                        <a:t>0.82067</a:t>
                      </a:r>
                      <a:endParaRPr lang="en-PK" sz="1400" dirty="0"/>
                    </a:p>
                  </a:txBody>
                  <a:tcPr/>
                </a:tc>
                <a:tc>
                  <a:txBody>
                    <a:bodyPr/>
                    <a:lstStyle/>
                    <a:p>
                      <a:r>
                        <a:rPr lang="en-GB" sz="1400" dirty="0"/>
                        <a:t>Sample size was 100% resulting in valuable rows being left in holdout samples</a:t>
                      </a:r>
                      <a:endParaRPr lang="en-PK" sz="1400" dirty="0"/>
                    </a:p>
                  </a:txBody>
                  <a:tcPr/>
                </a:tc>
                <a:extLst>
                  <a:ext uri="{0D108BD9-81ED-4DB2-BD59-A6C34878D82A}">
                    <a16:rowId xmlns:a16="http://schemas.microsoft.com/office/drawing/2014/main" val="1704947310"/>
                  </a:ext>
                </a:extLst>
              </a:tr>
              <a:tr h="522217">
                <a:tc>
                  <a:txBody>
                    <a:bodyPr/>
                    <a:lstStyle/>
                    <a:p>
                      <a:r>
                        <a:rPr lang="en-GB" sz="1400" dirty="0"/>
                        <a:t>6</a:t>
                      </a:r>
                      <a:endParaRPr lang="en-PK" sz="1400" dirty="0"/>
                    </a:p>
                  </a:txBody>
                  <a:tcPr/>
                </a:tc>
                <a:tc>
                  <a:txBody>
                    <a:bodyPr/>
                    <a:lstStyle/>
                    <a:p>
                      <a:r>
                        <a:rPr lang="en-GB" sz="1400" dirty="0"/>
                        <a:t>Removed Column ‘Day’ from data</a:t>
                      </a:r>
                      <a:endParaRPr lang="en-PK" sz="1400" dirty="0"/>
                    </a:p>
                  </a:txBody>
                  <a:tcPr/>
                </a:tc>
                <a:tc>
                  <a:txBody>
                    <a:bodyPr/>
                    <a:lstStyle/>
                    <a:p>
                      <a:r>
                        <a:rPr lang="en-GB" sz="1400" dirty="0"/>
                        <a:t>Random Forest Method</a:t>
                      </a:r>
                      <a:endParaRPr lang="en-PK" sz="1400" dirty="0"/>
                    </a:p>
                  </a:txBody>
                  <a:tcPr/>
                </a:tc>
                <a:tc>
                  <a:txBody>
                    <a:bodyPr/>
                    <a:lstStyle/>
                    <a:p>
                      <a:r>
                        <a:rPr lang="en-GB" sz="1400" dirty="0"/>
                        <a:t>0.91579</a:t>
                      </a:r>
                      <a:endParaRPr lang="en-PK" sz="1400" dirty="0"/>
                    </a:p>
                  </a:txBody>
                  <a:tcPr/>
                </a:tc>
                <a:tc>
                  <a:txBody>
                    <a:bodyPr/>
                    <a:lstStyle/>
                    <a:p>
                      <a:r>
                        <a:rPr lang="en-GB" sz="1400" dirty="0"/>
                        <a:t>Column ‘day’ was important for probability of ‘y’</a:t>
                      </a:r>
                      <a:endParaRPr lang="en-PK" sz="1400" dirty="0"/>
                    </a:p>
                  </a:txBody>
                  <a:tcPr/>
                </a:tc>
                <a:extLst>
                  <a:ext uri="{0D108BD9-81ED-4DB2-BD59-A6C34878D82A}">
                    <a16:rowId xmlns:a16="http://schemas.microsoft.com/office/drawing/2014/main" val="713665981"/>
                  </a:ext>
                </a:extLst>
              </a:tr>
              <a:tr h="522217">
                <a:tc>
                  <a:txBody>
                    <a:bodyPr/>
                    <a:lstStyle/>
                    <a:p>
                      <a:r>
                        <a:rPr lang="en-GB" sz="1400" dirty="0"/>
                        <a:t>7</a:t>
                      </a:r>
                      <a:endParaRPr lang="en-PK" sz="1400" dirty="0"/>
                    </a:p>
                  </a:txBody>
                  <a:tcPr/>
                </a:tc>
                <a:tc>
                  <a:txBody>
                    <a:bodyPr/>
                    <a:lstStyle/>
                    <a:p>
                      <a:r>
                        <a:rPr lang="en-GB" sz="1400" dirty="0"/>
                        <a:t>Removed Column ‘Age’ from data</a:t>
                      </a:r>
                      <a:endParaRPr lang="en-PK" sz="1400" dirty="0"/>
                    </a:p>
                  </a:txBody>
                  <a:tcPr/>
                </a:tc>
                <a:tc>
                  <a:txBody>
                    <a:bodyPr/>
                    <a:lstStyle/>
                    <a:p>
                      <a:r>
                        <a:rPr lang="en-GB" sz="1400" dirty="0"/>
                        <a:t>Random Forest Method (Number of models increased to 150)</a:t>
                      </a:r>
                      <a:endParaRPr lang="en-PK" sz="1400" dirty="0"/>
                    </a:p>
                  </a:txBody>
                  <a:tcPr/>
                </a:tc>
                <a:tc>
                  <a:txBody>
                    <a:bodyPr/>
                    <a:lstStyle/>
                    <a:p>
                      <a:r>
                        <a:rPr lang="en-GB" sz="1400" dirty="0"/>
                        <a:t>0.91604</a:t>
                      </a:r>
                      <a:endParaRPr lang="en-PK" sz="1400" dirty="0"/>
                    </a:p>
                  </a:txBody>
                  <a:tcPr/>
                </a:tc>
                <a:tc>
                  <a:txBody>
                    <a:bodyPr/>
                    <a:lstStyle/>
                    <a:p>
                      <a:r>
                        <a:rPr lang="en-GB" sz="1400" dirty="0"/>
                        <a:t>Column ‘Age’ was important for probability of ‘y’</a:t>
                      </a:r>
                      <a:endParaRPr lang="en-PK" sz="1400" dirty="0"/>
                    </a:p>
                  </a:txBody>
                  <a:tcPr/>
                </a:tc>
                <a:extLst>
                  <a:ext uri="{0D108BD9-81ED-4DB2-BD59-A6C34878D82A}">
                    <a16:rowId xmlns:a16="http://schemas.microsoft.com/office/drawing/2014/main" val="363200362"/>
                  </a:ext>
                </a:extLst>
              </a:tr>
              <a:tr h="522217">
                <a:tc>
                  <a:txBody>
                    <a:bodyPr/>
                    <a:lstStyle/>
                    <a:p>
                      <a:r>
                        <a:rPr lang="en-GB" sz="1400" dirty="0"/>
                        <a:t>8</a:t>
                      </a:r>
                      <a:endParaRPr lang="en-PK" sz="1400" dirty="0"/>
                    </a:p>
                  </a:txBody>
                  <a:tcPr/>
                </a:tc>
                <a:tc>
                  <a:txBody>
                    <a:bodyPr/>
                    <a:lstStyle/>
                    <a:p>
                      <a:r>
                        <a:rPr lang="en-GB" sz="1400" dirty="0"/>
                        <a:t>None</a:t>
                      </a:r>
                      <a:endParaRPr lang="en-PK" sz="1400" dirty="0"/>
                    </a:p>
                  </a:txBody>
                  <a:tcPr/>
                </a:tc>
                <a:tc>
                  <a:txBody>
                    <a:bodyPr/>
                    <a:lstStyle/>
                    <a:p>
                      <a:r>
                        <a:rPr lang="en-GB" sz="1400" dirty="0"/>
                        <a:t>Random Forest Method (Number of models increased to 200)</a:t>
                      </a:r>
                      <a:endParaRPr lang="en-PK" sz="1400" dirty="0"/>
                    </a:p>
                  </a:txBody>
                  <a:tcPr/>
                </a:tc>
                <a:tc>
                  <a:txBody>
                    <a:bodyPr/>
                    <a:lstStyle/>
                    <a:p>
                      <a:r>
                        <a:rPr lang="en-GB" sz="1400" b="1" dirty="0"/>
                        <a:t>0.92046 (PB)</a:t>
                      </a:r>
                      <a:endParaRPr lang="en-PK" sz="1400" b="1" dirty="0"/>
                    </a:p>
                  </a:txBody>
                  <a:tcPr/>
                </a:tc>
                <a:tc>
                  <a:txBody>
                    <a:bodyPr/>
                    <a:lstStyle/>
                    <a:p>
                      <a:r>
                        <a:rPr lang="en-GB" sz="1400" dirty="0"/>
                        <a:t>Increasing models, increased accuracy. New personal best</a:t>
                      </a:r>
                      <a:endParaRPr lang="en-PK" sz="1400" dirty="0"/>
                    </a:p>
                  </a:txBody>
                  <a:tcPr/>
                </a:tc>
                <a:extLst>
                  <a:ext uri="{0D108BD9-81ED-4DB2-BD59-A6C34878D82A}">
                    <a16:rowId xmlns:a16="http://schemas.microsoft.com/office/drawing/2014/main" val="526950173"/>
                  </a:ext>
                </a:extLst>
              </a:tr>
              <a:tr h="1382339">
                <a:tc>
                  <a:txBody>
                    <a:bodyPr/>
                    <a:lstStyle/>
                    <a:p>
                      <a:r>
                        <a:rPr lang="en-GB" sz="1400" dirty="0"/>
                        <a:t>9</a:t>
                      </a:r>
                      <a:endParaRPr lang="en-PK" sz="1400" dirty="0"/>
                    </a:p>
                  </a:txBody>
                  <a:tcPr/>
                </a:tc>
                <a:tc>
                  <a:txBody>
                    <a:bodyPr/>
                    <a:lstStyle/>
                    <a:p>
                      <a:r>
                        <a:rPr lang="en-GB" sz="1400" dirty="0"/>
                        <a:t>None</a:t>
                      </a:r>
                      <a:endParaRPr lang="en-PK" sz="1400" dirty="0"/>
                    </a:p>
                  </a:txBody>
                  <a:tcPr/>
                </a:tc>
                <a:tc>
                  <a:txBody>
                    <a:bodyPr/>
                    <a:lstStyle/>
                    <a:p>
                      <a:r>
                        <a:rPr lang="en-GB" sz="1400" dirty="0"/>
                        <a:t>Decision Tree, Quality measure (gain ratio), pruning method (MDL), reduced error pruning, minimum number records per node (10), number of records store for view (30,000), number threads (4)</a:t>
                      </a:r>
                      <a:endParaRPr lang="en-PK" sz="1400" dirty="0"/>
                    </a:p>
                  </a:txBody>
                  <a:tcPr/>
                </a:tc>
                <a:tc>
                  <a:txBody>
                    <a:bodyPr/>
                    <a:lstStyle/>
                    <a:p>
                      <a:r>
                        <a:rPr lang="en-GB" sz="1400" dirty="0"/>
                        <a:t>0.85790</a:t>
                      </a:r>
                      <a:endParaRPr lang="en-PK" sz="1400" dirty="0"/>
                    </a:p>
                  </a:txBody>
                  <a:tcPr/>
                </a:tc>
                <a:tc>
                  <a:txBody>
                    <a:bodyPr/>
                    <a:lstStyle/>
                    <a:p>
                      <a:r>
                        <a:rPr lang="en-GB" sz="1400" dirty="0"/>
                        <a:t>Decision Tree isn’t better than Random Forest Model</a:t>
                      </a:r>
                      <a:endParaRPr lang="en-PK" sz="1400" dirty="0"/>
                    </a:p>
                  </a:txBody>
                  <a:tcPr/>
                </a:tc>
                <a:extLst>
                  <a:ext uri="{0D108BD9-81ED-4DB2-BD59-A6C34878D82A}">
                    <a16:rowId xmlns:a16="http://schemas.microsoft.com/office/drawing/2014/main" val="1637341752"/>
                  </a:ext>
                </a:extLst>
              </a:tr>
              <a:tr h="375883">
                <a:tc>
                  <a:txBody>
                    <a:bodyPr/>
                    <a:lstStyle/>
                    <a:p>
                      <a:r>
                        <a:rPr lang="en-GB" sz="1400" dirty="0"/>
                        <a:t>10</a:t>
                      </a:r>
                      <a:endParaRPr lang="en-PK" sz="1400" dirty="0"/>
                    </a:p>
                  </a:txBody>
                  <a:tcPr/>
                </a:tc>
                <a:tc>
                  <a:txBody>
                    <a:bodyPr/>
                    <a:lstStyle/>
                    <a:p>
                      <a:r>
                        <a:rPr lang="en-GB" sz="1400" dirty="0"/>
                        <a:t>None</a:t>
                      </a:r>
                      <a:endParaRPr lang="en-PK" sz="1400" dirty="0"/>
                    </a:p>
                  </a:txBody>
                  <a:tcPr/>
                </a:tc>
                <a:tc>
                  <a:txBody>
                    <a:bodyPr/>
                    <a:lstStyle/>
                    <a:p>
                      <a:r>
                        <a:rPr lang="en-GB" sz="1400" b="1" dirty="0"/>
                        <a:t>Naïve Bayes</a:t>
                      </a:r>
                      <a:endParaRPr lang="en-PK" sz="1400" b="1" dirty="0"/>
                    </a:p>
                  </a:txBody>
                  <a:tcPr/>
                </a:tc>
                <a:tc>
                  <a:txBody>
                    <a:bodyPr/>
                    <a:lstStyle/>
                    <a:p>
                      <a:r>
                        <a:rPr lang="en-GB" sz="1400" dirty="0"/>
                        <a:t>0.72732</a:t>
                      </a:r>
                      <a:endParaRPr lang="en-PK" sz="1400" dirty="0"/>
                    </a:p>
                  </a:txBody>
                  <a:tcPr/>
                </a:tc>
                <a:tc>
                  <a:txBody>
                    <a:bodyPr/>
                    <a:lstStyle/>
                    <a:p>
                      <a:r>
                        <a:rPr lang="en-GB" sz="1400" dirty="0"/>
                        <a:t>Default Conditions</a:t>
                      </a:r>
                      <a:endParaRPr lang="en-PK" sz="1400" dirty="0"/>
                    </a:p>
                  </a:txBody>
                  <a:tcPr/>
                </a:tc>
                <a:extLst>
                  <a:ext uri="{0D108BD9-81ED-4DB2-BD59-A6C34878D82A}">
                    <a16:rowId xmlns:a16="http://schemas.microsoft.com/office/drawing/2014/main" val="1422948452"/>
                  </a:ext>
                </a:extLst>
              </a:tr>
            </a:tbl>
          </a:graphicData>
        </a:graphic>
      </p:graphicFrame>
    </p:spTree>
    <p:extLst>
      <p:ext uri="{BB962C8B-B14F-4D97-AF65-F5344CB8AC3E}">
        <p14:creationId xmlns:p14="http://schemas.microsoft.com/office/powerpoint/2010/main" val="324770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09C9BE5-0D1B-26EE-F093-A5688DEC4CE9}"/>
              </a:ext>
            </a:extLst>
          </p:cNvPr>
          <p:cNvGraphicFramePr>
            <a:graphicFrameLocks noGrp="1"/>
          </p:cNvGraphicFramePr>
          <p:nvPr>
            <p:ph idx="1"/>
            <p:extLst>
              <p:ext uri="{D42A27DB-BD31-4B8C-83A1-F6EECF244321}">
                <p14:modId xmlns:p14="http://schemas.microsoft.com/office/powerpoint/2010/main" val="3842183093"/>
              </p:ext>
            </p:extLst>
          </p:nvPr>
        </p:nvGraphicFramePr>
        <p:xfrm>
          <a:off x="221942" y="106531"/>
          <a:ext cx="11833933" cy="6631617"/>
        </p:xfrm>
        <a:graphic>
          <a:graphicData uri="http://schemas.openxmlformats.org/drawingml/2006/table">
            <a:tbl>
              <a:tblPr firstRow="1" bandRow="1">
                <a:tableStyleId>{5C22544A-7EE6-4342-B048-85BDC9FD1C3A}</a:tableStyleId>
              </a:tblPr>
              <a:tblGrid>
                <a:gridCol w="1061206">
                  <a:extLst>
                    <a:ext uri="{9D8B030D-6E8A-4147-A177-3AD203B41FA5}">
                      <a16:colId xmlns:a16="http://schemas.microsoft.com/office/drawing/2014/main" val="1389105537"/>
                    </a:ext>
                  </a:extLst>
                </a:gridCol>
                <a:gridCol w="2373809">
                  <a:extLst>
                    <a:ext uri="{9D8B030D-6E8A-4147-A177-3AD203B41FA5}">
                      <a16:colId xmlns:a16="http://schemas.microsoft.com/office/drawing/2014/main" val="1898928588"/>
                    </a:ext>
                  </a:extLst>
                </a:gridCol>
                <a:gridCol w="3925128">
                  <a:extLst>
                    <a:ext uri="{9D8B030D-6E8A-4147-A177-3AD203B41FA5}">
                      <a16:colId xmlns:a16="http://schemas.microsoft.com/office/drawing/2014/main" val="3808171026"/>
                    </a:ext>
                  </a:extLst>
                </a:gridCol>
                <a:gridCol w="1663061">
                  <a:extLst>
                    <a:ext uri="{9D8B030D-6E8A-4147-A177-3AD203B41FA5}">
                      <a16:colId xmlns:a16="http://schemas.microsoft.com/office/drawing/2014/main" val="1884277165"/>
                    </a:ext>
                  </a:extLst>
                </a:gridCol>
                <a:gridCol w="2810729">
                  <a:extLst>
                    <a:ext uri="{9D8B030D-6E8A-4147-A177-3AD203B41FA5}">
                      <a16:colId xmlns:a16="http://schemas.microsoft.com/office/drawing/2014/main" val="1151586659"/>
                    </a:ext>
                  </a:extLst>
                </a:gridCol>
              </a:tblGrid>
              <a:tr h="761806">
                <a:tc>
                  <a:txBody>
                    <a:bodyPr/>
                    <a:lstStyle/>
                    <a:p>
                      <a:r>
                        <a:rPr lang="en-GB" sz="1400" dirty="0"/>
                        <a:t>Entry</a:t>
                      </a:r>
                      <a:endParaRPr lang="en-PK" sz="1400" dirty="0"/>
                    </a:p>
                  </a:txBody>
                  <a:tcPr/>
                </a:tc>
                <a:tc>
                  <a:txBody>
                    <a:bodyPr/>
                    <a:lstStyle/>
                    <a:p>
                      <a:r>
                        <a:rPr lang="en-GB" sz="1400" dirty="0"/>
                        <a:t>Pre-processing techniques</a:t>
                      </a:r>
                      <a:endParaRPr lang="en-PK" sz="1400" dirty="0"/>
                    </a:p>
                  </a:txBody>
                  <a:tcPr/>
                </a:tc>
                <a:tc>
                  <a:txBody>
                    <a:bodyPr/>
                    <a:lstStyle/>
                    <a:p>
                      <a:r>
                        <a:rPr lang="en-GB" sz="1400" dirty="0"/>
                        <a:t>Model configurations</a:t>
                      </a:r>
                      <a:endParaRPr lang="en-PK" sz="1400" dirty="0"/>
                    </a:p>
                  </a:txBody>
                  <a:tcPr/>
                </a:tc>
                <a:tc>
                  <a:txBody>
                    <a:bodyPr/>
                    <a:lstStyle/>
                    <a:p>
                      <a:r>
                        <a:rPr lang="en-GB" sz="1400" dirty="0"/>
                        <a:t>Kaggle Score (%)</a:t>
                      </a:r>
                      <a:endParaRPr lang="en-PK" sz="1400" dirty="0"/>
                    </a:p>
                  </a:txBody>
                  <a:tcPr/>
                </a:tc>
                <a:tc>
                  <a:txBody>
                    <a:bodyPr/>
                    <a:lstStyle/>
                    <a:p>
                      <a:r>
                        <a:rPr lang="en-GB" sz="1400" dirty="0"/>
                        <a:t>Understanding</a:t>
                      </a:r>
                      <a:endParaRPr lang="en-PK" sz="1400" dirty="0"/>
                    </a:p>
                  </a:txBody>
                  <a:tcPr/>
                </a:tc>
                <a:extLst>
                  <a:ext uri="{0D108BD9-81ED-4DB2-BD59-A6C34878D82A}">
                    <a16:rowId xmlns:a16="http://schemas.microsoft.com/office/drawing/2014/main" val="266954975"/>
                  </a:ext>
                </a:extLst>
              </a:tr>
              <a:tr h="745373">
                <a:tc>
                  <a:txBody>
                    <a:bodyPr/>
                    <a:lstStyle/>
                    <a:p>
                      <a:r>
                        <a:rPr lang="en-GB" sz="1400" dirty="0"/>
                        <a:t>11</a:t>
                      </a:r>
                      <a:endParaRPr lang="en-PK" sz="1400" dirty="0"/>
                    </a:p>
                  </a:txBody>
                  <a:tcPr/>
                </a:tc>
                <a:tc>
                  <a:txBody>
                    <a:bodyPr/>
                    <a:lstStyle/>
                    <a:p>
                      <a:r>
                        <a:rPr lang="en-GB" sz="1400" dirty="0"/>
                        <a:t>None</a:t>
                      </a:r>
                      <a:endParaRPr lang="en-PK" sz="1400" dirty="0"/>
                    </a:p>
                  </a:txBody>
                  <a:tcPr/>
                </a:tc>
                <a:tc>
                  <a:txBody>
                    <a:bodyPr/>
                    <a:lstStyle/>
                    <a:p>
                      <a:r>
                        <a:rPr lang="en-GB" sz="1400" b="1" dirty="0"/>
                        <a:t>Gradient Boosted Trees</a:t>
                      </a:r>
                      <a:r>
                        <a:rPr lang="en-GB" sz="1400" dirty="0"/>
                        <a:t>, Tree depth 4, number of models 3000, learning rate 0.05</a:t>
                      </a:r>
                      <a:endParaRPr lang="en-PK" sz="1400" dirty="0"/>
                    </a:p>
                  </a:txBody>
                  <a:tcPr/>
                </a:tc>
                <a:tc>
                  <a:txBody>
                    <a:bodyPr/>
                    <a:lstStyle/>
                    <a:p>
                      <a:r>
                        <a:rPr lang="en-GB" sz="1400" dirty="0"/>
                        <a:t>0.89826</a:t>
                      </a:r>
                      <a:endParaRPr lang="en-PK" sz="1400" dirty="0"/>
                    </a:p>
                  </a:txBody>
                  <a:tcPr/>
                </a:tc>
                <a:tc>
                  <a:txBody>
                    <a:bodyPr/>
                    <a:lstStyle/>
                    <a:p>
                      <a:r>
                        <a:rPr lang="en-GB" sz="1400" dirty="0"/>
                        <a:t>Random Forest was giving better score, tree depth may be low</a:t>
                      </a:r>
                      <a:endParaRPr lang="en-PK" sz="1400" dirty="0"/>
                    </a:p>
                  </a:txBody>
                  <a:tcPr/>
                </a:tc>
                <a:extLst>
                  <a:ext uri="{0D108BD9-81ED-4DB2-BD59-A6C34878D82A}">
                    <a16:rowId xmlns:a16="http://schemas.microsoft.com/office/drawing/2014/main" val="2746618029"/>
                  </a:ext>
                </a:extLst>
              </a:tr>
              <a:tr h="745373">
                <a:tc>
                  <a:txBody>
                    <a:bodyPr/>
                    <a:lstStyle/>
                    <a:p>
                      <a:r>
                        <a:rPr lang="en-GB" sz="1400" dirty="0"/>
                        <a:t>12</a:t>
                      </a:r>
                      <a:endParaRPr lang="en-PK" sz="1400" dirty="0"/>
                    </a:p>
                  </a:txBody>
                  <a:tcPr/>
                </a:tc>
                <a:tc>
                  <a:txBody>
                    <a:bodyPr/>
                    <a:lstStyle/>
                    <a:p>
                      <a:r>
                        <a:rPr lang="en-GB" sz="1400" dirty="0"/>
                        <a:t>None</a:t>
                      </a:r>
                      <a:endParaRPr lang="en-PK" sz="1400" dirty="0"/>
                    </a:p>
                  </a:txBody>
                  <a:tcPr/>
                </a:tc>
                <a:tc>
                  <a:txBody>
                    <a:bodyPr/>
                    <a:lstStyle/>
                    <a:p>
                      <a:r>
                        <a:rPr lang="en-GB" sz="1400" dirty="0"/>
                        <a:t>Random Forest Method, split criterion GINI index, limit tree depth to 12, number of models 500</a:t>
                      </a:r>
                      <a:endParaRPr lang="en-PK" sz="1400" dirty="0"/>
                    </a:p>
                  </a:txBody>
                  <a:tcPr/>
                </a:tc>
                <a:tc>
                  <a:txBody>
                    <a:bodyPr/>
                    <a:lstStyle/>
                    <a:p>
                      <a:r>
                        <a:rPr lang="en-GB" sz="1400" b="0" dirty="0"/>
                        <a:t>0.90088</a:t>
                      </a:r>
                      <a:endParaRPr lang="en-PK" sz="1400" b="0" dirty="0"/>
                    </a:p>
                  </a:txBody>
                  <a:tcPr/>
                </a:tc>
                <a:tc>
                  <a:txBody>
                    <a:bodyPr/>
                    <a:lstStyle/>
                    <a:p>
                      <a:r>
                        <a:rPr lang="en-GB" sz="1400" dirty="0"/>
                        <a:t>GINI index isn’t better than Information Gain Ratio</a:t>
                      </a:r>
                      <a:endParaRPr lang="en-PK" sz="1400" dirty="0"/>
                    </a:p>
                  </a:txBody>
                  <a:tcPr/>
                </a:tc>
                <a:extLst>
                  <a:ext uri="{0D108BD9-81ED-4DB2-BD59-A6C34878D82A}">
                    <a16:rowId xmlns:a16="http://schemas.microsoft.com/office/drawing/2014/main" val="2581790211"/>
                  </a:ext>
                </a:extLst>
              </a:tr>
              <a:tr h="962773">
                <a:tc>
                  <a:txBody>
                    <a:bodyPr/>
                    <a:lstStyle/>
                    <a:p>
                      <a:r>
                        <a:rPr lang="en-GB" sz="1400" dirty="0"/>
                        <a:t>13</a:t>
                      </a:r>
                      <a:endParaRPr lang="en-PK" sz="1400" dirty="0"/>
                    </a:p>
                  </a:txBody>
                  <a:tcPr/>
                </a:tc>
                <a:tc>
                  <a:txBody>
                    <a:bodyPr/>
                    <a:lstStyle/>
                    <a:p>
                      <a:r>
                        <a:rPr lang="en-GB" sz="1400" dirty="0"/>
                        <a:t>Bootstrap Sampling used with size 500%</a:t>
                      </a:r>
                      <a:endParaRPr lang="en-PK" sz="1400" dirty="0"/>
                    </a:p>
                  </a:txBody>
                  <a:tcPr/>
                </a:tc>
                <a:tc>
                  <a:txBody>
                    <a:bodyPr/>
                    <a:lstStyle/>
                    <a:p>
                      <a:r>
                        <a:rPr lang="en-GB" sz="1400" dirty="0"/>
                        <a:t>Random Forest Method, 3000 patterns learnt, 300 number of models, split criterion information gain ratio</a:t>
                      </a:r>
                      <a:endParaRPr lang="en-PK" sz="1400" dirty="0"/>
                    </a:p>
                  </a:txBody>
                  <a:tcPr/>
                </a:tc>
                <a:tc>
                  <a:txBody>
                    <a:bodyPr/>
                    <a:lstStyle/>
                    <a:p>
                      <a:r>
                        <a:rPr lang="en-GB" sz="1400" b="1" dirty="0"/>
                        <a:t>0.92444 (PB)</a:t>
                      </a:r>
                      <a:endParaRPr lang="en-PK" sz="1400" b="1" dirty="0"/>
                    </a:p>
                  </a:txBody>
                  <a:tcPr/>
                </a:tc>
                <a:tc>
                  <a:txBody>
                    <a:bodyPr/>
                    <a:lstStyle/>
                    <a:p>
                      <a:r>
                        <a:rPr lang="en-GB" sz="1400" dirty="0"/>
                        <a:t>Bootstrap sampling increased rows by 5 times and random forest patterns, models increased accuracy.</a:t>
                      </a:r>
                      <a:endParaRPr lang="en-PK" sz="1400" dirty="0"/>
                    </a:p>
                  </a:txBody>
                  <a:tcPr/>
                </a:tc>
                <a:extLst>
                  <a:ext uri="{0D108BD9-81ED-4DB2-BD59-A6C34878D82A}">
                    <a16:rowId xmlns:a16="http://schemas.microsoft.com/office/drawing/2014/main" val="4223523146"/>
                  </a:ext>
                </a:extLst>
              </a:tr>
              <a:tr h="745373">
                <a:tc>
                  <a:txBody>
                    <a:bodyPr/>
                    <a:lstStyle/>
                    <a:p>
                      <a:r>
                        <a:rPr lang="en-GB" sz="1400" dirty="0"/>
                        <a:t>14</a:t>
                      </a:r>
                      <a:endParaRPr lang="en-PK" sz="1400" dirty="0"/>
                    </a:p>
                  </a:txBody>
                  <a:tcPr/>
                </a:tc>
                <a:tc>
                  <a:txBody>
                    <a:bodyPr/>
                    <a:lstStyle/>
                    <a:p>
                      <a:r>
                        <a:rPr lang="en-GB" sz="1400" dirty="0"/>
                        <a:t>Bootstrap Sampling used with size 500%</a:t>
                      </a:r>
                      <a:endParaRPr lang="en-PK" sz="1400" dirty="0"/>
                    </a:p>
                  </a:txBody>
                  <a:tcPr/>
                </a:tc>
                <a:tc>
                  <a:txBody>
                    <a:bodyPr/>
                    <a:lstStyle/>
                    <a:p>
                      <a:r>
                        <a:rPr lang="en-GB" sz="1400" dirty="0"/>
                        <a:t>Random Forest Method, patterns stored 3100, 300 number of models, split criterion information gain.</a:t>
                      </a:r>
                      <a:endParaRPr lang="en-PK" sz="1400" dirty="0"/>
                    </a:p>
                  </a:txBody>
                  <a:tcPr/>
                </a:tc>
                <a:tc>
                  <a:txBody>
                    <a:bodyPr/>
                    <a:lstStyle/>
                    <a:p>
                      <a:r>
                        <a:rPr lang="en-GB" sz="1400" b="1" dirty="0"/>
                        <a:t>0.92605 (PB)</a:t>
                      </a:r>
                      <a:endParaRPr lang="en-PK" sz="1400" b="1" dirty="0"/>
                    </a:p>
                  </a:txBody>
                  <a:tcPr/>
                </a:tc>
                <a:tc>
                  <a:txBody>
                    <a:bodyPr/>
                    <a:lstStyle/>
                    <a:p>
                      <a:r>
                        <a:rPr lang="en-GB" sz="1400" dirty="0"/>
                        <a:t>Split criterion information gain better than information gain ratio</a:t>
                      </a:r>
                      <a:endParaRPr lang="en-PK" sz="1400" dirty="0"/>
                    </a:p>
                  </a:txBody>
                  <a:tcPr/>
                </a:tc>
                <a:extLst>
                  <a:ext uri="{0D108BD9-81ED-4DB2-BD59-A6C34878D82A}">
                    <a16:rowId xmlns:a16="http://schemas.microsoft.com/office/drawing/2014/main" val="141865328"/>
                  </a:ext>
                </a:extLst>
              </a:tr>
              <a:tr h="745373">
                <a:tc>
                  <a:txBody>
                    <a:bodyPr/>
                    <a:lstStyle/>
                    <a:p>
                      <a:r>
                        <a:rPr lang="en-GB" sz="1400" dirty="0"/>
                        <a:t>15</a:t>
                      </a:r>
                      <a:endParaRPr lang="en-PK" sz="1400" dirty="0"/>
                    </a:p>
                  </a:txBody>
                  <a:tcPr/>
                </a:tc>
                <a:tc>
                  <a:txBody>
                    <a:bodyPr/>
                    <a:lstStyle/>
                    <a:p>
                      <a:r>
                        <a:rPr lang="en-GB" sz="1400" dirty="0"/>
                        <a:t>Bootstrap Sampling used with size 500%</a:t>
                      </a:r>
                      <a:endParaRPr lang="en-PK" sz="1400" dirty="0"/>
                    </a:p>
                  </a:txBody>
                  <a:tcPr/>
                </a:tc>
                <a:tc>
                  <a:txBody>
                    <a:bodyPr/>
                    <a:lstStyle/>
                    <a:p>
                      <a:r>
                        <a:rPr lang="en-GB" sz="1400" dirty="0"/>
                        <a:t>Random Forest Method, patterns stored 3500, 300 number of models, split criterion information gain, Tree depth 15</a:t>
                      </a:r>
                      <a:endParaRPr lang="en-PK" sz="1400" dirty="0"/>
                    </a:p>
                  </a:txBody>
                  <a:tcPr/>
                </a:tc>
                <a:tc>
                  <a:txBody>
                    <a:bodyPr/>
                    <a:lstStyle/>
                    <a:p>
                      <a:r>
                        <a:rPr lang="en-GB" sz="1400" dirty="0"/>
                        <a:t>0.91102</a:t>
                      </a:r>
                      <a:endParaRPr lang="en-PK" sz="1400" dirty="0"/>
                    </a:p>
                  </a:txBody>
                  <a:tcPr/>
                </a:tc>
                <a:tc>
                  <a:txBody>
                    <a:bodyPr/>
                    <a:lstStyle/>
                    <a:p>
                      <a:r>
                        <a:rPr lang="en-GB" sz="1400" dirty="0"/>
                        <a:t>Tree depth was too less &amp; reduced accuracy</a:t>
                      </a:r>
                      <a:endParaRPr lang="en-PK" sz="1400" dirty="0"/>
                    </a:p>
                  </a:txBody>
                  <a:tcPr/>
                </a:tc>
                <a:extLst>
                  <a:ext uri="{0D108BD9-81ED-4DB2-BD59-A6C34878D82A}">
                    <a16:rowId xmlns:a16="http://schemas.microsoft.com/office/drawing/2014/main" val="1704947310"/>
                  </a:ext>
                </a:extLst>
              </a:tr>
              <a:tr h="962773">
                <a:tc>
                  <a:txBody>
                    <a:bodyPr/>
                    <a:lstStyle/>
                    <a:p>
                      <a:r>
                        <a:rPr lang="en-GB" sz="1400" dirty="0"/>
                        <a:t>16</a:t>
                      </a:r>
                      <a:endParaRPr lang="en-PK" sz="1400" dirty="0"/>
                    </a:p>
                  </a:txBody>
                  <a:tcPr/>
                </a:tc>
                <a:tc>
                  <a:txBody>
                    <a:bodyPr/>
                    <a:lstStyle/>
                    <a:p>
                      <a:r>
                        <a:rPr lang="en-GB" sz="1400" dirty="0"/>
                        <a:t>Bootstrap Sampling used with size 500%</a:t>
                      </a:r>
                      <a:endParaRPr lang="en-PK" sz="1400" dirty="0"/>
                    </a:p>
                  </a:txBody>
                  <a:tcPr/>
                </a:tc>
                <a:tc>
                  <a:txBody>
                    <a:bodyPr/>
                    <a:lstStyle/>
                    <a:p>
                      <a:r>
                        <a:rPr lang="en-GB" sz="1400" dirty="0"/>
                        <a:t>Random Forest Method, patterns stored 3500, number of models 320, split criterion information gain. Tree depth not limited, did not use static random seed</a:t>
                      </a:r>
                      <a:endParaRPr lang="en-PK" sz="1400" dirty="0"/>
                    </a:p>
                  </a:txBody>
                  <a:tcPr/>
                </a:tc>
                <a:tc>
                  <a:txBody>
                    <a:bodyPr/>
                    <a:lstStyle/>
                    <a:p>
                      <a:r>
                        <a:rPr lang="en-GB" sz="1400" dirty="0"/>
                        <a:t>0.92601</a:t>
                      </a:r>
                      <a:endParaRPr lang="en-PK" sz="1400" dirty="0"/>
                    </a:p>
                  </a:txBody>
                  <a:tcPr/>
                </a:tc>
                <a:tc>
                  <a:txBody>
                    <a:bodyPr/>
                    <a:lstStyle/>
                    <a:p>
                      <a:r>
                        <a:rPr lang="en-GB" sz="1400" dirty="0"/>
                        <a:t>Removing static random seed, decreased the score.</a:t>
                      </a:r>
                      <a:endParaRPr lang="en-PK" sz="1400" dirty="0"/>
                    </a:p>
                  </a:txBody>
                  <a:tcPr/>
                </a:tc>
                <a:extLst>
                  <a:ext uri="{0D108BD9-81ED-4DB2-BD59-A6C34878D82A}">
                    <a16:rowId xmlns:a16="http://schemas.microsoft.com/office/drawing/2014/main" val="713665981"/>
                  </a:ext>
                </a:extLst>
              </a:tr>
              <a:tr h="962773">
                <a:tc>
                  <a:txBody>
                    <a:bodyPr/>
                    <a:lstStyle/>
                    <a:p>
                      <a:r>
                        <a:rPr lang="en-GB" sz="1400" dirty="0"/>
                        <a:t>17</a:t>
                      </a:r>
                      <a:endParaRPr lang="en-PK" sz="1400" dirty="0"/>
                    </a:p>
                  </a:txBody>
                  <a:tcPr/>
                </a:tc>
                <a:tc>
                  <a:txBody>
                    <a:bodyPr/>
                    <a:lstStyle/>
                    <a:p>
                      <a:r>
                        <a:rPr lang="en-GB" sz="1400" dirty="0"/>
                        <a:t>Bootstrap sampling used with size 500%</a:t>
                      </a:r>
                      <a:endParaRPr lang="en-PK" sz="1400" dirty="0"/>
                    </a:p>
                  </a:txBody>
                  <a:tcPr/>
                </a:tc>
                <a:tc>
                  <a:txBody>
                    <a:bodyPr/>
                    <a:lstStyle/>
                    <a:p>
                      <a:r>
                        <a:rPr lang="en-GB" sz="1400" dirty="0"/>
                        <a:t>Random Forest Method, patterns stored 3500, number of models 320, split criterion information gain. Tree depth not limited, used static random seed</a:t>
                      </a:r>
                      <a:endParaRPr lang="en-PK" sz="1400" dirty="0"/>
                    </a:p>
                  </a:txBody>
                  <a:tcPr/>
                </a:tc>
                <a:tc>
                  <a:txBody>
                    <a:bodyPr/>
                    <a:lstStyle/>
                    <a:p>
                      <a:r>
                        <a:rPr lang="en-GB" sz="1400" b="1" dirty="0"/>
                        <a:t>0.92609 (PB)</a:t>
                      </a:r>
                      <a:endParaRPr lang="en-PK" sz="1400" b="1" dirty="0"/>
                    </a:p>
                  </a:txBody>
                  <a:tcPr/>
                </a:tc>
                <a:tc>
                  <a:txBody>
                    <a:bodyPr/>
                    <a:lstStyle/>
                    <a:p>
                      <a:r>
                        <a:rPr lang="en-GB" sz="1400" dirty="0"/>
                        <a:t>Static random seed, increased the score</a:t>
                      </a:r>
                      <a:endParaRPr lang="en-PK" sz="1400" dirty="0"/>
                    </a:p>
                  </a:txBody>
                  <a:tcPr/>
                </a:tc>
                <a:extLst>
                  <a:ext uri="{0D108BD9-81ED-4DB2-BD59-A6C34878D82A}">
                    <a16:rowId xmlns:a16="http://schemas.microsoft.com/office/drawing/2014/main" val="363200362"/>
                  </a:ext>
                </a:extLst>
              </a:tr>
            </a:tbl>
          </a:graphicData>
        </a:graphic>
      </p:graphicFrame>
    </p:spTree>
    <p:extLst>
      <p:ext uri="{BB962C8B-B14F-4D97-AF65-F5344CB8AC3E}">
        <p14:creationId xmlns:p14="http://schemas.microsoft.com/office/powerpoint/2010/main" val="98466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09C9BE5-0D1B-26EE-F093-A5688DEC4CE9}"/>
              </a:ext>
            </a:extLst>
          </p:cNvPr>
          <p:cNvGraphicFramePr>
            <a:graphicFrameLocks noGrp="1"/>
          </p:cNvGraphicFramePr>
          <p:nvPr>
            <p:ph idx="1"/>
            <p:extLst>
              <p:ext uri="{D42A27DB-BD31-4B8C-83A1-F6EECF244321}">
                <p14:modId xmlns:p14="http://schemas.microsoft.com/office/powerpoint/2010/main" val="1339379989"/>
              </p:ext>
            </p:extLst>
          </p:nvPr>
        </p:nvGraphicFramePr>
        <p:xfrm>
          <a:off x="205666" y="83153"/>
          <a:ext cx="11780668" cy="6656182"/>
        </p:xfrm>
        <a:graphic>
          <a:graphicData uri="http://schemas.openxmlformats.org/drawingml/2006/table">
            <a:tbl>
              <a:tblPr firstRow="1" bandRow="1">
                <a:tableStyleId>{5C22544A-7EE6-4342-B048-85BDC9FD1C3A}</a:tableStyleId>
              </a:tblPr>
              <a:tblGrid>
                <a:gridCol w="1072207">
                  <a:extLst>
                    <a:ext uri="{9D8B030D-6E8A-4147-A177-3AD203B41FA5}">
                      <a16:colId xmlns:a16="http://schemas.microsoft.com/office/drawing/2014/main" val="1389105537"/>
                    </a:ext>
                  </a:extLst>
                </a:gridCol>
                <a:gridCol w="2656413">
                  <a:extLst>
                    <a:ext uri="{9D8B030D-6E8A-4147-A177-3AD203B41FA5}">
                      <a16:colId xmlns:a16="http://schemas.microsoft.com/office/drawing/2014/main" val="1898928588"/>
                    </a:ext>
                  </a:extLst>
                </a:gridCol>
                <a:gridCol w="3932808">
                  <a:extLst>
                    <a:ext uri="{9D8B030D-6E8A-4147-A177-3AD203B41FA5}">
                      <a16:colId xmlns:a16="http://schemas.microsoft.com/office/drawing/2014/main" val="3808171026"/>
                    </a:ext>
                  </a:extLst>
                </a:gridCol>
                <a:gridCol w="1451827">
                  <a:extLst>
                    <a:ext uri="{9D8B030D-6E8A-4147-A177-3AD203B41FA5}">
                      <a16:colId xmlns:a16="http://schemas.microsoft.com/office/drawing/2014/main" val="1884277165"/>
                    </a:ext>
                  </a:extLst>
                </a:gridCol>
                <a:gridCol w="2667413">
                  <a:extLst>
                    <a:ext uri="{9D8B030D-6E8A-4147-A177-3AD203B41FA5}">
                      <a16:colId xmlns:a16="http://schemas.microsoft.com/office/drawing/2014/main" val="1151586659"/>
                    </a:ext>
                  </a:extLst>
                </a:gridCol>
              </a:tblGrid>
              <a:tr h="682102">
                <a:tc>
                  <a:txBody>
                    <a:bodyPr/>
                    <a:lstStyle/>
                    <a:p>
                      <a:r>
                        <a:rPr lang="en-GB" sz="1400" dirty="0"/>
                        <a:t>Entry</a:t>
                      </a:r>
                      <a:endParaRPr lang="en-PK" sz="1400" dirty="0"/>
                    </a:p>
                  </a:txBody>
                  <a:tcPr/>
                </a:tc>
                <a:tc>
                  <a:txBody>
                    <a:bodyPr/>
                    <a:lstStyle/>
                    <a:p>
                      <a:r>
                        <a:rPr lang="en-GB" sz="1400" dirty="0"/>
                        <a:t>Pre-processing </a:t>
                      </a:r>
                      <a:r>
                        <a:rPr lang="en-GB" sz="1400" dirty="0" err="1"/>
                        <a:t>technniques</a:t>
                      </a:r>
                      <a:endParaRPr lang="en-PK" sz="1400" dirty="0"/>
                    </a:p>
                  </a:txBody>
                  <a:tcPr/>
                </a:tc>
                <a:tc>
                  <a:txBody>
                    <a:bodyPr/>
                    <a:lstStyle/>
                    <a:p>
                      <a:r>
                        <a:rPr lang="en-GB" sz="1400" dirty="0"/>
                        <a:t>Model configurations</a:t>
                      </a:r>
                      <a:endParaRPr lang="en-PK" sz="1400" dirty="0"/>
                    </a:p>
                  </a:txBody>
                  <a:tcPr/>
                </a:tc>
                <a:tc>
                  <a:txBody>
                    <a:bodyPr/>
                    <a:lstStyle/>
                    <a:p>
                      <a:r>
                        <a:rPr lang="en-GB" sz="1400" dirty="0"/>
                        <a:t>Kaggle Score (%)</a:t>
                      </a:r>
                      <a:endParaRPr lang="en-PK" sz="1400" dirty="0"/>
                    </a:p>
                  </a:txBody>
                  <a:tcPr/>
                </a:tc>
                <a:tc>
                  <a:txBody>
                    <a:bodyPr/>
                    <a:lstStyle/>
                    <a:p>
                      <a:r>
                        <a:rPr lang="en-GB" sz="1400" dirty="0"/>
                        <a:t>Understanding</a:t>
                      </a:r>
                      <a:endParaRPr lang="en-PK" sz="1400" dirty="0"/>
                    </a:p>
                  </a:txBody>
                  <a:tcPr/>
                </a:tc>
                <a:extLst>
                  <a:ext uri="{0D108BD9-81ED-4DB2-BD59-A6C34878D82A}">
                    <a16:rowId xmlns:a16="http://schemas.microsoft.com/office/drawing/2014/main" val="266954975"/>
                  </a:ext>
                </a:extLst>
              </a:tr>
              <a:tr h="718204">
                <a:tc>
                  <a:txBody>
                    <a:bodyPr/>
                    <a:lstStyle/>
                    <a:p>
                      <a:r>
                        <a:rPr lang="en-GB" sz="1400" dirty="0"/>
                        <a:t>18</a:t>
                      </a:r>
                      <a:endParaRPr lang="en-PK" sz="1400" dirty="0"/>
                    </a:p>
                  </a:txBody>
                  <a:tcPr/>
                </a:tc>
                <a:tc>
                  <a:txBody>
                    <a:bodyPr/>
                    <a:lstStyle/>
                    <a:p>
                      <a:r>
                        <a:rPr lang="en-GB" sz="1400" dirty="0"/>
                        <a:t>Bootstrap Sampling, size 700%</a:t>
                      </a:r>
                      <a:endParaRPr lang="en-PK" sz="1400" dirty="0"/>
                    </a:p>
                  </a:txBody>
                  <a:tcPr/>
                </a:tc>
                <a:tc>
                  <a:txBody>
                    <a:bodyPr/>
                    <a:lstStyle/>
                    <a:p>
                      <a:r>
                        <a:rPr lang="en-GB" sz="1400" dirty="0"/>
                        <a:t>Random Forest Method, patterns stored 3500, models 350, split criterion information gain, tree depth not limited, used static random seed</a:t>
                      </a:r>
                      <a:endParaRPr lang="en-PK" sz="1400" dirty="0"/>
                    </a:p>
                  </a:txBody>
                  <a:tcPr/>
                </a:tc>
                <a:tc>
                  <a:txBody>
                    <a:bodyPr/>
                    <a:lstStyle/>
                    <a:p>
                      <a:r>
                        <a:rPr lang="en-GB" sz="1400" b="1" dirty="0"/>
                        <a:t>0.92737 (PB)</a:t>
                      </a:r>
                      <a:endParaRPr lang="en-PK" sz="1400" b="1" dirty="0"/>
                    </a:p>
                  </a:txBody>
                  <a:tcPr/>
                </a:tc>
                <a:tc>
                  <a:txBody>
                    <a:bodyPr/>
                    <a:lstStyle/>
                    <a:p>
                      <a:r>
                        <a:rPr lang="en-GB" sz="1400" dirty="0"/>
                        <a:t>Increasing sample size, patterns stored, models, increased accuracy</a:t>
                      </a:r>
                    </a:p>
                  </a:txBody>
                  <a:tcPr/>
                </a:tc>
                <a:extLst>
                  <a:ext uri="{0D108BD9-81ED-4DB2-BD59-A6C34878D82A}">
                    <a16:rowId xmlns:a16="http://schemas.microsoft.com/office/drawing/2014/main" val="2746618029"/>
                  </a:ext>
                </a:extLst>
              </a:tr>
              <a:tr h="372962">
                <a:tc>
                  <a:txBody>
                    <a:bodyPr/>
                    <a:lstStyle/>
                    <a:p>
                      <a:r>
                        <a:rPr lang="en-GB" sz="1400" dirty="0"/>
                        <a:t>19</a:t>
                      </a:r>
                      <a:endParaRPr lang="en-PK" sz="1400" dirty="0"/>
                    </a:p>
                  </a:txBody>
                  <a:tcPr/>
                </a:tc>
                <a:tc>
                  <a:txBody>
                    <a:bodyPr/>
                    <a:lstStyle/>
                    <a:p>
                      <a:r>
                        <a:rPr lang="en-GB" sz="1400" dirty="0"/>
                        <a:t>Bootstrap sampling, size 700%</a:t>
                      </a:r>
                      <a:endParaRPr lang="en-PK" sz="1400" dirty="0"/>
                    </a:p>
                  </a:txBody>
                  <a:tcPr/>
                </a:tc>
                <a:tc>
                  <a:txBody>
                    <a:bodyPr/>
                    <a:lstStyle/>
                    <a:p>
                      <a:r>
                        <a:rPr lang="en-GB" sz="1400" dirty="0"/>
                        <a:t>Random Forest Method, patterns stored 3500, models 350, split criterion information gain, tree depth not limited</a:t>
                      </a:r>
                      <a:endParaRPr lang="en-PK" sz="1400" dirty="0"/>
                    </a:p>
                  </a:txBody>
                  <a:tcPr/>
                </a:tc>
                <a:tc>
                  <a:txBody>
                    <a:bodyPr/>
                    <a:lstStyle/>
                    <a:p>
                      <a:r>
                        <a:rPr lang="en-GB" sz="1400" b="0" dirty="0"/>
                        <a:t>0.92733</a:t>
                      </a:r>
                      <a:endParaRPr lang="en-PK" sz="1400" b="0" dirty="0"/>
                    </a:p>
                  </a:txBody>
                  <a:tcPr/>
                </a:tc>
                <a:tc>
                  <a:txBody>
                    <a:bodyPr/>
                    <a:lstStyle/>
                    <a:p>
                      <a:r>
                        <a:rPr lang="en-GB" sz="1400" dirty="0"/>
                        <a:t>Removing static random seed, decreased accuracy</a:t>
                      </a:r>
                      <a:endParaRPr lang="en-PK" sz="1400" dirty="0"/>
                    </a:p>
                  </a:txBody>
                  <a:tcPr/>
                </a:tc>
                <a:extLst>
                  <a:ext uri="{0D108BD9-81ED-4DB2-BD59-A6C34878D82A}">
                    <a16:rowId xmlns:a16="http://schemas.microsoft.com/office/drawing/2014/main" val="2581790211"/>
                  </a:ext>
                </a:extLst>
              </a:tr>
              <a:tr h="372962">
                <a:tc>
                  <a:txBody>
                    <a:bodyPr/>
                    <a:lstStyle/>
                    <a:p>
                      <a:r>
                        <a:rPr lang="en-GB" sz="1400" dirty="0"/>
                        <a:t>20</a:t>
                      </a:r>
                      <a:endParaRPr lang="en-PK" sz="1400" dirty="0"/>
                    </a:p>
                  </a:txBody>
                  <a:tcPr/>
                </a:tc>
                <a:tc>
                  <a:txBody>
                    <a:bodyPr/>
                    <a:lstStyle/>
                    <a:p>
                      <a:r>
                        <a:rPr lang="en-GB" sz="1400" dirty="0"/>
                        <a:t>Bootstrap Sampling used with size 1000%</a:t>
                      </a:r>
                      <a:endParaRPr lang="en-PK" sz="1400" dirty="0"/>
                    </a:p>
                  </a:txBody>
                  <a:tcPr/>
                </a:tc>
                <a:tc>
                  <a:txBody>
                    <a:bodyPr/>
                    <a:lstStyle/>
                    <a:p>
                      <a:r>
                        <a:rPr lang="en-GB" sz="1400" dirty="0"/>
                        <a:t>Random Forest Method, 3500 patterns stored, 500 number of models, split criterion information gain, tree depth not limited</a:t>
                      </a:r>
                      <a:endParaRPr lang="en-PK" sz="1400" dirty="0"/>
                    </a:p>
                  </a:txBody>
                  <a:tcPr/>
                </a:tc>
                <a:tc>
                  <a:txBody>
                    <a:bodyPr/>
                    <a:lstStyle/>
                    <a:p>
                      <a:r>
                        <a:rPr lang="en-GB" sz="1400" b="1" dirty="0"/>
                        <a:t>0.92744 (PB)</a:t>
                      </a:r>
                      <a:endParaRPr lang="en-PK" sz="1400" b="1" dirty="0"/>
                    </a:p>
                  </a:txBody>
                  <a:tcPr/>
                </a:tc>
                <a:tc>
                  <a:txBody>
                    <a:bodyPr/>
                    <a:lstStyle/>
                    <a:p>
                      <a:r>
                        <a:rPr lang="en-GB" sz="1400" dirty="0"/>
                        <a:t>Increasing number of models, increased accuracy</a:t>
                      </a:r>
                      <a:endParaRPr lang="en-PK" sz="1400" dirty="0"/>
                    </a:p>
                  </a:txBody>
                  <a:tcPr/>
                </a:tc>
                <a:extLst>
                  <a:ext uri="{0D108BD9-81ED-4DB2-BD59-A6C34878D82A}">
                    <a16:rowId xmlns:a16="http://schemas.microsoft.com/office/drawing/2014/main" val="4223523146"/>
                  </a:ext>
                </a:extLst>
              </a:tr>
              <a:tr h="372962">
                <a:tc>
                  <a:txBody>
                    <a:bodyPr/>
                    <a:lstStyle/>
                    <a:p>
                      <a:r>
                        <a:rPr lang="en-GB" sz="1400" dirty="0"/>
                        <a:t>21</a:t>
                      </a:r>
                      <a:endParaRPr lang="en-PK" sz="1400" dirty="0"/>
                    </a:p>
                  </a:txBody>
                  <a:tcPr/>
                </a:tc>
                <a:tc>
                  <a:txBody>
                    <a:bodyPr/>
                    <a:lstStyle/>
                    <a:p>
                      <a:r>
                        <a:rPr lang="en-GB" sz="1400" dirty="0"/>
                        <a:t>Bootstrap Sampling used with size 1000%</a:t>
                      </a:r>
                      <a:endParaRPr lang="en-PK" sz="1400" dirty="0"/>
                    </a:p>
                  </a:txBody>
                  <a:tcPr/>
                </a:tc>
                <a:tc>
                  <a:txBody>
                    <a:bodyPr/>
                    <a:lstStyle/>
                    <a:p>
                      <a:r>
                        <a:rPr lang="en-GB" sz="1400" dirty="0"/>
                        <a:t>Tree Ensemble Method, patterns stored 3100, 500 number of models, split criterion information gain.</a:t>
                      </a:r>
                      <a:endParaRPr lang="en-PK" sz="1400" dirty="0"/>
                    </a:p>
                  </a:txBody>
                  <a:tcPr/>
                </a:tc>
                <a:tc>
                  <a:txBody>
                    <a:bodyPr/>
                    <a:lstStyle/>
                    <a:p>
                      <a:r>
                        <a:rPr lang="en-GB" sz="1400" b="0" dirty="0"/>
                        <a:t>0.92646</a:t>
                      </a:r>
                      <a:endParaRPr lang="en-PK" sz="1400" b="0" dirty="0"/>
                    </a:p>
                  </a:txBody>
                  <a:tcPr/>
                </a:tc>
                <a:tc>
                  <a:txBody>
                    <a:bodyPr/>
                    <a:lstStyle/>
                    <a:p>
                      <a:r>
                        <a:rPr lang="en-GB" sz="1400" dirty="0"/>
                        <a:t>Patterns stored were less than before, accuracy less</a:t>
                      </a:r>
                      <a:endParaRPr lang="en-PK" sz="1400" dirty="0"/>
                    </a:p>
                  </a:txBody>
                  <a:tcPr/>
                </a:tc>
                <a:extLst>
                  <a:ext uri="{0D108BD9-81ED-4DB2-BD59-A6C34878D82A}">
                    <a16:rowId xmlns:a16="http://schemas.microsoft.com/office/drawing/2014/main" val="141865328"/>
                  </a:ext>
                </a:extLst>
              </a:tr>
              <a:tr h="372962">
                <a:tc>
                  <a:txBody>
                    <a:bodyPr/>
                    <a:lstStyle/>
                    <a:p>
                      <a:r>
                        <a:rPr lang="en-GB" sz="1400" dirty="0"/>
                        <a:t>22</a:t>
                      </a:r>
                      <a:endParaRPr lang="en-PK" sz="1400" dirty="0"/>
                    </a:p>
                  </a:txBody>
                  <a:tcPr/>
                </a:tc>
                <a:tc>
                  <a:txBody>
                    <a:bodyPr/>
                    <a:lstStyle/>
                    <a:p>
                      <a:r>
                        <a:rPr lang="en-GB" sz="1400" dirty="0"/>
                        <a:t>Bootstrap sampling, size 1000% without static random seed</a:t>
                      </a:r>
                      <a:endParaRPr lang="en-PK" sz="1400" dirty="0"/>
                    </a:p>
                  </a:txBody>
                  <a:tcPr/>
                </a:tc>
                <a:tc>
                  <a:txBody>
                    <a:bodyPr/>
                    <a:lstStyle/>
                    <a:p>
                      <a:r>
                        <a:rPr lang="en-GB" sz="1400" dirty="0"/>
                        <a:t>Random Forest Method, patterns stored 3800, models 300, split criterion information gain, tree depth not limited</a:t>
                      </a:r>
                      <a:endParaRPr lang="en-PK" sz="1400" dirty="0"/>
                    </a:p>
                  </a:txBody>
                  <a:tcPr/>
                </a:tc>
                <a:tc>
                  <a:txBody>
                    <a:bodyPr/>
                    <a:lstStyle/>
                    <a:p>
                      <a:r>
                        <a:rPr lang="en-GB" sz="1400" dirty="0"/>
                        <a:t>0.92606</a:t>
                      </a:r>
                      <a:endParaRPr lang="en-PK" sz="1400" dirty="0"/>
                    </a:p>
                  </a:txBody>
                  <a:tcPr/>
                </a:tc>
                <a:tc>
                  <a:txBody>
                    <a:bodyPr/>
                    <a:lstStyle/>
                    <a:p>
                      <a:r>
                        <a:rPr lang="en-GB" sz="1400" dirty="0"/>
                        <a:t>Number of models were less than before, accuracy less</a:t>
                      </a:r>
                      <a:endParaRPr lang="en-PK" sz="1400" dirty="0"/>
                    </a:p>
                  </a:txBody>
                  <a:tcPr/>
                </a:tc>
                <a:extLst>
                  <a:ext uri="{0D108BD9-81ED-4DB2-BD59-A6C34878D82A}">
                    <a16:rowId xmlns:a16="http://schemas.microsoft.com/office/drawing/2014/main" val="1704947310"/>
                  </a:ext>
                </a:extLst>
              </a:tr>
              <a:tr h="372962">
                <a:tc>
                  <a:txBody>
                    <a:bodyPr/>
                    <a:lstStyle/>
                    <a:p>
                      <a:r>
                        <a:rPr lang="en-GB" sz="1400" dirty="0"/>
                        <a:t>23</a:t>
                      </a:r>
                      <a:endParaRPr lang="en-PK" sz="1400" dirty="0"/>
                    </a:p>
                  </a:txBody>
                  <a:tcPr/>
                </a:tc>
                <a:tc>
                  <a:txBody>
                    <a:bodyPr/>
                    <a:lstStyle/>
                    <a:p>
                      <a:r>
                        <a:rPr lang="en-GB" sz="1400" dirty="0"/>
                        <a:t>Bootstrap sampling, 1000% without static random seed</a:t>
                      </a:r>
                      <a:endParaRPr lang="en-PK" sz="1400" dirty="0"/>
                    </a:p>
                  </a:txBody>
                  <a:tcPr/>
                </a:tc>
                <a:tc>
                  <a:txBody>
                    <a:bodyPr/>
                    <a:lstStyle/>
                    <a:p>
                      <a:r>
                        <a:rPr lang="en-GB" sz="1400" b="1" dirty="0"/>
                        <a:t>Random Forest Method</a:t>
                      </a:r>
                      <a:r>
                        <a:rPr lang="en-GB" sz="1400" dirty="0"/>
                        <a:t>, patterns stored 3650, models 530, split criterion information gain, tree depth not limited</a:t>
                      </a:r>
                      <a:endParaRPr lang="en-PK" sz="1400" dirty="0"/>
                    </a:p>
                  </a:txBody>
                  <a:tcPr/>
                </a:tc>
                <a:tc>
                  <a:txBody>
                    <a:bodyPr/>
                    <a:lstStyle/>
                    <a:p>
                      <a:r>
                        <a:rPr lang="en-GB" sz="1400" b="1" dirty="0"/>
                        <a:t>0.92761 (PB)</a:t>
                      </a:r>
                      <a:endParaRPr lang="en-PK" sz="1400" b="1" dirty="0"/>
                    </a:p>
                  </a:txBody>
                  <a:tcPr/>
                </a:tc>
                <a:tc>
                  <a:txBody>
                    <a:bodyPr/>
                    <a:lstStyle/>
                    <a:p>
                      <a:r>
                        <a:rPr lang="en-GB" sz="1400" dirty="0"/>
                        <a:t>Increasing number of patterns &amp; models than last best accuracy</a:t>
                      </a:r>
                      <a:endParaRPr lang="en-PK" sz="1400" dirty="0"/>
                    </a:p>
                  </a:txBody>
                  <a:tcPr/>
                </a:tc>
                <a:extLst>
                  <a:ext uri="{0D108BD9-81ED-4DB2-BD59-A6C34878D82A}">
                    <a16:rowId xmlns:a16="http://schemas.microsoft.com/office/drawing/2014/main" val="713665981"/>
                  </a:ext>
                </a:extLst>
              </a:tr>
              <a:tr h="372962">
                <a:tc>
                  <a:txBody>
                    <a:bodyPr/>
                    <a:lstStyle/>
                    <a:p>
                      <a:r>
                        <a:rPr lang="en-GB" sz="1400" dirty="0"/>
                        <a:t>24</a:t>
                      </a:r>
                      <a:endParaRPr lang="en-PK" sz="1400" dirty="0"/>
                    </a:p>
                  </a:txBody>
                  <a:tcPr/>
                </a:tc>
                <a:tc>
                  <a:txBody>
                    <a:bodyPr/>
                    <a:lstStyle/>
                    <a:p>
                      <a:r>
                        <a:rPr lang="en-GB" sz="1400" dirty="0"/>
                        <a:t>Rule engine to make five categories of age, with bootstrap sampling size 1200%. No seed. Used domain calculator because of number to string</a:t>
                      </a:r>
                    </a:p>
                  </a:txBody>
                  <a:tcPr/>
                </a:tc>
                <a:tc>
                  <a:txBody>
                    <a:bodyPr/>
                    <a:lstStyle/>
                    <a:p>
                      <a:r>
                        <a:rPr lang="en-GB" sz="1400" dirty="0"/>
                        <a:t>Random Forest Method, 3650 patterns stored, 530 models, split criterion information gain, tree depth not limited</a:t>
                      </a:r>
                      <a:endParaRPr lang="en-PK" sz="1400" dirty="0"/>
                    </a:p>
                  </a:txBody>
                  <a:tcPr/>
                </a:tc>
                <a:tc>
                  <a:txBody>
                    <a:bodyPr/>
                    <a:lstStyle/>
                    <a:p>
                      <a:r>
                        <a:rPr lang="en-GB" sz="1400" b="0" dirty="0"/>
                        <a:t>0.92573</a:t>
                      </a:r>
                      <a:endParaRPr lang="en-PK" sz="1400" b="0" dirty="0"/>
                    </a:p>
                  </a:txBody>
                  <a:tcPr/>
                </a:tc>
                <a:tc>
                  <a:txBody>
                    <a:bodyPr/>
                    <a:lstStyle/>
                    <a:p>
                      <a:r>
                        <a:rPr lang="en-GB" sz="1400" dirty="0"/>
                        <a:t>Making categories of age(kid, teen, young adult, middle aged, senior) did not improve accuracy</a:t>
                      </a:r>
                      <a:endParaRPr lang="en-PK" sz="1400" dirty="0"/>
                    </a:p>
                  </a:txBody>
                  <a:tcPr/>
                </a:tc>
                <a:extLst>
                  <a:ext uri="{0D108BD9-81ED-4DB2-BD59-A6C34878D82A}">
                    <a16:rowId xmlns:a16="http://schemas.microsoft.com/office/drawing/2014/main" val="363200362"/>
                  </a:ext>
                </a:extLst>
              </a:tr>
            </a:tbl>
          </a:graphicData>
        </a:graphic>
      </p:graphicFrame>
    </p:spTree>
    <p:extLst>
      <p:ext uri="{BB962C8B-B14F-4D97-AF65-F5344CB8AC3E}">
        <p14:creationId xmlns:p14="http://schemas.microsoft.com/office/powerpoint/2010/main" val="219096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09C9BE5-0D1B-26EE-F093-A5688DEC4CE9}"/>
              </a:ext>
            </a:extLst>
          </p:cNvPr>
          <p:cNvGraphicFramePr>
            <a:graphicFrameLocks noGrp="1"/>
          </p:cNvGraphicFramePr>
          <p:nvPr>
            <p:ph idx="1"/>
            <p:extLst>
              <p:ext uri="{D42A27DB-BD31-4B8C-83A1-F6EECF244321}">
                <p14:modId xmlns:p14="http://schemas.microsoft.com/office/powerpoint/2010/main" val="3869324099"/>
              </p:ext>
            </p:extLst>
          </p:nvPr>
        </p:nvGraphicFramePr>
        <p:xfrm>
          <a:off x="205666" y="121920"/>
          <a:ext cx="11780668" cy="6614160"/>
        </p:xfrm>
        <a:graphic>
          <a:graphicData uri="http://schemas.openxmlformats.org/drawingml/2006/table">
            <a:tbl>
              <a:tblPr firstRow="1" bandRow="1">
                <a:tableStyleId>{5C22544A-7EE6-4342-B048-85BDC9FD1C3A}</a:tableStyleId>
              </a:tblPr>
              <a:tblGrid>
                <a:gridCol w="1072207">
                  <a:extLst>
                    <a:ext uri="{9D8B030D-6E8A-4147-A177-3AD203B41FA5}">
                      <a16:colId xmlns:a16="http://schemas.microsoft.com/office/drawing/2014/main" val="1389105537"/>
                    </a:ext>
                  </a:extLst>
                </a:gridCol>
                <a:gridCol w="3659590">
                  <a:extLst>
                    <a:ext uri="{9D8B030D-6E8A-4147-A177-3AD203B41FA5}">
                      <a16:colId xmlns:a16="http://schemas.microsoft.com/office/drawing/2014/main" val="1898928588"/>
                    </a:ext>
                  </a:extLst>
                </a:gridCol>
                <a:gridCol w="2929631">
                  <a:extLst>
                    <a:ext uri="{9D8B030D-6E8A-4147-A177-3AD203B41FA5}">
                      <a16:colId xmlns:a16="http://schemas.microsoft.com/office/drawing/2014/main" val="3808171026"/>
                    </a:ext>
                  </a:extLst>
                </a:gridCol>
                <a:gridCol w="1451827">
                  <a:extLst>
                    <a:ext uri="{9D8B030D-6E8A-4147-A177-3AD203B41FA5}">
                      <a16:colId xmlns:a16="http://schemas.microsoft.com/office/drawing/2014/main" val="1884277165"/>
                    </a:ext>
                  </a:extLst>
                </a:gridCol>
                <a:gridCol w="2667413">
                  <a:extLst>
                    <a:ext uri="{9D8B030D-6E8A-4147-A177-3AD203B41FA5}">
                      <a16:colId xmlns:a16="http://schemas.microsoft.com/office/drawing/2014/main" val="1151586659"/>
                    </a:ext>
                  </a:extLst>
                </a:gridCol>
              </a:tblGrid>
              <a:tr h="196937">
                <a:tc>
                  <a:txBody>
                    <a:bodyPr/>
                    <a:lstStyle/>
                    <a:p>
                      <a:r>
                        <a:rPr lang="en-GB" sz="1400" dirty="0"/>
                        <a:t>Entry</a:t>
                      </a:r>
                      <a:endParaRPr lang="en-PK" sz="1400" dirty="0"/>
                    </a:p>
                  </a:txBody>
                  <a:tcPr/>
                </a:tc>
                <a:tc>
                  <a:txBody>
                    <a:bodyPr/>
                    <a:lstStyle/>
                    <a:p>
                      <a:r>
                        <a:rPr lang="en-GB" sz="1400" dirty="0"/>
                        <a:t>Pre-processing techniques</a:t>
                      </a:r>
                      <a:endParaRPr lang="en-PK" sz="1400" dirty="0"/>
                    </a:p>
                  </a:txBody>
                  <a:tcPr/>
                </a:tc>
                <a:tc>
                  <a:txBody>
                    <a:bodyPr/>
                    <a:lstStyle/>
                    <a:p>
                      <a:r>
                        <a:rPr lang="en-GB" sz="1400" dirty="0"/>
                        <a:t>Model configurations</a:t>
                      </a:r>
                      <a:endParaRPr lang="en-PK" sz="1400" dirty="0"/>
                    </a:p>
                  </a:txBody>
                  <a:tcPr/>
                </a:tc>
                <a:tc>
                  <a:txBody>
                    <a:bodyPr/>
                    <a:lstStyle/>
                    <a:p>
                      <a:r>
                        <a:rPr lang="en-GB" sz="1400" dirty="0"/>
                        <a:t>Kaggle Score(%)</a:t>
                      </a:r>
                      <a:endParaRPr lang="en-PK" sz="1400" dirty="0"/>
                    </a:p>
                  </a:txBody>
                  <a:tcPr/>
                </a:tc>
                <a:tc>
                  <a:txBody>
                    <a:bodyPr/>
                    <a:lstStyle/>
                    <a:p>
                      <a:r>
                        <a:rPr lang="en-GB" sz="1400" dirty="0"/>
                        <a:t>Understanding</a:t>
                      </a:r>
                      <a:endParaRPr lang="en-PK" sz="1400" dirty="0"/>
                    </a:p>
                  </a:txBody>
                  <a:tcPr/>
                </a:tc>
                <a:extLst>
                  <a:ext uri="{0D108BD9-81ED-4DB2-BD59-A6C34878D82A}">
                    <a16:rowId xmlns:a16="http://schemas.microsoft.com/office/drawing/2014/main" val="266954975"/>
                  </a:ext>
                </a:extLst>
              </a:tr>
              <a:tr h="718204">
                <a:tc>
                  <a:txBody>
                    <a:bodyPr/>
                    <a:lstStyle/>
                    <a:p>
                      <a:r>
                        <a:rPr lang="en-GB" sz="1400" dirty="0"/>
                        <a:t>25</a:t>
                      </a:r>
                      <a:endParaRPr lang="en-PK" sz="1400" dirty="0"/>
                    </a:p>
                  </a:txBody>
                  <a:tcPr/>
                </a:tc>
                <a:tc>
                  <a:txBody>
                    <a:bodyPr/>
                    <a:lstStyle/>
                    <a:p>
                      <a:r>
                        <a:rPr lang="en-GB" sz="1400" dirty="0"/>
                        <a:t>Engine rule to make 5 categories, bootstrap sampling with size 1200%, without static random seed, used domain calculator because of number to string</a:t>
                      </a:r>
                      <a:endParaRPr lang="en-PK" sz="1400" dirty="0"/>
                    </a:p>
                  </a:txBody>
                  <a:tcPr/>
                </a:tc>
                <a:tc>
                  <a:txBody>
                    <a:bodyPr/>
                    <a:lstStyle/>
                    <a:p>
                      <a:r>
                        <a:rPr lang="en-GB" sz="1400" dirty="0"/>
                        <a:t>Random Forest Method, 3650 patterns stored, 530 models, split criterion information gain, tree depth not limited</a:t>
                      </a:r>
                      <a:endParaRPr lang="en-PK" sz="1400" dirty="0"/>
                    </a:p>
                  </a:txBody>
                  <a:tcPr/>
                </a:tc>
                <a:tc>
                  <a:txBody>
                    <a:bodyPr/>
                    <a:lstStyle/>
                    <a:p>
                      <a:r>
                        <a:rPr lang="en-GB" sz="1400" b="0" dirty="0"/>
                        <a:t>0.92573</a:t>
                      </a:r>
                      <a:endParaRPr lang="en-PK" sz="1400" b="0" dirty="0"/>
                    </a:p>
                  </a:txBody>
                  <a:tcPr/>
                </a:tc>
                <a:tc>
                  <a:txBody>
                    <a:bodyPr/>
                    <a:lstStyle/>
                    <a:p>
                      <a:r>
                        <a:rPr lang="en-GB" sz="1400" dirty="0"/>
                        <a:t>Changing of ages in categories did not improve the score</a:t>
                      </a:r>
                    </a:p>
                  </a:txBody>
                  <a:tcPr/>
                </a:tc>
                <a:extLst>
                  <a:ext uri="{0D108BD9-81ED-4DB2-BD59-A6C34878D82A}">
                    <a16:rowId xmlns:a16="http://schemas.microsoft.com/office/drawing/2014/main" val="2746618029"/>
                  </a:ext>
                </a:extLst>
              </a:tr>
              <a:tr h="372962">
                <a:tc>
                  <a:txBody>
                    <a:bodyPr/>
                    <a:lstStyle/>
                    <a:p>
                      <a:r>
                        <a:rPr lang="en-GB" sz="1400" dirty="0"/>
                        <a:t>26</a:t>
                      </a:r>
                      <a:endParaRPr lang="en-PK" sz="1400" dirty="0"/>
                    </a:p>
                  </a:txBody>
                  <a:tcPr/>
                </a:tc>
                <a:tc>
                  <a:txBody>
                    <a:bodyPr/>
                    <a:lstStyle/>
                    <a:p>
                      <a:r>
                        <a:rPr lang="en-GB" sz="1400" dirty="0"/>
                        <a:t>Engine rule to make 3 categories, bootstrap sampling size 1200% without static random seed, used domain calculator because of number to string </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Random Forest Method, 3650 patterns stored, 530 models, split criterion information gain, tree depth not limited</a:t>
                      </a:r>
                      <a:endParaRPr lang="en-PK" sz="1400" dirty="0"/>
                    </a:p>
                  </a:txBody>
                  <a:tcPr/>
                </a:tc>
                <a:tc>
                  <a:txBody>
                    <a:bodyPr/>
                    <a:lstStyle/>
                    <a:p>
                      <a:r>
                        <a:rPr lang="en-GB" sz="1400" b="0" dirty="0"/>
                        <a:t>0.92584</a:t>
                      </a:r>
                      <a:endParaRPr lang="en-PK" sz="1400" b="0" dirty="0"/>
                    </a:p>
                  </a:txBody>
                  <a:tcPr/>
                </a:tc>
                <a:tc>
                  <a:txBody>
                    <a:bodyPr/>
                    <a:lstStyle/>
                    <a:p>
                      <a:r>
                        <a:rPr lang="en-GB" sz="1400" dirty="0"/>
                        <a:t>Changing categories into (Teen, Young Adult, Senior). Improved score marginally</a:t>
                      </a:r>
                      <a:endParaRPr lang="en-PK" sz="1400" dirty="0"/>
                    </a:p>
                  </a:txBody>
                  <a:tcPr/>
                </a:tc>
                <a:extLst>
                  <a:ext uri="{0D108BD9-81ED-4DB2-BD59-A6C34878D82A}">
                    <a16:rowId xmlns:a16="http://schemas.microsoft.com/office/drawing/2014/main" val="2581790211"/>
                  </a:ext>
                </a:extLst>
              </a:tr>
              <a:tr h="372962">
                <a:tc>
                  <a:txBody>
                    <a:bodyPr/>
                    <a:lstStyle/>
                    <a:p>
                      <a:r>
                        <a:rPr lang="en-GB" sz="1400" dirty="0"/>
                        <a:t>27</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Engine rule to make 3 categories, bootstrap sampling size 1200% without static random seed, used domain calculator because of number to string </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Random Forest Method, 3850 patterns stored, 530 models, split criterion information gain, tree depth not limited</a:t>
                      </a:r>
                      <a:endParaRPr lang="en-PK" sz="1400" dirty="0"/>
                    </a:p>
                  </a:txBody>
                  <a:tcPr/>
                </a:tc>
                <a:tc>
                  <a:txBody>
                    <a:bodyPr/>
                    <a:lstStyle/>
                    <a:p>
                      <a:r>
                        <a:rPr lang="en-GB" sz="1400" b="0" dirty="0"/>
                        <a:t>0.92587</a:t>
                      </a:r>
                      <a:endParaRPr lang="en-PK" sz="1400" b="0" dirty="0"/>
                    </a:p>
                  </a:txBody>
                  <a:tcPr/>
                </a:tc>
                <a:tc>
                  <a:txBody>
                    <a:bodyPr/>
                    <a:lstStyle/>
                    <a:p>
                      <a:r>
                        <a:rPr lang="en-GB" sz="1400" dirty="0"/>
                        <a:t>Increasing number of patterns, improved score</a:t>
                      </a:r>
                      <a:endParaRPr lang="en-PK" sz="1400" dirty="0"/>
                    </a:p>
                  </a:txBody>
                  <a:tcPr/>
                </a:tc>
                <a:extLst>
                  <a:ext uri="{0D108BD9-81ED-4DB2-BD59-A6C34878D82A}">
                    <a16:rowId xmlns:a16="http://schemas.microsoft.com/office/drawing/2014/main" val="4223523146"/>
                  </a:ext>
                </a:extLst>
              </a:tr>
              <a:tr h="372962">
                <a:tc>
                  <a:txBody>
                    <a:bodyPr/>
                    <a:lstStyle/>
                    <a:p>
                      <a:r>
                        <a:rPr lang="en-GB" sz="1400" dirty="0"/>
                        <a:t>28</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Engine rule to make 3 categories, bootstrap sampling size 1200% without static random seed, used domain calculator because of number to string </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Random Forest Method, 3850 patterns stored, 530 models, split criterion information gain, tree depth not limited</a:t>
                      </a:r>
                      <a:endParaRPr lang="en-PK" sz="1400" dirty="0"/>
                    </a:p>
                    <a:p>
                      <a:endParaRPr lang="en-PK" sz="1400" dirty="0"/>
                    </a:p>
                  </a:txBody>
                  <a:tcPr/>
                </a:tc>
                <a:tc>
                  <a:txBody>
                    <a:bodyPr/>
                    <a:lstStyle/>
                    <a:p>
                      <a:r>
                        <a:rPr lang="en-GB" sz="1400" b="0" dirty="0"/>
                        <a:t>0.92700</a:t>
                      </a:r>
                      <a:endParaRPr lang="en-PK" sz="1400" b="0" dirty="0"/>
                    </a:p>
                  </a:txBody>
                  <a:tcPr/>
                </a:tc>
                <a:tc>
                  <a:txBody>
                    <a:bodyPr/>
                    <a:lstStyle/>
                    <a:p>
                      <a:r>
                        <a:rPr lang="en-GB" sz="1400" dirty="0"/>
                        <a:t>This time I had also made 3 categories of ‘Age’ for the ‘Test Set’ as well. Which improved the score</a:t>
                      </a:r>
                      <a:endParaRPr lang="en-PK" sz="1400" dirty="0"/>
                    </a:p>
                  </a:txBody>
                  <a:tcPr/>
                </a:tc>
                <a:extLst>
                  <a:ext uri="{0D108BD9-81ED-4DB2-BD59-A6C34878D82A}">
                    <a16:rowId xmlns:a16="http://schemas.microsoft.com/office/drawing/2014/main" val="141865328"/>
                  </a:ext>
                </a:extLst>
              </a:tr>
              <a:tr h="372962">
                <a:tc>
                  <a:txBody>
                    <a:bodyPr/>
                    <a:lstStyle/>
                    <a:p>
                      <a:r>
                        <a:rPr lang="en-GB" sz="1400" dirty="0"/>
                        <a:t>29</a:t>
                      </a:r>
                      <a:endParaRPr lang="en-PK" sz="1400" dirty="0"/>
                    </a:p>
                  </a:txBody>
                  <a:tcPr/>
                </a:tc>
                <a:tc>
                  <a:txBody>
                    <a:bodyPr/>
                    <a:lstStyle/>
                    <a:p>
                      <a:r>
                        <a:rPr lang="en-GB" sz="1400" dirty="0"/>
                        <a:t>Engine rule to make 3 categories, bootstrap sampling size 1200% without seed. </a:t>
                      </a:r>
                      <a:endParaRPr lang="en-PK" sz="1400" dirty="0"/>
                    </a:p>
                  </a:txBody>
                  <a:tcPr/>
                </a:tc>
                <a:tc>
                  <a:txBody>
                    <a:bodyPr/>
                    <a:lstStyle/>
                    <a:p>
                      <a:r>
                        <a:rPr lang="en-GB" sz="1400" dirty="0"/>
                        <a:t>Random Forest Method, 3950 patterns stored, 500 models, split criterion information gain, tree depth not limited</a:t>
                      </a:r>
                      <a:endParaRPr lang="en-PK" sz="1400" dirty="0"/>
                    </a:p>
                  </a:txBody>
                  <a:tcPr/>
                </a:tc>
                <a:tc>
                  <a:txBody>
                    <a:bodyPr/>
                    <a:lstStyle/>
                    <a:p>
                      <a:r>
                        <a:rPr lang="en-GB" sz="1400" dirty="0"/>
                        <a:t>0.92655</a:t>
                      </a:r>
                      <a:endParaRPr lang="en-PK" sz="1400" dirty="0"/>
                    </a:p>
                  </a:txBody>
                  <a:tcPr/>
                </a:tc>
                <a:tc>
                  <a:txBody>
                    <a:bodyPr/>
                    <a:lstStyle/>
                    <a:p>
                      <a:r>
                        <a:rPr lang="en-GB" sz="1400" dirty="0"/>
                        <a:t>Removing domain calculator, decreased score since domain calculator stops restricting values.</a:t>
                      </a:r>
                      <a:endParaRPr lang="en-PK" sz="1400" dirty="0"/>
                    </a:p>
                  </a:txBody>
                  <a:tcPr/>
                </a:tc>
                <a:extLst>
                  <a:ext uri="{0D108BD9-81ED-4DB2-BD59-A6C34878D82A}">
                    <a16:rowId xmlns:a16="http://schemas.microsoft.com/office/drawing/2014/main" val="1704947310"/>
                  </a:ext>
                </a:extLst>
              </a:tr>
              <a:tr h="372962">
                <a:tc>
                  <a:txBody>
                    <a:bodyPr/>
                    <a:lstStyle/>
                    <a:p>
                      <a:r>
                        <a:rPr lang="en-GB" sz="1400" dirty="0"/>
                        <a:t>30</a:t>
                      </a:r>
                      <a:endParaRPr lang="en-PK" sz="1400" dirty="0"/>
                    </a:p>
                  </a:txBody>
                  <a:tcPr/>
                </a:tc>
                <a:tc>
                  <a:txBody>
                    <a:bodyPr/>
                    <a:lstStyle/>
                    <a:p>
                      <a:r>
                        <a:rPr lang="en-GB" sz="1400" dirty="0"/>
                        <a:t>Used rule engine to make 3 categories, then used shuffle</a:t>
                      </a:r>
                      <a:endParaRPr lang="en-PK" sz="1400" dirty="0"/>
                    </a:p>
                  </a:txBody>
                  <a:tcPr/>
                </a:tc>
                <a:tc>
                  <a:txBody>
                    <a:bodyPr/>
                    <a:lstStyle/>
                    <a:p>
                      <a:r>
                        <a:rPr lang="en-GB" sz="1400" dirty="0"/>
                        <a:t>Random Forest Method, 3950 patterns, 500 models, split criterion information gain, tree depth not limited</a:t>
                      </a:r>
                      <a:endParaRPr lang="en-PK" sz="1400" dirty="0"/>
                    </a:p>
                  </a:txBody>
                  <a:tcPr/>
                </a:tc>
                <a:tc>
                  <a:txBody>
                    <a:bodyPr/>
                    <a:lstStyle/>
                    <a:p>
                      <a:r>
                        <a:rPr lang="en-GB" sz="1400" b="0" dirty="0"/>
                        <a:t>0.92267</a:t>
                      </a:r>
                      <a:endParaRPr lang="en-PK" sz="1400" b="0" dirty="0"/>
                    </a:p>
                  </a:txBody>
                  <a:tcPr/>
                </a:tc>
                <a:tc>
                  <a:txBody>
                    <a:bodyPr/>
                    <a:lstStyle/>
                    <a:p>
                      <a:r>
                        <a:rPr lang="en-GB" sz="1400" dirty="0"/>
                        <a:t>Removing bootstrap reduced the number of rows massively. Hence, score decreased.</a:t>
                      </a:r>
                      <a:endParaRPr lang="en-PK" sz="1400" dirty="0"/>
                    </a:p>
                  </a:txBody>
                  <a:tcPr/>
                </a:tc>
                <a:extLst>
                  <a:ext uri="{0D108BD9-81ED-4DB2-BD59-A6C34878D82A}">
                    <a16:rowId xmlns:a16="http://schemas.microsoft.com/office/drawing/2014/main" val="713665981"/>
                  </a:ext>
                </a:extLst>
              </a:tr>
            </a:tbl>
          </a:graphicData>
        </a:graphic>
      </p:graphicFrame>
    </p:spTree>
    <p:extLst>
      <p:ext uri="{BB962C8B-B14F-4D97-AF65-F5344CB8AC3E}">
        <p14:creationId xmlns:p14="http://schemas.microsoft.com/office/powerpoint/2010/main" val="305754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09C9BE5-0D1B-26EE-F093-A5688DEC4CE9}"/>
              </a:ext>
            </a:extLst>
          </p:cNvPr>
          <p:cNvGraphicFramePr>
            <a:graphicFrameLocks noGrp="1"/>
          </p:cNvGraphicFramePr>
          <p:nvPr>
            <p:ph idx="1"/>
            <p:extLst>
              <p:ext uri="{D42A27DB-BD31-4B8C-83A1-F6EECF244321}">
                <p14:modId xmlns:p14="http://schemas.microsoft.com/office/powerpoint/2010/main" val="223024947"/>
              </p:ext>
            </p:extLst>
          </p:nvPr>
        </p:nvGraphicFramePr>
        <p:xfrm>
          <a:off x="205666" y="121920"/>
          <a:ext cx="11780668" cy="6614160"/>
        </p:xfrm>
        <a:graphic>
          <a:graphicData uri="http://schemas.openxmlformats.org/drawingml/2006/table">
            <a:tbl>
              <a:tblPr firstRow="1" bandRow="1">
                <a:tableStyleId>{5C22544A-7EE6-4342-B048-85BDC9FD1C3A}</a:tableStyleId>
              </a:tblPr>
              <a:tblGrid>
                <a:gridCol w="1072207">
                  <a:extLst>
                    <a:ext uri="{9D8B030D-6E8A-4147-A177-3AD203B41FA5}">
                      <a16:colId xmlns:a16="http://schemas.microsoft.com/office/drawing/2014/main" val="1389105537"/>
                    </a:ext>
                  </a:extLst>
                </a:gridCol>
                <a:gridCol w="3089941">
                  <a:extLst>
                    <a:ext uri="{9D8B030D-6E8A-4147-A177-3AD203B41FA5}">
                      <a16:colId xmlns:a16="http://schemas.microsoft.com/office/drawing/2014/main" val="1898928588"/>
                    </a:ext>
                  </a:extLst>
                </a:gridCol>
                <a:gridCol w="3499280">
                  <a:extLst>
                    <a:ext uri="{9D8B030D-6E8A-4147-A177-3AD203B41FA5}">
                      <a16:colId xmlns:a16="http://schemas.microsoft.com/office/drawing/2014/main" val="3808171026"/>
                    </a:ext>
                  </a:extLst>
                </a:gridCol>
                <a:gridCol w="1451827">
                  <a:extLst>
                    <a:ext uri="{9D8B030D-6E8A-4147-A177-3AD203B41FA5}">
                      <a16:colId xmlns:a16="http://schemas.microsoft.com/office/drawing/2014/main" val="1884277165"/>
                    </a:ext>
                  </a:extLst>
                </a:gridCol>
                <a:gridCol w="2667413">
                  <a:extLst>
                    <a:ext uri="{9D8B030D-6E8A-4147-A177-3AD203B41FA5}">
                      <a16:colId xmlns:a16="http://schemas.microsoft.com/office/drawing/2014/main" val="1151586659"/>
                    </a:ext>
                  </a:extLst>
                </a:gridCol>
              </a:tblGrid>
              <a:tr h="196937">
                <a:tc>
                  <a:txBody>
                    <a:bodyPr/>
                    <a:lstStyle/>
                    <a:p>
                      <a:r>
                        <a:rPr lang="en-GB" sz="1400" dirty="0"/>
                        <a:t>Entry</a:t>
                      </a:r>
                      <a:endParaRPr lang="en-PK" sz="1400" dirty="0"/>
                    </a:p>
                  </a:txBody>
                  <a:tcPr/>
                </a:tc>
                <a:tc>
                  <a:txBody>
                    <a:bodyPr/>
                    <a:lstStyle/>
                    <a:p>
                      <a:r>
                        <a:rPr lang="en-GB" sz="1400" dirty="0"/>
                        <a:t>Pre-processing techniques</a:t>
                      </a:r>
                      <a:endParaRPr lang="en-PK" sz="1400" dirty="0"/>
                    </a:p>
                  </a:txBody>
                  <a:tcPr/>
                </a:tc>
                <a:tc>
                  <a:txBody>
                    <a:bodyPr/>
                    <a:lstStyle/>
                    <a:p>
                      <a:r>
                        <a:rPr lang="en-GB" sz="1400" dirty="0"/>
                        <a:t>Model configurations</a:t>
                      </a:r>
                      <a:endParaRPr lang="en-PK" sz="1400" dirty="0"/>
                    </a:p>
                  </a:txBody>
                  <a:tcPr/>
                </a:tc>
                <a:tc>
                  <a:txBody>
                    <a:bodyPr/>
                    <a:lstStyle/>
                    <a:p>
                      <a:r>
                        <a:rPr lang="en-GB" sz="1400" dirty="0"/>
                        <a:t>Kaggle Score(%)</a:t>
                      </a:r>
                      <a:endParaRPr lang="en-PK" sz="1400" dirty="0"/>
                    </a:p>
                  </a:txBody>
                  <a:tcPr/>
                </a:tc>
                <a:tc>
                  <a:txBody>
                    <a:bodyPr/>
                    <a:lstStyle/>
                    <a:p>
                      <a:r>
                        <a:rPr lang="en-GB" sz="1400" dirty="0"/>
                        <a:t>Understanding</a:t>
                      </a:r>
                      <a:endParaRPr lang="en-PK" sz="1400" dirty="0"/>
                    </a:p>
                  </a:txBody>
                  <a:tcPr/>
                </a:tc>
                <a:extLst>
                  <a:ext uri="{0D108BD9-81ED-4DB2-BD59-A6C34878D82A}">
                    <a16:rowId xmlns:a16="http://schemas.microsoft.com/office/drawing/2014/main" val="266954975"/>
                  </a:ext>
                </a:extLst>
              </a:tr>
              <a:tr h="718204">
                <a:tc>
                  <a:txBody>
                    <a:bodyPr/>
                    <a:lstStyle/>
                    <a:p>
                      <a:r>
                        <a:rPr lang="en-GB" sz="1400" dirty="0"/>
                        <a:t>31</a:t>
                      </a:r>
                      <a:endParaRPr lang="en-PK" sz="1400" dirty="0"/>
                    </a:p>
                  </a:txBody>
                  <a:tcPr/>
                </a:tc>
                <a:tc>
                  <a:txBody>
                    <a:bodyPr/>
                    <a:lstStyle/>
                    <a:p>
                      <a:r>
                        <a:rPr lang="en-GB" sz="1400" dirty="0"/>
                        <a:t>None</a:t>
                      </a:r>
                      <a:endParaRPr lang="en-PK" sz="1400" dirty="0"/>
                    </a:p>
                  </a:txBody>
                  <a:tcPr/>
                </a:tc>
                <a:tc>
                  <a:txBody>
                    <a:bodyPr/>
                    <a:lstStyle/>
                    <a:p>
                      <a:r>
                        <a:rPr lang="en-GB" sz="1400" dirty="0"/>
                        <a:t>Tree Ensemble, models 530, patterns stored 3850, split criterion information gain</a:t>
                      </a:r>
                      <a:endParaRPr lang="en-PK" sz="1400" dirty="0"/>
                    </a:p>
                  </a:txBody>
                  <a:tcPr/>
                </a:tc>
                <a:tc>
                  <a:txBody>
                    <a:bodyPr/>
                    <a:lstStyle/>
                    <a:p>
                      <a:r>
                        <a:rPr lang="en-GB" sz="1400" b="0" dirty="0"/>
                        <a:t>0.92301</a:t>
                      </a:r>
                      <a:endParaRPr lang="en-PK" sz="1400" b="0" dirty="0"/>
                    </a:p>
                  </a:txBody>
                  <a:tcPr/>
                </a:tc>
                <a:tc>
                  <a:txBody>
                    <a:bodyPr/>
                    <a:lstStyle/>
                    <a:p>
                      <a:r>
                        <a:rPr lang="en-GB" sz="1400" dirty="0"/>
                        <a:t>Tree Ensemble was giving as good of a score as random forest</a:t>
                      </a:r>
                    </a:p>
                  </a:txBody>
                  <a:tcPr/>
                </a:tc>
                <a:extLst>
                  <a:ext uri="{0D108BD9-81ED-4DB2-BD59-A6C34878D82A}">
                    <a16:rowId xmlns:a16="http://schemas.microsoft.com/office/drawing/2014/main" val="2746618029"/>
                  </a:ext>
                </a:extLst>
              </a:tr>
              <a:tr h="372962">
                <a:tc>
                  <a:txBody>
                    <a:bodyPr/>
                    <a:lstStyle/>
                    <a:p>
                      <a:r>
                        <a:rPr lang="en-GB" sz="1400" dirty="0"/>
                        <a:t>32</a:t>
                      </a:r>
                      <a:endParaRPr lang="en-PK" sz="1400" dirty="0"/>
                    </a:p>
                  </a:txBody>
                  <a:tcPr/>
                </a:tc>
                <a:tc>
                  <a:txBody>
                    <a:bodyPr/>
                    <a:lstStyle/>
                    <a:p>
                      <a:r>
                        <a:rPr lang="en-GB" sz="1400" dirty="0"/>
                        <a:t>None</a:t>
                      </a:r>
                      <a:endParaRPr lang="en-PK" sz="1400" dirty="0"/>
                    </a:p>
                  </a:txBody>
                  <a:tcPr/>
                </a:tc>
                <a:tc>
                  <a:txBody>
                    <a:bodyPr/>
                    <a:lstStyle/>
                    <a:p>
                      <a:r>
                        <a:rPr lang="en-GB" sz="1400" dirty="0"/>
                        <a:t>Tree Ensemble, models 530, patterns stored 3850, used static random seed split criterion information gain ratio</a:t>
                      </a:r>
                      <a:endParaRPr lang="en-PK" sz="1400" dirty="0"/>
                    </a:p>
                  </a:txBody>
                  <a:tcPr/>
                </a:tc>
                <a:tc>
                  <a:txBody>
                    <a:bodyPr/>
                    <a:lstStyle/>
                    <a:p>
                      <a:r>
                        <a:rPr lang="en-GB" sz="1400" b="0" dirty="0"/>
                        <a:t>0.92023</a:t>
                      </a:r>
                      <a:endParaRPr lang="en-PK" sz="1400" b="0" dirty="0"/>
                    </a:p>
                  </a:txBody>
                  <a:tcPr/>
                </a:tc>
                <a:tc>
                  <a:txBody>
                    <a:bodyPr/>
                    <a:lstStyle/>
                    <a:p>
                      <a:r>
                        <a:rPr lang="en-GB" sz="1400" dirty="0"/>
                        <a:t>Information gain is better than information gain ratio. Hence, score decreased</a:t>
                      </a:r>
                      <a:endParaRPr lang="en-PK" sz="1400" dirty="0"/>
                    </a:p>
                  </a:txBody>
                  <a:tcPr/>
                </a:tc>
                <a:extLst>
                  <a:ext uri="{0D108BD9-81ED-4DB2-BD59-A6C34878D82A}">
                    <a16:rowId xmlns:a16="http://schemas.microsoft.com/office/drawing/2014/main" val="2581790211"/>
                  </a:ext>
                </a:extLst>
              </a:tr>
              <a:tr h="372962">
                <a:tc>
                  <a:txBody>
                    <a:bodyPr/>
                    <a:lstStyle/>
                    <a:p>
                      <a:r>
                        <a:rPr lang="en-GB" sz="1400" dirty="0"/>
                        <a:t>33</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None</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Tree Ensemble, tree depth not limited</a:t>
                      </a:r>
                      <a:endParaRPr lang="en-PK" sz="1400" dirty="0"/>
                    </a:p>
                  </a:txBody>
                  <a:tcPr/>
                </a:tc>
                <a:tc>
                  <a:txBody>
                    <a:bodyPr/>
                    <a:lstStyle/>
                    <a:p>
                      <a:r>
                        <a:rPr lang="en-GB" sz="1400" b="0" dirty="0"/>
                        <a:t>0.92761</a:t>
                      </a:r>
                      <a:endParaRPr lang="en-PK" sz="1400" b="0" dirty="0"/>
                    </a:p>
                  </a:txBody>
                  <a:tcPr/>
                </a:tc>
                <a:tc>
                  <a:txBody>
                    <a:bodyPr/>
                    <a:lstStyle/>
                    <a:p>
                      <a:r>
                        <a:rPr lang="en-GB" sz="1400" dirty="0"/>
                        <a:t>Tree Ensemble better than Random Forest in default conditions</a:t>
                      </a:r>
                      <a:endParaRPr lang="en-PK" sz="1400" dirty="0"/>
                    </a:p>
                  </a:txBody>
                  <a:tcPr/>
                </a:tc>
                <a:extLst>
                  <a:ext uri="{0D108BD9-81ED-4DB2-BD59-A6C34878D82A}">
                    <a16:rowId xmlns:a16="http://schemas.microsoft.com/office/drawing/2014/main" val="4223523146"/>
                  </a:ext>
                </a:extLst>
              </a:tr>
              <a:tr h="372962">
                <a:tc>
                  <a:txBody>
                    <a:bodyPr/>
                    <a:lstStyle/>
                    <a:p>
                      <a:r>
                        <a:rPr lang="en-GB" sz="1400" dirty="0"/>
                        <a:t>34</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(3 nearest neighbour &amp; over sample by 7), seed drawn </a:t>
                      </a:r>
                      <a:r>
                        <a:rPr lang="en-GB" sz="1400" b="1" dirty="0"/>
                        <a:t>460385029409684691</a:t>
                      </a:r>
                      <a:endParaRPr lang="en-PK"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Tree Ensemble, number of models 200, split criterion information gain, patterns stored 3900, static random seed of model </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400" b="1" dirty="0"/>
                        <a:t>-9022717391398165101</a:t>
                      </a:r>
                      <a:endParaRPr lang="en-PK" sz="1400" b="1" dirty="0"/>
                    </a:p>
                  </a:txBody>
                  <a:tcPr/>
                </a:tc>
                <a:tc>
                  <a:txBody>
                    <a:bodyPr/>
                    <a:lstStyle/>
                    <a:p>
                      <a:r>
                        <a:rPr lang="en-GB" sz="1400" b="1" dirty="0"/>
                        <a:t>0.92814 (PB)</a:t>
                      </a:r>
                      <a:endParaRPr lang="en-PK" sz="1400" b="1" dirty="0"/>
                    </a:p>
                  </a:txBody>
                  <a:tcPr/>
                </a:tc>
                <a:tc>
                  <a:txBody>
                    <a:bodyPr/>
                    <a:lstStyle/>
                    <a:p>
                      <a:r>
                        <a:rPr lang="en-GB" sz="1400" dirty="0"/>
                        <a:t>SMOTE oversamples input data and enriches the training set by adding synthetic rows which are similar to the real rows by extrapolating from them and it’s neighbours</a:t>
                      </a:r>
                      <a:endParaRPr lang="en-PK" sz="1400" dirty="0"/>
                    </a:p>
                  </a:txBody>
                  <a:tcPr/>
                </a:tc>
                <a:extLst>
                  <a:ext uri="{0D108BD9-81ED-4DB2-BD59-A6C34878D82A}">
                    <a16:rowId xmlns:a16="http://schemas.microsoft.com/office/drawing/2014/main" val="141865328"/>
                  </a:ext>
                </a:extLst>
              </a:tr>
              <a:tr h="372962">
                <a:tc>
                  <a:txBody>
                    <a:bodyPr/>
                    <a:lstStyle/>
                    <a:p>
                      <a:r>
                        <a:rPr lang="en-GB" sz="1400" dirty="0"/>
                        <a:t>35</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(3 nearest neighbour &amp; over sample by 7), seed drawn </a:t>
                      </a:r>
                      <a:r>
                        <a:rPr lang="en-GB" sz="1400" b="1" dirty="0"/>
                        <a:t>460385029409684691</a:t>
                      </a:r>
                      <a:endParaRPr lang="en-PK" sz="1400" b="1" dirty="0"/>
                    </a:p>
                  </a:txBody>
                  <a:tcPr/>
                </a:tc>
                <a:tc>
                  <a:txBody>
                    <a:bodyPr/>
                    <a:lstStyle/>
                    <a:p>
                      <a:r>
                        <a:rPr lang="en-GB" sz="1400" dirty="0"/>
                        <a:t>Tree Ensemble, number of models 500, split criterion information gain, patterns stored 3900, static random seed of model</a:t>
                      </a:r>
                    </a:p>
                    <a:p>
                      <a:r>
                        <a:rPr lang="en-GB" sz="1400" dirty="0"/>
                        <a:t>-</a:t>
                      </a:r>
                      <a:r>
                        <a:rPr lang="en-GB" sz="1400" b="1" dirty="0"/>
                        <a:t>9022717391398165101</a:t>
                      </a:r>
                      <a:endParaRPr lang="en-PK" sz="1400" dirty="0"/>
                    </a:p>
                  </a:txBody>
                  <a:tcPr/>
                </a:tc>
                <a:tc>
                  <a:txBody>
                    <a:bodyPr/>
                    <a:lstStyle/>
                    <a:p>
                      <a:r>
                        <a:rPr lang="en-GB" sz="1400" b="1" dirty="0"/>
                        <a:t>0.92875 (CB)</a:t>
                      </a:r>
                      <a:endParaRPr lang="en-PK" sz="1400" b="1" dirty="0"/>
                    </a:p>
                  </a:txBody>
                  <a:tcPr/>
                </a:tc>
                <a:tc>
                  <a:txBody>
                    <a:bodyPr/>
                    <a:lstStyle/>
                    <a:p>
                      <a:r>
                        <a:rPr lang="en-GB" sz="1400" dirty="0"/>
                        <a:t>Increased number of models to 500 which increased score</a:t>
                      </a:r>
                      <a:endParaRPr lang="en-PK" sz="1400" dirty="0"/>
                    </a:p>
                  </a:txBody>
                  <a:tcPr/>
                </a:tc>
                <a:extLst>
                  <a:ext uri="{0D108BD9-81ED-4DB2-BD59-A6C34878D82A}">
                    <a16:rowId xmlns:a16="http://schemas.microsoft.com/office/drawing/2014/main" val="1704947310"/>
                  </a:ext>
                </a:extLst>
              </a:tr>
              <a:tr h="372962">
                <a:tc>
                  <a:txBody>
                    <a:bodyPr/>
                    <a:lstStyle/>
                    <a:p>
                      <a:r>
                        <a:rPr lang="en-GB" sz="1400" dirty="0"/>
                        <a:t>36</a:t>
                      </a:r>
                      <a:endParaRPr lang="en-P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SMOTE (3 nearest neighbour &amp; over sample by 7), seed drawn </a:t>
                      </a:r>
                      <a:r>
                        <a:rPr lang="en-GB" sz="1400" b="1" dirty="0"/>
                        <a:t>460385029409684691</a:t>
                      </a:r>
                      <a:endParaRPr lang="en-PK" sz="1400" b="1" dirty="0"/>
                    </a:p>
                  </a:txBody>
                  <a:tcPr/>
                </a:tc>
                <a:tc>
                  <a:txBody>
                    <a:bodyPr/>
                    <a:lstStyle/>
                    <a:p>
                      <a:r>
                        <a:rPr lang="en-GB" sz="1400" dirty="0"/>
                        <a:t>Tree Ensemble, number of models 510, split criterion information gain, patterns stored 3900, static random seed of model</a:t>
                      </a:r>
                    </a:p>
                    <a:p>
                      <a:r>
                        <a:rPr lang="en-GB" sz="1400" dirty="0"/>
                        <a:t>-</a:t>
                      </a:r>
                      <a:r>
                        <a:rPr lang="en-GB" sz="1400" b="1" dirty="0"/>
                        <a:t>9022717391398165101</a:t>
                      </a:r>
                      <a:endParaRPr lang="en-PK" sz="1400" dirty="0"/>
                    </a:p>
                  </a:txBody>
                  <a:tcPr/>
                </a:tc>
                <a:tc>
                  <a:txBody>
                    <a:bodyPr/>
                    <a:lstStyle/>
                    <a:p>
                      <a:r>
                        <a:rPr lang="en-GB" sz="1400" b="1" dirty="0"/>
                        <a:t>0.92879 (CB)</a:t>
                      </a:r>
                      <a:endParaRPr lang="en-PK" sz="1400" b="1" dirty="0"/>
                    </a:p>
                  </a:txBody>
                  <a:tcPr/>
                </a:tc>
                <a:tc>
                  <a:txBody>
                    <a:bodyPr/>
                    <a:lstStyle/>
                    <a:p>
                      <a:r>
                        <a:rPr lang="en-GB" sz="1400" dirty="0"/>
                        <a:t>Increased number of models to 510 which increased score</a:t>
                      </a:r>
                      <a:endParaRPr lang="en-PK" sz="1400" dirty="0"/>
                    </a:p>
                  </a:txBody>
                  <a:tcPr/>
                </a:tc>
                <a:extLst>
                  <a:ext uri="{0D108BD9-81ED-4DB2-BD59-A6C34878D82A}">
                    <a16:rowId xmlns:a16="http://schemas.microsoft.com/office/drawing/2014/main" val="713665981"/>
                  </a:ext>
                </a:extLst>
              </a:tr>
            </a:tbl>
          </a:graphicData>
        </a:graphic>
      </p:graphicFrame>
    </p:spTree>
    <p:extLst>
      <p:ext uri="{BB962C8B-B14F-4D97-AF65-F5344CB8AC3E}">
        <p14:creationId xmlns:p14="http://schemas.microsoft.com/office/powerpoint/2010/main" val="1133355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2578</Words>
  <Application>Microsoft Office PowerPoint</Application>
  <PresentationFormat>Widescreen</PresentationFormat>
  <Paragraphs>298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Intro to Data Mining Kaggle Presentation</vt:lpstr>
      <vt:lpstr>Data Understanding</vt:lpstr>
      <vt:lpstr>Explaining Work Flow</vt:lpstr>
      <vt:lpstr>Explaining Work Flow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findings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Mining Kaggle Presentation</dc:title>
  <dc:creator>Nuha Mahmood</dc:creator>
  <cp:lastModifiedBy>Nuha Mahmood</cp:lastModifiedBy>
  <cp:revision>9</cp:revision>
  <dcterms:created xsi:type="dcterms:W3CDTF">2022-10-03T12:35:26Z</dcterms:created>
  <dcterms:modified xsi:type="dcterms:W3CDTF">2022-10-07T06:48:48Z</dcterms:modified>
</cp:coreProperties>
</file>