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Fira Sans Bold" charset="1" panose="020B0803050000020004"/>
      <p:regular r:id="rId41"/>
    </p:embeddedFont>
    <p:embeddedFont>
      <p:font typeface="Fira Sans Light" charset="1" panose="020B0403050000020004"/>
      <p:regular r:id="rId42"/>
    </p:embeddedFont>
    <p:embeddedFont>
      <p:font typeface="Fira Sans Medium" charset="1" panose="020B0603050000020004"/>
      <p:regular r:id="rId43"/>
    </p:embeddedFont>
    <p:embeddedFont>
      <p:font typeface="Fira Sans" charset="1" panose="020B0503050000020004"/>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2917365"/>
            <a:ext cx="10202605" cy="5139665"/>
            <a:chOff x="0" y="0"/>
            <a:chExt cx="13603473" cy="6852886"/>
          </a:xfrm>
        </p:grpSpPr>
        <p:sp>
          <p:nvSpPr>
            <p:cNvPr name="TextBox 3" id="3"/>
            <p:cNvSpPr txBox="true"/>
            <p:nvPr/>
          </p:nvSpPr>
          <p:spPr>
            <a:xfrm rot="0">
              <a:off x="0" y="0"/>
              <a:ext cx="13603473" cy="4876800"/>
            </a:xfrm>
            <a:prstGeom prst="rect">
              <a:avLst/>
            </a:prstGeom>
          </p:spPr>
          <p:txBody>
            <a:bodyPr anchor="t" rtlCol="false" tIns="0" lIns="0" bIns="0" rIns="0">
              <a:spAutoFit/>
            </a:bodyPr>
            <a:lstStyle/>
            <a:p>
              <a:pPr algn="l">
                <a:lnSpc>
                  <a:spcPts val="14399"/>
                </a:lnSpc>
              </a:pPr>
              <a:r>
                <a:rPr lang="en-US" sz="11999" b="true">
                  <a:solidFill>
                    <a:srgbClr val="000000"/>
                  </a:solidFill>
                  <a:latin typeface="Fira Sans Bold"/>
                  <a:ea typeface="Fira Sans Bold"/>
                  <a:cs typeface="Fira Sans Bold"/>
                  <a:sym typeface="Fira Sans Bold"/>
                </a:rPr>
                <a:t>ROBOTİK PROJE</a:t>
              </a:r>
            </a:p>
          </p:txBody>
        </p:sp>
        <p:sp>
          <p:nvSpPr>
            <p:cNvPr name="TextBox 4" id="4"/>
            <p:cNvSpPr txBox="true"/>
            <p:nvPr/>
          </p:nvSpPr>
          <p:spPr>
            <a:xfrm rot="0">
              <a:off x="0" y="5196806"/>
              <a:ext cx="13603473" cy="1656080"/>
            </a:xfrm>
            <a:prstGeom prst="rect">
              <a:avLst/>
            </a:prstGeom>
          </p:spPr>
          <p:txBody>
            <a:bodyPr anchor="t" rtlCol="false" tIns="0" lIns="0" bIns="0" rIns="0">
              <a:spAutoFit/>
            </a:bodyPr>
            <a:lstStyle/>
            <a:p>
              <a:pPr algn="l">
                <a:lnSpc>
                  <a:spcPts val="5039"/>
                </a:lnSpc>
              </a:pPr>
              <a:r>
                <a:rPr lang="en-US" sz="3599">
                  <a:solidFill>
                    <a:srgbClr val="000000"/>
                  </a:solidFill>
                  <a:latin typeface="Fira Sans Light"/>
                  <a:ea typeface="Fira Sans Light"/>
                  <a:cs typeface="Fira Sans Light"/>
                  <a:sym typeface="Fira Sans Light"/>
                </a:rPr>
                <a:t>Edanur Yıldız   032190078</a:t>
              </a:r>
            </a:p>
            <a:p>
              <a:pPr algn="l">
                <a:lnSpc>
                  <a:spcPts val="5039"/>
                </a:lnSpc>
              </a:pPr>
              <a:r>
                <a:rPr lang="en-US" sz="3599">
                  <a:solidFill>
                    <a:srgbClr val="000000"/>
                  </a:solidFill>
                  <a:latin typeface="Fira Sans Light"/>
                  <a:ea typeface="Fira Sans Light"/>
                  <a:cs typeface="Fira Sans Light"/>
                  <a:sym typeface="Fira Sans Light"/>
                </a:rPr>
                <a:t>Yunus Meriç    032290023</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3" id="13"/>
          <p:cNvSpPr/>
          <p:nvPr/>
        </p:nvSpPr>
        <p:spPr>
          <a:xfrm flipH="false" flipV="false" rot="0">
            <a:off x="1028700" y="1028700"/>
            <a:ext cx="678758" cy="586200"/>
          </a:xfrm>
          <a:custGeom>
            <a:avLst/>
            <a:gdLst/>
            <a:ahLst/>
            <a:cxnLst/>
            <a:rect r="r" b="b" t="t" l="l"/>
            <a:pathLst>
              <a:path h="586200" w="678758">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417390" y="191957"/>
            <a:ext cx="10789484" cy="9881382"/>
          </a:xfrm>
          <a:custGeom>
            <a:avLst/>
            <a:gdLst/>
            <a:ahLst/>
            <a:cxnLst/>
            <a:rect r="r" b="b" t="t" l="l"/>
            <a:pathLst>
              <a:path h="9881382" w="10789484">
                <a:moveTo>
                  <a:pt x="0" y="0"/>
                </a:moveTo>
                <a:lnTo>
                  <a:pt x="10789484" y="0"/>
                </a:lnTo>
                <a:lnTo>
                  <a:pt x="10789484" y="9881382"/>
                </a:lnTo>
                <a:lnTo>
                  <a:pt x="0" y="9881382"/>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159008" y="136947"/>
            <a:ext cx="11036190" cy="9815521"/>
          </a:xfrm>
          <a:custGeom>
            <a:avLst/>
            <a:gdLst/>
            <a:ahLst/>
            <a:cxnLst/>
            <a:rect r="r" b="b" t="t" l="l"/>
            <a:pathLst>
              <a:path h="9815521" w="11036190">
                <a:moveTo>
                  <a:pt x="0" y="0"/>
                </a:moveTo>
                <a:lnTo>
                  <a:pt x="11036190" y="0"/>
                </a:lnTo>
                <a:lnTo>
                  <a:pt x="11036190" y="9815521"/>
                </a:lnTo>
                <a:lnTo>
                  <a:pt x="0" y="9815521"/>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108229" y="828599"/>
            <a:ext cx="12071541" cy="8879371"/>
          </a:xfrm>
          <a:custGeom>
            <a:avLst/>
            <a:gdLst/>
            <a:ahLst/>
            <a:cxnLst/>
            <a:rect r="r" b="b" t="t" l="l"/>
            <a:pathLst>
              <a:path h="8879371" w="12071541">
                <a:moveTo>
                  <a:pt x="0" y="0"/>
                </a:moveTo>
                <a:lnTo>
                  <a:pt x="12071542" y="0"/>
                </a:lnTo>
                <a:lnTo>
                  <a:pt x="12071542" y="8879370"/>
                </a:lnTo>
                <a:lnTo>
                  <a:pt x="0" y="8879370"/>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050584" y="496450"/>
            <a:ext cx="11524559" cy="8423706"/>
          </a:xfrm>
          <a:custGeom>
            <a:avLst/>
            <a:gdLst/>
            <a:ahLst/>
            <a:cxnLst/>
            <a:rect r="r" b="b" t="t" l="l"/>
            <a:pathLst>
              <a:path h="8423706" w="11524559">
                <a:moveTo>
                  <a:pt x="0" y="0"/>
                </a:moveTo>
                <a:lnTo>
                  <a:pt x="11524559" y="0"/>
                </a:lnTo>
                <a:lnTo>
                  <a:pt x="11524559" y="8423706"/>
                </a:lnTo>
                <a:lnTo>
                  <a:pt x="0" y="8423706"/>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719685" y="460038"/>
            <a:ext cx="12512137" cy="8341425"/>
          </a:xfrm>
          <a:custGeom>
            <a:avLst/>
            <a:gdLst/>
            <a:ahLst/>
            <a:cxnLst/>
            <a:rect r="r" b="b" t="t" l="l"/>
            <a:pathLst>
              <a:path h="8341425" w="12512137">
                <a:moveTo>
                  <a:pt x="0" y="0"/>
                </a:moveTo>
                <a:lnTo>
                  <a:pt x="12512137" y="0"/>
                </a:lnTo>
                <a:lnTo>
                  <a:pt x="12512137" y="8341424"/>
                </a:lnTo>
                <a:lnTo>
                  <a:pt x="0" y="8341424"/>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a:grpSpLocks noChangeAspect="true"/>
          </p:cNvGrpSpPr>
          <p:nvPr/>
        </p:nvGrpSpPr>
        <p:grpSpPr>
          <a:xfrm rot="0">
            <a:off x="10345997" y="2120110"/>
            <a:ext cx="7611546" cy="6591255"/>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28440" t="0" r="-1453" b="0"/>
              </a:stretch>
            </a:blipFill>
          </p:spPr>
        </p:sp>
      </p:grpSp>
      <p:grpSp>
        <p:nvGrpSpPr>
          <p:cNvPr name="Group 8" id="8"/>
          <p:cNvGrpSpPr/>
          <p:nvPr/>
        </p:nvGrpSpPr>
        <p:grpSpPr>
          <a:xfrm rot="0">
            <a:off x="1028700" y="2034362"/>
            <a:ext cx="7784689" cy="6218331"/>
            <a:chOff x="0" y="0"/>
            <a:chExt cx="10379585" cy="8291108"/>
          </a:xfrm>
        </p:grpSpPr>
        <p:sp>
          <p:nvSpPr>
            <p:cNvPr name="TextBox 9" id="9"/>
            <p:cNvSpPr txBox="true"/>
            <p:nvPr/>
          </p:nvSpPr>
          <p:spPr>
            <a:xfrm rot="0">
              <a:off x="0" y="844550"/>
              <a:ext cx="10379585" cy="1739900"/>
            </a:xfrm>
            <a:prstGeom prst="rect">
              <a:avLst/>
            </a:prstGeom>
          </p:spPr>
          <p:txBody>
            <a:bodyPr anchor="t" rtlCol="false" tIns="0" lIns="0" bIns="0" rIns="0">
              <a:spAutoFit/>
            </a:bodyPr>
            <a:lstStyle/>
            <a:p>
              <a:pPr algn="l">
                <a:lnSpc>
                  <a:spcPts val="10289"/>
                </a:lnSpc>
                <a:spcBef>
                  <a:spcPct val="0"/>
                </a:spcBef>
              </a:pPr>
              <a:r>
                <a:rPr lang="en-US" b="true" sz="8574" spc="-85">
                  <a:solidFill>
                    <a:srgbClr val="000000"/>
                  </a:solidFill>
                  <a:latin typeface="Fira Sans Medium"/>
                  <a:ea typeface="Fira Sans Medium"/>
                  <a:cs typeface="Fira Sans Medium"/>
                  <a:sym typeface="Fira Sans Medium"/>
                </a:rPr>
                <a:t>A2C</a:t>
              </a:r>
            </a:p>
          </p:txBody>
        </p:sp>
        <p:sp>
          <p:nvSpPr>
            <p:cNvPr name="TextBox 10" id="10"/>
            <p:cNvSpPr txBox="true"/>
            <p:nvPr/>
          </p:nvSpPr>
          <p:spPr>
            <a:xfrm rot="0">
              <a:off x="0" y="3654549"/>
              <a:ext cx="9298793" cy="4636558"/>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Fira Sans Light"/>
                  <a:ea typeface="Fira Sans Light"/>
                  <a:cs typeface="Fira Sans Light"/>
                  <a:sym typeface="Fira Sans Light"/>
                </a:rPr>
                <a:t>Advantage Actor-Critic (A2C), bir ajanın bir ortamda en iyi aksiyonları öğrenmesini sağlamak için hem politikayı hem de değer fonksiyonunu optimize eden bir takviye öğrenimi algoritmasıdır. Bu, daha stabil ve verimli bir öğrenme süreci sunar, bu yüzden robotik, oyun geliştirme ve otonom sistemler gibi alanlarda sıkça kullanılır.</a:t>
              </a:r>
            </a:p>
          </p:txBody>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15"/>
              <a:ext cx="4323169" cy="525145"/>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188930" y="3736661"/>
            <a:ext cx="14766361" cy="2475051"/>
            <a:chOff x="0" y="0"/>
            <a:chExt cx="19688481" cy="3300068"/>
          </a:xfrm>
        </p:grpSpPr>
        <p:sp>
          <p:nvSpPr>
            <p:cNvPr name="TextBox 3" id="3"/>
            <p:cNvSpPr txBox="true"/>
            <p:nvPr/>
          </p:nvSpPr>
          <p:spPr>
            <a:xfrm rot="0">
              <a:off x="0" y="2566643"/>
              <a:ext cx="19688481" cy="733425"/>
            </a:xfrm>
            <a:prstGeom prst="rect">
              <a:avLst/>
            </a:prstGeom>
          </p:spPr>
          <p:txBody>
            <a:bodyPr anchor="t" rtlCol="false" tIns="0" lIns="0" bIns="0" rIns="0">
              <a:spAutoFit/>
            </a:bodyPr>
            <a:lstStyle/>
            <a:p>
              <a:pPr algn="l">
                <a:lnSpc>
                  <a:spcPts val="4320"/>
                </a:lnSpc>
                <a:spcBef>
                  <a:spcPct val="0"/>
                </a:spcBef>
              </a:pPr>
            </a:p>
          </p:txBody>
        </p:sp>
        <p:sp>
          <p:nvSpPr>
            <p:cNvPr name="TextBox 4" id="4"/>
            <p:cNvSpPr txBox="true"/>
            <p:nvPr/>
          </p:nvSpPr>
          <p:spPr>
            <a:xfrm rot="0">
              <a:off x="0" y="0"/>
              <a:ext cx="19688481" cy="2108200"/>
            </a:xfrm>
            <a:prstGeom prst="rect">
              <a:avLst/>
            </a:prstGeom>
          </p:spPr>
          <p:txBody>
            <a:bodyPr anchor="t" rtlCol="false" tIns="0" lIns="0" bIns="0" rIns="0">
              <a:spAutoFit/>
            </a:bodyPr>
            <a:lstStyle/>
            <a:p>
              <a:pPr algn="l">
                <a:lnSpc>
                  <a:spcPts val="12480"/>
                </a:lnSpc>
              </a:pPr>
              <a:r>
                <a:rPr lang="en-US" sz="10400" b="true">
                  <a:solidFill>
                    <a:srgbClr val="A4E473"/>
                  </a:solidFill>
                  <a:latin typeface="Fira Sans Medium"/>
                  <a:ea typeface="Fira Sans Medium"/>
                  <a:cs typeface="Fira Sans Medium"/>
                  <a:sym typeface="Fira Sans Medium"/>
                </a:rPr>
                <a:t>CAR RACİNG - A2C</a:t>
              </a:r>
            </a:p>
          </p:txBody>
        </p:sp>
      </p:grpSp>
      <p:sp>
        <p:nvSpPr>
          <p:cNvPr name="TextBox 5" id="5"/>
          <p:cNvSpPr txBox="true"/>
          <p:nvPr/>
        </p:nvSpPr>
        <p:spPr>
          <a:xfrm rot="0">
            <a:off x="12027973" y="8968106"/>
            <a:ext cx="5231327" cy="290194"/>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Fira Sans"/>
                <a:ea typeface="Fira Sans"/>
                <a:cs typeface="Fira Sans"/>
                <a:sym typeface="Fira Sans"/>
                <a:hlinkClick r:id="rId2" action="ppaction://hlinksldjump"/>
              </a:rPr>
              <a:t>Gündem Sayfasına Geri Dön</a:t>
            </a:r>
          </a:p>
        </p:txBody>
      </p:sp>
      <p:grpSp>
        <p:nvGrpSpPr>
          <p:cNvPr name="Group 6" id="6"/>
          <p:cNvGrpSpPr/>
          <p:nvPr/>
        </p:nvGrpSpPr>
        <p:grpSpPr>
          <a:xfrm rot="0">
            <a:off x="-3563094" y="6077994"/>
            <a:ext cx="6383425" cy="5528076"/>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671665" y="7004492"/>
            <a:ext cx="3034530" cy="262791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10" id="10"/>
          <p:cNvGrpSpPr/>
          <p:nvPr/>
        </p:nvGrpSpPr>
        <p:grpSpPr>
          <a:xfrm rot="0">
            <a:off x="4053492" y="8956750"/>
            <a:ext cx="2141618" cy="1854652"/>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829119" y="280177"/>
            <a:ext cx="9800450" cy="7682240"/>
          </a:xfrm>
          <a:custGeom>
            <a:avLst/>
            <a:gdLst/>
            <a:ahLst/>
            <a:cxnLst/>
            <a:rect r="r" b="b" t="t" l="l"/>
            <a:pathLst>
              <a:path h="7682240" w="9800450">
                <a:moveTo>
                  <a:pt x="0" y="0"/>
                </a:moveTo>
                <a:lnTo>
                  <a:pt x="9800450" y="0"/>
                </a:lnTo>
                <a:lnTo>
                  <a:pt x="9800450" y="7682240"/>
                </a:lnTo>
                <a:lnTo>
                  <a:pt x="0" y="7682240"/>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528874" y="275598"/>
            <a:ext cx="8227036" cy="9377483"/>
          </a:xfrm>
          <a:custGeom>
            <a:avLst/>
            <a:gdLst/>
            <a:ahLst/>
            <a:cxnLst/>
            <a:rect r="r" b="b" t="t" l="l"/>
            <a:pathLst>
              <a:path h="9377483" w="8227036">
                <a:moveTo>
                  <a:pt x="0" y="0"/>
                </a:moveTo>
                <a:lnTo>
                  <a:pt x="8227036" y="0"/>
                </a:lnTo>
                <a:lnTo>
                  <a:pt x="8227036" y="9377484"/>
                </a:lnTo>
                <a:lnTo>
                  <a:pt x="0" y="9377484"/>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420053" y="691914"/>
            <a:ext cx="11447893" cy="8036040"/>
          </a:xfrm>
          <a:custGeom>
            <a:avLst/>
            <a:gdLst/>
            <a:ahLst/>
            <a:cxnLst/>
            <a:rect r="r" b="b" t="t" l="l"/>
            <a:pathLst>
              <a:path h="8036040" w="11447893">
                <a:moveTo>
                  <a:pt x="0" y="0"/>
                </a:moveTo>
                <a:lnTo>
                  <a:pt x="11447894" y="0"/>
                </a:lnTo>
                <a:lnTo>
                  <a:pt x="11447894" y="8036040"/>
                </a:lnTo>
                <a:lnTo>
                  <a:pt x="0" y="803604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10138115" cy="8779655"/>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2505679" y="5832746"/>
            <a:ext cx="5966980" cy="516743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028700" y="4081194"/>
            <a:ext cx="4460469"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F4F4F4"/>
                </a:solidFill>
                <a:latin typeface="Fira Sans Medium"/>
                <a:ea typeface="Fira Sans Medium"/>
                <a:cs typeface="Fira Sans Medium"/>
                <a:sym typeface="Fira Sans Medium"/>
              </a:rPr>
              <a:t>İÇERİK</a:t>
            </a:r>
          </a:p>
        </p:txBody>
      </p:sp>
      <p:sp>
        <p:nvSpPr>
          <p:cNvPr name="TextBox 7" id="7"/>
          <p:cNvSpPr txBox="true"/>
          <p:nvPr/>
        </p:nvSpPr>
        <p:spPr>
          <a:xfrm rot="0">
            <a:off x="9475626" y="1721325"/>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u="sng">
                <a:solidFill>
                  <a:srgbClr val="F4F4F4"/>
                </a:solidFill>
                <a:latin typeface="Fira Sans Light"/>
                <a:ea typeface="Fira Sans Light"/>
                <a:cs typeface="Fira Sans Light"/>
                <a:sym typeface="Fira Sans Light"/>
              </a:rPr>
              <a:t>Algoritmalar</a:t>
            </a:r>
          </a:p>
        </p:txBody>
      </p:sp>
      <p:sp>
        <p:nvSpPr>
          <p:cNvPr name="TextBox 8" id="8"/>
          <p:cNvSpPr txBox="true"/>
          <p:nvPr/>
        </p:nvSpPr>
        <p:spPr>
          <a:xfrm rot="0">
            <a:off x="10324868" y="2439857"/>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u="sng">
                <a:solidFill>
                  <a:srgbClr val="F4F4F4"/>
                </a:solidFill>
                <a:latin typeface="Fira Sans Light"/>
                <a:ea typeface="Fira Sans Light"/>
                <a:cs typeface="Fira Sans Light"/>
                <a:sym typeface="Fira Sans Light"/>
              </a:rPr>
              <a:t>A2C</a:t>
            </a:r>
          </a:p>
        </p:txBody>
      </p:sp>
      <p:sp>
        <p:nvSpPr>
          <p:cNvPr name="TextBox 9" id="9"/>
          <p:cNvSpPr txBox="true"/>
          <p:nvPr/>
        </p:nvSpPr>
        <p:spPr>
          <a:xfrm rot="0">
            <a:off x="10324868" y="3154088"/>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4F4F4"/>
                </a:solidFill>
                <a:latin typeface="Fira Sans"/>
                <a:ea typeface="Fira Sans"/>
                <a:cs typeface="Fira Sans"/>
                <a:sym typeface="Fira Sans"/>
              </a:rPr>
              <a:t>DQL</a:t>
            </a:r>
          </a:p>
        </p:txBody>
      </p:sp>
      <p:sp>
        <p:nvSpPr>
          <p:cNvPr name="TextBox 10" id="10"/>
          <p:cNvSpPr txBox="true"/>
          <p:nvPr/>
        </p:nvSpPr>
        <p:spPr>
          <a:xfrm rot="0">
            <a:off x="10324868" y="3868319"/>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u="sng">
                <a:solidFill>
                  <a:srgbClr val="F4F4F4"/>
                </a:solidFill>
                <a:latin typeface="Fira Sans Light"/>
                <a:ea typeface="Fira Sans Light"/>
                <a:cs typeface="Fira Sans Light"/>
                <a:sym typeface="Fira Sans Light"/>
              </a:rPr>
              <a:t>PPO</a:t>
            </a:r>
          </a:p>
        </p:txBody>
      </p:sp>
      <p:sp>
        <p:nvSpPr>
          <p:cNvPr name="TextBox 11" id="11"/>
          <p:cNvSpPr txBox="true"/>
          <p:nvPr/>
        </p:nvSpPr>
        <p:spPr>
          <a:xfrm rot="0">
            <a:off x="9475626" y="4578249"/>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u="sng">
                <a:solidFill>
                  <a:srgbClr val="F4F4F4"/>
                </a:solidFill>
                <a:latin typeface="Fira Sans Light"/>
                <a:ea typeface="Fira Sans Light"/>
                <a:cs typeface="Fira Sans Light"/>
                <a:sym typeface="Fira Sans Light"/>
              </a:rPr>
              <a:t>Problemler</a:t>
            </a:r>
          </a:p>
        </p:txBody>
      </p:sp>
      <p:sp>
        <p:nvSpPr>
          <p:cNvPr name="TextBox 12" id="12"/>
          <p:cNvSpPr txBox="true"/>
          <p:nvPr/>
        </p:nvSpPr>
        <p:spPr>
          <a:xfrm rot="0">
            <a:off x="10324868" y="5288179"/>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u="sng">
                <a:solidFill>
                  <a:srgbClr val="F4F4F4"/>
                </a:solidFill>
                <a:latin typeface="Fira Sans Light"/>
                <a:ea typeface="Fira Sans Light"/>
                <a:cs typeface="Fira Sans Light"/>
                <a:sym typeface="Fira Sans Light"/>
              </a:rPr>
              <a:t>Mountain Car</a:t>
            </a:r>
          </a:p>
        </p:txBody>
      </p:sp>
      <p:sp>
        <p:nvSpPr>
          <p:cNvPr name="TextBox 13" id="13"/>
          <p:cNvSpPr txBox="true"/>
          <p:nvPr/>
        </p:nvSpPr>
        <p:spPr>
          <a:xfrm rot="0">
            <a:off x="10324868" y="6002410"/>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4F4F4"/>
                </a:solidFill>
                <a:latin typeface="Fira Sans"/>
                <a:ea typeface="Fira Sans"/>
                <a:cs typeface="Fira Sans"/>
                <a:sym typeface="Fira Sans"/>
              </a:rPr>
              <a:t>Car Racing</a:t>
            </a:r>
          </a:p>
        </p:txBody>
      </p:sp>
      <p:sp>
        <p:nvSpPr>
          <p:cNvPr name="TextBox 14" id="14"/>
          <p:cNvSpPr txBox="true"/>
          <p:nvPr/>
        </p:nvSpPr>
        <p:spPr>
          <a:xfrm rot="0">
            <a:off x="9475626" y="6720941"/>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4F4F4"/>
                </a:solidFill>
                <a:latin typeface="Fira Sans"/>
                <a:ea typeface="Fira Sans"/>
                <a:cs typeface="Fira Sans"/>
                <a:sym typeface="Fira Sans"/>
              </a:rPr>
              <a:t>Karşılaştırma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025086" y="585357"/>
            <a:ext cx="8582128" cy="9116285"/>
          </a:xfrm>
          <a:custGeom>
            <a:avLst/>
            <a:gdLst/>
            <a:ahLst/>
            <a:cxnLst/>
            <a:rect r="r" b="b" t="t" l="l"/>
            <a:pathLst>
              <a:path h="9116285" w="8582128">
                <a:moveTo>
                  <a:pt x="0" y="0"/>
                </a:moveTo>
                <a:lnTo>
                  <a:pt x="8582128" y="0"/>
                </a:lnTo>
                <a:lnTo>
                  <a:pt x="8582128" y="9116286"/>
                </a:lnTo>
                <a:lnTo>
                  <a:pt x="0" y="9116286"/>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178555" y="217595"/>
            <a:ext cx="9610250" cy="9337834"/>
          </a:xfrm>
          <a:custGeom>
            <a:avLst/>
            <a:gdLst/>
            <a:ahLst/>
            <a:cxnLst/>
            <a:rect r="r" b="b" t="t" l="l"/>
            <a:pathLst>
              <a:path h="9337834" w="9610250">
                <a:moveTo>
                  <a:pt x="0" y="0"/>
                </a:moveTo>
                <a:lnTo>
                  <a:pt x="9610250" y="0"/>
                </a:lnTo>
                <a:lnTo>
                  <a:pt x="9610250" y="9337834"/>
                </a:lnTo>
                <a:lnTo>
                  <a:pt x="0" y="9337834"/>
                </a:lnTo>
                <a:lnTo>
                  <a:pt x="0" y="0"/>
                </a:lnTo>
                <a:close/>
              </a:path>
            </a:pathLst>
          </a:custGeom>
          <a:blipFill>
            <a:blip r:embed="rId2"/>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147406" y="3602943"/>
            <a:ext cx="14766361" cy="2475051"/>
            <a:chOff x="0" y="0"/>
            <a:chExt cx="19688481" cy="3300068"/>
          </a:xfrm>
        </p:grpSpPr>
        <p:sp>
          <p:nvSpPr>
            <p:cNvPr name="TextBox 3" id="3"/>
            <p:cNvSpPr txBox="true"/>
            <p:nvPr/>
          </p:nvSpPr>
          <p:spPr>
            <a:xfrm rot="0">
              <a:off x="0" y="2566643"/>
              <a:ext cx="19688481" cy="733425"/>
            </a:xfrm>
            <a:prstGeom prst="rect">
              <a:avLst/>
            </a:prstGeom>
          </p:spPr>
          <p:txBody>
            <a:bodyPr anchor="t" rtlCol="false" tIns="0" lIns="0" bIns="0" rIns="0">
              <a:spAutoFit/>
            </a:bodyPr>
            <a:lstStyle/>
            <a:p>
              <a:pPr algn="l">
                <a:lnSpc>
                  <a:spcPts val="4320"/>
                </a:lnSpc>
                <a:spcBef>
                  <a:spcPct val="0"/>
                </a:spcBef>
              </a:pPr>
            </a:p>
          </p:txBody>
        </p:sp>
        <p:sp>
          <p:nvSpPr>
            <p:cNvPr name="TextBox 4" id="4"/>
            <p:cNvSpPr txBox="true"/>
            <p:nvPr/>
          </p:nvSpPr>
          <p:spPr>
            <a:xfrm rot="0">
              <a:off x="0" y="0"/>
              <a:ext cx="19688481" cy="2108200"/>
            </a:xfrm>
            <a:prstGeom prst="rect">
              <a:avLst/>
            </a:prstGeom>
          </p:spPr>
          <p:txBody>
            <a:bodyPr anchor="t" rtlCol="false" tIns="0" lIns="0" bIns="0" rIns="0">
              <a:spAutoFit/>
            </a:bodyPr>
            <a:lstStyle/>
            <a:p>
              <a:pPr algn="l">
                <a:lnSpc>
                  <a:spcPts val="12480"/>
                </a:lnSpc>
              </a:pPr>
              <a:r>
                <a:rPr lang="en-US" sz="10400" b="true">
                  <a:solidFill>
                    <a:srgbClr val="A4E473"/>
                  </a:solidFill>
                  <a:latin typeface="Fira Sans Medium"/>
                  <a:ea typeface="Fira Sans Medium"/>
                  <a:cs typeface="Fira Sans Medium"/>
                  <a:sym typeface="Fira Sans Medium"/>
                </a:rPr>
                <a:t>MOUNTAIN CAR - A2C</a:t>
              </a:r>
            </a:p>
          </p:txBody>
        </p:sp>
      </p:grpSp>
      <p:sp>
        <p:nvSpPr>
          <p:cNvPr name="TextBox 5" id="5"/>
          <p:cNvSpPr txBox="true"/>
          <p:nvPr/>
        </p:nvSpPr>
        <p:spPr>
          <a:xfrm rot="0">
            <a:off x="12027973" y="8968106"/>
            <a:ext cx="5231327" cy="290194"/>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Fira Sans"/>
                <a:ea typeface="Fira Sans"/>
                <a:cs typeface="Fira Sans"/>
                <a:sym typeface="Fira Sans"/>
                <a:hlinkClick r:id="rId2" action="ppaction://hlinksldjump"/>
              </a:rPr>
              <a:t>Gündem Sayfasına Geri Dön</a:t>
            </a:r>
          </a:p>
        </p:txBody>
      </p:sp>
      <p:grpSp>
        <p:nvGrpSpPr>
          <p:cNvPr name="Group 6" id="6"/>
          <p:cNvGrpSpPr/>
          <p:nvPr/>
        </p:nvGrpSpPr>
        <p:grpSpPr>
          <a:xfrm rot="0">
            <a:off x="-3563094" y="6077994"/>
            <a:ext cx="6383425" cy="5528076"/>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671665" y="7004492"/>
            <a:ext cx="3034530" cy="262791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10" id="10"/>
          <p:cNvGrpSpPr/>
          <p:nvPr/>
        </p:nvGrpSpPr>
        <p:grpSpPr>
          <a:xfrm rot="0">
            <a:off x="4053492" y="8956750"/>
            <a:ext cx="2141618" cy="1854652"/>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652704" y="521641"/>
            <a:ext cx="8809402" cy="9292618"/>
          </a:xfrm>
          <a:custGeom>
            <a:avLst/>
            <a:gdLst/>
            <a:ahLst/>
            <a:cxnLst/>
            <a:rect r="r" b="b" t="t" l="l"/>
            <a:pathLst>
              <a:path h="9292618" w="8809402">
                <a:moveTo>
                  <a:pt x="0" y="0"/>
                </a:moveTo>
                <a:lnTo>
                  <a:pt x="8809402" y="0"/>
                </a:lnTo>
                <a:lnTo>
                  <a:pt x="8809402" y="9292618"/>
                </a:lnTo>
                <a:lnTo>
                  <a:pt x="0" y="9292618"/>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19553" y="371932"/>
            <a:ext cx="6627178" cy="9543137"/>
          </a:xfrm>
          <a:custGeom>
            <a:avLst/>
            <a:gdLst/>
            <a:ahLst/>
            <a:cxnLst/>
            <a:rect r="r" b="b" t="t" l="l"/>
            <a:pathLst>
              <a:path h="9543137" w="6627178">
                <a:moveTo>
                  <a:pt x="0" y="0"/>
                </a:moveTo>
                <a:lnTo>
                  <a:pt x="6627178" y="0"/>
                </a:lnTo>
                <a:lnTo>
                  <a:pt x="6627178" y="9543136"/>
                </a:lnTo>
                <a:lnTo>
                  <a:pt x="0" y="9543136"/>
                </a:lnTo>
                <a:lnTo>
                  <a:pt x="0" y="0"/>
                </a:lnTo>
                <a:close/>
              </a:path>
            </a:pathLst>
          </a:custGeom>
          <a:blipFill>
            <a:blip r:embed="rId2"/>
            <a:stretch>
              <a:fillRect l="0" t="0" r="0" b="0"/>
            </a:stretch>
          </a:blipFill>
        </p:spPr>
      </p:sp>
      <p:sp>
        <p:nvSpPr>
          <p:cNvPr name="Freeform 3" id="3"/>
          <p:cNvSpPr/>
          <p:nvPr/>
        </p:nvSpPr>
        <p:spPr>
          <a:xfrm flipH="false" flipV="false" rot="0">
            <a:off x="9144000" y="371932"/>
            <a:ext cx="7711016" cy="9543137"/>
          </a:xfrm>
          <a:custGeom>
            <a:avLst/>
            <a:gdLst/>
            <a:ahLst/>
            <a:cxnLst/>
            <a:rect r="r" b="b" t="t" l="l"/>
            <a:pathLst>
              <a:path h="9543137" w="7711016">
                <a:moveTo>
                  <a:pt x="0" y="0"/>
                </a:moveTo>
                <a:lnTo>
                  <a:pt x="7711016" y="0"/>
                </a:lnTo>
                <a:lnTo>
                  <a:pt x="7711016" y="9543136"/>
                </a:lnTo>
                <a:lnTo>
                  <a:pt x="0" y="9543136"/>
                </a:lnTo>
                <a:lnTo>
                  <a:pt x="0" y="0"/>
                </a:lnTo>
                <a:close/>
              </a:path>
            </a:pathLst>
          </a:custGeom>
          <a:blipFill>
            <a:blip r:embed="rId3"/>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863698" y="314607"/>
            <a:ext cx="6448086" cy="9396118"/>
          </a:xfrm>
          <a:custGeom>
            <a:avLst/>
            <a:gdLst/>
            <a:ahLst/>
            <a:cxnLst/>
            <a:rect r="r" b="b" t="t" l="l"/>
            <a:pathLst>
              <a:path h="9396118" w="6448086">
                <a:moveTo>
                  <a:pt x="0" y="0"/>
                </a:moveTo>
                <a:lnTo>
                  <a:pt x="6448086" y="0"/>
                </a:lnTo>
                <a:lnTo>
                  <a:pt x="6448086" y="9396118"/>
                </a:lnTo>
                <a:lnTo>
                  <a:pt x="0" y="9396118"/>
                </a:lnTo>
                <a:lnTo>
                  <a:pt x="0" y="0"/>
                </a:lnTo>
                <a:close/>
              </a:path>
            </a:pathLst>
          </a:custGeom>
          <a:blipFill>
            <a:blip r:embed="rId2"/>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a:grpSpLocks noChangeAspect="true"/>
          </p:cNvGrpSpPr>
          <p:nvPr/>
        </p:nvGrpSpPr>
        <p:grpSpPr>
          <a:xfrm rot="0">
            <a:off x="10345997" y="2120110"/>
            <a:ext cx="7611546" cy="6591255"/>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28440" t="0" r="-1453" b="0"/>
              </a:stretch>
            </a:blipFill>
          </p:spPr>
        </p:sp>
      </p:grpSp>
      <p:grpSp>
        <p:nvGrpSpPr>
          <p:cNvPr name="Group 8" id="8"/>
          <p:cNvGrpSpPr/>
          <p:nvPr/>
        </p:nvGrpSpPr>
        <p:grpSpPr>
          <a:xfrm rot="0">
            <a:off x="1028700" y="2034362"/>
            <a:ext cx="7784689" cy="6218331"/>
            <a:chOff x="0" y="0"/>
            <a:chExt cx="10379585" cy="8291108"/>
          </a:xfrm>
        </p:grpSpPr>
        <p:sp>
          <p:nvSpPr>
            <p:cNvPr name="TextBox 9" id="9"/>
            <p:cNvSpPr txBox="true"/>
            <p:nvPr/>
          </p:nvSpPr>
          <p:spPr>
            <a:xfrm rot="0">
              <a:off x="0" y="844550"/>
              <a:ext cx="10379585" cy="1739900"/>
            </a:xfrm>
            <a:prstGeom prst="rect">
              <a:avLst/>
            </a:prstGeom>
          </p:spPr>
          <p:txBody>
            <a:bodyPr anchor="t" rtlCol="false" tIns="0" lIns="0" bIns="0" rIns="0">
              <a:spAutoFit/>
            </a:bodyPr>
            <a:lstStyle/>
            <a:p>
              <a:pPr algn="l">
                <a:lnSpc>
                  <a:spcPts val="10289"/>
                </a:lnSpc>
                <a:spcBef>
                  <a:spcPct val="0"/>
                </a:spcBef>
              </a:pPr>
              <a:r>
                <a:rPr lang="en-US" b="true" sz="8574" spc="-85">
                  <a:solidFill>
                    <a:srgbClr val="000000"/>
                  </a:solidFill>
                  <a:latin typeface="Fira Sans Medium"/>
                  <a:ea typeface="Fira Sans Medium"/>
                  <a:cs typeface="Fira Sans Medium"/>
                  <a:sym typeface="Fira Sans Medium"/>
                </a:rPr>
                <a:t>PPO</a:t>
              </a:r>
            </a:p>
          </p:txBody>
        </p:sp>
        <p:sp>
          <p:nvSpPr>
            <p:cNvPr name="TextBox 10" id="10"/>
            <p:cNvSpPr txBox="true"/>
            <p:nvPr/>
          </p:nvSpPr>
          <p:spPr>
            <a:xfrm rot="0">
              <a:off x="0" y="3654549"/>
              <a:ext cx="9298793" cy="4636558"/>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Fira Sans Light"/>
                  <a:ea typeface="Fira Sans Light"/>
                  <a:cs typeface="Fira Sans Light"/>
                  <a:sym typeface="Fira Sans Light"/>
                </a:rPr>
                <a:t>Proximal Policy Optimization (PPO), takviye öğrenimi (reinforcement learning) alanında kullanılan, günümüzde en popüler ve etkili algoritmalardan biridir. PPO, OpenAI tarafından geliştirilmiş ve derin takviye öğrenimi (deep reinforcement learning) problemlerinde yaygın olarak kullanılan bir algoritmadır.</a:t>
              </a:r>
            </a:p>
          </p:txBody>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15"/>
              <a:ext cx="4323169" cy="525145"/>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188930" y="3736661"/>
            <a:ext cx="14766361" cy="2475051"/>
            <a:chOff x="0" y="0"/>
            <a:chExt cx="19688481" cy="3300068"/>
          </a:xfrm>
        </p:grpSpPr>
        <p:sp>
          <p:nvSpPr>
            <p:cNvPr name="TextBox 3" id="3"/>
            <p:cNvSpPr txBox="true"/>
            <p:nvPr/>
          </p:nvSpPr>
          <p:spPr>
            <a:xfrm rot="0">
              <a:off x="0" y="2566643"/>
              <a:ext cx="19688481" cy="733425"/>
            </a:xfrm>
            <a:prstGeom prst="rect">
              <a:avLst/>
            </a:prstGeom>
          </p:spPr>
          <p:txBody>
            <a:bodyPr anchor="t" rtlCol="false" tIns="0" lIns="0" bIns="0" rIns="0">
              <a:spAutoFit/>
            </a:bodyPr>
            <a:lstStyle/>
            <a:p>
              <a:pPr algn="l">
                <a:lnSpc>
                  <a:spcPts val="4320"/>
                </a:lnSpc>
                <a:spcBef>
                  <a:spcPct val="0"/>
                </a:spcBef>
              </a:pPr>
            </a:p>
          </p:txBody>
        </p:sp>
        <p:sp>
          <p:nvSpPr>
            <p:cNvPr name="TextBox 4" id="4"/>
            <p:cNvSpPr txBox="true"/>
            <p:nvPr/>
          </p:nvSpPr>
          <p:spPr>
            <a:xfrm rot="0">
              <a:off x="0" y="0"/>
              <a:ext cx="19688481" cy="2108200"/>
            </a:xfrm>
            <a:prstGeom prst="rect">
              <a:avLst/>
            </a:prstGeom>
          </p:spPr>
          <p:txBody>
            <a:bodyPr anchor="t" rtlCol="false" tIns="0" lIns="0" bIns="0" rIns="0">
              <a:spAutoFit/>
            </a:bodyPr>
            <a:lstStyle/>
            <a:p>
              <a:pPr algn="l">
                <a:lnSpc>
                  <a:spcPts val="12480"/>
                </a:lnSpc>
              </a:pPr>
              <a:r>
                <a:rPr lang="en-US" sz="10400" b="true">
                  <a:solidFill>
                    <a:srgbClr val="A4E473"/>
                  </a:solidFill>
                  <a:latin typeface="Fira Sans Medium"/>
                  <a:ea typeface="Fira Sans Medium"/>
                  <a:cs typeface="Fira Sans Medium"/>
                  <a:sym typeface="Fira Sans Medium"/>
                </a:rPr>
                <a:t>CAR RACİNG - PPO</a:t>
              </a:r>
            </a:p>
          </p:txBody>
        </p:sp>
      </p:grpSp>
      <p:sp>
        <p:nvSpPr>
          <p:cNvPr name="TextBox 5" id="5"/>
          <p:cNvSpPr txBox="true"/>
          <p:nvPr/>
        </p:nvSpPr>
        <p:spPr>
          <a:xfrm rot="0">
            <a:off x="12027973" y="8968106"/>
            <a:ext cx="5231327" cy="290194"/>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Fira Sans"/>
                <a:ea typeface="Fira Sans"/>
                <a:cs typeface="Fira Sans"/>
                <a:sym typeface="Fira Sans"/>
                <a:hlinkClick r:id="rId2" action="ppaction://hlinksldjump"/>
              </a:rPr>
              <a:t>Gündem Sayfasına Geri Dön</a:t>
            </a:r>
          </a:p>
        </p:txBody>
      </p:sp>
      <p:grpSp>
        <p:nvGrpSpPr>
          <p:cNvPr name="Group 6" id="6"/>
          <p:cNvGrpSpPr/>
          <p:nvPr/>
        </p:nvGrpSpPr>
        <p:grpSpPr>
          <a:xfrm rot="0">
            <a:off x="-3563094" y="6077994"/>
            <a:ext cx="6383425" cy="5528076"/>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671665" y="7004492"/>
            <a:ext cx="3034530" cy="262791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10" id="10"/>
          <p:cNvGrpSpPr/>
          <p:nvPr/>
        </p:nvGrpSpPr>
        <p:grpSpPr>
          <a:xfrm rot="0">
            <a:off x="4053492" y="8956750"/>
            <a:ext cx="2141618" cy="1854652"/>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15678" y="247096"/>
            <a:ext cx="11555578" cy="8268508"/>
          </a:xfrm>
          <a:custGeom>
            <a:avLst/>
            <a:gdLst/>
            <a:ahLst/>
            <a:cxnLst/>
            <a:rect r="r" b="b" t="t" l="l"/>
            <a:pathLst>
              <a:path h="8268508" w="11555578">
                <a:moveTo>
                  <a:pt x="0" y="0"/>
                </a:moveTo>
                <a:lnTo>
                  <a:pt x="11555578" y="0"/>
                </a:lnTo>
                <a:lnTo>
                  <a:pt x="11555578" y="8268507"/>
                </a:lnTo>
                <a:lnTo>
                  <a:pt x="0" y="8268507"/>
                </a:lnTo>
                <a:lnTo>
                  <a:pt x="0" y="0"/>
                </a:lnTo>
                <a:close/>
              </a:path>
            </a:pathLst>
          </a:custGeom>
          <a:blipFill>
            <a:blip r:embed="rId2"/>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482830" y="199894"/>
            <a:ext cx="9933653" cy="9709585"/>
          </a:xfrm>
          <a:custGeom>
            <a:avLst/>
            <a:gdLst/>
            <a:ahLst/>
            <a:cxnLst/>
            <a:rect r="r" b="b" t="t" l="l"/>
            <a:pathLst>
              <a:path h="9709585" w="9933653">
                <a:moveTo>
                  <a:pt x="0" y="0"/>
                </a:moveTo>
                <a:lnTo>
                  <a:pt x="9933652" y="0"/>
                </a:lnTo>
                <a:lnTo>
                  <a:pt x="9933652" y="9709586"/>
                </a:lnTo>
                <a:lnTo>
                  <a:pt x="0" y="9709586"/>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a:grpSpLocks noChangeAspect="true"/>
          </p:cNvGrpSpPr>
          <p:nvPr/>
        </p:nvGrpSpPr>
        <p:grpSpPr>
          <a:xfrm rot="0">
            <a:off x="10345997" y="2120110"/>
            <a:ext cx="7611546" cy="6591255"/>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28440" t="0" r="-1453" b="0"/>
              </a:stretch>
            </a:blipFill>
          </p:spPr>
        </p:sp>
      </p:grpSp>
      <p:grpSp>
        <p:nvGrpSpPr>
          <p:cNvPr name="Group 8" id="8"/>
          <p:cNvGrpSpPr/>
          <p:nvPr/>
        </p:nvGrpSpPr>
        <p:grpSpPr>
          <a:xfrm rot="0">
            <a:off x="1028700" y="938987"/>
            <a:ext cx="9771595" cy="8409081"/>
            <a:chOff x="0" y="0"/>
            <a:chExt cx="13028794" cy="11212108"/>
          </a:xfrm>
        </p:grpSpPr>
        <p:sp>
          <p:nvSpPr>
            <p:cNvPr name="TextBox 9" id="9"/>
            <p:cNvSpPr txBox="true"/>
            <p:nvPr/>
          </p:nvSpPr>
          <p:spPr>
            <a:xfrm rot="0">
              <a:off x="0" y="844550"/>
              <a:ext cx="13028794" cy="1739900"/>
            </a:xfrm>
            <a:prstGeom prst="rect">
              <a:avLst/>
            </a:prstGeom>
          </p:spPr>
          <p:txBody>
            <a:bodyPr anchor="t" rtlCol="false" tIns="0" lIns="0" bIns="0" rIns="0">
              <a:spAutoFit/>
            </a:bodyPr>
            <a:lstStyle/>
            <a:p>
              <a:pPr algn="l">
                <a:lnSpc>
                  <a:spcPts val="10289"/>
                </a:lnSpc>
                <a:spcBef>
                  <a:spcPct val="0"/>
                </a:spcBef>
              </a:pPr>
              <a:r>
                <a:rPr lang="en-US" b="true" sz="8574" spc="-85">
                  <a:solidFill>
                    <a:srgbClr val="000000"/>
                  </a:solidFill>
                  <a:latin typeface="Fira Sans Medium"/>
                  <a:ea typeface="Fira Sans Medium"/>
                  <a:cs typeface="Fira Sans Medium"/>
                  <a:sym typeface="Fira Sans Medium"/>
                </a:rPr>
                <a:t>DQL</a:t>
              </a:r>
            </a:p>
          </p:txBody>
        </p:sp>
        <p:sp>
          <p:nvSpPr>
            <p:cNvPr name="TextBox 10" id="10"/>
            <p:cNvSpPr txBox="true"/>
            <p:nvPr/>
          </p:nvSpPr>
          <p:spPr>
            <a:xfrm rot="0">
              <a:off x="0" y="3654549"/>
              <a:ext cx="11672148" cy="7557558"/>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Fira Sans Light"/>
                  <a:ea typeface="Fira Sans Light"/>
                  <a:cs typeface="Fira Sans Light"/>
                  <a:sym typeface="Fira Sans Light"/>
                </a:rPr>
                <a:t>Deep Q-Learning (DQL), takviye öğrenimi (reinforcement learning) algoritmalarından biridir ve özellikle derin sinir ağlarını (deep neural networks) kullanarak Q-Learning algoritmasının performansını artırmayı hedefler. DQL, geleneksel Q-Learning algoritmasının büyük durum ve aksiyon uzaylarında yetersiz kaldığı yerlerde daha etkili sonuçlar sunar.</a:t>
              </a:r>
            </a:p>
            <a:p>
              <a:pPr algn="l" marL="539749" indent="-269875" lvl="1">
                <a:lnSpc>
                  <a:spcPts val="3499"/>
                </a:lnSpc>
                <a:buFont typeface="Arial"/>
                <a:buChar char="•"/>
              </a:pPr>
              <a:r>
                <a:rPr lang="en-US" sz="2499">
                  <a:solidFill>
                    <a:srgbClr val="000000"/>
                  </a:solidFill>
                  <a:latin typeface="Fira Sans Light"/>
                  <a:ea typeface="Fira Sans Light"/>
                  <a:cs typeface="Fira Sans Light"/>
                  <a:sym typeface="Fira Sans Light"/>
                </a:rPr>
                <a:t>DQL, algoritmanın genel adıdır (yani derin öğrenme tabanlı Q-Learning).</a:t>
              </a:r>
            </a:p>
            <a:p>
              <a:pPr algn="l" marL="539749" indent="-269875" lvl="1">
                <a:lnSpc>
                  <a:spcPts val="3499"/>
                </a:lnSpc>
                <a:buFont typeface="Arial"/>
                <a:buChar char="•"/>
              </a:pPr>
              <a:r>
                <a:rPr lang="en-US" sz="2499">
                  <a:solidFill>
                    <a:srgbClr val="000000"/>
                  </a:solidFill>
                  <a:latin typeface="Fira Sans Light"/>
                  <a:ea typeface="Fira Sans Light"/>
                  <a:cs typeface="Fira Sans Light"/>
                  <a:sym typeface="Fira Sans Light"/>
                </a:rPr>
                <a:t>DQN, bu algoritmanın spesifik bir uygulamasıdır ve genellikle DeepMind tarafından Atari oyunlarında başarılı bir şekilde uygulanması ile popüler olmuştur.</a:t>
              </a:r>
            </a:p>
            <a:p>
              <a:pPr algn="l" marL="539749" indent="-269875" lvl="1">
                <a:lnSpc>
                  <a:spcPts val="3499"/>
                </a:lnSpc>
                <a:buFont typeface="Arial"/>
                <a:buChar char="•"/>
              </a:pPr>
              <a:r>
                <a:rPr lang="en-US" sz="2499">
                  <a:solidFill>
                    <a:srgbClr val="000000"/>
                  </a:solidFill>
                  <a:latin typeface="Fira Sans Light"/>
                  <a:ea typeface="Fira Sans Light"/>
                  <a:cs typeface="Fira Sans Light"/>
                  <a:sym typeface="Fira Sans Light"/>
                </a:rPr>
                <a:t>Kısaca:</a:t>
              </a:r>
            </a:p>
          </p:txBody>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15"/>
              <a:ext cx="4323169" cy="525145"/>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539958" y="246827"/>
            <a:ext cx="11779945" cy="8166247"/>
          </a:xfrm>
          <a:custGeom>
            <a:avLst/>
            <a:gdLst/>
            <a:ahLst/>
            <a:cxnLst/>
            <a:rect r="r" b="b" t="t" l="l"/>
            <a:pathLst>
              <a:path h="8166247" w="11779945">
                <a:moveTo>
                  <a:pt x="0" y="0"/>
                </a:moveTo>
                <a:lnTo>
                  <a:pt x="11779945" y="0"/>
                </a:lnTo>
                <a:lnTo>
                  <a:pt x="11779945" y="8166247"/>
                </a:lnTo>
                <a:lnTo>
                  <a:pt x="0" y="8166247"/>
                </a:lnTo>
                <a:lnTo>
                  <a:pt x="0" y="0"/>
                </a:lnTo>
                <a:close/>
              </a:path>
            </a:pathLst>
          </a:custGeom>
          <a:blipFill>
            <a:blip r:embed="rId2"/>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10856" y="299654"/>
            <a:ext cx="9127849" cy="9342938"/>
          </a:xfrm>
          <a:custGeom>
            <a:avLst/>
            <a:gdLst/>
            <a:ahLst/>
            <a:cxnLst/>
            <a:rect r="r" b="b" t="t" l="l"/>
            <a:pathLst>
              <a:path h="9342938" w="9127849">
                <a:moveTo>
                  <a:pt x="0" y="0"/>
                </a:moveTo>
                <a:lnTo>
                  <a:pt x="9127849" y="0"/>
                </a:lnTo>
                <a:lnTo>
                  <a:pt x="9127849" y="9342939"/>
                </a:lnTo>
                <a:lnTo>
                  <a:pt x="0" y="9342939"/>
                </a:lnTo>
                <a:lnTo>
                  <a:pt x="0" y="0"/>
                </a:lnTo>
                <a:close/>
              </a:path>
            </a:pathLst>
          </a:custGeom>
          <a:blipFill>
            <a:blip r:embed="rId2"/>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254326" y="152832"/>
            <a:ext cx="11042929" cy="9750831"/>
          </a:xfrm>
          <a:custGeom>
            <a:avLst/>
            <a:gdLst/>
            <a:ahLst/>
            <a:cxnLst/>
            <a:rect r="r" b="b" t="t" l="l"/>
            <a:pathLst>
              <a:path h="9750831" w="11042929">
                <a:moveTo>
                  <a:pt x="0" y="0"/>
                </a:moveTo>
                <a:lnTo>
                  <a:pt x="11042928" y="0"/>
                </a:lnTo>
                <a:lnTo>
                  <a:pt x="11042928" y="9750831"/>
                </a:lnTo>
                <a:lnTo>
                  <a:pt x="0" y="9750831"/>
                </a:lnTo>
                <a:lnTo>
                  <a:pt x="0" y="0"/>
                </a:lnTo>
                <a:close/>
              </a:path>
            </a:pathLst>
          </a:custGeom>
          <a:blipFill>
            <a:blip r:embed="rId2"/>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147406" y="3602943"/>
            <a:ext cx="14766361" cy="2475051"/>
            <a:chOff x="0" y="0"/>
            <a:chExt cx="19688481" cy="3300068"/>
          </a:xfrm>
        </p:grpSpPr>
        <p:sp>
          <p:nvSpPr>
            <p:cNvPr name="TextBox 3" id="3"/>
            <p:cNvSpPr txBox="true"/>
            <p:nvPr/>
          </p:nvSpPr>
          <p:spPr>
            <a:xfrm rot="0">
              <a:off x="0" y="2566643"/>
              <a:ext cx="19688481" cy="733425"/>
            </a:xfrm>
            <a:prstGeom prst="rect">
              <a:avLst/>
            </a:prstGeom>
          </p:spPr>
          <p:txBody>
            <a:bodyPr anchor="t" rtlCol="false" tIns="0" lIns="0" bIns="0" rIns="0">
              <a:spAutoFit/>
            </a:bodyPr>
            <a:lstStyle/>
            <a:p>
              <a:pPr algn="l">
                <a:lnSpc>
                  <a:spcPts val="4320"/>
                </a:lnSpc>
                <a:spcBef>
                  <a:spcPct val="0"/>
                </a:spcBef>
              </a:pPr>
            </a:p>
          </p:txBody>
        </p:sp>
        <p:sp>
          <p:nvSpPr>
            <p:cNvPr name="TextBox 4" id="4"/>
            <p:cNvSpPr txBox="true"/>
            <p:nvPr/>
          </p:nvSpPr>
          <p:spPr>
            <a:xfrm rot="0">
              <a:off x="0" y="0"/>
              <a:ext cx="19688481" cy="2108200"/>
            </a:xfrm>
            <a:prstGeom prst="rect">
              <a:avLst/>
            </a:prstGeom>
          </p:spPr>
          <p:txBody>
            <a:bodyPr anchor="t" rtlCol="false" tIns="0" lIns="0" bIns="0" rIns="0">
              <a:spAutoFit/>
            </a:bodyPr>
            <a:lstStyle/>
            <a:p>
              <a:pPr algn="l">
                <a:lnSpc>
                  <a:spcPts val="12480"/>
                </a:lnSpc>
              </a:pPr>
              <a:r>
                <a:rPr lang="en-US" sz="10400" b="true">
                  <a:solidFill>
                    <a:srgbClr val="A4E473"/>
                  </a:solidFill>
                  <a:latin typeface="Fira Sans Medium"/>
                  <a:ea typeface="Fira Sans Medium"/>
                  <a:cs typeface="Fira Sans Medium"/>
                  <a:sym typeface="Fira Sans Medium"/>
                </a:rPr>
                <a:t>MOUNTAIN CAR - PPO</a:t>
              </a:r>
            </a:p>
          </p:txBody>
        </p:sp>
      </p:grpSp>
      <p:sp>
        <p:nvSpPr>
          <p:cNvPr name="TextBox 5" id="5"/>
          <p:cNvSpPr txBox="true"/>
          <p:nvPr/>
        </p:nvSpPr>
        <p:spPr>
          <a:xfrm rot="0">
            <a:off x="12027973" y="8968106"/>
            <a:ext cx="5231327" cy="290194"/>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Fira Sans"/>
                <a:ea typeface="Fira Sans"/>
                <a:cs typeface="Fira Sans"/>
                <a:sym typeface="Fira Sans"/>
                <a:hlinkClick r:id="rId2" action="ppaction://hlinksldjump"/>
              </a:rPr>
              <a:t>Gündem Sayfasına Geri Dön</a:t>
            </a:r>
          </a:p>
        </p:txBody>
      </p:sp>
      <p:grpSp>
        <p:nvGrpSpPr>
          <p:cNvPr name="Group 6" id="6"/>
          <p:cNvGrpSpPr/>
          <p:nvPr/>
        </p:nvGrpSpPr>
        <p:grpSpPr>
          <a:xfrm rot="0">
            <a:off x="-3563094" y="6077994"/>
            <a:ext cx="6383425" cy="5528076"/>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671665" y="7004492"/>
            <a:ext cx="3034530" cy="262791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10" id="10"/>
          <p:cNvGrpSpPr/>
          <p:nvPr/>
        </p:nvGrpSpPr>
        <p:grpSpPr>
          <a:xfrm rot="0">
            <a:off x="4053492" y="8956750"/>
            <a:ext cx="2141618" cy="1854652"/>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441117" y="389998"/>
            <a:ext cx="5654631" cy="9164403"/>
          </a:xfrm>
          <a:custGeom>
            <a:avLst/>
            <a:gdLst/>
            <a:ahLst/>
            <a:cxnLst/>
            <a:rect r="r" b="b" t="t" l="l"/>
            <a:pathLst>
              <a:path h="9164403" w="5654631">
                <a:moveTo>
                  <a:pt x="0" y="0"/>
                </a:moveTo>
                <a:lnTo>
                  <a:pt x="5654632" y="0"/>
                </a:lnTo>
                <a:lnTo>
                  <a:pt x="5654632" y="9164402"/>
                </a:lnTo>
                <a:lnTo>
                  <a:pt x="0" y="9164402"/>
                </a:lnTo>
                <a:lnTo>
                  <a:pt x="0" y="0"/>
                </a:lnTo>
                <a:close/>
              </a:path>
            </a:pathLst>
          </a:custGeom>
          <a:blipFill>
            <a:blip r:embed="rId2"/>
            <a:stretch>
              <a:fillRect l="0" t="0" r="0" b="0"/>
            </a:stretch>
          </a:blipFill>
        </p:spPr>
      </p:sp>
      <p:sp>
        <p:nvSpPr>
          <p:cNvPr name="Freeform 3" id="3"/>
          <p:cNvSpPr/>
          <p:nvPr/>
        </p:nvSpPr>
        <p:spPr>
          <a:xfrm flipH="false" flipV="false" rot="0">
            <a:off x="8256491" y="389998"/>
            <a:ext cx="6972084" cy="9164403"/>
          </a:xfrm>
          <a:custGeom>
            <a:avLst/>
            <a:gdLst/>
            <a:ahLst/>
            <a:cxnLst/>
            <a:rect r="r" b="b" t="t" l="l"/>
            <a:pathLst>
              <a:path h="9164403" w="6972084">
                <a:moveTo>
                  <a:pt x="0" y="0"/>
                </a:moveTo>
                <a:lnTo>
                  <a:pt x="6972083" y="0"/>
                </a:lnTo>
                <a:lnTo>
                  <a:pt x="6972083" y="9164402"/>
                </a:lnTo>
                <a:lnTo>
                  <a:pt x="0" y="9164402"/>
                </a:lnTo>
                <a:lnTo>
                  <a:pt x="0" y="0"/>
                </a:lnTo>
                <a:close/>
              </a:path>
            </a:pathLst>
          </a:custGeom>
          <a:blipFill>
            <a:blip r:embed="rId3"/>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7757" y="355943"/>
            <a:ext cx="8162806" cy="9199100"/>
          </a:xfrm>
          <a:custGeom>
            <a:avLst/>
            <a:gdLst/>
            <a:ahLst/>
            <a:cxnLst/>
            <a:rect r="r" b="b" t="t" l="l"/>
            <a:pathLst>
              <a:path h="9199100" w="8162806">
                <a:moveTo>
                  <a:pt x="0" y="0"/>
                </a:moveTo>
                <a:lnTo>
                  <a:pt x="8162807" y="0"/>
                </a:lnTo>
                <a:lnTo>
                  <a:pt x="8162807" y="9199100"/>
                </a:lnTo>
                <a:lnTo>
                  <a:pt x="0" y="9199100"/>
                </a:lnTo>
                <a:lnTo>
                  <a:pt x="0" y="0"/>
                </a:lnTo>
                <a:close/>
              </a:path>
            </a:pathLst>
          </a:custGeom>
          <a:blipFill>
            <a:blip r:embed="rId2"/>
            <a:stretch>
              <a:fillRect l="0" t="0" r="0" b="0"/>
            </a:stretch>
          </a:blipFill>
        </p:spPr>
      </p:sp>
      <p:sp>
        <p:nvSpPr>
          <p:cNvPr name="Freeform 3" id="3"/>
          <p:cNvSpPr/>
          <p:nvPr/>
        </p:nvSpPr>
        <p:spPr>
          <a:xfrm flipH="false" flipV="false" rot="0">
            <a:off x="9144000" y="1141092"/>
            <a:ext cx="8619591" cy="6704126"/>
          </a:xfrm>
          <a:custGeom>
            <a:avLst/>
            <a:gdLst/>
            <a:ahLst/>
            <a:cxnLst/>
            <a:rect r="r" b="b" t="t" l="l"/>
            <a:pathLst>
              <a:path h="6704126" w="8619591">
                <a:moveTo>
                  <a:pt x="0" y="0"/>
                </a:moveTo>
                <a:lnTo>
                  <a:pt x="8619591" y="0"/>
                </a:lnTo>
                <a:lnTo>
                  <a:pt x="8619591" y="6704126"/>
                </a:lnTo>
                <a:lnTo>
                  <a:pt x="0" y="6704126"/>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188930" y="3736661"/>
            <a:ext cx="14766361" cy="2475051"/>
            <a:chOff x="0" y="0"/>
            <a:chExt cx="19688481" cy="3300068"/>
          </a:xfrm>
        </p:grpSpPr>
        <p:sp>
          <p:nvSpPr>
            <p:cNvPr name="TextBox 3" id="3"/>
            <p:cNvSpPr txBox="true"/>
            <p:nvPr/>
          </p:nvSpPr>
          <p:spPr>
            <a:xfrm rot="0">
              <a:off x="0" y="2566643"/>
              <a:ext cx="19688481" cy="733425"/>
            </a:xfrm>
            <a:prstGeom prst="rect">
              <a:avLst/>
            </a:prstGeom>
          </p:spPr>
          <p:txBody>
            <a:bodyPr anchor="t" rtlCol="false" tIns="0" lIns="0" bIns="0" rIns="0">
              <a:spAutoFit/>
            </a:bodyPr>
            <a:lstStyle/>
            <a:p>
              <a:pPr algn="l">
                <a:lnSpc>
                  <a:spcPts val="4320"/>
                </a:lnSpc>
                <a:spcBef>
                  <a:spcPct val="0"/>
                </a:spcBef>
              </a:pPr>
            </a:p>
          </p:txBody>
        </p:sp>
        <p:sp>
          <p:nvSpPr>
            <p:cNvPr name="TextBox 4" id="4"/>
            <p:cNvSpPr txBox="true"/>
            <p:nvPr/>
          </p:nvSpPr>
          <p:spPr>
            <a:xfrm rot="0">
              <a:off x="0" y="0"/>
              <a:ext cx="19688481" cy="2108200"/>
            </a:xfrm>
            <a:prstGeom prst="rect">
              <a:avLst/>
            </a:prstGeom>
          </p:spPr>
          <p:txBody>
            <a:bodyPr anchor="t" rtlCol="false" tIns="0" lIns="0" bIns="0" rIns="0">
              <a:spAutoFit/>
            </a:bodyPr>
            <a:lstStyle/>
            <a:p>
              <a:pPr algn="l">
                <a:lnSpc>
                  <a:spcPts val="12480"/>
                </a:lnSpc>
              </a:pPr>
              <a:r>
                <a:rPr lang="en-US" sz="10400" b="true">
                  <a:solidFill>
                    <a:srgbClr val="A4E473"/>
                  </a:solidFill>
                  <a:latin typeface="Fira Sans Medium"/>
                  <a:ea typeface="Fira Sans Medium"/>
                  <a:cs typeface="Fira Sans Medium"/>
                  <a:sym typeface="Fira Sans Medium"/>
                </a:rPr>
                <a:t>CAR RACİNG - DQL</a:t>
              </a:r>
            </a:p>
          </p:txBody>
        </p:sp>
      </p:grpSp>
      <p:sp>
        <p:nvSpPr>
          <p:cNvPr name="TextBox 5" id="5"/>
          <p:cNvSpPr txBox="true"/>
          <p:nvPr/>
        </p:nvSpPr>
        <p:spPr>
          <a:xfrm rot="0">
            <a:off x="12027973" y="8968106"/>
            <a:ext cx="5231327" cy="290194"/>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Fira Sans"/>
                <a:ea typeface="Fira Sans"/>
                <a:cs typeface="Fira Sans"/>
                <a:sym typeface="Fira Sans"/>
                <a:hlinkClick r:id="rId2" action="ppaction://hlinksldjump"/>
              </a:rPr>
              <a:t>Gündem Sayfasına Geri Dön</a:t>
            </a:r>
          </a:p>
        </p:txBody>
      </p:sp>
      <p:grpSp>
        <p:nvGrpSpPr>
          <p:cNvPr name="Group 6" id="6"/>
          <p:cNvGrpSpPr/>
          <p:nvPr/>
        </p:nvGrpSpPr>
        <p:grpSpPr>
          <a:xfrm rot="0">
            <a:off x="-3563094" y="6077994"/>
            <a:ext cx="6383425" cy="5528076"/>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671665" y="7004492"/>
            <a:ext cx="3034530" cy="262791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10" id="10"/>
          <p:cNvGrpSpPr/>
          <p:nvPr/>
        </p:nvGrpSpPr>
        <p:grpSpPr>
          <a:xfrm rot="0">
            <a:off x="4053492" y="8956750"/>
            <a:ext cx="2141618" cy="1854652"/>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786510" y="67422"/>
            <a:ext cx="10479645" cy="10152156"/>
          </a:xfrm>
          <a:custGeom>
            <a:avLst/>
            <a:gdLst/>
            <a:ahLst/>
            <a:cxnLst/>
            <a:rect r="r" b="b" t="t" l="l"/>
            <a:pathLst>
              <a:path h="10152156" w="10479645">
                <a:moveTo>
                  <a:pt x="0" y="0"/>
                </a:moveTo>
                <a:lnTo>
                  <a:pt x="10479646" y="0"/>
                </a:lnTo>
                <a:lnTo>
                  <a:pt x="10479646" y="10152156"/>
                </a:lnTo>
                <a:lnTo>
                  <a:pt x="0" y="10152156"/>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963511" y="0"/>
            <a:ext cx="11382573" cy="10287000"/>
          </a:xfrm>
          <a:custGeom>
            <a:avLst/>
            <a:gdLst/>
            <a:ahLst/>
            <a:cxnLst/>
            <a:rect r="r" b="b" t="t" l="l"/>
            <a:pathLst>
              <a:path h="10287000" w="11382573">
                <a:moveTo>
                  <a:pt x="0" y="0"/>
                </a:moveTo>
                <a:lnTo>
                  <a:pt x="11382572" y="0"/>
                </a:lnTo>
                <a:lnTo>
                  <a:pt x="11382572" y="10287000"/>
                </a:lnTo>
                <a:lnTo>
                  <a:pt x="0" y="1028700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12048" y="1595234"/>
            <a:ext cx="7256387" cy="5782609"/>
          </a:xfrm>
          <a:custGeom>
            <a:avLst/>
            <a:gdLst/>
            <a:ahLst/>
            <a:cxnLst/>
            <a:rect r="r" b="b" t="t" l="l"/>
            <a:pathLst>
              <a:path h="5782609" w="7256387">
                <a:moveTo>
                  <a:pt x="0" y="0"/>
                </a:moveTo>
                <a:lnTo>
                  <a:pt x="7256388" y="0"/>
                </a:lnTo>
                <a:lnTo>
                  <a:pt x="7256388" y="5782610"/>
                </a:lnTo>
                <a:lnTo>
                  <a:pt x="0" y="5782610"/>
                </a:lnTo>
                <a:lnTo>
                  <a:pt x="0" y="0"/>
                </a:lnTo>
                <a:close/>
              </a:path>
            </a:pathLst>
          </a:custGeom>
          <a:blipFill>
            <a:blip r:embed="rId2"/>
            <a:stretch>
              <a:fillRect l="0" t="0" r="0" b="0"/>
            </a:stretch>
          </a:blipFill>
        </p:spPr>
      </p:sp>
      <p:sp>
        <p:nvSpPr>
          <p:cNvPr name="Freeform 3" id="3"/>
          <p:cNvSpPr/>
          <p:nvPr/>
        </p:nvSpPr>
        <p:spPr>
          <a:xfrm flipH="false" flipV="false" rot="0">
            <a:off x="8589934" y="1595234"/>
            <a:ext cx="6052831" cy="6315574"/>
          </a:xfrm>
          <a:custGeom>
            <a:avLst/>
            <a:gdLst/>
            <a:ahLst/>
            <a:cxnLst/>
            <a:rect r="r" b="b" t="t" l="l"/>
            <a:pathLst>
              <a:path h="6315574" w="6052831">
                <a:moveTo>
                  <a:pt x="0" y="0"/>
                </a:moveTo>
                <a:lnTo>
                  <a:pt x="6052831" y="0"/>
                </a:lnTo>
                <a:lnTo>
                  <a:pt x="6052831" y="6315575"/>
                </a:lnTo>
                <a:lnTo>
                  <a:pt x="0" y="6315575"/>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801539" y="357908"/>
            <a:ext cx="10684923" cy="9571185"/>
          </a:xfrm>
          <a:custGeom>
            <a:avLst/>
            <a:gdLst/>
            <a:ahLst/>
            <a:cxnLst/>
            <a:rect r="r" b="b" t="t" l="l"/>
            <a:pathLst>
              <a:path h="9571185" w="10684923">
                <a:moveTo>
                  <a:pt x="0" y="0"/>
                </a:moveTo>
                <a:lnTo>
                  <a:pt x="10684922" y="0"/>
                </a:lnTo>
                <a:lnTo>
                  <a:pt x="10684922" y="9571184"/>
                </a:lnTo>
                <a:lnTo>
                  <a:pt x="0" y="9571184"/>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147406" y="3602943"/>
            <a:ext cx="14766361" cy="2475051"/>
            <a:chOff x="0" y="0"/>
            <a:chExt cx="19688481" cy="3300068"/>
          </a:xfrm>
        </p:grpSpPr>
        <p:sp>
          <p:nvSpPr>
            <p:cNvPr name="TextBox 3" id="3"/>
            <p:cNvSpPr txBox="true"/>
            <p:nvPr/>
          </p:nvSpPr>
          <p:spPr>
            <a:xfrm rot="0">
              <a:off x="0" y="2566643"/>
              <a:ext cx="19688481" cy="733425"/>
            </a:xfrm>
            <a:prstGeom prst="rect">
              <a:avLst/>
            </a:prstGeom>
          </p:spPr>
          <p:txBody>
            <a:bodyPr anchor="t" rtlCol="false" tIns="0" lIns="0" bIns="0" rIns="0">
              <a:spAutoFit/>
            </a:bodyPr>
            <a:lstStyle/>
            <a:p>
              <a:pPr algn="l">
                <a:lnSpc>
                  <a:spcPts val="4320"/>
                </a:lnSpc>
                <a:spcBef>
                  <a:spcPct val="0"/>
                </a:spcBef>
              </a:pPr>
            </a:p>
          </p:txBody>
        </p:sp>
        <p:sp>
          <p:nvSpPr>
            <p:cNvPr name="TextBox 4" id="4"/>
            <p:cNvSpPr txBox="true"/>
            <p:nvPr/>
          </p:nvSpPr>
          <p:spPr>
            <a:xfrm rot="0">
              <a:off x="0" y="0"/>
              <a:ext cx="19688481" cy="2108200"/>
            </a:xfrm>
            <a:prstGeom prst="rect">
              <a:avLst/>
            </a:prstGeom>
          </p:spPr>
          <p:txBody>
            <a:bodyPr anchor="t" rtlCol="false" tIns="0" lIns="0" bIns="0" rIns="0">
              <a:spAutoFit/>
            </a:bodyPr>
            <a:lstStyle/>
            <a:p>
              <a:pPr algn="l">
                <a:lnSpc>
                  <a:spcPts val="12480"/>
                </a:lnSpc>
              </a:pPr>
              <a:r>
                <a:rPr lang="en-US" sz="10400" b="true">
                  <a:solidFill>
                    <a:srgbClr val="A4E473"/>
                  </a:solidFill>
                  <a:latin typeface="Fira Sans Medium"/>
                  <a:ea typeface="Fira Sans Medium"/>
                  <a:cs typeface="Fira Sans Medium"/>
                  <a:sym typeface="Fira Sans Medium"/>
                </a:rPr>
                <a:t>MOUNTAIN CAR - DQL</a:t>
              </a:r>
            </a:p>
          </p:txBody>
        </p:sp>
      </p:grpSp>
      <p:sp>
        <p:nvSpPr>
          <p:cNvPr name="TextBox 5" id="5"/>
          <p:cNvSpPr txBox="true"/>
          <p:nvPr/>
        </p:nvSpPr>
        <p:spPr>
          <a:xfrm rot="0">
            <a:off x="12027973" y="8968106"/>
            <a:ext cx="5231327" cy="290194"/>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Fira Sans"/>
                <a:ea typeface="Fira Sans"/>
                <a:cs typeface="Fira Sans"/>
                <a:sym typeface="Fira Sans"/>
                <a:hlinkClick r:id="rId2" action="ppaction://hlinksldjump"/>
              </a:rPr>
              <a:t>Gündem Sayfasına Geri Dön</a:t>
            </a:r>
          </a:p>
        </p:txBody>
      </p:sp>
      <p:grpSp>
        <p:nvGrpSpPr>
          <p:cNvPr name="Group 6" id="6"/>
          <p:cNvGrpSpPr/>
          <p:nvPr/>
        </p:nvGrpSpPr>
        <p:grpSpPr>
          <a:xfrm rot="0">
            <a:off x="-3563094" y="6077994"/>
            <a:ext cx="6383425" cy="5528076"/>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671665" y="7004492"/>
            <a:ext cx="3034530" cy="262791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10" id="10"/>
          <p:cNvGrpSpPr/>
          <p:nvPr/>
        </p:nvGrpSpPr>
        <p:grpSpPr>
          <a:xfrm rot="0">
            <a:off x="4053492" y="8956750"/>
            <a:ext cx="2141618" cy="1854652"/>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DAGV6AUHNMY</dc:identifier>
  <dcterms:modified xsi:type="dcterms:W3CDTF">2011-08-01T06:04:30Z</dcterms:modified>
  <cp:revision>1</cp:revision>
  <dc:title>Koyu Yeşil Açık Yeşil Beyaz Kurumsal Geometrik Şirket İç Sunum İşletme Sunumu</dc:title>
</cp:coreProperties>
</file>