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8288000" cy="10287000"/>
  <p:notesSz cx="6858000" cy="9144000"/>
  <p:embeddedFontLst>
    <p:embeddedFont>
      <p:font typeface="Fira Sans" panose="020B0503050000020004" pitchFamily="34" charset="0"/>
      <p:regular r:id="rId35"/>
    </p:embeddedFont>
    <p:embeddedFont>
      <p:font typeface="Fira Sans Bold" panose="020B0604020202020204" charset="0"/>
      <p:regular r:id="rId36"/>
    </p:embeddedFont>
    <p:embeddedFont>
      <p:font typeface="Fira Sans Light" panose="020B0403050000020004" pitchFamily="34" charset="0"/>
      <p:regular r:id="rId37"/>
    </p:embeddedFont>
    <p:embeddedFont>
      <p:font typeface="Fira Sans Medium" panose="020B0603050000020004" pitchFamily="3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nus Meriç" userId="b40eafa13f1c60f9" providerId="LiveId" clId="{E4A1E5B4-0AED-4471-9459-8E17D122183D}"/>
    <pc:docChg chg="modSld">
      <pc:chgData name="Yunus Meriç" userId="b40eafa13f1c60f9" providerId="LiveId" clId="{E4A1E5B4-0AED-4471-9459-8E17D122183D}" dt="2024-12-21T10:18:09.515" v="6" actId="14100"/>
      <pc:docMkLst>
        <pc:docMk/>
      </pc:docMkLst>
      <pc:sldChg chg="modSp mod">
        <pc:chgData name="Yunus Meriç" userId="b40eafa13f1c60f9" providerId="LiveId" clId="{E4A1E5B4-0AED-4471-9459-8E17D122183D}" dt="2024-12-21T10:17:47.034" v="1" actId="1076"/>
        <pc:sldMkLst>
          <pc:docMk/>
          <pc:sldMk cId="0" sldId="287"/>
        </pc:sldMkLst>
        <pc:spChg chg="mod">
          <ac:chgData name="Yunus Meriç" userId="b40eafa13f1c60f9" providerId="LiveId" clId="{E4A1E5B4-0AED-4471-9459-8E17D122183D}" dt="2024-12-21T10:17:47.034" v="1" actId="1076"/>
          <ac:spMkLst>
            <pc:docMk/>
            <pc:sldMk cId="0" sldId="287"/>
            <ac:spMk id="3" creationId="{00000000-0000-0000-0000-000000000000}"/>
          </ac:spMkLst>
        </pc:spChg>
      </pc:sldChg>
      <pc:sldChg chg="modSp mod">
        <pc:chgData name="Yunus Meriç" userId="b40eafa13f1c60f9" providerId="LiveId" clId="{E4A1E5B4-0AED-4471-9459-8E17D122183D}" dt="2024-12-21T10:18:09.515" v="6" actId="14100"/>
        <pc:sldMkLst>
          <pc:docMk/>
          <pc:sldMk cId="0" sldId="288"/>
        </pc:sldMkLst>
        <pc:spChg chg="mod">
          <ac:chgData name="Yunus Meriç" userId="b40eafa13f1c60f9" providerId="LiveId" clId="{E4A1E5B4-0AED-4471-9459-8E17D122183D}" dt="2024-12-21T10:18:03.012" v="4" actId="1076"/>
          <ac:spMkLst>
            <pc:docMk/>
            <pc:sldMk cId="0" sldId="288"/>
            <ac:spMk id="2" creationId="{00000000-0000-0000-0000-000000000000}"/>
          </ac:spMkLst>
        </pc:spChg>
        <pc:spChg chg="mod">
          <ac:chgData name="Yunus Meriç" userId="b40eafa13f1c60f9" providerId="LiveId" clId="{E4A1E5B4-0AED-4471-9459-8E17D122183D}" dt="2024-12-21T10:18:06.809" v="5" actId="1076"/>
          <ac:spMkLst>
            <pc:docMk/>
            <pc:sldMk cId="0" sldId="288"/>
            <ac:spMk id="4" creationId="{00000000-0000-0000-0000-000000000000}"/>
          </ac:spMkLst>
        </pc:spChg>
        <pc:spChg chg="mod">
          <ac:chgData name="Yunus Meriç" userId="b40eafa13f1c60f9" providerId="LiveId" clId="{E4A1E5B4-0AED-4471-9459-8E17D122183D}" dt="2024-12-21T10:18:09.515" v="6" actId="14100"/>
          <ac:spMkLst>
            <pc:docMk/>
            <pc:sldMk cId="0" sldId="288"/>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707458" y="2917365"/>
            <a:ext cx="10202605" cy="5139665"/>
            <a:chOff x="0" y="0"/>
            <a:chExt cx="13603473" cy="6852886"/>
          </a:xfrm>
        </p:grpSpPr>
        <p:sp>
          <p:nvSpPr>
            <p:cNvPr id="3" name="TextBox 3"/>
            <p:cNvSpPr txBox="1"/>
            <p:nvPr/>
          </p:nvSpPr>
          <p:spPr>
            <a:xfrm>
              <a:off x="0" y="0"/>
              <a:ext cx="13603473" cy="4876800"/>
            </a:xfrm>
            <a:prstGeom prst="rect">
              <a:avLst/>
            </a:prstGeom>
          </p:spPr>
          <p:txBody>
            <a:bodyPr lIns="0" tIns="0" rIns="0" bIns="0" rtlCol="0" anchor="t">
              <a:spAutoFit/>
            </a:bodyPr>
            <a:lstStyle/>
            <a:p>
              <a:pPr algn="l">
                <a:lnSpc>
                  <a:spcPts val="14399"/>
                </a:lnSpc>
              </a:pPr>
              <a:r>
                <a:rPr lang="en-US" sz="11999" b="1">
                  <a:solidFill>
                    <a:srgbClr val="000000"/>
                  </a:solidFill>
                  <a:latin typeface="Fira Sans Bold"/>
                  <a:ea typeface="Fira Sans Bold"/>
                  <a:cs typeface="Fira Sans Bold"/>
                  <a:sym typeface="Fira Sans Bold"/>
                </a:rPr>
                <a:t>ROBOTİK PROJE</a:t>
              </a:r>
            </a:p>
          </p:txBody>
        </p:sp>
        <p:sp>
          <p:nvSpPr>
            <p:cNvPr id="4" name="TextBox 4"/>
            <p:cNvSpPr txBox="1"/>
            <p:nvPr/>
          </p:nvSpPr>
          <p:spPr>
            <a:xfrm>
              <a:off x="0" y="5196806"/>
              <a:ext cx="13603473" cy="1656080"/>
            </a:xfrm>
            <a:prstGeom prst="rect">
              <a:avLst/>
            </a:prstGeom>
          </p:spPr>
          <p:txBody>
            <a:bodyPr lIns="0" tIns="0" rIns="0" bIns="0" rtlCol="0" anchor="t">
              <a:spAutoFit/>
            </a:bodyPr>
            <a:lstStyle/>
            <a:p>
              <a:pPr algn="l">
                <a:lnSpc>
                  <a:spcPts val="5039"/>
                </a:lnSpc>
              </a:pPr>
              <a:r>
                <a:rPr lang="en-US" sz="3599">
                  <a:solidFill>
                    <a:srgbClr val="000000"/>
                  </a:solidFill>
                  <a:latin typeface="Fira Sans Light"/>
                  <a:ea typeface="Fira Sans Light"/>
                  <a:cs typeface="Fira Sans Light"/>
                  <a:sym typeface="Fira Sans Light"/>
                </a:rPr>
                <a:t>Edanur Yıldız   032190078</a:t>
              </a:r>
            </a:p>
            <a:p>
              <a:pPr algn="l">
                <a:lnSpc>
                  <a:spcPts val="5039"/>
                </a:lnSpc>
              </a:pPr>
              <a:r>
                <a:rPr lang="en-US" sz="3599">
                  <a:solidFill>
                    <a:srgbClr val="000000"/>
                  </a:solidFill>
                  <a:latin typeface="Fira Sans Light"/>
                  <a:ea typeface="Fira Sans Light"/>
                  <a:cs typeface="Fira Sans Light"/>
                  <a:sym typeface="Fira Sans Light"/>
                </a:rPr>
                <a:t>Yunus Meriç    032290023</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sp>
        <p:nvSpPr>
          <p:cNvPr id="13" name="Freeform 13"/>
          <p:cNvSpPr/>
          <p:nvPr/>
        </p:nvSpPr>
        <p:spPr>
          <a:xfrm>
            <a:off x="1028700" y="10287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86B499"/>
            </a:solidFill>
            <a:ln w="12700">
              <a:solidFill>
                <a:srgbClr val="000000"/>
              </a:solidFill>
            </a:ln>
          </p:spPr>
          <p:txBody>
            <a:bodyPr/>
            <a:lstStyle/>
            <a:p>
              <a:endParaRPr lang="tr-TR"/>
            </a:p>
          </p:txBody>
        </p:sp>
      </p:grpSp>
      <p:sp>
        <p:nvSpPr>
          <p:cNvPr id="8" name="TextBox 8"/>
          <p:cNvSpPr txBox="1"/>
          <p:nvPr/>
        </p:nvSpPr>
        <p:spPr>
          <a:xfrm>
            <a:off x="505245" y="1467647"/>
            <a:ext cx="9840752" cy="1304925"/>
          </a:xfrm>
          <a:prstGeom prst="rect">
            <a:avLst/>
          </a:prstGeom>
        </p:spPr>
        <p:txBody>
          <a:bodyPr lIns="0" tIns="0" rIns="0" bIns="0" rtlCol="0" anchor="t">
            <a:spAutoFit/>
          </a:bodyPr>
          <a:lstStyle/>
          <a:p>
            <a:pPr algn="l">
              <a:lnSpc>
                <a:spcPts val="10289"/>
              </a:lnSpc>
              <a:spcBef>
                <a:spcPct val="0"/>
              </a:spcBef>
            </a:pPr>
            <a:r>
              <a:rPr lang="en-US" sz="8574" b="1" spc="-85">
                <a:solidFill>
                  <a:srgbClr val="000000"/>
                </a:solidFill>
                <a:latin typeface="Fira Sans Medium"/>
                <a:ea typeface="Fira Sans Medium"/>
                <a:cs typeface="Fira Sans Medium"/>
                <a:sym typeface="Fira Sans Medium"/>
              </a:rPr>
              <a:t>DQL</a:t>
            </a:r>
          </a:p>
        </p:txBody>
      </p:sp>
      <p:sp>
        <p:nvSpPr>
          <p:cNvPr id="9" name="TextBox 9"/>
          <p:cNvSpPr txBox="1"/>
          <p:nvPr/>
        </p:nvSpPr>
        <p:spPr>
          <a:xfrm>
            <a:off x="327933" y="3397231"/>
            <a:ext cx="8816067" cy="6556375"/>
          </a:xfrm>
          <a:prstGeom prst="rect">
            <a:avLst/>
          </a:prstGeom>
        </p:spPr>
        <p:txBody>
          <a:bodyPr lIns="0" tIns="0" rIns="0" bIns="0" rtlCol="0" anchor="t">
            <a:spAutoFit/>
          </a:bodyPr>
          <a:lstStyle/>
          <a:p>
            <a:pPr algn="l">
              <a:lnSpc>
                <a:spcPts val="3499"/>
              </a:lnSpc>
            </a:pPr>
            <a:r>
              <a:rPr lang="en-US" sz="2499">
                <a:solidFill>
                  <a:srgbClr val="000000"/>
                </a:solidFill>
                <a:latin typeface="Fira Sans Light"/>
                <a:ea typeface="Fira Sans Light"/>
                <a:cs typeface="Fira Sans Light"/>
                <a:sym typeface="Fira Sans Light"/>
              </a:rPr>
              <a:t>    DQL algoritmasının amacı ,ajanın bir ortamda en iyi aksiyonları seçmeyi öğrenmesi için durum-aksiyon (state-action) çiftlerinin değerlerini tahmin etmeye çalışır. DQN, bu algoritmanın spesifik bir uygulamasıdır. Ajan, Q-değerlerine dayanarak aksiyon seçer.ε-greedy stratejisi kullanılarak keşif (rastgele aksiyon seçimi) ve sömürü (en iyi aksiyonu seçme) dengelenir. DQL algoritmasında:</a:t>
            </a:r>
          </a:p>
          <a:p>
            <a:pPr algn="l">
              <a:lnSpc>
                <a:spcPts val="3499"/>
              </a:lnSpc>
            </a:pPr>
            <a:endParaRPr lang="en-US" sz="2499">
              <a:solidFill>
                <a:srgbClr val="000000"/>
              </a:solidFill>
              <a:latin typeface="Fira Sans Light"/>
              <a:ea typeface="Fira Sans Light"/>
              <a:cs typeface="Fira Sans Light"/>
              <a:sym typeface="Fira Sans Light"/>
            </a:endParaRPr>
          </a:p>
          <a:p>
            <a:pPr marL="539749" lvl="1" indent="-269875" algn="l">
              <a:lnSpc>
                <a:spcPts val="3499"/>
              </a:lnSpc>
              <a:buFont typeface="Arial"/>
              <a:buChar char="•"/>
            </a:pPr>
            <a:r>
              <a:rPr lang="en-US" sz="2499">
                <a:solidFill>
                  <a:srgbClr val="000000"/>
                </a:solidFill>
                <a:latin typeface="Fira Sans Light"/>
                <a:ea typeface="Fira Sans Light"/>
                <a:cs typeface="Fira Sans Light"/>
                <a:sym typeface="Fira Sans Light"/>
              </a:rPr>
              <a:t>Critic: Q-Network,durum-aksiyon çiftinin gelecekteki beklenen ödülünü tahmin eder (Q-value). Kısaca Critic'in amacı, ajan tarafından alınan aksiyonların ne kadar "iyi" olduğunu tahmin etmektir.</a:t>
            </a:r>
          </a:p>
          <a:p>
            <a:pPr marL="539749" lvl="1" indent="-269875" algn="l">
              <a:lnSpc>
                <a:spcPts val="3499"/>
              </a:lnSpc>
              <a:buFont typeface="Arial"/>
              <a:buChar char="•"/>
            </a:pPr>
            <a:r>
              <a:rPr lang="en-US" sz="2499">
                <a:solidFill>
                  <a:srgbClr val="000000"/>
                </a:solidFill>
                <a:latin typeface="Fira Sans Light"/>
                <a:ea typeface="Fira Sans Light"/>
                <a:cs typeface="Fira Sans Light"/>
                <a:sym typeface="Fira Sans Light"/>
              </a:rPr>
              <a:t>Actor: Q-değerlerine dayalı olarak (ε-greedy stratejisiyle) aksiyon seçimi yapılır. </a:t>
            </a:r>
          </a:p>
          <a:p>
            <a:pPr algn="l">
              <a:lnSpc>
                <a:spcPts val="3499"/>
              </a:lnSpc>
            </a:pPr>
            <a:endParaRPr lang="en-US" sz="2499">
              <a:solidFill>
                <a:srgbClr val="000000"/>
              </a:solidFill>
              <a:latin typeface="Fira Sans Light"/>
              <a:ea typeface="Fira Sans Light"/>
              <a:cs typeface="Fira Sans Light"/>
              <a:sym typeface="Fira Sans Light"/>
            </a:endParaRPr>
          </a:p>
        </p:txBody>
      </p:sp>
      <p:grpSp>
        <p:nvGrpSpPr>
          <p:cNvPr id="10" name="Group 10"/>
          <p:cNvGrpSpPr/>
          <p:nvPr/>
        </p:nvGrpSpPr>
        <p:grpSpPr>
          <a:xfrm>
            <a:off x="1028700" y="1028700"/>
            <a:ext cx="4212844" cy="586200"/>
            <a:chOff x="0" y="0"/>
            <a:chExt cx="5617125" cy="781600"/>
          </a:xfrm>
        </p:grpSpPr>
        <p:sp>
          <p:nvSpPr>
            <p:cNvPr id="11" name="TextBox 11"/>
            <p:cNvSpPr txBox="1"/>
            <p:nvPr/>
          </p:nvSpPr>
          <p:spPr>
            <a:xfrm>
              <a:off x="1293956" y="104415"/>
              <a:ext cx="4323169" cy="525145"/>
            </a:xfrm>
            <a:prstGeom prst="rect">
              <a:avLst/>
            </a:prstGeom>
          </p:spPr>
          <p:txBody>
            <a:bodyPr lIns="0" tIns="0" rIns="0" bIns="0" rtlCol="0" anchor="t">
              <a:spAutoFit/>
            </a:bodyPr>
            <a:lstStyle/>
            <a:p>
              <a:pPr algn="l">
                <a:lnSpc>
                  <a:spcPts val="3359"/>
                </a:lnSpc>
                <a:spcBef>
                  <a:spcPct val="0"/>
                </a:spcBef>
              </a:pPr>
              <a:endParaRPr/>
            </a:p>
          </p:txBody>
        </p:sp>
        <p:sp>
          <p:nvSpPr>
            <p:cNvPr id="12" name="Freeform 12"/>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795307" y="295508"/>
            <a:ext cx="16662808" cy="8164830"/>
          </a:xfrm>
          <a:prstGeom prst="rect">
            <a:avLst/>
          </a:prstGeom>
        </p:spPr>
        <p:txBody>
          <a:bodyPr lIns="0" tIns="0" rIns="0" bIns="0" rtlCol="0" anchor="t">
            <a:spAutoFit/>
          </a:bodyPr>
          <a:lstStyle/>
          <a:p>
            <a:pPr algn="ctr">
              <a:lnSpc>
                <a:spcPts val="4900"/>
              </a:lnSpc>
            </a:pPr>
            <a:r>
              <a:rPr lang="en-US" sz="3500" b="1">
                <a:solidFill>
                  <a:srgbClr val="000000"/>
                </a:solidFill>
                <a:latin typeface="Fira Sans Bold"/>
                <a:ea typeface="Fira Sans Bold"/>
                <a:cs typeface="Fira Sans Bold"/>
                <a:sym typeface="Fira Sans Bold"/>
              </a:rPr>
              <a:t>Exploration ve Exploitation  Dengesi</a:t>
            </a:r>
          </a:p>
          <a:p>
            <a:pPr algn="ctr">
              <a:lnSpc>
                <a:spcPts val="4760"/>
              </a:lnSpc>
            </a:pPr>
            <a:endParaRPr lang="en-US" sz="3500" b="1">
              <a:solidFill>
                <a:srgbClr val="000000"/>
              </a:solidFill>
              <a:latin typeface="Fira Sans Bold"/>
              <a:ea typeface="Fira Sans Bold"/>
              <a:cs typeface="Fira Sans Bold"/>
              <a:sym typeface="Fira Sans Bold"/>
            </a:endParaRPr>
          </a:p>
          <a:p>
            <a:pPr algn="l">
              <a:lnSpc>
                <a:spcPts val="4200"/>
              </a:lnSpc>
              <a:spcBef>
                <a:spcPct val="0"/>
              </a:spcBef>
            </a:pPr>
            <a:r>
              <a:rPr lang="en-US" sz="3000">
                <a:solidFill>
                  <a:srgbClr val="000000"/>
                </a:solidFill>
                <a:latin typeface="Fira Sans Light"/>
                <a:ea typeface="Fira Sans Light"/>
                <a:cs typeface="Fira Sans Light"/>
                <a:sym typeface="Fira Sans Light"/>
              </a:rPr>
              <a:t>DQL algoritması, exploration (keşif) ve exploitation (sömürü) dengesini sağlamak için  ε-greedy stratejisi kullanır. Bu strateji şu şekilde çalışır:</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a:p>
            <a:pPr marL="647703" lvl="1" indent="-323852" algn="l">
              <a:lnSpc>
                <a:spcPts val="4200"/>
              </a:lnSpc>
              <a:buFont typeface="Arial"/>
              <a:buChar char="•"/>
            </a:pPr>
            <a:r>
              <a:rPr lang="en-US" sz="3000">
                <a:solidFill>
                  <a:srgbClr val="000000"/>
                </a:solidFill>
                <a:latin typeface="Fira Sans Light"/>
                <a:ea typeface="Fira Sans Light"/>
                <a:cs typeface="Fira Sans Light"/>
                <a:sym typeface="Fira Sans Light"/>
              </a:rPr>
              <a:t>Exploration : Ajan, rastgele aksiyonlar seçerek çevreyi keşfeder. Bu, yeni durumları ve ödül olasılıklarını öğrenmesine yardımcı olur.ε olasılığıyla rastgele aksiyon seçilir.</a:t>
            </a:r>
          </a:p>
          <a:p>
            <a:pPr marL="647703" lvl="1" indent="-323852" algn="l">
              <a:lnSpc>
                <a:spcPts val="4200"/>
              </a:lnSpc>
              <a:buFont typeface="Arial"/>
              <a:buChar char="•"/>
            </a:pPr>
            <a:r>
              <a:rPr lang="en-US" sz="3000">
                <a:solidFill>
                  <a:srgbClr val="000000"/>
                </a:solidFill>
                <a:latin typeface="Fira Sans Light"/>
                <a:ea typeface="Fira Sans Light"/>
                <a:cs typeface="Fira Sans Light"/>
                <a:sym typeface="Fira Sans Light"/>
              </a:rPr>
              <a:t>Exploitation: Ajan,  en yüksek ödül sağlayacağını düşündüğü aksiyonu seçer. 1 - ε olasılığıyla en iyi aksiyon seçilir.</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a:p>
            <a:pPr algn="l">
              <a:lnSpc>
                <a:spcPts val="4200"/>
              </a:lnSpc>
              <a:spcBef>
                <a:spcPct val="0"/>
              </a:spcBef>
            </a:pPr>
            <a:r>
              <a:rPr lang="en-US" sz="3000">
                <a:solidFill>
                  <a:srgbClr val="000000"/>
                </a:solidFill>
                <a:latin typeface="Fira Sans Light"/>
                <a:ea typeface="Fira Sans Light"/>
                <a:cs typeface="Fira Sans Light"/>
                <a:sym typeface="Fira Sans Light"/>
              </a:rPr>
              <a:t>Denge Mekanizması:</a:t>
            </a:r>
          </a:p>
          <a:p>
            <a:pPr algn="l">
              <a:lnSpc>
                <a:spcPts val="4200"/>
              </a:lnSpc>
              <a:spcBef>
                <a:spcPct val="0"/>
              </a:spcBef>
            </a:pPr>
            <a:r>
              <a:rPr lang="en-US" sz="3000">
                <a:solidFill>
                  <a:srgbClr val="000000"/>
                </a:solidFill>
                <a:latin typeface="Fira Sans Light"/>
                <a:ea typeface="Fira Sans Light"/>
                <a:cs typeface="Fira Sans Light"/>
                <a:sym typeface="Fira Sans Light"/>
              </a:rPr>
              <a:t>Başlangıçta ε yüksek tutulur , böylece ajan daha fazla keşif yapar. Zamanla ε azaltılır (örneğin, 0.1'e kadar), böylece ajan daha çok sömürü yapar.</a:t>
            </a:r>
          </a:p>
          <a:p>
            <a:pPr algn="ctr">
              <a:lnSpc>
                <a:spcPts val="4340"/>
              </a:lnSpc>
              <a:spcBef>
                <a:spcPct val="0"/>
              </a:spcBef>
            </a:pPr>
            <a:endParaRPr lang="en-US" sz="3000">
              <a:solidFill>
                <a:srgbClr val="000000"/>
              </a:solidFill>
              <a:latin typeface="Fira Sans Light"/>
              <a:ea typeface="Fira Sans Light"/>
              <a:cs typeface="Fira Sans Light"/>
              <a:sym typeface="Fira Sans Light"/>
            </a:endParaRPr>
          </a:p>
          <a:p>
            <a:pPr algn="ctr">
              <a:lnSpc>
                <a:spcPts val="4340"/>
              </a:lnSpc>
              <a:spcBef>
                <a:spcPct val="0"/>
              </a:spcBef>
            </a:pPr>
            <a:endParaRPr lang="en-US" sz="3000">
              <a:solidFill>
                <a:srgbClr val="000000"/>
              </a:solidFill>
              <a:latin typeface="Fira Sans Light"/>
              <a:ea typeface="Fira Sans Light"/>
              <a:cs typeface="Fira Sans Light"/>
              <a:sym typeface="Fira Sans Light"/>
            </a:endParaRPr>
          </a:p>
        </p:txBody>
      </p:sp>
      <p:sp>
        <p:nvSpPr>
          <p:cNvPr id="3" name="Freeform 3"/>
          <p:cNvSpPr/>
          <p:nvPr/>
        </p:nvSpPr>
        <p:spPr>
          <a:xfrm>
            <a:off x="3075604" y="8259264"/>
            <a:ext cx="12451504" cy="1234928"/>
          </a:xfrm>
          <a:custGeom>
            <a:avLst/>
            <a:gdLst/>
            <a:ahLst/>
            <a:cxnLst/>
            <a:rect l="l" t="t" r="r" b="b"/>
            <a:pathLst>
              <a:path w="12451504" h="1234928">
                <a:moveTo>
                  <a:pt x="0" y="0"/>
                </a:moveTo>
                <a:lnTo>
                  <a:pt x="12451504" y="0"/>
                </a:lnTo>
                <a:lnTo>
                  <a:pt x="12451504" y="1234928"/>
                </a:lnTo>
                <a:lnTo>
                  <a:pt x="0" y="1234928"/>
                </a:lnTo>
                <a:lnTo>
                  <a:pt x="0" y="0"/>
                </a:lnTo>
                <a:close/>
              </a:path>
            </a:pathLst>
          </a:custGeom>
          <a:blipFill>
            <a:blip r:embed="rId2">
              <a:extLst>
                <a:ext uri="{96DAC541-7B7A-43D3-8B79-37D633B846F1}">
                  <asvg:svgBlip xmlns:asvg="http://schemas.microsoft.com/office/drawing/2016/SVG/main" r:embed="rId3"/>
                </a:ext>
              </a:extLst>
            </a:blip>
            <a:stretch>
              <a:fillRect l="-43044" t="-343557" b="-151713"/>
            </a:stretch>
          </a:blipFill>
        </p:spPr>
        <p:txBody>
          <a:bodyPr/>
          <a:lstStyle/>
          <a:p>
            <a:endParaRPr lang="tr-TR"/>
          </a:p>
        </p:txBody>
      </p:sp>
      <p:sp>
        <p:nvSpPr>
          <p:cNvPr id="4" name="TextBox 4"/>
          <p:cNvSpPr txBox="1"/>
          <p:nvPr/>
        </p:nvSpPr>
        <p:spPr>
          <a:xfrm>
            <a:off x="3185519" y="8257022"/>
            <a:ext cx="12231675" cy="1237170"/>
          </a:xfrm>
          <a:prstGeom prst="rect">
            <a:avLst/>
          </a:prstGeom>
        </p:spPr>
        <p:txBody>
          <a:bodyPr lIns="0" tIns="0" rIns="0" bIns="0" rtlCol="0" anchor="t">
            <a:spAutoFit/>
          </a:bodyPr>
          <a:lstStyle/>
          <a:p>
            <a:pPr algn="ctr">
              <a:lnSpc>
                <a:spcPts val="3333"/>
              </a:lnSpc>
              <a:spcBef>
                <a:spcPct val="0"/>
              </a:spcBef>
            </a:pPr>
            <a:r>
              <a:rPr lang="en-US" sz="2380" b="1">
                <a:solidFill>
                  <a:srgbClr val="000000"/>
                </a:solidFill>
                <a:latin typeface="Fira Sans Bold"/>
                <a:ea typeface="Fira Sans Bold"/>
                <a:cs typeface="Fira Sans Bold"/>
                <a:sym typeface="Fira Sans Bold"/>
              </a:rPr>
              <a:t>Sonuç: Ajan, başlangıçta çevreyi öğrenmek için rastgele aksiyonlar seçer (keşif), ancak yeterince deneyim kazandığında mevcut bilgiye dayanarak daha iyi aksiyonlar seçmeye odaklanır (sömürü).</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9683" y="1028700"/>
            <a:ext cx="14551478" cy="7675905"/>
          </a:xfrm>
          <a:custGeom>
            <a:avLst/>
            <a:gdLst/>
            <a:ahLst/>
            <a:cxnLst/>
            <a:rect l="l" t="t" r="r" b="b"/>
            <a:pathLst>
              <a:path w="14551478" h="7675905">
                <a:moveTo>
                  <a:pt x="0" y="0"/>
                </a:moveTo>
                <a:lnTo>
                  <a:pt x="14551477" y="0"/>
                </a:lnTo>
                <a:lnTo>
                  <a:pt x="14551477" y="7675905"/>
                </a:lnTo>
                <a:lnTo>
                  <a:pt x="0" y="7675905"/>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188930" y="3736661"/>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CAR RACİNG - DQL</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9271" y="2486025"/>
            <a:ext cx="14262718" cy="7800975"/>
          </a:xfrm>
          <a:prstGeom prst="rect">
            <a:avLst/>
          </a:prstGeom>
        </p:spPr>
        <p:txBody>
          <a:bodyPr lIns="0" tIns="0" rIns="0" bIns="0" rtlCol="0" anchor="t">
            <a:spAutoFit/>
          </a:bodyPr>
          <a:lstStyle/>
          <a:p>
            <a:pPr algn="l">
              <a:lnSpc>
                <a:spcPts val="2999"/>
              </a:lnSpc>
            </a:pPr>
            <a:r>
              <a:rPr lang="en-US" sz="2499" b="1">
                <a:solidFill>
                  <a:srgbClr val="000000"/>
                </a:solidFill>
                <a:latin typeface="Fira Sans Medium"/>
                <a:ea typeface="Fira Sans Medium"/>
                <a:cs typeface="Fira Sans Medium"/>
                <a:sym typeface="Fira Sans Medium"/>
              </a:rPr>
              <a:t>DQN, bir Q-learning algoritmasının derin öğrenme ile genişletilmiş halidir. Q-learning, bir durum-eylem çiftinden ödül tahmini yapan bir Q fonksiyonunu kullanır. DQN, bu Q fonksiyonunu bir sinir ağı ile yaklaşıklar.</a:t>
            </a:r>
          </a:p>
          <a:p>
            <a:pPr marL="539749" lvl="1" indent="-269875" algn="l">
              <a:lnSpc>
                <a:spcPts val="2999"/>
              </a:lnSpc>
              <a:buAutoNum type="arabicPeriod"/>
            </a:pPr>
            <a:r>
              <a:rPr lang="en-US" sz="2499" b="1">
                <a:solidFill>
                  <a:srgbClr val="000000"/>
                </a:solidFill>
                <a:latin typeface="Fira Sans Medium"/>
                <a:ea typeface="Fira Sans Medium"/>
                <a:cs typeface="Fira Sans Medium"/>
                <a:sym typeface="Fira Sans Medium"/>
              </a:rPr>
              <a:t>Durumlar ve Eylemler (States &amp; Actions):</a:t>
            </a:r>
          </a:p>
          <a:p>
            <a:pPr marL="1079499" lvl="2" indent="-359833" algn="l">
              <a:lnSpc>
                <a:spcPts val="2999"/>
              </a:lnSpc>
              <a:buFont typeface="Arial"/>
              <a:buChar char="⚬"/>
            </a:pPr>
            <a:r>
              <a:rPr lang="en-US" sz="2499">
                <a:solidFill>
                  <a:srgbClr val="000000"/>
                </a:solidFill>
                <a:latin typeface="Fira Sans"/>
                <a:ea typeface="Fira Sans"/>
                <a:cs typeface="Fira Sans"/>
                <a:sym typeface="Fira Sans"/>
              </a:rPr>
              <a:t>Bir simülasyonda, ajan bir duruma göre bir eylem seçer. Örneğin, araba yarışı oyununda:</a:t>
            </a:r>
          </a:p>
          <a:p>
            <a:pPr marL="1619248" lvl="3" indent="-404812" algn="l">
              <a:lnSpc>
                <a:spcPts val="2999"/>
              </a:lnSpc>
              <a:buFont typeface="Arial"/>
              <a:buChar char="￭"/>
            </a:pPr>
            <a:r>
              <a:rPr lang="en-US" sz="2499">
                <a:solidFill>
                  <a:srgbClr val="000000"/>
                </a:solidFill>
                <a:latin typeface="Fira Sans"/>
                <a:ea typeface="Fira Sans"/>
                <a:cs typeface="Fira Sans"/>
                <a:sym typeface="Fira Sans"/>
              </a:rPr>
              <a:t>Durum (State): Araç pozisyonu, hız, yol durumu, engeller gibi sürekli özellikler.</a:t>
            </a:r>
          </a:p>
          <a:p>
            <a:pPr marL="1619248" lvl="3" indent="-404812" algn="l">
              <a:lnSpc>
                <a:spcPts val="2999"/>
              </a:lnSpc>
              <a:buFont typeface="Arial"/>
              <a:buChar char="￭"/>
            </a:pPr>
            <a:r>
              <a:rPr lang="en-US" sz="2499">
                <a:solidFill>
                  <a:srgbClr val="000000"/>
                </a:solidFill>
                <a:latin typeface="Fira Sans"/>
                <a:ea typeface="Fira Sans"/>
                <a:cs typeface="Fira Sans"/>
                <a:sym typeface="Fira Sans"/>
              </a:rPr>
              <a:t>Eylem (Action): Araba için gaz, fren, direksiyon yönü gibi kontrol komutları.</a:t>
            </a:r>
          </a:p>
          <a:p>
            <a:pPr marL="539749" lvl="1" indent="-269875" algn="l">
              <a:lnSpc>
                <a:spcPts val="2999"/>
              </a:lnSpc>
              <a:buAutoNum type="arabicPeriod"/>
            </a:pPr>
            <a:r>
              <a:rPr lang="en-US" sz="2499" b="1">
                <a:solidFill>
                  <a:srgbClr val="000000"/>
                </a:solidFill>
                <a:latin typeface="Fira Sans Medium"/>
                <a:ea typeface="Fira Sans Medium"/>
                <a:cs typeface="Fira Sans Medium"/>
                <a:sym typeface="Fira Sans Medium"/>
              </a:rPr>
              <a:t>Q-Değeri:</a:t>
            </a:r>
          </a:p>
          <a:p>
            <a:pPr marL="1079499" lvl="2" indent="-359833" algn="l">
              <a:lnSpc>
                <a:spcPts val="2999"/>
              </a:lnSpc>
              <a:buFont typeface="Arial"/>
              <a:buChar char="⚬"/>
            </a:pPr>
            <a:r>
              <a:rPr lang="en-US" sz="2499">
                <a:solidFill>
                  <a:srgbClr val="000000"/>
                </a:solidFill>
                <a:latin typeface="Fira Sans"/>
                <a:ea typeface="Fira Sans"/>
                <a:cs typeface="Fira Sans"/>
                <a:sym typeface="Fira Sans"/>
              </a:rPr>
              <a:t>Q-değeri, bir durum ve eylem çiftinin gelecekte elde edeceği toplam ödülün bir ölçüsüdür.</a:t>
            </a:r>
          </a:p>
          <a:p>
            <a:pPr marL="1079499" lvl="2" indent="-359833" algn="l">
              <a:lnSpc>
                <a:spcPts val="2999"/>
              </a:lnSpc>
              <a:buFont typeface="Arial"/>
              <a:buChar char="⚬"/>
            </a:pPr>
            <a:r>
              <a:rPr lang="en-US" sz="2499">
                <a:solidFill>
                  <a:srgbClr val="000000"/>
                </a:solidFill>
                <a:latin typeface="Fira Sans"/>
                <a:ea typeface="Fira Sans"/>
                <a:cs typeface="Fira Sans"/>
                <a:sym typeface="Fira Sans"/>
              </a:rPr>
              <a:t>Amaç, her durumda en yüksek Q-değerine sahip eylemi seçerek maksimum toplam ödül elde etmektir.</a:t>
            </a:r>
          </a:p>
          <a:p>
            <a:pPr marL="539749" lvl="1" indent="-269875" algn="l">
              <a:lnSpc>
                <a:spcPts val="2999"/>
              </a:lnSpc>
              <a:buAutoNum type="arabicPeriod"/>
            </a:pPr>
            <a:r>
              <a:rPr lang="en-US" sz="2499" b="1">
                <a:solidFill>
                  <a:srgbClr val="000000"/>
                </a:solidFill>
                <a:latin typeface="Fira Sans Medium"/>
                <a:ea typeface="Fira Sans Medium"/>
                <a:cs typeface="Fira Sans Medium"/>
                <a:sym typeface="Fira Sans Medium"/>
              </a:rPr>
              <a:t>Deneyim Tekrarı (Experience Replay):</a:t>
            </a:r>
          </a:p>
          <a:p>
            <a:pPr marL="1079499" lvl="2" indent="-359833" algn="l">
              <a:lnSpc>
                <a:spcPts val="2999"/>
              </a:lnSpc>
              <a:buFont typeface="Arial"/>
              <a:buChar char="⚬"/>
            </a:pPr>
            <a:r>
              <a:rPr lang="en-US" sz="2499">
                <a:solidFill>
                  <a:srgbClr val="000000"/>
                </a:solidFill>
                <a:latin typeface="Fira Sans"/>
                <a:ea typeface="Fira Sans"/>
                <a:cs typeface="Fira Sans"/>
                <a:sym typeface="Fira Sans"/>
              </a:rPr>
              <a:t>Ajan, oynarken geçmişteki deneyimlerini (durum, eylem, ödül, bir sonraki durum) bir bellek havuzunda saklar.</a:t>
            </a:r>
          </a:p>
          <a:p>
            <a:pPr marL="1079499" lvl="2" indent="-359833" algn="l">
              <a:lnSpc>
                <a:spcPts val="2999"/>
              </a:lnSpc>
              <a:buFont typeface="Arial"/>
              <a:buChar char="⚬"/>
            </a:pPr>
            <a:r>
              <a:rPr lang="en-US" sz="2499">
                <a:solidFill>
                  <a:srgbClr val="000000"/>
                </a:solidFill>
                <a:latin typeface="Fira Sans"/>
                <a:ea typeface="Fira Sans"/>
                <a:cs typeface="Fira Sans"/>
                <a:sym typeface="Fira Sans"/>
              </a:rPr>
              <a:t>Model, geçmiş deneyimlerden rastgele örnekler seçerek öğrenir. Bu, verilerin daha iyi karıştırılmasını ve bağımlılıkların azaltılmasını sağlar.</a:t>
            </a:r>
          </a:p>
          <a:p>
            <a:pPr marL="539749" lvl="1" indent="-269875" algn="l">
              <a:lnSpc>
                <a:spcPts val="2999"/>
              </a:lnSpc>
              <a:buAutoNum type="arabicPeriod"/>
            </a:pPr>
            <a:r>
              <a:rPr lang="en-US" sz="2499" b="1">
                <a:solidFill>
                  <a:srgbClr val="000000"/>
                </a:solidFill>
                <a:latin typeface="Fira Sans Medium"/>
                <a:ea typeface="Fira Sans Medium"/>
                <a:cs typeface="Fira Sans Medium"/>
                <a:sym typeface="Fira Sans Medium"/>
              </a:rPr>
              <a:t>Hedef Q Ağı (Target Network):</a:t>
            </a:r>
          </a:p>
          <a:p>
            <a:pPr marL="1079499" lvl="2" indent="-359833" algn="l">
              <a:lnSpc>
                <a:spcPts val="2999"/>
              </a:lnSpc>
              <a:buFont typeface="Arial"/>
              <a:buChar char="⚬"/>
            </a:pPr>
            <a:r>
              <a:rPr lang="en-US" sz="2499">
                <a:solidFill>
                  <a:srgbClr val="000000"/>
                </a:solidFill>
                <a:latin typeface="Fira Sans"/>
                <a:ea typeface="Fira Sans"/>
                <a:cs typeface="Fira Sans"/>
                <a:sym typeface="Fira Sans"/>
              </a:rPr>
              <a:t>DQN, öğrenme sürecinde kararsızlığı azaltmak için iki ağ kullanır:</a:t>
            </a:r>
          </a:p>
          <a:p>
            <a:pPr marL="1619248" lvl="3" indent="-404812" algn="l">
              <a:lnSpc>
                <a:spcPts val="2999"/>
              </a:lnSpc>
              <a:buFont typeface="Arial"/>
              <a:buChar char="￭"/>
            </a:pPr>
            <a:r>
              <a:rPr lang="en-US" sz="2499">
                <a:solidFill>
                  <a:srgbClr val="000000"/>
                </a:solidFill>
                <a:latin typeface="Fira Sans"/>
                <a:ea typeface="Fira Sans"/>
                <a:cs typeface="Fira Sans"/>
                <a:sym typeface="Fira Sans"/>
              </a:rPr>
              <a:t>Ana Ağ (Main Network): Şu anki Q-değerlerini tahmin eder.</a:t>
            </a:r>
          </a:p>
          <a:p>
            <a:pPr marL="1619248" lvl="3" indent="-404812" algn="l">
              <a:lnSpc>
                <a:spcPts val="2999"/>
              </a:lnSpc>
              <a:buFont typeface="Arial"/>
              <a:buChar char="￭"/>
            </a:pPr>
            <a:r>
              <a:rPr lang="en-US" sz="2499">
                <a:solidFill>
                  <a:srgbClr val="000000"/>
                </a:solidFill>
                <a:latin typeface="Fira Sans"/>
                <a:ea typeface="Fira Sans"/>
                <a:cs typeface="Fira Sans"/>
                <a:sym typeface="Fira Sans"/>
              </a:rPr>
              <a:t>Hedef Ağ (Target Network): Sabit bir süre boyunca güncellenmeyen bir referans sağlar.</a:t>
            </a:r>
          </a:p>
          <a:p>
            <a:pPr marL="0" lvl="0" indent="0" algn="l">
              <a:lnSpc>
                <a:spcPts val="2999"/>
              </a:lnSpc>
              <a:spcBef>
                <a:spcPct val="0"/>
              </a:spcBef>
            </a:pPr>
            <a:endParaRPr lang="en-US" sz="2499">
              <a:solidFill>
                <a:srgbClr val="000000"/>
              </a:solidFill>
              <a:latin typeface="Fira Sans"/>
              <a:ea typeface="Fira Sans"/>
              <a:cs typeface="Fira Sans"/>
              <a:sym typeface="Fira Sans"/>
            </a:endParaRPr>
          </a:p>
        </p:txBody>
      </p:sp>
      <p:sp>
        <p:nvSpPr>
          <p:cNvPr id="3" name="TextBox 3"/>
          <p:cNvSpPr txBox="1"/>
          <p:nvPr/>
        </p:nvSpPr>
        <p:spPr>
          <a:xfrm>
            <a:off x="1028700" y="1019175"/>
            <a:ext cx="8115300" cy="1228725"/>
          </a:xfrm>
          <a:prstGeom prst="rect">
            <a:avLst/>
          </a:prstGeom>
        </p:spPr>
        <p:txBody>
          <a:bodyPr lIns="0" tIns="0" rIns="0" bIns="0" rtlCol="0" anchor="t">
            <a:spAutoFit/>
          </a:bodyPr>
          <a:lstStyle/>
          <a:p>
            <a:pPr algn="l">
              <a:lnSpc>
                <a:spcPts val="9600"/>
              </a:lnSpc>
              <a:spcBef>
                <a:spcPct val="0"/>
              </a:spcBef>
            </a:pPr>
            <a:r>
              <a:rPr lang="en-US" sz="8000" b="1" spc="-80">
                <a:solidFill>
                  <a:srgbClr val="000000"/>
                </a:solidFill>
                <a:latin typeface="Fira Sans Medium"/>
                <a:ea typeface="Fira Sans Medium"/>
                <a:cs typeface="Fira Sans Medium"/>
                <a:sym typeface="Fira Sans Medium"/>
              </a:rPr>
              <a:t>ÇALIŞMA MANTIĞI</a:t>
            </a:r>
          </a:p>
        </p:txBody>
      </p:sp>
      <p:grpSp>
        <p:nvGrpSpPr>
          <p:cNvPr id="4" name="Group 4"/>
          <p:cNvGrpSpPr/>
          <p:nvPr/>
        </p:nvGrpSpPr>
        <p:grpSpPr>
          <a:xfrm>
            <a:off x="16799111" y="2687862"/>
            <a:ext cx="2977778" cy="2578770"/>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6" name="Group 6"/>
          <p:cNvGrpSpPr/>
          <p:nvPr/>
        </p:nvGrpSpPr>
        <p:grpSpPr>
          <a:xfrm>
            <a:off x="13660090" y="-135282"/>
            <a:ext cx="4201515" cy="363853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3243939" y="-956153"/>
            <a:ext cx="2481390" cy="214889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147406" y="3602943"/>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MOUNTAIN CAR - DQL</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867478"/>
            <a:ext cx="7589058" cy="1234007"/>
          </a:xfrm>
          <a:prstGeom prst="rect">
            <a:avLst/>
          </a:prstGeom>
        </p:spPr>
        <p:txBody>
          <a:bodyPr lIns="0" tIns="0" rIns="0" bIns="0" rtlCol="0" anchor="t">
            <a:spAutoFit/>
          </a:bodyPr>
          <a:lstStyle/>
          <a:p>
            <a:pPr marL="0" lvl="0" indent="0" algn="l">
              <a:lnSpc>
                <a:spcPts val="9743"/>
              </a:lnSpc>
              <a:spcBef>
                <a:spcPct val="0"/>
              </a:spcBef>
            </a:pPr>
            <a:endParaRPr/>
          </a:p>
        </p:txBody>
      </p:sp>
      <p:sp>
        <p:nvSpPr>
          <p:cNvPr id="3" name="TextBox 3"/>
          <p:cNvSpPr txBox="1"/>
          <p:nvPr/>
        </p:nvSpPr>
        <p:spPr>
          <a:xfrm>
            <a:off x="1028700" y="1019175"/>
            <a:ext cx="8115300" cy="1228725"/>
          </a:xfrm>
          <a:prstGeom prst="rect">
            <a:avLst/>
          </a:prstGeom>
        </p:spPr>
        <p:txBody>
          <a:bodyPr lIns="0" tIns="0" rIns="0" bIns="0" rtlCol="0" anchor="t">
            <a:spAutoFit/>
          </a:bodyPr>
          <a:lstStyle/>
          <a:p>
            <a:pPr algn="l">
              <a:lnSpc>
                <a:spcPts val="9600"/>
              </a:lnSpc>
              <a:spcBef>
                <a:spcPct val="0"/>
              </a:spcBef>
            </a:pPr>
            <a:r>
              <a:rPr lang="en-US" sz="8000" b="1" spc="-80">
                <a:solidFill>
                  <a:srgbClr val="000000"/>
                </a:solidFill>
                <a:latin typeface="Fira Sans Medium"/>
                <a:ea typeface="Fira Sans Medium"/>
                <a:cs typeface="Fira Sans Medium"/>
                <a:sym typeface="Fira Sans Medium"/>
              </a:rPr>
              <a:t>ÇALIŞMA MANTIĞI</a:t>
            </a:r>
          </a:p>
        </p:txBody>
      </p:sp>
      <p:grpSp>
        <p:nvGrpSpPr>
          <p:cNvPr id="4" name="Group 4"/>
          <p:cNvGrpSpPr/>
          <p:nvPr/>
        </p:nvGrpSpPr>
        <p:grpSpPr>
          <a:xfrm>
            <a:off x="16799111" y="2687862"/>
            <a:ext cx="2977778" cy="2578770"/>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6" name="Group 6"/>
          <p:cNvGrpSpPr/>
          <p:nvPr/>
        </p:nvGrpSpPr>
        <p:grpSpPr>
          <a:xfrm>
            <a:off x="13660090" y="-135282"/>
            <a:ext cx="4201515" cy="363853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3243939" y="-956153"/>
            <a:ext cx="2481390" cy="214889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10" name="TextBox 10"/>
          <p:cNvSpPr txBox="1"/>
          <p:nvPr/>
        </p:nvSpPr>
        <p:spPr>
          <a:xfrm>
            <a:off x="1028700" y="2678337"/>
            <a:ext cx="10148646" cy="5210175"/>
          </a:xfrm>
          <a:prstGeom prst="rect">
            <a:avLst/>
          </a:prstGeom>
        </p:spPr>
        <p:txBody>
          <a:bodyPr lIns="0" tIns="0" rIns="0" bIns="0" rtlCol="0" anchor="t">
            <a:spAutoFit/>
          </a:bodyPr>
          <a:lstStyle/>
          <a:p>
            <a:pPr marL="569205" lvl="1" indent="-284603" algn="l">
              <a:lnSpc>
                <a:spcPts val="3163"/>
              </a:lnSpc>
              <a:buFont typeface="Arial"/>
              <a:buChar char="•"/>
            </a:pPr>
            <a:r>
              <a:rPr lang="en-US" sz="2636" b="1">
                <a:solidFill>
                  <a:srgbClr val="000000"/>
                </a:solidFill>
                <a:latin typeface="Fira Sans Bold"/>
                <a:ea typeface="Fira Sans Bold"/>
                <a:cs typeface="Fira Sans Bold"/>
                <a:sym typeface="Fira Sans Bold"/>
              </a:rPr>
              <a:t>Başlangıç Durumu:</a:t>
            </a:r>
            <a:r>
              <a:rPr lang="en-US" sz="2636">
                <a:solidFill>
                  <a:srgbClr val="000000"/>
                </a:solidFill>
                <a:latin typeface="Fira Sans"/>
                <a:ea typeface="Fira Sans"/>
                <a:cs typeface="Fira Sans"/>
                <a:sym typeface="Fira Sans"/>
              </a:rPr>
              <a:t> Araba rastgele bir pozisyondan başlar.</a:t>
            </a:r>
          </a:p>
          <a:p>
            <a:pPr marL="569205" lvl="1" indent="-284603" algn="l">
              <a:lnSpc>
                <a:spcPts val="3163"/>
              </a:lnSpc>
              <a:buFont typeface="Arial"/>
              <a:buChar char="•"/>
            </a:pPr>
            <a:r>
              <a:rPr lang="en-US" sz="2636" b="1">
                <a:solidFill>
                  <a:srgbClr val="000000"/>
                </a:solidFill>
                <a:latin typeface="Fira Sans Bold"/>
                <a:ea typeface="Fira Sans Bold"/>
                <a:cs typeface="Fira Sans Bold"/>
                <a:sym typeface="Fira Sans Bold"/>
              </a:rPr>
              <a:t>Eylem Seçimi:</a:t>
            </a:r>
            <a:r>
              <a:rPr lang="en-US" sz="2636">
                <a:solidFill>
                  <a:srgbClr val="000000"/>
                </a:solidFill>
                <a:latin typeface="Fira Sans"/>
                <a:ea typeface="Fira Sans"/>
                <a:cs typeface="Fira Sans"/>
                <a:sym typeface="Fira Sans"/>
              </a:rPr>
              <a:t> Mevcut duruma bağlı olarak epsilon-greedy stratejisi ile bir eylem seçilir.</a:t>
            </a:r>
          </a:p>
          <a:p>
            <a:pPr marL="569205" lvl="1" indent="-284603" algn="l">
              <a:lnSpc>
                <a:spcPts val="3163"/>
              </a:lnSpc>
              <a:buFont typeface="Arial"/>
              <a:buChar char="•"/>
            </a:pPr>
            <a:r>
              <a:rPr lang="en-US" sz="2636" b="1">
                <a:solidFill>
                  <a:srgbClr val="000000"/>
                </a:solidFill>
                <a:latin typeface="Fira Sans Bold"/>
                <a:ea typeface="Fira Sans Bold"/>
                <a:cs typeface="Fira Sans Bold"/>
                <a:sym typeface="Fira Sans Bold"/>
              </a:rPr>
              <a:t>Çevre: </a:t>
            </a:r>
            <a:r>
              <a:rPr lang="en-US" sz="2636">
                <a:solidFill>
                  <a:srgbClr val="000000"/>
                </a:solidFill>
                <a:latin typeface="Fira Sans"/>
                <a:ea typeface="Fira Sans"/>
                <a:cs typeface="Fira Sans"/>
                <a:sym typeface="Fira Sans"/>
              </a:rPr>
              <a:t>Araba seçilen eylemi gerçekleştirir ve çevre yeni bir durum döndürür. Ödül  hesaplanır.</a:t>
            </a:r>
          </a:p>
          <a:p>
            <a:pPr marL="569205" lvl="1" indent="-284603" algn="l">
              <a:lnSpc>
                <a:spcPts val="3163"/>
              </a:lnSpc>
              <a:buFont typeface="Arial"/>
              <a:buChar char="•"/>
            </a:pPr>
            <a:r>
              <a:rPr lang="en-US" sz="2636" b="1">
                <a:solidFill>
                  <a:srgbClr val="000000"/>
                </a:solidFill>
                <a:latin typeface="Fira Sans Bold"/>
                <a:ea typeface="Fira Sans Bold"/>
                <a:cs typeface="Fira Sans Bold"/>
                <a:sym typeface="Fira Sans Bold"/>
              </a:rPr>
              <a:t>Deney Kaydı: </a:t>
            </a:r>
            <a:r>
              <a:rPr lang="en-US" sz="2636">
                <a:solidFill>
                  <a:srgbClr val="000000"/>
                </a:solidFill>
                <a:latin typeface="Fira Sans"/>
                <a:ea typeface="Fira Sans"/>
                <a:cs typeface="Fira Sans"/>
                <a:sym typeface="Fira Sans"/>
              </a:rPr>
              <a:t>(s,a,r,s′)(s, a, r, s')(s,a,r,s′) geçişi deney havuzuna eklenir.</a:t>
            </a:r>
          </a:p>
          <a:p>
            <a:pPr marL="569205" lvl="1" indent="-284603" algn="l">
              <a:lnSpc>
                <a:spcPts val="3163"/>
              </a:lnSpc>
              <a:buFont typeface="Arial"/>
              <a:buChar char="•"/>
            </a:pPr>
            <a:r>
              <a:rPr lang="en-US" sz="2636" b="1">
                <a:solidFill>
                  <a:srgbClr val="000000"/>
                </a:solidFill>
                <a:latin typeface="Fira Sans Bold"/>
                <a:ea typeface="Fira Sans Bold"/>
                <a:cs typeface="Fira Sans Bold"/>
                <a:sym typeface="Fira Sans Bold"/>
              </a:rPr>
              <a:t>Model Eğitimi:</a:t>
            </a:r>
          </a:p>
          <a:p>
            <a:pPr marL="569205" lvl="1" indent="-284603" algn="l">
              <a:lnSpc>
                <a:spcPts val="3163"/>
              </a:lnSpc>
              <a:buFont typeface="Arial"/>
              <a:buChar char="•"/>
            </a:pPr>
            <a:r>
              <a:rPr lang="en-US" sz="2636">
                <a:solidFill>
                  <a:srgbClr val="000000"/>
                </a:solidFill>
                <a:latin typeface="Fira Sans"/>
                <a:ea typeface="Fira Sans"/>
                <a:cs typeface="Fira Sans"/>
                <a:sym typeface="Fira Sans"/>
              </a:rPr>
              <a:t>Deney havuzundan rastgele örnekler alınır. Q network, Bellman denklemine göre hedef Q değerlerini tahmin eder ve kayıp fonksiyonunu minimize edecek şekilde güncellenir.</a:t>
            </a:r>
          </a:p>
          <a:p>
            <a:pPr marL="569205" lvl="1" indent="-284603" algn="l">
              <a:lnSpc>
                <a:spcPts val="3163"/>
              </a:lnSpc>
              <a:buFont typeface="Arial"/>
              <a:buChar char="•"/>
            </a:pPr>
            <a:r>
              <a:rPr lang="en-US" sz="2636" b="1">
                <a:solidFill>
                  <a:srgbClr val="000000"/>
                </a:solidFill>
                <a:latin typeface="Fira Sans Bold"/>
                <a:ea typeface="Fira Sans Bold"/>
                <a:cs typeface="Fira Sans Bold"/>
                <a:sym typeface="Fira Sans Bold"/>
              </a:rPr>
              <a:t>Zirveye Ulaşma: </a:t>
            </a:r>
            <a:r>
              <a:rPr lang="en-US" sz="2636">
                <a:solidFill>
                  <a:srgbClr val="000000"/>
                </a:solidFill>
                <a:latin typeface="Fira Sans"/>
                <a:ea typeface="Fira Sans"/>
                <a:cs typeface="Fira Sans"/>
                <a:sym typeface="Fira Sans"/>
              </a:rPr>
              <a:t>Model, ödül fonksiyonunu optimize ederek arabayı zirveye ulaştırmayı öğrenir.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7372934" y="3602943"/>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A2C</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8440" r="-1453"/>
              </a:stretch>
            </a:blipFill>
          </p:spPr>
          <p:txBody>
            <a:bodyPr/>
            <a:lstStyle/>
            <a:p>
              <a:endParaRPr lang="tr-TR"/>
            </a:p>
          </p:txBody>
        </p:sp>
      </p:grpSp>
      <p:sp>
        <p:nvSpPr>
          <p:cNvPr id="8" name="TextBox 8"/>
          <p:cNvSpPr txBox="1"/>
          <p:nvPr/>
        </p:nvSpPr>
        <p:spPr>
          <a:xfrm>
            <a:off x="579179" y="2067978"/>
            <a:ext cx="7784689" cy="1304925"/>
          </a:xfrm>
          <a:prstGeom prst="rect">
            <a:avLst/>
          </a:prstGeom>
        </p:spPr>
        <p:txBody>
          <a:bodyPr lIns="0" tIns="0" rIns="0" bIns="0" rtlCol="0" anchor="t">
            <a:spAutoFit/>
          </a:bodyPr>
          <a:lstStyle/>
          <a:p>
            <a:pPr algn="l">
              <a:lnSpc>
                <a:spcPts val="10289"/>
              </a:lnSpc>
              <a:spcBef>
                <a:spcPct val="0"/>
              </a:spcBef>
            </a:pPr>
            <a:r>
              <a:rPr lang="en-US" sz="8574" b="1" spc="-85">
                <a:solidFill>
                  <a:srgbClr val="000000"/>
                </a:solidFill>
                <a:latin typeface="Fira Sans Medium"/>
                <a:ea typeface="Fira Sans Medium"/>
                <a:cs typeface="Fira Sans Medium"/>
                <a:sym typeface="Fira Sans Medium"/>
              </a:rPr>
              <a:t>A2C</a:t>
            </a:r>
          </a:p>
        </p:txBody>
      </p:sp>
      <p:sp>
        <p:nvSpPr>
          <p:cNvPr id="9" name="TextBox 9"/>
          <p:cNvSpPr txBox="1"/>
          <p:nvPr/>
        </p:nvSpPr>
        <p:spPr>
          <a:xfrm>
            <a:off x="475443" y="3544353"/>
            <a:ext cx="8460972" cy="5241925"/>
          </a:xfrm>
          <a:prstGeom prst="rect">
            <a:avLst/>
          </a:prstGeom>
        </p:spPr>
        <p:txBody>
          <a:bodyPr lIns="0" tIns="0" rIns="0" bIns="0" rtlCol="0" anchor="t">
            <a:spAutoFit/>
          </a:bodyPr>
          <a:lstStyle/>
          <a:p>
            <a:pPr algn="l">
              <a:lnSpc>
                <a:spcPts val="3499"/>
              </a:lnSpc>
            </a:pPr>
            <a:r>
              <a:rPr lang="en-US" sz="2499">
                <a:solidFill>
                  <a:srgbClr val="000000"/>
                </a:solidFill>
                <a:latin typeface="Fira Sans Light"/>
                <a:ea typeface="Fira Sans Light"/>
                <a:cs typeface="Fira Sans Light"/>
                <a:sym typeface="Fira Sans Light"/>
              </a:rPr>
              <a:t>    Advantage Actor-Critic (A2C), bir ajanın bir ortamda en iyi aksiyonları öğrenmesini sağlamak için hem politikayı hem de değer fonksiyonunu optimize eden bir takviye öğrenimi algoritmasıdır. Bu, daha stabil ve verimli bir öğrenme süreci sunar, bu yüzden robotik, oyun geliştirme ve otonom sistemler gibi alanlarda sıkça kullanılır.</a:t>
            </a:r>
          </a:p>
          <a:p>
            <a:pPr algn="l">
              <a:lnSpc>
                <a:spcPts val="3499"/>
              </a:lnSpc>
            </a:pPr>
            <a:endParaRPr lang="en-US" sz="2499">
              <a:solidFill>
                <a:srgbClr val="000000"/>
              </a:solidFill>
              <a:latin typeface="Fira Sans Light"/>
              <a:ea typeface="Fira Sans Light"/>
              <a:cs typeface="Fira Sans Light"/>
              <a:sym typeface="Fira Sans Light"/>
            </a:endParaRPr>
          </a:p>
          <a:p>
            <a:pPr marL="539749" lvl="1" indent="-269875" algn="l">
              <a:lnSpc>
                <a:spcPts val="3499"/>
              </a:lnSpc>
              <a:buFont typeface="Arial"/>
              <a:buChar char="•"/>
            </a:pPr>
            <a:r>
              <a:rPr lang="en-US" sz="2499">
                <a:solidFill>
                  <a:srgbClr val="000000"/>
                </a:solidFill>
                <a:latin typeface="Fira Sans Light"/>
                <a:ea typeface="Fira Sans Light"/>
                <a:cs typeface="Fira Sans Light"/>
                <a:sym typeface="Fira Sans Light"/>
              </a:rPr>
              <a:t>Actor, yarış sırasında hangi eylemleri (gaz, fren, direksiyon) seçmesi gerektiğini öğrenir.</a:t>
            </a:r>
          </a:p>
          <a:p>
            <a:pPr marL="539749" lvl="1" indent="-269875" algn="l">
              <a:lnSpc>
                <a:spcPts val="3499"/>
              </a:lnSpc>
              <a:buFont typeface="Arial"/>
              <a:buChar char="•"/>
            </a:pPr>
            <a:r>
              <a:rPr lang="en-US" sz="2499">
                <a:solidFill>
                  <a:srgbClr val="000000"/>
                </a:solidFill>
                <a:latin typeface="Fira Sans Light"/>
                <a:ea typeface="Fira Sans Light"/>
                <a:cs typeface="Fira Sans Light"/>
                <a:sym typeface="Fira Sans Light"/>
              </a:rPr>
              <a:t>Critic, mevcut durumun uzun vadeli ödül beklentisini tahmin eder.</a:t>
            </a:r>
          </a:p>
          <a:p>
            <a:pPr algn="l">
              <a:lnSpc>
                <a:spcPts val="3499"/>
              </a:lnSpc>
            </a:pPr>
            <a:endParaRPr lang="en-US" sz="2499">
              <a:solidFill>
                <a:srgbClr val="000000"/>
              </a:solidFill>
              <a:latin typeface="Fira Sans Light"/>
              <a:ea typeface="Fira Sans Light"/>
              <a:cs typeface="Fira Sans Light"/>
              <a:sym typeface="Fira Sans Light"/>
            </a:endParaRPr>
          </a:p>
        </p:txBody>
      </p:sp>
      <p:grpSp>
        <p:nvGrpSpPr>
          <p:cNvPr id="10" name="Group 10"/>
          <p:cNvGrpSpPr/>
          <p:nvPr/>
        </p:nvGrpSpPr>
        <p:grpSpPr>
          <a:xfrm>
            <a:off x="1028700" y="1028700"/>
            <a:ext cx="4212844" cy="586200"/>
            <a:chOff x="0" y="0"/>
            <a:chExt cx="5617125" cy="781600"/>
          </a:xfrm>
        </p:grpSpPr>
        <p:sp>
          <p:nvSpPr>
            <p:cNvPr id="11" name="TextBox 11"/>
            <p:cNvSpPr txBox="1"/>
            <p:nvPr/>
          </p:nvSpPr>
          <p:spPr>
            <a:xfrm>
              <a:off x="1293956" y="104415"/>
              <a:ext cx="4323169" cy="525145"/>
            </a:xfrm>
            <a:prstGeom prst="rect">
              <a:avLst/>
            </a:prstGeom>
          </p:spPr>
          <p:txBody>
            <a:bodyPr lIns="0" tIns="0" rIns="0" bIns="0" rtlCol="0" anchor="t">
              <a:spAutoFit/>
            </a:bodyPr>
            <a:lstStyle/>
            <a:p>
              <a:pPr algn="l">
                <a:lnSpc>
                  <a:spcPts val="3359"/>
                </a:lnSpc>
                <a:spcBef>
                  <a:spcPct val="0"/>
                </a:spcBef>
              </a:pPr>
              <a:endParaRPr/>
            </a:p>
          </p:txBody>
        </p:sp>
        <p:sp>
          <p:nvSpPr>
            <p:cNvPr id="12" name="Freeform 12"/>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tr-TR"/>
            </a:p>
          </p:txBody>
        </p:sp>
      </p:grpSp>
      <p:grpSp>
        <p:nvGrpSpPr>
          <p:cNvPr id="13" name="Group 13"/>
          <p:cNvGrpSpPr>
            <a:grpSpLocks noChangeAspect="1"/>
          </p:cNvGrpSpPr>
          <p:nvPr/>
        </p:nvGrpSpPr>
        <p:grpSpPr>
          <a:xfrm>
            <a:off x="10345997" y="2120110"/>
            <a:ext cx="7611546" cy="6591255"/>
            <a:chOff x="0" y="0"/>
            <a:chExt cx="4282440" cy="3708400"/>
          </a:xfrm>
        </p:grpSpPr>
        <p:sp>
          <p:nvSpPr>
            <p:cNvPr id="14" name="Freeform 14"/>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86B499"/>
            </a:solidFill>
            <a:ln w="12700">
              <a:solidFill>
                <a:srgbClr val="000000"/>
              </a:solidFill>
            </a:ln>
          </p:spPr>
          <p:txBody>
            <a:bodyPr/>
            <a:lstStyle/>
            <a:p>
              <a:endParaRPr lang="tr-T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82117" y="451111"/>
            <a:ext cx="16662808" cy="8164830"/>
          </a:xfrm>
          <a:prstGeom prst="rect">
            <a:avLst/>
          </a:prstGeom>
        </p:spPr>
        <p:txBody>
          <a:bodyPr lIns="0" tIns="0" rIns="0" bIns="0" rtlCol="0" anchor="t">
            <a:spAutoFit/>
          </a:bodyPr>
          <a:lstStyle/>
          <a:p>
            <a:pPr algn="ctr">
              <a:lnSpc>
                <a:spcPts val="4900"/>
              </a:lnSpc>
            </a:pPr>
            <a:r>
              <a:rPr lang="en-US" sz="3500" b="1">
                <a:solidFill>
                  <a:srgbClr val="000000"/>
                </a:solidFill>
                <a:latin typeface="Fira Sans Bold"/>
                <a:ea typeface="Fira Sans Bold"/>
                <a:cs typeface="Fira Sans Bold"/>
                <a:sym typeface="Fira Sans Bold"/>
              </a:rPr>
              <a:t>Exploration ve Exploitation  Dengesi</a:t>
            </a:r>
          </a:p>
          <a:p>
            <a:pPr algn="ctr">
              <a:lnSpc>
                <a:spcPts val="4760"/>
              </a:lnSpc>
            </a:pPr>
            <a:endParaRPr lang="en-US" sz="3500" b="1">
              <a:solidFill>
                <a:srgbClr val="000000"/>
              </a:solidFill>
              <a:latin typeface="Fira Sans Bold"/>
              <a:ea typeface="Fira Sans Bold"/>
              <a:cs typeface="Fira Sans Bold"/>
              <a:sym typeface="Fira Sans Bold"/>
            </a:endParaRPr>
          </a:p>
          <a:p>
            <a:pPr algn="l">
              <a:lnSpc>
                <a:spcPts val="4200"/>
              </a:lnSpc>
              <a:spcBef>
                <a:spcPct val="0"/>
              </a:spcBef>
            </a:pPr>
            <a:r>
              <a:rPr lang="en-US" sz="3000">
                <a:solidFill>
                  <a:srgbClr val="000000"/>
                </a:solidFill>
                <a:latin typeface="Fira Sans Light"/>
                <a:ea typeface="Fira Sans Light"/>
                <a:cs typeface="Fira Sans Light"/>
                <a:sym typeface="Fira Sans Light"/>
              </a:rPr>
              <a:t>A2C algoritmasında exploration-exploitation dengesi şu mekanizmalarla sağlanır:</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a:p>
            <a:pPr marL="647703" lvl="1" indent="-323852" algn="l">
              <a:lnSpc>
                <a:spcPts val="4200"/>
              </a:lnSpc>
              <a:buFont typeface="Arial"/>
              <a:buChar char="•"/>
            </a:pPr>
            <a:r>
              <a:rPr lang="en-US" sz="3000" b="1">
                <a:solidFill>
                  <a:srgbClr val="000000"/>
                </a:solidFill>
                <a:latin typeface="Fira Sans Bold"/>
                <a:ea typeface="Fira Sans Bold"/>
                <a:cs typeface="Fira Sans Bold"/>
                <a:sym typeface="Fira Sans Bold"/>
              </a:rPr>
              <a:t>Stokastik Eylem Seçimi: </a:t>
            </a:r>
            <a:r>
              <a:rPr lang="en-US" sz="3000">
                <a:solidFill>
                  <a:srgbClr val="000000"/>
                </a:solidFill>
                <a:latin typeface="Fira Sans Light"/>
                <a:ea typeface="Fira Sans Light"/>
                <a:cs typeface="Fira Sans Light"/>
                <a:sym typeface="Fira Sans Light"/>
              </a:rPr>
              <a:t>Stokastik eylem seçimi sayesinde, eylemler genellikle en yüksek olasılığa sahip olan (exploitation) seçilir, ancak ara sıra daha az olasılıklı eylemler de seçilerek (exploration) yeni bilgilerin toplanması sağlanır.</a:t>
            </a:r>
          </a:p>
          <a:p>
            <a:pPr algn="l">
              <a:lnSpc>
                <a:spcPts val="4200"/>
              </a:lnSpc>
            </a:pPr>
            <a:endParaRPr lang="en-US" sz="3000">
              <a:solidFill>
                <a:srgbClr val="000000"/>
              </a:solidFill>
              <a:latin typeface="Fira Sans Light"/>
              <a:ea typeface="Fira Sans Light"/>
              <a:cs typeface="Fira Sans Light"/>
              <a:sym typeface="Fira Sans Light"/>
            </a:endParaRPr>
          </a:p>
          <a:p>
            <a:pPr marL="647703" lvl="1" indent="-323852" algn="l">
              <a:lnSpc>
                <a:spcPts val="4200"/>
              </a:lnSpc>
              <a:buFont typeface="Arial"/>
              <a:buChar char="•"/>
            </a:pPr>
            <a:r>
              <a:rPr lang="en-US" sz="3000" b="1">
                <a:solidFill>
                  <a:srgbClr val="000000"/>
                </a:solidFill>
                <a:latin typeface="Fira Sans Bold"/>
                <a:ea typeface="Fira Sans Bold"/>
                <a:cs typeface="Fira Sans Bold"/>
                <a:sym typeface="Fira Sans Bold"/>
              </a:rPr>
              <a:t>Entropi Düzenlemesi: </a:t>
            </a:r>
            <a:r>
              <a:rPr lang="en-US" sz="3000">
                <a:solidFill>
                  <a:srgbClr val="000000"/>
                </a:solidFill>
                <a:latin typeface="Fira Sans Light"/>
                <a:ea typeface="Fira Sans Light"/>
                <a:cs typeface="Fira Sans Light"/>
                <a:sym typeface="Fira Sans Light"/>
              </a:rPr>
              <a:t>Politikanın rastgeleliğini artırmak için kayıp fonksiyonuna entropi eklenir.  Entropi, politikanın ne kadar "rastgele" olduğunu ölçer. Entropi yüksekse, politika farklı eylemleri keşfetmeye açıktır. Entropi düşükse, politika belirli bir eylemi tercih etmeye daha meyillidir.Bu, politikanın erken daralmasını önler ve keşfi teşvik eder.</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a:p>
            <a:pPr algn="ctr">
              <a:lnSpc>
                <a:spcPts val="4340"/>
              </a:lnSpc>
              <a:spcBef>
                <a:spcPct val="0"/>
              </a:spcBef>
            </a:pPr>
            <a:endParaRPr lang="en-US" sz="3000">
              <a:solidFill>
                <a:srgbClr val="000000"/>
              </a:solidFill>
              <a:latin typeface="Fira Sans Light"/>
              <a:ea typeface="Fira Sans Light"/>
              <a:cs typeface="Fira Sans Light"/>
              <a:sym typeface="Fira Sans Light"/>
            </a:endParaRPr>
          </a:p>
          <a:p>
            <a:pPr algn="ctr">
              <a:lnSpc>
                <a:spcPts val="4340"/>
              </a:lnSpc>
              <a:spcBef>
                <a:spcPct val="0"/>
              </a:spcBef>
            </a:pPr>
            <a:endParaRPr lang="en-US" sz="3000">
              <a:solidFill>
                <a:srgbClr val="000000"/>
              </a:solidFill>
              <a:latin typeface="Fira Sans Light"/>
              <a:ea typeface="Fira Sans Light"/>
              <a:cs typeface="Fira Sans Light"/>
              <a:sym typeface="Fira Sans Light"/>
            </a:endParaRPr>
          </a:p>
        </p:txBody>
      </p:sp>
      <p:sp>
        <p:nvSpPr>
          <p:cNvPr id="3" name="Freeform 3"/>
          <p:cNvSpPr/>
          <p:nvPr/>
        </p:nvSpPr>
        <p:spPr>
          <a:xfrm>
            <a:off x="3075604" y="8259264"/>
            <a:ext cx="12451504" cy="1234928"/>
          </a:xfrm>
          <a:custGeom>
            <a:avLst/>
            <a:gdLst/>
            <a:ahLst/>
            <a:cxnLst/>
            <a:rect l="l" t="t" r="r" b="b"/>
            <a:pathLst>
              <a:path w="12451504" h="1234928">
                <a:moveTo>
                  <a:pt x="0" y="0"/>
                </a:moveTo>
                <a:lnTo>
                  <a:pt x="12451504" y="0"/>
                </a:lnTo>
                <a:lnTo>
                  <a:pt x="12451504" y="1234928"/>
                </a:lnTo>
                <a:lnTo>
                  <a:pt x="0" y="1234928"/>
                </a:lnTo>
                <a:lnTo>
                  <a:pt x="0" y="0"/>
                </a:lnTo>
                <a:close/>
              </a:path>
            </a:pathLst>
          </a:custGeom>
          <a:blipFill>
            <a:blip r:embed="rId2">
              <a:extLst>
                <a:ext uri="{96DAC541-7B7A-43D3-8B79-37D633B846F1}">
                  <asvg:svgBlip xmlns:asvg="http://schemas.microsoft.com/office/drawing/2016/SVG/main" r:embed="rId3"/>
                </a:ext>
              </a:extLst>
            </a:blip>
            <a:stretch>
              <a:fillRect l="-43044" t="-343557" b="-151713"/>
            </a:stretch>
          </a:blipFill>
        </p:spPr>
        <p:txBody>
          <a:bodyPr/>
          <a:lstStyle/>
          <a:p>
            <a:endParaRPr lang="tr-TR"/>
          </a:p>
        </p:txBody>
      </p:sp>
      <p:sp>
        <p:nvSpPr>
          <p:cNvPr id="4" name="TextBox 4"/>
          <p:cNvSpPr txBox="1"/>
          <p:nvPr/>
        </p:nvSpPr>
        <p:spPr>
          <a:xfrm>
            <a:off x="3185519" y="8257022"/>
            <a:ext cx="12231675" cy="1237170"/>
          </a:xfrm>
          <a:prstGeom prst="rect">
            <a:avLst/>
          </a:prstGeom>
        </p:spPr>
        <p:txBody>
          <a:bodyPr lIns="0" tIns="0" rIns="0" bIns="0" rtlCol="0" anchor="t">
            <a:spAutoFit/>
          </a:bodyPr>
          <a:lstStyle/>
          <a:p>
            <a:pPr algn="ctr">
              <a:lnSpc>
                <a:spcPts val="3333"/>
              </a:lnSpc>
              <a:spcBef>
                <a:spcPct val="0"/>
              </a:spcBef>
            </a:pPr>
            <a:r>
              <a:rPr lang="en-US" sz="2380" b="1">
                <a:solidFill>
                  <a:srgbClr val="000000"/>
                </a:solidFill>
                <a:latin typeface="Fira Sans Bold"/>
                <a:ea typeface="Fira Sans Bold"/>
                <a:cs typeface="Fira Sans Bold"/>
                <a:sym typeface="Fira Sans Bold"/>
              </a:rPr>
              <a:t>Politikanın rastgeleliği korunurken (entropi), Critic'in sağladığı avantaj değerleri ile daha bilinçli kararlar alınır. Bu süreç, yeni bilgilerin keşfini (exploration) teşvik ederken, mevcut bilgileri kullanarak ödülün artırılmasını (exploitation) optimize eder.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22167" y="2579710"/>
            <a:ext cx="13908906" cy="6454115"/>
            <a:chOff x="0" y="0"/>
            <a:chExt cx="18545208" cy="8605486"/>
          </a:xfrm>
        </p:grpSpPr>
        <p:sp>
          <p:nvSpPr>
            <p:cNvPr id="3" name="TextBox 3"/>
            <p:cNvSpPr txBox="1"/>
            <p:nvPr/>
          </p:nvSpPr>
          <p:spPr>
            <a:xfrm>
              <a:off x="0" y="0"/>
              <a:ext cx="18545208" cy="1524000"/>
            </a:xfrm>
            <a:prstGeom prst="rect">
              <a:avLst/>
            </a:prstGeom>
          </p:spPr>
          <p:txBody>
            <a:bodyPr lIns="0" tIns="0" rIns="0" bIns="0" rtlCol="0" anchor="t">
              <a:spAutoFit/>
            </a:bodyPr>
            <a:lstStyle/>
            <a:p>
              <a:pPr algn="l">
                <a:lnSpc>
                  <a:spcPts val="8999"/>
                </a:lnSpc>
              </a:pPr>
              <a:r>
                <a:rPr lang="en-US" sz="7499" b="1">
                  <a:solidFill>
                    <a:srgbClr val="000000"/>
                  </a:solidFill>
                  <a:latin typeface="Fira Sans Bold"/>
                  <a:ea typeface="Fira Sans Bold"/>
                  <a:cs typeface="Fira Sans Bold"/>
                  <a:sym typeface="Fira Sans Bold"/>
                </a:rPr>
                <a:t>Algorithm’s &amp; Used Enviroment </a:t>
              </a:r>
            </a:p>
          </p:txBody>
        </p:sp>
        <p:sp>
          <p:nvSpPr>
            <p:cNvPr id="4" name="TextBox 4"/>
            <p:cNvSpPr txBox="1"/>
            <p:nvPr/>
          </p:nvSpPr>
          <p:spPr>
            <a:xfrm>
              <a:off x="0" y="1844006"/>
              <a:ext cx="18545208" cy="6761480"/>
            </a:xfrm>
            <a:prstGeom prst="rect">
              <a:avLst/>
            </a:prstGeom>
          </p:spPr>
          <p:txBody>
            <a:bodyPr lIns="0" tIns="0" rIns="0" bIns="0" rtlCol="0" anchor="t">
              <a:spAutoFit/>
            </a:bodyPr>
            <a:lstStyle/>
            <a:p>
              <a:pPr algn="l">
                <a:lnSpc>
                  <a:spcPts val="5039"/>
                </a:lnSpc>
              </a:pPr>
              <a:r>
                <a:rPr lang="en-US" sz="3599" b="1">
                  <a:solidFill>
                    <a:srgbClr val="000000"/>
                  </a:solidFill>
                  <a:latin typeface="Fira Sans Bold"/>
                  <a:ea typeface="Fira Sans Bold"/>
                  <a:cs typeface="Fira Sans Bold"/>
                  <a:sym typeface="Fira Sans Bold"/>
                </a:rPr>
                <a:t>Enviroment</a:t>
              </a:r>
            </a:p>
            <a:p>
              <a:pPr marL="777240" lvl="1" indent="-388620" algn="l">
                <a:lnSpc>
                  <a:spcPts val="5039"/>
                </a:lnSpc>
                <a:buFont typeface="Arial"/>
                <a:buChar char="•"/>
              </a:pPr>
              <a:r>
                <a:rPr lang="en-US" sz="3599">
                  <a:solidFill>
                    <a:srgbClr val="000000"/>
                  </a:solidFill>
                  <a:latin typeface="Fira Sans Light"/>
                  <a:ea typeface="Fira Sans Light"/>
                  <a:cs typeface="Fira Sans Light"/>
                  <a:sym typeface="Fira Sans Light"/>
                </a:rPr>
                <a:t>Mountain Car</a:t>
              </a:r>
            </a:p>
            <a:p>
              <a:pPr marL="777240" lvl="1" indent="-388620" algn="l">
                <a:lnSpc>
                  <a:spcPts val="5039"/>
                </a:lnSpc>
                <a:buFont typeface="Arial"/>
                <a:buChar char="•"/>
              </a:pPr>
              <a:r>
                <a:rPr lang="en-US" sz="3599">
                  <a:solidFill>
                    <a:srgbClr val="000000"/>
                  </a:solidFill>
                  <a:latin typeface="Fira Sans Light"/>
                  <a:ea typeface="Fira Sans Light"/>
                  <a:cs typeface="Fira Sans Light"/>
                  <a:sym typeface="Fira Sans Light"/>
                </a:rPr>
                <a:t>Car Racing</a:t>
              </a:r>
            </a:p>
            <a:p>
              <a:pPr algn="l">
                <a:lnSpc>
                  <a:spcPts val="5039"/>
                </a:lnSpc>
              </a:pPr>
              <a:endParaRPr lang="en-US" sz="3599">
                <a:solidFill>
                  <a:srgbClr val="000000"/>
                </a:solidFill>
                <a:latin typeface="Fira Sans Light"/>
                <a:ea typeface="Fira Sans Light"/>
                <a:cs typeface="Fira Sans Light"/>
                <a:sym typeface="Fira Sans Light"/>
              </a:endParaRPr>
            </a:p>
            <a:p>
              <a:pPr algn="l">
                <a:lnSpc>
                  <a:spcPts val="5039"/>
                </a:lnSpc>
              </a:pPr>
              <a:r>
                <a:rPr lang="en-US" sz="3599" b="1">
                  <a:solidFill>
                    <a:srgbClr val="000000"/>
                  </a:solidFill>
                  <a:latin typeface="Fira Sans Bold"/>
                  <a:ea typeface="Fira Sans Bold"/>
                  <a:cs typeface="Fira Sans Bold"/>
                  <a:sym typeface="Fira Sans Bold"/>
                </a:rPr>
                <a:t>Algorithms:</a:t>
              </a:r>
            </a:p>
            <a:p>
              <a:pPr marL="777240" lvl="1" indent="-388620" algn="l">
                <a:lnSpc>
                  <a:spcPts val="5039"/>
                </a:lnSpc>
                <a:buFont typeface="Arial"/>
                <a:buChar char="•"/>
              </a:pPr>
              <a:r>
                <a:rPr lang="en-US" sz="3599">
                  <a:solidFill>
                    <a:srgbClr val="000000"/>
                  </a:solidFill>
                  <a:latin typeface="Fira Sans Light"/>
                  <a:ea typeface="Fira Sans Light"/>
                  <a:cs typeface="Fira Sans Light"/>
                  <a:sym typeface="Fira Sans Light"/>
                </a:rPr>
                <a:t>PPO</a:t>
              </a:r>
            </a:p>
            <a:p>
              <a:pPr marL="777240" lvl="1" indent="-388620" algn="l">
                <a:lnSpc>
                  <a:spcPts val="5039"/>
                </a:lnSpc>
                <a:buFont typeface="Arial"/>
                <a:buChar char="•"/>
              </a:pPr>
              <a:r>
                <a:rPr lang="en-US" sz="3599">
                  <a:solidFill>
                    <a:srgbClr val="000000"/>
                  </a:solidFill>
                  <a:latin typeface="Fira Sans Light"/>
                  <a:ea typeface="Fira Sans Light"/>
                  <a:cs typeface="Fira Sans Light"/>
                  <a:sym typeface="Fira Sans Light"/>
                </a:rPr>
                <a:t>DQL</a:t>
              </a:r>
            </a:p>
            <a:p>
              <a:pPr marL="777240" lvl="1" indent="-388620" algn="l">
                <a:lnSpc>
                  <a:spcPts val="5039"/>
                </a:lnSpc>
                <a:buFont typeface="Arial"/>
                <a:buChar char="•"/>
              </a:pPr>
              <a:r>
                <a:rPr lang="en-US" sz="3599">
                  <a:solidFill>
                    <a:srgbClr val="000000"/>
                  </a:solidFill>
                  <a:latin typeface="Fira Sans Light"/>
                  <a:ea typeface="Fira Sans Light"/>
                  <a:cs typeface="Fira Sans Light"/>
                  <a:sym typeface="Fira Sans Light"/>
                </a:rPr>
                <a:t>A2C</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13" name="Group 13"/>
          <p:cNvGrpSpPr/>
          <p:nvPr/>
        </p:nvGrpSpPr>
        <p:grpSpPr>
          <a:xfrm>
            <a:off x="709130" y="1730973"/>
            <a:ext cx="4212844" cy="586200"/>
            <a:chOff x="0" y="0"/>
            <a:chExt cx="5617125" cy="781600"/>
          </a:xfrm>
        </p:grpSpPr>
        <p:sp>
          <p:nvSpPr>
            <p:cNvPr id="14" name="TextBox 14"/>
            <p:cNvSpPr txBox="1"/>
            <p:nvPr/>
          </p:nvSpPr>
          <p:spPr>
            <a:xfrm>
              <a:off x="1293956" y="104415"/>
              <a:ext cx="4323169" cy="525145"/>
            </a:xfrm>
            <a:prstGeom prst="rect">
              <a:avLst/>
            </a:prstGeom>
          </p:spPr>
          <p:txBody>
            <a:bodyPr lIns="0" tIns="0" rIns="0" bIns="0" rtlCol="0" anchor="t">
              <a:spAutoFit/>
            </a:bodyPr>
            <a:lstStyle/>
            <a:p>
              <a:pPr algn="l">
                <a:lnSpc>
                  <a:spcPts val="3359"/>
                </a:lnSpc>
                <a:spcBef>
                  <a:spcPct val="0"/>
                </a:spcBef>
              </a:pPr>
              <a:endParaRPr/>
            </a:p>
          </p:txBody>
        </p:sp>
        <p:sp>
          <p:nvSpPr>
            <p:cNvPr id="15" name="Freeform 15"/>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grpSp>
      <p:pic>
        <p:nvPicPr>
          <p:cNvPr id="16" name="Picture 16">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rcRect/>
          <a:stretch>
            <a:fillRect/>
          </a:stretch>
        </p:blipFill>
        <p:spPr>
          <a:xfrm>
            <a:off x="5279175" y="4666020"/>
            <a:ext cx="5278064" cy="3518709"/>
          </a:xfrm>
          <a:prstGeom prst="rect">
            <a:avLst/>
          </a:prstGeom>
        </p:spPr>
      </p:pic>
    </p:spTree>
  </p:cSld>
  <p:clrMapOvr>
    <a:masterClrMapping/>
  </p:clrMapOvr>
  <p:timing>
    <p:tnLst>
      <p:par>
        <p:cTn id="1" dur="indefinite" restart="never" nodeType="tmRoot">
          <p:childTnLst>
            <p:video>
              <p:cMediaNode vol="0">
                <p:cTn id="2" fill="hold" display="0">
                  <p:stCondLst>
                    <p:cond delay="indefinite"/>
                  </p:stCondLst>
                </p:cTn>
                <p:tgtEl>
                  <p:spTgt spid="16"/>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193897" y="1339907"/>
            <a:ext cx="15302612" cy="7249612"/>
          </a:xfrm>
          <a:custGeom>
            <a:avLst/>
            <a:gdLst/>
            <a:ahLst/>
            <a:cxnLst/>
            <a:rect l="l" t="t" r="r" b="b"/>
            <a:pathLst>
              <a:path w="15302612" h="7249612">
                <a:moveTo>
                  <a:pt x="0" y="0"/>
                </a:moveTo>
                <a:lnTo>
                  <a:pt x="15302612" y="0"/>
                </a:lnTo>
                <a:lnTo>
                  <a:pt x="15302612" y="7249612"/>
                </a:lnTo>
                <a:lnTo>
                  <a:pt x="0" y="7249612"/>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188930" y="3736661"/>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CAR RACİNG - A2C</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4" name="Group 4"/>
          <p:cNvGrpSpPr/>
          <p:nvPr/>
        </p:nvGrpSpPr>
        <p:grpSpPr>
          <a:xfrm>
            <a:off x="13660090" y="-135282"/>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8" name="Freeform 8"/>
          <p:cNvSpPr/>
          <p:nvPr/>
        </p:nvSpPr>
        <p:spPr>
          <a:xfrm>
            <a:off x="3609869" y="6838277"/>
            <a:ext cx="3728233" cy="491635"/>
          </a:xfrm>
          <a:custGeom>
            <a:avLst/>
            <a:gdLst/>
            <a:ahLst/>
            <a:cxnLst/>
            <a:rect l="l" t="t" r="r" b="b"/>
            <a:pathLst>
              <a:path w="3728233" h="491635">
                <a:moveTo>
                  <a:pt x="0" y="0"/>
                </a:moveTo>
                <a:lnTo>
                  <a:pt x="3728233" y="0"/>
                </a:lnTo>
                <a:lnTo>
                  <a:pt x="3728233" y="491635"/>
                </a:lnTo>
                <a:lnTo>
                  <a:pt x="0" y="491635"/>
                </a:lnTo>
                <a:lnTo>
                  <a:pt x="0" y="0"/>
                </a:lnTo>
                <a:close/>
              </a:path>
            </a:pathLst>
          </a:custGeom>
          <a:blipFill>
            <a:blip r:embed="rId2"/>
            <a:stretch>
              <a:fillRect/>
            </a:stretch>
          </a:blipFill>
        </p:spPr>
        <p:txBody>
          <a:bodyPr/>
          <a:lstStyle/>
          <a:p>
            <a:endParaRPr lang="tr-TR"/>
          </a:p>
        </p:txBody>
      </p:sp>
      <p:sp>
        <p:nvSpPr>
          <p:cNvPr id="9" name="TextBox 9"/>
          <p:cNvSpPr txBox="1"/>
          <p:nvPr/>
        </p:nvSpPr>
        <p:spPr>
          <a:xfrm>
            <a:off x="1028700" y="2867478"/>
            <a:ext cx="7589058" cy="1234007"/>
          </a:xfrm>
          <a:prstGeom prst="rect">
            <a:avLst/>
          </a:prstGeom>
        </p:spPr>
        <p:txBody>
          <a:bodyPr lIns="0" tIns="0" rIns="0" bIns="0" rtlCol="0" anchor="t">
            <a:spAutoFit/>
          </a:bodyPr>
          <a:lstStyle/>
          <a:p>
            <a:pPr marL="0" lvl="0" indent="0" algn="l">
              <a:lnSpc>
                <a:spcPts val="9743"/>
              </a:lnSpc>
              <a:spcBef>
                <a:spcPct val="0"/>
              </a:spcBef>
            </a:pPr>
            <a:endParaRPr/>
          </a:p>
        </p:txBody>
      </p:sp>
      <p:sp>
        <p:nvSpPr>
          <p:cNvPr id="10" name="TextBox 10"/>
          <p:cNvSpPr txBox="1"/>
          <p:nvPr/>
        </p:nvSpPr>
        <p:spPr>
          <a:xfrm>
            <a:off x="243119" y="108770"/>
            <a:ext cx="8115300" cy="1228725"/>
          </a:xfrm>
          <a:prstGeom prst="rect">
            <a:avLst/>
          </a:prstGeom>
        </p:spPr>
        <p:txBody>
          <a:bodyPr lIns="0" tIns="0" rIns="0" bIns="0" rtlCol="0" anchor="t">
            <a:spAutoFit/>
          </a:bodyPr>
          <a:lstStyle/>
          <a:p>
            <a:pPr algn="l">
              <a:lnSpc>
                <a:spcPts val="9600"/>
              </a:lnSpc>
              <a:spcBef>
                <a:spcPct val="0"/>
              </a:spcBef>
            </a:pPr>
            <a:r>
              <a:rPr lang="en-US" sz="8000" b="1" spc="-80">
                <a:solidFill>
                  <a:srgbClr val="000000"/>
                </a:solidFill>
                <a:latin typeface="Fira Sans Medium"/>
                <a:ea typeface="Fira Sans Medium"/>
                <a:cs typeface="Fira Sans Medium"/>
                <a:sym typeface="Fira Sans Medium"/>
              </a:rPr>
              <a:t>ÇALIŞMA MANTIĞI</a:t>
            </a:r>
          </a:p>
        </p:txBody>
      </p:sp>
      <p:sp>
        <p:nvSpPr>
          <p:cNvPr id="11" name="TextBox 11"/>
          <p:cNvSpPr txBox="1"/>
          <p:nvPr/>
        </p:nvSpPr>
        <p:spPr>
          <a:xfrm>
            <a:off x="138314" y="1683983"/>
            <a:ext cx="11994704" cy="10029825"/>
          </a:xfrm>
          <a:prstGeom prst="rect">
            <a:avLst/>
          </a:prstGeom>
        </p:spPr>
        <p:txBody>
          <a:bodyPr lIns="0" tIns="0" rIns="0" bIns="0" rtlCol="0" anchor="t">
            <a:spAutoFit/>
          </a:bodyPr>
          <a:lstStyle/>
          <a:p>
            <a:pPr algn="l">
              <a:lnSpc>
                <a:spcPts val="2999"/>
              </a:lnSpc>
              <a:spcBef>
                <a:spcPct val="0"/>
              </a:spcBef>
            </a:pPr>
            <a:r>
              <a:rPr lang="en-US" sz="2499" b="1">
                <a:solidFill>
                  <a:srgbClr val="000000"/>
                </a:solidFill>
                <a:latin typeface="Fira Sans Medium"/>
                <a:ea typeface="Fira Sans Medium"/>
                <a:cs typeface="Fira Sans Medium"/>
                <a:sym typeface="Fira Sans Medium"/>
              </a:rPr>
              <a:t>Başlangıç Durumu: </a:t>
            </a:r>
            <a:r>
              <a:rPr lang="en-US" sz="2499">
                <a:solidFill>
                  <a:srgbClr val="000000"/>
                </a:solidFill>
                <a:latin typeface="Fira Sans"/>
                <a:ea typeface="Fira Sans"/>
                <a:cs typeface="Fira Sans"/>
                <a:sym typeface="Fira Sans"/>
              </a:rPr>
              <a:t>A2C'de araba rastgele bir başlangıç pozisyonunda oyuna başlar. Çevrenin başlangıç durumu, aracın hareketlerini optimize etmesi için öğrenme sürecini başlatır.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Eylem Seçimi:</a:t>
            </a:r>
            <a:r>
              <a:rPr lang="en-US" sz="2499">
                <a:solidFill>
                  <a:srgbClr val="000000"/>
                </a:solidFill>
                <a:latin typeface="Fira Sans"/>
                <a:ea typeface="Fira Sans"/>
                <a:cs typeface="Fira Sans"/>
                <a:sym typeface="Fira Sans"/>
              </a:rPr>
              <a:t> Actor, mevcut durumu analiz ederek bir eylem seçer (gaz, fren, direksiyon açısı). Eylem seçimi, stokastik bir politika ile yapılır. Politika, eylem olasılıklarını öğrenir ve zaman zaman farklı eylemleri seçerek keşfi artırır. Entropi düzenlemesi, politikanın çeşitliliğini koruyarak keşif-sömürü dengesini sağlar.</a:t>
            </a:r>
          </a:p>
          <a:p>
            <a:pPr algn="l">
              <a:lnSpc>
                <a:spcPts val="2999"/>
              </a:lnSpc>
              <a:spcBef>
                <a:spcPct val="0"/>
              </a:spcBef>
            </a:pPr>
            <a:endParaRPr lang="en-US" sz="2499">
              <a:solidFill>
                <a:srgbClr val="000000"/>
              </a:solidFill>
              <a:latin typeface="Fira Sans"/>
              <a:ea typeface="Fira Sans"/>
              <a:cs typeface="Fira Sans"/>
              <a:sym typeface="Fira Sans"/>
            </a:endParaRPr>
          </a:p>
          <a:p>
            <a:pPr marL="539749" lvl="1" indent="-269875" algn="l">
              <a:lnSpc>
                <a:spcPts val="2999"/>
              </a:lnSpc>
              <a:spcBef>
                <a:spcPct val="0"/>
              </a:spcBef>
              <a:buFont typeface="Arial"/>
              <a:buChar char="•"/>
            </a:pPr>
            <a:r>
              <a:rPr lang="en-US" sz="2499">
                <a:solidFill>
                  <a:srgbClr val="000000"/>
                </a:solidFill>
                <a:latin typeface="Fira Sans"/>
                <a:ea typeface="Fira Sans"/>
                <a:cs typeface="Fira Sans"/>
                <a:sym typeface="Fira Sans"/>
              </a:rPr>
              <a:t>Her eylem sonucunda oluşan geçişler (s,a,r,s′s, a, r, s's,a,r,s′) öğrenme süreci için kaydedilir.</a:t>
            </a:r>
          </a:p>
          <a:p>
            <a:pPr marL="539749" lvl="1" indent="-269875" algn="l">
              <a:lnSpc>
                <a:spcPts val="2999"/>
              </a:lnSpc>
              <a:spcBef>
                <a:spcPct val="0"/>
              </a:spcBef>
              <a:buFont typeface="Arial"/>
              <a:buChar char="•"/>
            </a:pPr>
            <a:r>
              <a:rPr lang="en-US" sz="2499">
                <a:solidFill>
                  <a:srgbClr val="000000"/>
                </a:solidFill>
                <a:latin typeface="Fira Sans"/>
                <a:ea typeface="Fira Sans"/>
                <a:cs typeface="Fira Sans"/>
                <a:sym typeface="Fira Sans"/>
              </a:rPr>
              <a:t>A2C'nin senkron yapısı sayesinde, birden fazla ajan aynı anda veri toplar. Bu, çevrenin daha hızlı keşfedilmesini sağlar.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Advantage Hesaplama:</a:t>
            </a:r>
          </a:p>
          <a:p>
            <a:pPr algn="l">
              <a:lnSpc>
                <a:spcPts val="2999"/>
              </a:lnSpc>
              <a:spcBef>
                <a:spcPct val="0"/>
              </a:spcBef>
            </a:pPr>
            <a:r>
              <a:rPr lang="en-US" sz="2499">
                <a:solidFill>
                  <a:srgbClr val="000000"/>
                </a:solidFill>
                <a:latin typeface="Fira Sans"/>
                <a:ea typeface="Fira Sans"/>
                <a:cs typeface="Fira Sans"/>
                <a:sym typeface="Fira Sans"/>
              </a:rPr>
              <a:t>Advantage fonksiyonu , bir eylemin duruma göre ne kadar avantajlı olduğunu belirler.</a:t>
            </a:r>
          </a:p>
          <a:p>
            <a:pPr marL="539749" lvl="1" indent="-269875" algn="l">
              <a:lnSpc>
                <a:spcPts val="2999"/>
              </a:lnSpc>
              <a:spcBef>
                <a:spcPct val="0"/>
              </a:spcBef>
              <a:buFont typeface="Arial"/>
              <a:buChar char="•"/>
            </a:pPr>
            <a:r>
              <a:rPr lang="en-US" sz="2499">
                <a:solidFill>
                  <a:srgbClr val="000000"/>
                </a:solidFill>
                <a:latin typeface="Fira Sans"/>
                <a:ea typeface="Fira Sans"/>
                <a:cs typeface="Fira Sans"/>
                <a:sym typeface="Fira Sans"/>
              </a:rPr>
              <a:t>Actor, avantajı yüksek olan eylemleri seçme eğilimindedir.</a:t>
            </a:r>
          </a:p>
          <a:p>
            <a:pPr marL="539749" lvl="1" indent="-269875" algn="l">
              <a:lnSpc>
                <a:spcPts val="2999"/>
              </a:lnSpc>
              <a:spcBef>
                <a:spcPct val="0"/>
              </a:spcBef>
              <a:buFont typeface="Arial"/>
              <a:buChar char="•"/>
            </a:pPr>
            <a:r>
              <a:rPr lang="en-US" sz="2499">
                <a:solidFill>
                  <a:srgbClr val="000000"/>
                </a:solidFill>
                <a:latin typeface="Fira Sans"/>
                <a:ea typeface="Fira Sans"/>
                <a:cs typeface="Fira Sans"/>
                <a:sym typeface="Fira Sans"/>
              </a:rPr>
              <a:t>Critic, durumu değerlendirerek bu süreçte Actor'a geri bildirim sağlar.</a:t>
            </a:r>
          </a:p>
          <a:p>
            <a:pPr marL="539749" lvl="1" indent="-269875" algn="l">
              <a:lnSpc>
                <a:spcPts val="2999"/>
              </a:lnSpc>
              <a:spcBef>
                <a:spcPct val="0"/>
              </a:spcBef>
              <a:buFont typeface="Arial"/>
              <a:buChar char="•"/>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a:solidFill>
                  <a:srgbClr val="000000"/>
                </a:solidFill>
                <a:latin typeface="Fira Sans"/>
                <a:ea typeface="Fira Sans"/>
                <a:cs typeface="Fira Sans"/>
                <a:sym typeface="Fira Sans"/>
              </a:rPr>
              <a:t>Model, uzun vadeli ödülleri göz önünde bulundurarak arabayı en iyi şekilde kontrol etmeyi öğrenir.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147406" y="3602943"/>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MOUNTAIN CAR - A2C</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867478"/>
            <a:ext cx="7589058" cy="1234007"/>
          </a:xfrm>
          <a:prstGeom prst="rect">
            <a:avLst/>
          </a:prstGeom>
        </p:spPr>
        <p:txBody>
          <a:bodyPr lIns="0" tIns="0" rIns="0" bIns="0" rtlCol="0" anchor="t">
            <a:spAutoFit/>
          </a:bodyPr>
          <a:lstStyle/>
          <a:p>
            <a:pPr marL="0" lvl="0" indent="0" algn="l">
              <a:lnSpc>
                <a:spcPts val="9743"/>
              </a:lnSpc>
              <a:spcBef>
                <a:spcPct val="0"/>
              </a:spcBef>
            </a:pPr>
            <a:endParaRPr/>
          </a:p>
        </p:txBody>
      </p:sp>
      <p:sp>
        <p:nvSpPr>
          <p:cNvPr id="3" name="TextBox 3"/>
          <p:cNvSpPr txBox="1"/>
          <p:nvPr/>
        </p:nvSpPr>
        <p:spPr>
          <a:xfrm>
            <a:off x="1028700" y="1019175"/>
            <a:ext cx="8115300" cy="1228725"/>
          </a:xfrm>
          <a:prstGeom prst="rect">
            <a:avLst/>
          </a:prstGeom>
        </p:spPr>
        <p:txBody>
          <a:bodyPr lIns="0" tIns="0" rIns="0" bIns="0" rtlCol="0" anchor="t">
            <a:spAutoFit/>
          </a:bodyPr>
          <a:lstStyle/>
          <a:p>
            <a:pPr algn="l">
              <a:lnSpc>
                <a:spcPts val="9600"/>
              </a:lnSpc>
              <a:spcBef>
                <a:spcPct val="0"/>
              </a:spcBef>
            </a:pPr>
            <a:r>
              <a:rPr lang="en-US" sz="8000" b="1" spc="-80">
                <a:solidFill>
                  <a:srgbClr val="000000"/>
                </a:solidFill>
                <a:latin typeface="Fira Sans Medium"/>
                <a:ea typeface="Fira Sans Medium"/>
                <a:cs typeface="Fira Sans Medium"/>
                <a:sym typeface="Fira Sans Medium"/>
              </a:rPr>
              <a:t>ÇALIŞMA MANTIĞI</a:t>
            </a:r>
          </a:p>
        </p:txBody>
      </p:sp>
      <p:grpSp>
        <p:nvGrpSpPr>
          <p:cNvPr id="4" name="Group 4"/>
          <p:cNvGrpSpPr/>
          <p:nvPr/>
        </p:nvGrpSpPr>
        <p:grpSpPr>
          <a:xfrm>
            <a:off x="16799111" y="2687862"/>
            <a:ext cx="2977778" cy="2578770"/>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6" name="Group 6"/>
          <p:cNvGrpSpPr/>
          <p:nvPr/>
        </p:nvGrpSpPr>
        <p:grpSpPr>
          <a:xfrm>
            <a:off x="13660090" y="-135282"/>
            <a:ext cx="4201515" cy="363853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3243939" y="-956153"/>
            <a:ext cx="2481390" cy="214889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10" name="TextBox 10"/>
          <p:cNvSpPr txBox="1"/>
          <p:nvPr/>
        </p:nvSpPr>
        <p:spPr>
          <a:xfrm>
            <a:off x="293918" y="2687862"/>
            <a:ext cx="12950021" cy="5943600"/>
          </a:xfrm>
          <a:prstGeom prst="rect">
            <a:avLst/>
          </a:prstGeom>
        </p:spPr>
        <p:txBody>
          <a:bodyPr lIns="0" tIns="0" rIns="0" bIns="0" rtlCol="0" anchor="t">
            <a:spAutoFit/>
          </a:bodyPr>
          <a:lstStyle/>
          <a:p>
            <a:pPr algn="l">
              <a:lnSpc>
                <a:spcPts val="2999"/>
              </a:lnSpc>
              <a:spcBef>
                <a:spcPct val="0"/>
              </a:spcBef>
            </a:pPr>
            <a:r>
              <a:rPr lang="en-US" sz="2499" b="1">
                <a:solidFill>
                  <a:srgbClr val="000000"/>
                </a:solidFill>
                <a:latin typeface="Fira Sans Bold"/>
                <a:ea typeface="Fira Sans Bold"/>
                <a:cs typeface="Fira Sans Bold"/>
                <a:sym typeface="Fira Sans Bold"/>
              </a:rPr>
              <a:t>Başlangıç Durumu: </a:t>
            </a:r>
            <a:r>
              <a:rPr lang="en-US" sz="2499">
                <a:solidFill>
                  <a:srgbClr val="000000"/>
                </a:solidFill>
                <a:latin typeface="Fira Sans"/>
                <a:ea typeface="Fira Sans"/>
                <a:cs typeface="Fira Sans"/>
                <a:sym typeface="Fira Sans"/>
              </a:rPr>
              <a:t>Araba rastgele bir pozisyondan başlar ve vadi içinde hareket eder. Pozisyon ve hız durum uzayını temsil eder. </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Eylem Seçimi:</a:t>
            </a:r>
            <a:r>
              <a:rPr lang="en-US" sz="2499">
                <a:solidFill>
                  <a:srgbClr val="000000"/>
                </a:solidFill>
                <a:latin typeface="Fira Sans"/>
                <a:ea typeface="Fira Sans"/>
                <a:cs typeface="Fira Sans"/>
                <a:sym typeface="Fira Sans"/>
              </a:rPr>
              <a:t> Mevcut duruma  bağlı olarak Actor, bir eylem seçer: Sola hızlan, Hareketsiz kal, Sağa hızlan. Aksiyonlar, Actor tarafından stokastik bir politika ile belirlenir. Entropi düzenlemesi, keşif ve sömürü dengesini korur.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Çevre: </a:t>
            </a:r>
            <a:r>
              <a:rPr lang="en-US" sz="2499">
                <a:solidFill>
                  <a:srgbClr val="000000"/>
                </a:solidFill>
                <a:latin typeface="Fira Sans"/>
                <a:ea typeface="Fira Sans"/>
                <a:cs typeface="Fira Sans"/>
                <a:sym typeface="Fira Sans"/>
              </a:rPr>
              <a:t>Araba seçilen eylemi gerçekleştirir ve çevre yeni bir durum (s′s's′) döndürür. Ödül (rrr) hesaplanır.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Deney Kaydı:</a:t>
            </a:r>
            <a:r>
              <a:rPr lang="en-US" sz="2499">
                <a:solidFill>
                  <a:srgbClr val="000000"/>
                </a:solidFill>
                <a:latin typeface="Fira Sans"/>
                <a:ea typeface="Fira Sans"/>
                <a:cs typeface="Fira Sans"/>
                <a:sym typeface="Fira Sans"/>
              </a:rPr>
              <a:t> Her geçiş (s,a,r,s′s, a, r, s's,a,r,s′) öğrenme süreci için kaydedilir. Bu geçişler, A2C'nin Actor ve Critic bileşenlerini güncellemek için kullanılır.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a:solidFill>
                  <a:srgbClr val="000000"/>
                </a:solidFill>
                <a:latin typeface="Fira Sans"/>
                <a:ea typeface="Fira Sans"/>
                <a:cs typeface="Fira Sans"/>
                <a:sym typeface="Fira Sans"/>
              </a:rPr>
              <a:t>Model, ödül fonksiyonunu optimize ederek arabanın ivme kazanmasını ve hedefe ulaşmasını öğrenir. Doğru eylemlerle aracın hareketini kontrol ederek vadiden çıkmasını sağlar.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7372934" y="3602943"/>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PPO</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8440" r="-1453"/>
              </a:stretch>
            </a:blipFill>
          </p:spPr>
          <p:txBody>
            <a:bodyPr/>
            <a:lstStyle/>
            <a:p>
              <a:endParaRPr lang="tr-TR"/>
            </a:p>
          </p:txBody>
        </p:sp>
      </p:grpSp>
      <p:grpSp>
        <p:nvGrpSpPr>
          <p:cNvPr id="8" name="Group 8"/>
          <p:cNvGrpSpPr/>
          <p:nvPr/>
        </p:nvGrpSpPr>
        <p:grpSpPr>
          <a:xfrm>
            <a:off x="1028700" y="2034362"/>
            <a:ext cx="7784689" cy="6218331"/>
            <a:chOff x="0" y="0"/>
            <a:chExt cx="10379585" cy="8291108"/>
          </a:xfrm>
        </p:grpSpPr>
        <p:sp>
          <p:nvSpPr>
            <p:cNvPr id="9" name="TextBox 9"/>
            <p:cNvSpPr txBox="1"/>
            <p:nvPr/>
          </p:nvSpPr>
          <p:spPr>
            <a:xfrm>
              <a:off x="0" y="844550"/>
              <a:ext cx="10379585" cy="1739900"/>
            </a:xfrm>
            <a:prstGeom prst="rect">
              <a:avLst/>
            </a:prstGeom>
          </p:spPr>
          <p:txBody>
            <a:bodyPr lIns="0" tIns="0" rIns="0" bIns="0" rtlCol="0" anchor="t">
              <a:spAutoFit/>
            </a:bodyPr>
            <a:lstStyle/>
            <a:p>
              <a:pPr algn="l">
                <a:lnSpc>
                  <a:spcPts val="10289"/>
                </a:lnSpc>
                <a:spcBef>
                  <a:spcPct val="0"/>
                </a:spcBef>
              </a:pPr>
              <a:r>
                <a:rPr lang="en-US" sz="8574" b="1" spc="-85">
                  <a:solidFill>
                    <a:srgbClr val="000000"/>
                  </a:solidFill>
                  <a:latin typeface="Fira Sans Medium"/>
                  <a:ea typeface="Fira Sans Medium"/>
                  <a:cs typeface="Fira Sans Medium"/>
                  <a:sym typeface="Fira Sans Medium"/>
                </a:rPr>
                <a:t>PPO</a:t>
              </a:r>
            </a:p>
          </p:txBody>
        </p:sp>
        <p:sp>
          <p:nvSpPr>
            <p:cNvPr id="10" name="TextBox 10"/>
            <p:cNvSpPr txBox="1"/>
            <p:nvPr/>
          </p:nvSpPr>
          <p:spPr>
            <a:xfrm>
              <a:off x="0" y="3654549"/>
              <a:ext cx="9298793" cy="4636558"/>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000000"/>
                  </a:solidFill>
                  <a:latin typeface="Fira Sans Light"/>
                  <a:ea typeface="Fira Sans Light"/>
                  <a:cs typeface="Fira Sans Light"/>
                  <a:sym typeface="Fira Sans Light"/>
                </a:rPr>
                <a:t>Proximal Policy Optimization (PPO), takviye öğrenimi (reinforcement learning) alanında kullanılan, günümüzde en popüler ve etkili algoritmalardan biridir. PPO, OpenAI tarafından geliştirilmiş ve derin takviye öğrenimi (deep reinforcement learning) problemlerinde yaygın olarak kullanılan bir algoritmadır.</a:t>
              </a:r>
            </a:p>
          </p:txBody>
        </p:sp>
      </p:grpSp>
      <p:grpSp>
        <p:nvGrpSpPr>
          <p:cNvPr id="11" name="Group 11"/>
          <p:cNvGrpSpPr/>
          <p:nvPr/>
        </p:nvGrpSpPr>
        <p:grpSpPr>
          <a:xfrm>
            <a:off x="1028700" y="1028700"/>
            <a:ext cx="4212844" cy="586200"/>
            <a:chOff x="0" y="0"/>
            <a:chExt cx="5617125" cy="781600"/>
          </a:xfrm>
        </p:grpSpPr>
        <p:sp>
          <p:nvSpPr>
            <p:cNvPr id="12" name="TextBox 12"/>
            <p:cNvSpPr txBox="1"/>
            <p:nvPr/>
          </p:nvSpPr>
          <p:spPr>
            <a:xfrm>
              <a:off x="1293956" y="104415"/>
              <a:ext cx="4323169" cy="525145"/>
            </a:xfrm>
            <a:prstGeom prst="rect">
              <a:avLst/>
            </a:prstGeom>
          </p:spPr>
          <p:txBody>
            <a:bodyPr lIns="0" tIns="0" rIns="0" bIns="0" rtlCol="0" anchor="t">
              <a:spAutoFit/>
            </a:bodyPr>
            <a:lstStyle/>
            <a:p>
              <a:pPr algn="l">
                <a:lnSpc>
                  <a:spcPts val="3359"/>
                </a:lnSpc>
                <a:spcBef>
                  <a:spcPct val="0"/>
                </a:spcBef>
              </a:pPr>
              <a:endParaRPr/>
            </a:p>
          </p:txBody>
        </p:sp>
        <p:sp>
          <p:nvSpPr>
            <p:cNvPr id="13" name="Freeform 13"/>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tr-TR"/>
            </a:p>
          </p:txBody>
        </p:sp>
      </p:grpSp>
      <p:grpSp>
        <p:nvGrpSpPr>
          <p:cNvPr id="14" name="Group 14"/>
          <p:cNvGrpSpPr>
            <a:grpSpLocks noChangeAspect="1"/>
          </p:cNvGrpSpPr>
          <p:nvPr/>
        </p:nvGrpSpPr>
        <p:grpSpPr>
          <a:xfrm>
            <a:off x="10345997" y="2120110"/>
            <a:ext cx="7611546" cy="6591255"/>
            <a:chOff x="0" y="0"/>
            <a:chExt cx="4282440" cy="3708400"/>
          </a:xfrm>
        </p:grpSpPr>
        <p:sp>
          <p:nvSpPr>
            <p:cNvPr id="15" name="Freeform 15"/>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86B499"/>
            </a:solidFill>
            <a:ln w="12700">
              <a:solidFill>
                <a:srgbClr val="000000"/>
              </a:solidFill>
            </a:ln>
          </p:spPr>
          <p:txBody>
            <a:bodyPr/>
            <a:lstStyle/>
            <a:p>
              <a:endParaRPr lang="tr-T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82117" y="451111"/>
            <a:ext cx="16662808" cy="8164830"/>
          </a:xfrm>
          <a:prstGeom prst="rect">
            <a:avLst/>
          </a:prstGeom>
        </p:spPr>
        <p:txBody>
          <a:bodyPr lIns="0" tIns="0" rIns="0" bIns="0" rtlCol="0" anchor="t">
            <a:spAutoFit/>
          </a:bodyPr>
          <a:lstStyle/>
          <a:p>
            <a:pPr algn="ctr">
              <a:lnSpc>
                <a:spcPts val="4900"/>
              </a:lnSpc>
            </a:pPr>
            <a:r>
              <a:rPr lang="en-US" sz="3500" b="1">
                <a:solidFill>
                  <a:srgbClr val="000000"/>
                </a:solidFill>
                <a:latin typeface="Fira Sans Bold"/>
                <a:ea typeface="Fira Sans Bold"/>
                <a:cs typeface="Fira Sans Bold"/>
                <a:sym typeface="Fira Sans Bold"/>
              </a:rPr>
              <a:t>Exploration ve Exploitation  Dengesi</a:t>
            </a:r>
          </a:p>
          <a:p>
            <a:pPr algn="ctr">
              <a:lnSpc>
                <a:spcPts val="4760"/>
              </a:lnSpc>
            </a:pPr>
            <a:endParaRPr lang="en-US" sz="3500" b="1">
              <a:solidFill>
                <a:srgbClr val="000000"/>
              </a:solidFill>
              <a:latin typeface="Fira Sans Bold"/>
              <a:ea typeface="Fira Sans Bold"/>
              <a:cs typeface="Fira Sans Bold"/>
              <a:sym typeface="Fira Sans Bold"/>
            </a:endParaRPr>
          </a:p>
          <a:p>
            <a:pPr algn="l">
              <a:lnSpc>
                <a:spcPts val="4200"/>
              </a:lnSpc>
            </a:pPr>
            <a:r>
              <a:rPr lang="en-US" sz="3000">
                <a:solidFill>
                  <a:srgbClr val="000000"/>
                </a:solidFill>
                <a:latin typeface="Fira Sans Light"/>
                <a:ea typeface="Fira Sans Light"/>
                <a:cs typeface="Fira Sans Light"/>
                <a:sym typeface="Fira Sans Light"/>
              </a:rPr>
              <a:t>   PPO'da exploration ve exploitation dengesini sağlamak için kullanılan policy clipping ve entropi düzenlemesi, algoritmanın stabil ve etkili bir şekilde öğrenmesini mümkün kılan temel mekanizmalardır.</a:t>
            </a:r>
          </a:p>
          <a:p>
            <a:pPr marL="647703" lvl="1" indent="-323852" algn="l">
              <a:lnSpc>
                <a:spcPts val="4200"/>
              </a:lnSpc>
              <a:buFont typeface="Arial"/>
              <a:buChar char="•"/>
            </a:pPr>
            <a:r>
              <a:rPr lang="en-US" sz="3000">
                <a:solidFill>
                  <a:srgbClr val="000000"/>
                </a:solidFill>
                <a:latin typeface="Fira Sans Light"/>
                <a:ea typeface="Fira Sans Light"/>
                <a:cs typeface="Fira Sans Light"/>
                <a:sym typeface="Fira Sans Light"/>
              </a:rPr>
              <a:t> </a:t>
            </a:r>
            <a:r>
              <a:rPr lang="en-US" sz="3000" b="1">
                <a:solidFill>
                  <a:srgbClr val="000000"/>
                </a:solidFill>
                <a:latin typeface="Fira Sans Bold"/>
                <a:ea typeface="Fira Sans Bold"/>
                <a:cs typeface="Fira Sans Bold"/>
                <a:sym typeface="Fira Sans Bold"/>
              </a:rPr>
              <a:t>Policy clipping</a:t>
            </a:r>
            <a:r>
              <a:rPr lang="en-US" sz="3000">
                <a:solidFill>
                  <a:srgbClr val="000000"/>
                </a:solidFill>
                <a:latin typeface="Fira Sans Light"/>
                <a:ea typeface="Fira Sans Light"/>
                <a:cs typeface="Fira Sans Light"/>
                <a:sym typeface="Fira Sans Light"/>
              </a:rPr>
              <a:t>, ajan tarafından yapılan politika güncellemelerinin bir güven aralığı içinde kalmasını sağlar. Bu, hedef politikanın mevcut politikadan çok uzaklaşmasını engeller ve ani performans kayıplarını önler. Clipping oranı (örneğin, 0.2 gibi bir sınır), güncelleme adımlarının kontrollü bir şekilde ilerlemesini garanti eder. </a:t>
            </a:r>
          </a:p>
          <a:p>
            <a:pPr marL="647703" lvl="1" indent="-323852" algn="l">
              <a:lnSpc>
                <a:spcPts val="4200"/>
              </a:lnSpc>
              <a:buFont typeface="Arial"/>
              <a:buChar char="•"/>
            </a:pPr>
            <a:r>
              <a:rPr lang="en-US" sz="3000" b="1">
                <a:solidFill>
                  <a:srgbClr val="000000"/>
                </a:solidFill>
                <a:latin typeface="Fira Sans Bold"/>
                <a:ea typeface="Fira Sans Bold"/>
                <a:cs typeface="Fira Sans Bold"/>
                <a:sym typeface="Fira Sans Bold"/>
              </a:rPr>
              <a:t>Entropi düzenlemesi</a:t>
            </a:r>
            <a:r>
              <a:rPr lang="en-US" sz="3000">
                <a:solidFill>
                  <a:srgbClr val="000000"/>
                </a:solidFill>
                <a:latin typeface="Fira Sans Light"/>
                <a:ea typeface="Fira Sans Light"/>
                <a:cs typeface="Fira Sans Light"/>
                <a:sym typeface="Fira Sans Light"/>
              </a:rPr>
              <a:t>, ajan politikasındaki olasılık dağılımına çeşitlilik katarak belirli eylemlere olan bağımlılığı azaltır. Daha yüksek entropi katsayıları, ajanı keşif yapmaya teşvik ederken, daha düşük katsayılar sömürüye öncelik verir. P</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a:p>
            <a:pPr algn="ctr">
              <a:lnSpc>
                <a:spcPts val="4340"/>
              </a:lnSpc>
              <a:spcBef>
                <a:spcPct val="0"/>
              </a:spcBef>
            </a:pPr>
            <a:endParaRPr lang="en-US" sz="3000">
              <a:solidFill>
                <a:srgbClr val="000000"/>
              </a:solidFill>
              <a:latin typeface="Fira Sans Light"/>
              <a:ea typeface="Fira Sans Light"/>
              <a:cs typeface="Fira Sans Light"/>
              <a:sym typeface="Fira Sans Light"/>
            </a:endParaRPr>
          </a:p>
          <a:p>
            <a:pPr algn="ctr">
              <a:lnSpc>
                <a:spcPts val="4340"/>
              </a:lnSpc>
              <a:spcBef>
                <a:spcPct val="0"/>
              </a:spcBef>
            </a:pPr>
            <a:endParaRPr lang="en-US" sz="3000">
              <a:solidFill>
                <a:srgbClr val="000000"/>
              </a:solidFill>
              <a:latin typeface="Fira Sans Light"/>
              <a:ea typeface="Fira Sans Light"/>
              <a:cs typeface="Fira Sans Light"/>
              <a:sym typeface="Fira Sans Light"/>
            </a:endParaRPr>
          </a:p>
        </p:txBody>
      </p:sp>
      <p:sp>
        <p:nvSpPr>
          <p:cNvPr id="3" name="Freeform 3"/>
          <p:cNvSpPr/>
          <p:nvPr/>
        </p:nvSpPr>
        <p:spPr>
          <a:xfrm>
            <a:off x="3075604" y="8259264"/>
            <a:ext cx="12451504" cy="1234928"/>
          </a:xfrm>
          <a:custGeom>
            <a:avLst/>
            <a:gdLst/>
            <a:ahLst/>
            <a:cxnLst/>
            <a:rect l="l" t="t" r="r" b="b"/>
            <a:pathLst>
              <a:path w="12451504" h="1234928">
                <a:moveTo>
                  <a:pt x="0" y="0"/>
                </a:moveTo>
                <a:lnTo>
                  <a:pt x="12451504" y="0"/>
                </a:lnTo>
                <a:lnTo>
                  <a:pt x="12451504" y="1234928"/>
                </a:lnTo>
                <a:lnTo>
                  <a:pt x="0" y="1234928"/>
                </a:lnTo>
                <a:lnTo>
                  <a:pt x="0" y="0"/>
                </a:lnTo>
                <a:close/>
              </a:path>
            </a:pathLst>
          </a:custGeom>
          <a:blipFill>
            <a:blip r:embed="rId2">
              <a:extLst>
                <a:ext uri="{96DAC541-7B7A-43D3-8B79-37D633B846F1}">
                  <asvg:svgBlip xmlns:asvg="http://schemas.microsoft.com/office/drawing/2016/SVG/main" r:embed="rId3"/>
                </a:ext>
              </a:extLst>
            </a:blip>
            <a:stretch>
              <a:fillRect l="-43044" t="-343557" b="-151713"/>
            </a:stretch>
          </a:blipFill>
        </p:spPr>
        <p:txBody>
          <a:bodyPr/>
          <a:lstStyle/>
          <a:p>
            <a:endParaRPr lang="tr-TR"/>
          </a:p>
        </p:txBody>
      </p:sp>
      <p:sp>
        <p:nvSpPr>
          <p:cNvPr id="4" name="TextBox 4"/>
          <p:cNvSpPr txBox="1"/>
          <p:nvPr/>
        </p:nvSpPr>
        <p:spPr>
          <a:xfrm>
            <a:off x="3185519" y="8257022"/>
            <a:ext cx="12231675" cy="1237170"/>
          </a:xfrm>
          <a:prstGeom prst="rect">
            <a:avLst/>
          </a:prstGeom>
        </p:spPr>
        <p:txBody>
          <a:bodyPr lIns="0" tIns="0" rIns="0" bIns="0" rtlCol="0" anchor="t">
            <a:spAutoFit/>
          </a:bodyPr>
          <a:lstStyle/>
          <a:p>
            <a:pPr algn="ctr">
              <a:lnSpc>
                <a:spcPts val="3333"/>
              </a:lnSpc>
              <a:spcBef>
                <a:spcPct val="0"/>
              </a:spcBef>
            </a:pPr>
            <a:r>
              <a:rPr lang="en-US" sz="2380" b="1">
                <a:solidFill>
                  <a:srgbClr val="000000"/>
                </a:solidFill>
                <a:latin typeface="Fira Sans Bold"/>
                <a:ea typeface="Fira Sans Bold"/>
                <a:cs typeface="Fira Sans Bold"/>
                <a:sym typeface="Fira Sans Bold"/>
              </a:rPr>
              <a:t>PO’nun bu iki bileşeni, optimize edilen kayıp fonksiyonuyla birlikte çalışarak ajanı hem yeni bilgi edinmeye hem de mevcut en iyi stratejiyi uygulamaya yönlendirir. Bu sayede, hem hızlı öğrenme hem de uzun vadeli performans iyileştirmesi sağlanır.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188930" y="3736661"/>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CAR RACİNG - PPO</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867478"/>
            <a:ext cx="7589058" cy="1234007"/>
          </a:xfrm>
          <a:prstGeom prst="rect">
            <a:avLst/>
          </a:prstGeom>
        </p:spPr>
        <p:txBody>
          <a:bodyPr lIns="0" tIns="0" rIns="0" bIns="0" rtlCol="0" anchor="t">
            <a:spAutoFit/>
          </a:bodyPr>
          <a:lstStyle/>
          <a:p>
            <a:pPr marL="0" lvl="0" indent="0" algn="l">
              <a:lnSpc>
                <a:spcPts val="9743"/>
              </a:lnSpc>
              <a:spcBef>
                <a:spcPct val="0"/>
              </a:spcBef>
            </a:pPr>
            <a:endParaRPr/>
          </a:p>
        </p:txBody>
      </p:sp>
      <p:sp>
        <p:nvSpPr>
          <p:cNvPr id="3" name="TextBox 3"/>
          <p:cNvSpPr txBox="1"/>
          <p:nvPr/>
        </p:nvSpPr>
        <p:spPr>
          <a:xfrm>
            <a:off x="1028700" y="1019175"/>
            <a:ext cx="8115300" cy="1228725"/>
          </a:xfrm>
          <a:prstGeom prst="rect">
            <a:avLst/>
          </a:prstGeom>
        </p:spPr>
        <p:txBody>
          <a:bodyPr lIns="0" tIns="0" rIns="0" bIns="0" rtlCol="0" anchor="t">
            <a:spAutoFit/>
          </a:bodyPr>
          <a:lstStyle/>
          <a:p>
            <a:pPr algn="l">
              <a:lnSpc>
                <a:spcPts val="9600"/>
              </a:lnSpc>
              <a:spcBef>
                <a:spcPct val="0"/>
              </a:spcBef>
            </a:pPr>
            <a:r>
              <a:rPr lang="en-US" sz="8000" b="1" spc="-80">
                <a:solidFill>
                  <a:srgbClr val="000000"/>
                </a:solidFill>
                <a:latin typeface="Fira Sans Medium"/>
                <a:ea typeface="Fira Sans Medium"/>
                <a:cs typeface="Fira Sans Medium"/>
                <a:sym typeface="Fira Sans Medium"/>
              </a:rPr>
              <a:t>ÇALIŞMA MANTIĞI</a:t>
            </a:r>
          </a:p>
        </p:txBody>
      </p:sp>
      <p:grpSp>
        <p:nvGrpSpPr>
          <p:cNvPr id="4" name="Group 4"/>
          <p:cNvGrpSpPr/>
          <p:nvPr/>
        </p:nvGrpSpPr>
        <p:grpSpPr>
          <a:xfrm>
            <a:off x="16799111" y="2687862"/>
            <a:ext cx="2977778" cy="2578770"/>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6" name="Group 6"/>
          <p:cNvGrpSpPr/>
          <p:nvPr/>
        </p:nvGrpSpPr>
        <p:grpSpPr>
          <a:xfrm>
            <a:off x="13660090" y="-135282"/>
            <a:ext cx="4201515" cy="363853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3243939" y="-956153"/>
            <a:ext cx="2481390" cy="214889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10" name="TextBox 10"/>
          <p:cNvSpPr txBox="1"/>
          <p:nvPr/>
        </p:nvSpPr>
        <p:spPr>
          <a:xfrm>
            <a:off x="138314" y="2687862"/>
            <a:ext cx="12599829" cy="9220200"/>
          </a:xfrm>
          <a:prstGeom prst="rect">
            <a:avLst/>
          </a:prstGeom>
        </p:spPr>
        <p:txBody>
          <a:bodyPr lIns="0" tIns="0" rIns="0" bIns="0" rtlCol="0" anchor="t">
            <a:spAutoFit/>
          </a:bodyPr>
          <a:lstStyle/>
          <a:p>
            <a:pPr algn="l">
              <a:lnSpc>
                <a:spcPts val="3360"/>
              </a:lnSpc>
            </a:pPr>
            <a:r>
              <a:rPr lang="en-US" sz="2800" b="1">
                <a:solidFill>
                  <a:srgbClr val="000000"/>
                </a:solidFill>
                <a:latin typeface="Fira Sans Medium"/>
                <a:ea typeface="Fira Sans Medium"/>
                <a:cs typeface="Fira Sans Medium"/>
                <a:sym typeface="Fira Sans Medium"/>
              </a:rPr>
              <a:t>Başlangıç: </a:t>
            </a:r>
            <a:r>
              <a:rPr lang="en-US" sz="2800">
                <a:solidFill>
                  <a:srgbClr val="000000"/>
                </a:solidFill>
                <a:latin typeface="Fira Sans"/>
                <a:ea typeface="Fira Sans"/>
                <a:cs typeface="Fira Sans"/>
                <a:sym typeface="Fira Sans"/>
              </a:rPr>
              <a:t> Simülasyon başladığında, ajan rastgele bir politika (random policy) ile eylemler üretir. Bu, başlangıçta tamamen keşif odaklıdır; çünkü ajan çevre hakkında hiçbir bilgiye sahip değildir.</a:t>
            </a: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r>
              <a:rPr lang="en-US" sz="2800" b="1">
                <a:solidFill>
                  <a:srgbClr val="000000"/>
                </a:solidFill>
                <a:latin typeface="Fira Sans Bold"/>
                <a:ea typeface="Fira Sans Bold"/>
                <a:cs typeface="Fira Sans Bold"/>
                <a:sym typeface="Fira Sans Bold"/>
              </a:rPr>
              <a:t>Çevre:</a:t>
            </a:r>
            <a:r>
              <a:rPr lang="en-US" sz="2800">
                <a:solidFill>
                  <a:srgbClr val="000000"/>
                </a:solidFill>
                <a:latin typeface="Fira Sans"/>
                <a:ea typeface="Fira Sans"/>
                <a:cs typeface="Fira Sans"/>
                <a:sym typeface="Fira Sans"/>
              </a:rPr>
              <a:t> Araba, seçilen eylemi gerçekleştirir. Bunun sonucunda çevre, arabanın yeni bir durumunu (s') ve ödülü (r) döndürür.</a:t>
            </a: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r>
              <a:rPr lang="en-US" sz="2800" b="1">
                <a:solidFill>
                  <a:srgbClr val="000000"/>
                </a:solidFill>
                <a:latin typeface="Fira Sans Bold"/>
                <a:ea typeface="Fira Sans Bold"/>
                <a:cs typeface="Fira Sans Bold"/>
                <a:sym typeface="Fira Sans Bold"/>
              </a:rPr>
              <a:t>Deney Kaydı:</a:t>
            </a:r>
            <a:r>
              <a:rPr lang="en-US" sz="2800">
                <a:solidFill>
                  <a:srgbClr val="000000"/>
                </a:solidFill>
                <a:latin typeface="Fira Sans"/>
                <a:ea typeface="Fira Sans"/>
                <a:cs typeface="Fira Sans"/>
                <a:sym typeface="Fira Sans"/>
              </a:rPr>
              <a:t> Her eylem sonrası oluşan geçiş bilgisi, (s, a, r, s') formatında kaydedilir. PPO, bu deneylerden faydalanarak avantaj fonksiyonunu (Advantage Function) hesaplar. Bu fonksiyon, mevcut politikanın ne kadar iyi çalıştığını ölçmek için kullanılır.</a:t>
            </a: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r>
              <a:rPr lang="en-US" sz="2800">
                <a:solidFill>
                  <a:srgbClr val="000000"/>
                </a:solidFill>
                <a:latin typeface="Fira Sans"/>
                <a:ea typeface="Fira Sans"/>
                <a:cs typeface="Fira Sans"/>
                <a:sym typeface="Fira Sans"/>
              </a:rPr>
              <a:t>Öğrenme Süreci: PPO, ajanı ödülleri maksimize edecek şekilde politikasını geliştirmeye iter. Eğitim sürecinde ajan, doğru eylemleri öğrenerek vadiden çıkmayı ve hedefe ulaşmayı daha etkili bir şekilde başarır. Clipping ve entropi düzenlemesi, ajanın sürekli öğrenmesini ve çevreye adapte olmasını sağlayarak stabil bir performans elde edilmesine yardımcı olur.</a:t>
            </a: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endParaRPr lang="en-US" sz="2800">
              <a:solidFill>
                <a:srgbClr val="000000"/>
              </a:solidFill>
              <a:latin typeface="Fira Sans"/>
              <a:ea typeface="Fira Sans"/>
              <a:cs typeface="Fira Sans"/>
              <a:sym typeface="Fira Sans"/>
            </a:endParaRPr>
          </a:p>
          <a:p>
            <a:pPr algn="l">
              <a:lnSpc>
                <a:spcPts val="3360"/>
              </a:lnSpc>
            </a:pPr>
            <a:endParaRPr lang="en-US" sz="2800">
              <a:solidFill>
                <a:srgbClr val="000000"/>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6" name="TextBox 6"/>
          <p:cNvSpPr txBox="1"/>
          <p:nvPr/>
        </p:nvSpPr>
        <p:spPr>
          <a:xfrm>
            <a:off x="1028700" y="3438257"/>
            <a:ext cx="5769184" cy="2571750"/>
          </a:xfrm>
          <a:prstGeom prst="rect">
            <a:avLst/>
          </a:prstGeom>
        </p:spPr>
        <p:txBody>
          <a:bodyPr lIns="0" tIns="0" rIns="0" bIns="0" rtlCol="0" anchor="t">
            <a:spAutoFit/>
          </a:bodyPr>
          <a:lstStyle/>
          <a:p>
            <a:pPr marL="0" lvl="0" indent="0" algn="l">
              <a:lnSpc>
                <a:spcPts val="10199"/>
              </a:lnSpc>
              <a:spcBef>
                <a:spcPct val="0"/>
              </a:spcBef>
            </a:pPr>
            <a:r>
              <a:rPr lang="en-US" sz="8499" b="1" spc="-84">
                <a:solidFill>
                  <a:srgbClr val="F4F4F4"/>
                </a:solidFill>
                <a:latin typeface="Fira Sans Medium"/>
                <a:ea typeface="Fira Sans Medium"/>
                <a:cs typeface="Fira Sans Medium"/>
                <a:sym typeface="Fira Sans Medium"/>
              </a:rPr>
              <a:t>MOUNTAIN CAR</a:t>
            </a:r>
          </a:p>
        </p:txBody>
      </p:sp>
      <p:grpSp>
        <p:nvGrpSpPr>
          <p:cNvPr id="7" name="Group 7"/>
          <p:cNvGrpSpPr/>
          <p:nvPr/>
        </p:nvGrpSpPr>
        <p:grpSpPr>
          <a:xfrm>
            <a:off x="9320770" y="2218412"/>
            <a:ext cx="6565984" cy="5011439"/>
            <a:chOff x="0" y="0"/>
            <a:chExt cx="4953473" cy="3780702"/>
          </a:xfrm>
        </p:grpSpPr>
        <p:sp>
          <p:nvSpPr>
            <p:cNvPr id="8" name="Freeform 8"/>
            <p:cNvSpPr/>
            <p:nvPr/>
          </p:nvSpPr>
          <p:spPr>
            <a:xfrm>
              <a:off x="0" y="0"/>
              <a:ext cx="4953473" cy="3780702"/>
            </a:xfrm>
            <a:custGeom>
              <a:avLst/>
              <a:gdLst/>
              <a:ahLst/>
              <a:cxnLst/>
              <a:rect l="l" t="t" r="r" b="b"/>
              <a:pathLst>
                <a:path w="4953473" h="3780702">
                  <a:moveTo>
                    <a:pt x="35373" y="0"/>
                  </a:moveTo>
                  <a:lnTo>
                    <a:pt x="4918100" y="0"/>
                  </a:lnTo>
                  <a:cubicBezTo>
                    <a:pt x="4927482" y="0"/>
                    <a:pt x="4936479" y="3727"/>
                    <a:pt x="4943113" y="10360"/>
                  </a:cubicBezTo>
                  <a:cubicBezTo>
                    <a:pt x="4949746" y="16994"/>
                    <a:pt x="4953473" y="25991"/>
                    <a:pt x="4953473" y="35373"/>
                  </a:cubicBezTo>
                  <a:lnTo>
                    <a:pt x="4953473" y="3745329"/>
                  </a:lnTo>
                  <a:cubicBezTo>
                    <a:pt x="4953473" y="3754710"/>
                    <a:pt x="4949746" y="3763707"/>
                    <a:pt x="4943113" y="3770341"/>
                  </a:cubicBezTo>
                  <a:cubicBezTo>
                    <a:pt x="4936479" y="3776975"/>
                    <a:pt x="4927482" y="3780702"/>
                    <a:pt x="4918100" y="3780702"/>
                  </a:cubicBezTo>
                  <a:lnTo>
                    <a:pt x="35373" y="3780702"/>
                  </a:lnTo>
                  <a:cubicBezTo>
                    <a:pt x="25991" y="3780702"/>
                    <a:pt x="16994" y="3776975"/>
                    <a:pt x="10360" y="3770341"/>
                  </a:cubicBezTo>
                  <a:cubicBezTo>
                    <a:pt x="3727" y="3763707"/>
                    <a:pt x="0" y="3754710"/>
                    <a:pt x="0" y="3745329"/>
                  </a:cubicBezTo>
                  <a:lnTo>
                    <a:pt x="0" y="35373"/>
                  </a:lnTo>
                  <a:cubicBezTo>
                    <a:pt x="0" y="25991"/>
                    <a:pt x="3727" y="16994"/>
                    <a:pt x="10360" y="10360"/>
                  </a:cubicBezTo>
                  <a:cubicBezTo>
                    <a:pt x="16994" y="3727"/>
                    <a:pt x="25991" y="0"/>
                    <a:pt x="35373" y="0"/>
                  </a:cubicBezTo>
                  <a:close/>
                </a:path>
              </a:pathLst>
            </a:custGeom>
            <a:solidFill>
              <a:srgbClr val="F4F4F4"/>
            </a:solidFill>
            <a:ln cap="rnd">
              <a:noFill/>
              <a:prstDash val="sysDot"/>
              <a:round/>
            </a:ln>
          </p:spPr>
          <p:txBody>
            <a:bodyPr/>
            <a:lstStyle/>
            <a:p>
              <a:endParaRPr lang="tr-TR"/>
            </a:p>
          </p:txBody>
        </p:sp>
        <p:sp>
          <p:nvSpPr>
            <p:cNvPr id="9" name="TextBox 9"/>
            <p:cNvSpPr txBox="1"/>
            <p:nvPr/>
          </p:nvSpPr>
          <p:spPr>
            <a:xfrm>
              <a:off x="0" y="-47625"/>
              <a:ext cx="4953473" cy="3828327"/>
            </a:xfrm>
            <a:prstGeom prst="rect">
              <a:avLst/>
            </a:prstGeom>
          </p:spPr>
          <p:txBody>
            <a:bodyPr lIns="254000" tIns="254000" rIns="254000" bIns="254000" rtlCol="0" anchor="ctr"/>
            <a:lstStyle/>
            <a:p>
              <a:pPr algn="l">
                <a:lnSpc>
                  <a:spcPts val="3779"/>
                </a:lnSpc>
              </a:pPr>
              <a:r>
                <a:rPr lang="en-US" sz="2699">
                  <a:solidFill>
                    <a:srgbClr val="000000"/>
                  </a:solidFill>
                  <a:latin typeface="Fira Sans"/>
                  <a:ea typeface="Fira Sans"/>
                  <a:cs typeface="Fira Sans"/>
                  <a:sym typeface="Fira Sans"/>
                </a:rPr>
                <a:t>Araba iki tepenin arasından başlar. Amaç, arabanın sağdaki tepenin zirvesine ulaşmasıdır. Arabanın sadece ileri doğru hızlanarak tepenin zirvesine ulaşmak için yeterli motor gücü yoktur. Kazanmak için, araba bayrağa ulaşmak için yeterli hıza ulaşana kadar kendini ileri geri sallayarak momentum kazanmalıdır.</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147406" y="3602943"/>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MOUNTAIN CAR - PPO</a:t>
              </a:r>
            </a:p>
          </p:txBody>
        </p:sp>
      </p:grpSp>
      <p:sp>
        <p:nvSpPr>
          <p:cNvPr id="5" name="TextBox 5"/>
          <p:cNvSpPr txBox="1"/>
          <p:nvPr/>
        </p:nvSpPr>
        <p:spPr>
          <a:xfrm>
            <a:off x="12027973" y="8968106"/>
            <a:ext cx="5231327" cy="290194"/>
          </a:xfrm>
          <a:prstGeom prst="rect">
            <a:avLst/>
          </a:prstGeom>
        </p:spPr>
        <p:txBody>
          <a:bodyPr lIns="0" tIns="0" rIns="0" bIns="0" rtlCol="0" anchor="t">
            <a:spAutoFit/>
          </a:bodyPr>
          <a:lstStyle/>
          <a:p>
            <a:pPr algn="r">
              <a:lnSpc>
                <a:spcPts val="2380"/>
              </a:lnSpc>
              <a:spcBef>
                <a:spcPct val="0"/>
              </a:spcBef>
            </a:pPr>
            <a:r>
              <a:rPr lang="en-US" sz="1700" u="none">
                <a:solidFill>
                  <a:srgbClr val="F4F4F4"/>
                </a:solidFill>
                <a:latin typeface="Fira Sans"/>
                <a:ea typeface="Fira Sans"/>
                <a:cs typeface="Fira Sans"/>
                <a:sym typeface="Fira Sans"/>
              </a:rPr>
              <a:t>Gündem Sayfasına Geri Dön</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867478"/>
            <a:ext cx="7589058" cy="1234007"/>
          </a:xfrm>
          <a:prstGeom prst="rect">
            <a:avLst/>
          </a:prstGeom>
        </p:spPr>
        <p:txBody>
          <a:bodyPr lIns="0" tIns="0" rIns="0" bIns="0" rtlCol="0" anchor="t">
            <a:spAutoFit/>
          </a:bodyPr>
          <a:lstStyle/>
          <a:p>
            <a:pPr marL="0" lvl="0" indent="0" algn="l">
              <a:lnSpc>
                <a:spcPts val="9743"/>
              </a:lnSpc>
              <a:spcBef>
                <a:spcPct val="0"/>
              </a:spcBef>
            </a:pPr>
            <a:endParaRPr/>
          </a:p>
        </p:txBody>
      </p:sp>
      <p:sp>
        <p:nvSpPr>
          <p:cNvPr id="3" name="TextBox 3"/>
          <p:cNvSpPr txBox="1"/>
          <p:nvPr/>
        </p:nvSpPr>
        <p:spPr>
          <a:xfrm>
            <a:off x="1028700" y="1019175"/>
            <a:ext cx="8115300" cy="1228725"/>
          </a:xfrm>
          <a:prstGeom prst="rect">
            <a:avLst/>
          </a:prstGeom>
        </p:spPr>
        <p:txBody>
          <a:bodyPr lIns="0" tIns="0" rIns="0" bIns="0" rtlCol="0" anchor="t">
            <a:spAutoFit/>
          </a:bodyPr>
          <a:lstStyle/>
          <a:p>
            <a:pPr algn="l">
              <a:lnSpc>
                <a:spcPts val="9600"/>
              </a:lnSpc>
              <a:spcBef>
                <a:spcPct val="0"/>
              </a:spcBef>
            </a:pPr>
            <a:r>
              <a:rPr lang="en-US" sz="8000" b="1" spc="-80">
                <a:solidFill>
                  <a:srgbClr val="000000"/>
                </a:solidFill>
                <a:latin typeface="Fira Sans Medium"/>
                <a:ea typeface="Fira Sans Medium"/>
                <a:cs typeface="Fira Sans Medium"/>
                <a:sym typeface="Fira Sans Medium"/>
              </a:rPr>
              <a:t>ÇALIŞMA MANTIĞI</a:t>
            </a:r>
          </a:p>
        </p:txBody>
      </p:sp>
      <p:grpSp>
        <p:nvGrpSpPr>
          <p:cNvPr id="4" name="Group 4"/>
          <p:cNvGrpSpPr/>
          <p:nvPr/>
        </p:nvGrpSpPr>
        <p:grpSpPr>
          <a:xfrm>
            <a:off x="16799111" y="2687862"/>
            <a:ext cx="2977778" cy="2578770"/>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6" name="Group 6"/>
          <p:cNvGrpSpPr/>
          <p:nvPr/>
        </p:nvGrpSpPr>
        <p:grpSpPr>
          <a:xfrm>
            <a:off x="13660090" y="-135282"/>
            <a:ext cx="4201515" cy="363853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3243939" y="-956153"/>
            <a:ext cx="2481390" cy="214889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10" name="TextBox 10"/>
          <p:cNvSpPr txBox="1"/>
          <p:nvPr/>
        </p:nvSpPr>
        <p:spPr>
          <a:xfrm>
            <a:off x="286354" y="2567445"/>
            <a:ext cx="15124086" cy="8543925"/>
          </a:xfrm>
          <a:prstGeom prst="rect">
            <a:avLst/>
          </a:prstGeom>
        </p:spPr>
        <p:txBody>
          <a:bodyPr lIns="0" tIns="0" rIns="0" bIns="0" rtlCol="0" anchor="t">
            <a:spAutoFit/>
          </a:bodyPr>
          <a:lstStyle/>
          <a:p>
            <a:pPr algn="l">
              <a:lnSpc>
                <a:spcPts val="2999"/>
              </a:lnSpc>
              <a:spcBef>
                <a:spcPct val="0"/>
              </a:spcBef>
            </a:pPr>
            <a:r>
              <a:rPr lang="en-US" sz="2499" b="1">
                <a:solidFill>
                  <a:srgbClr val="000000"/>
                </a:solidFill>
                <a:latin typeface="Fira Sans Bold"/>
                <a:ea typeface="Fira Sans Bold"/>
                <a:cs typeface="Fira Sans Bold"/>
                <a:sym typeface="Fira Sans Bold"/>
              </a:rPr>
              <a:t>Başlangıç Durumu:</a:t>
            </a:r>
            <a:r>
              <a:rPr lang="en-US" sz="2499">
                <a:solidFill>
                  <a:srgbClr val="000000"/>
                </a:solidFill>
                <a:latin typeface="Fira Sans"/>
                <a:ea typeface="Fira Sans"/>
                <a:cs typeface="Fira Sans"/>
                <a:sym typeface="Fira Sans"/>
              </a:rPr>
              <a:t> Mountain Car ortamında, bir araç rastgele bir pozisyonda ve hızda, vadinin içinde başlar Durum uzayı (state space), iki temel bileşenden oluşur: Araç pozisyonu ,Araç hızı. Başlangıçta ajan, çevre hakkında hiçbir bilgiye sahip değildir ve rastgele hareketler yaparak öğrenmeye başlar.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Eylem Seçimi:</a:t>
            </a:r>
            <a:r>
              <a:rPr lang="en-US" sz="2499">
                <a:solidFill>
                  <a:srgbClr val="000000"/>
                </a:solidFill>
                <a:latin typeface="Fira Sans"/>
                <a:ea typeface="Fira Sans"/>
                <a:cs typeface="Fira Sans"/>
                <a:sym typeface="Fira Sans"/>
              </a:rPr>
              <a:t> Ajan (Actor), mevcut duruma (state) bağlı olarak üç farklı eylemden birini seçer: Eylemler, Actor tarafından PPO'nun kullandığı stokastik bir politika ile belirlenir. Bu politika, verilen durum için olasılıklara dayalı olarak eylem seçimi yapar. PPO'da policy clipping, politikanın güncellemeler sırasında çok fazla değişmesini önler, böylece daha stabil bir öğrenme süreci sağlanır. Entropi düzenlemesi ise ajanı keşfe teşvik eder, böylece yeni stratejiler öğrenme şansı artırılır.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Çevre: </a:t>
            </a:r>
            <a:r>
              <a:rPr lang="en-US" sz="2499">
                <a:solidFill>
                  <a:srgbClr val="000000"/>
                </a:solidFill>
                <a:latin typeface="Fira Sans"/>
                <a:ea typeface="Fira Sans"/>
                <a:cs typeface="Fira Sans"/>
                <a:sym typeface="Fira Sans"/>
              </a:rPr>
              <a:t>Araç seçilen eylemi gerçekleştirdikten sonra çevre, aracın yeni durumunu (s') ve ödülünü (r) döndürür:</a:t>
            </a:r>
          </a:p>
          <a:p>
            <a:pPr marL="539749" lvl="1" indent="-269875" algn="l">
              <a:lnSpc>
                <a:spcPts val="2999"/>
              </a:lnSpc>
              <a:spcBef>
                <a:spcPct val="0"/>
              </a:spcBef>
              <a:buFont typeface="Arial"/>
              <a:buChar char="•"/>
            </a:pPr>
            <a:r>
              <a:rPr lang="en-US" sz="2499">
                <a:solidFill>
                  <a:srgbClr val="000000"/>
                </a:solidFill>
                <a:latin typeface="Fira Sans"/>
                <a:ea typeface="Fira Sans"/>
                <a:cs typeface="Fira Sans"/>
                <a:sym typeface="Fira Sans"/>
              </a:rPr>
              <a:t>Pozitif ödül: Araç tepeye ulaştığında.</a:t>
            </a:r>
          </a:p>
          <a:p>
            <a:pPr marL="539749" lvl="1" indent="-269875" algn="l">
              <a:lnSpc>
                <a:spcPts val="2999"/>
              </a:lnSpc>
              <a:spcBef>
                <a:spcPct val="0"/>
              </a:spcBef>
              <a:buFont typeface="Arial"/>
              <a:buChar char="•"/>
            </a:pPr>
            <a:r>
              <a:rPr lang="en-US" sz="2499">
                <a:solidFill>
                  <a:srgbClr val="000000"/>
                </a:solidFill>
                <a:latin typeface="Fira Sans"/>
                <a:ea typeface="Fira Sans"/>
                <a:cs typeface="Fira Sans"/>
                <a:sym typeface="Fira Sans"/>
              </a:rPr>
              <a:t>Negatif ödül: Hedefe ulaşmadan çok uzun süre harcandığında veya yetersiz hareket yapıldığında.</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r>
              <a:rPr lang="en-US" sz="2499" b="1">
                <a:solidFill>
                  <a:srgbClr val="000000"/>
                </a:solidFill>
                <a:latin typeface="Fira Sans Bold"/>
                <a:ea typeface="Fira Sans Bold"/>
                <a:cs typeface="Fira Sans Bold"/>
                <a:sym typeface="Fira Sans Bold"/>
              </a:rPr>
              <a:t>Deney Kaydı:</a:t>
            </a:r>
            <a:r>
              <a:rPr lang="en-US" sz="2499">
                <a:solidFill>
                  <a:srgbClr val="000000"/>
                </a:solidFill>
                <a:latin typeface="Fira Sans"/>
                <a:ea typeface="Fira Sans"/>
                <a:cs typeface="Fira Sans"/>
                <a:sym typeface="Fira Sans"/>
              </a:rPr>
              <a:t> Her adımda meydana gelen geçiş bilgileri, (s, a, r, s') formatında kaydedilir. Bu geçişler, PPO'nun advantage function hesaplaması için kullanılır. Advantage Function, ajan tarafından yapılan bir eylemin, mevcut politikaya kıyasla ne kadar iyi olduğunu ölçer.</a:t>
            </a: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a:p>
            <a:pPr algn="l">
              <a:lnSpc>
                <a:spcPts val="2999"/>
              </a:lnSpc>
              <a:spcBef>
                <a:spcPct val="0"/>
              </a:spcBef>
            </a:pPr>
            <a:endParaRPr lang="en-US" sz="2499">
              <a:solidFill>
                <a:srgbClr val="000000"/>
              </a:solidFill>
              <a:latin typeface="Fira Sans"/>
              <a:ea typeface="Fira Sans"/>
              <a:cs typeface="Fira Sans"/>
              <a:sym typeface="Fir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44983" y="390133"/>
            <a:ext cx="11198033" cy="8739206"/>
          </a:xfrm>
          <a:custGeom>
            <a:avLst/>
            <a:gdLst/>
            <a:ahLst/>
            <a:cxnLst/>
            <a:rect l="l" t="t" r="r" b="b"/>
            <a:pathLst>
              <a:path w="11198033" h="8739206">
                <a:moveTo>
                  <a:pt x="0" y="0"/>
                </a:moveTo>
                <a:lnTo>
                  <a:pt x="11198034" y="0"/>
                </a:lnTo>
                <a:lnTo>
                  <a:pt x="11198034" y="8739206"/>
                </a:lnTo>
                <a:lnTo>
                  <a:pt x="0" y="8739206"/>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8077200" y="4759736"/>
            <a:ext cx="4477440" cy="1238250"/>
          </a:xfrm>
          <a:prstGeom prst="rect">
            <a:avLst/>
          </a:prstGeom>
        </p:spPr>
        <p:txBody>
          <a:bodyPr wrap="square" lIns="0" tIns="0" rIns="0" bIns="0" rtlCol="0" anchor="t">
            <a:spAutoFit/>
          </a:bodyPr>
          <a:lstStyle/>
          <a:p>
            <a:pPr algn="ctr">
              <a:lnSpc>
                <a:spcPts val="9743"/>
              </a:lnSpc>
              <a:spcBef>
                <a:spcPct val="0"/>
              </a:spcBef>
            </a:pPr>
            <a:r>
              <a:rPr lang="en-US" sz="8119" b="1" dirty="0">
                <a:solidFill>
                  <a:srgbClr val="000000"/>
                </a:solidFill>
                <a:latin typeface="Fira Sans Medium"/>
                <a:ea typeface="Fira Sans Medium"/>
                <a:cs typeface="Fira Sans Medium"/>
                <a:sym typeface="Fira Sans Medium"/>
              </a:rPr>
              <a:t>DQL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73776" y="723900"/>
            <a:ext cx="5696771" cy="8523740"/>
          </a:xfrm>
          <a:custGeom>
            <a:avLst/>
            <a:gdLst/>
            <a:ahLst/>
            <a:cxnLst/>
            <a:rect l="l" t="t" r="r" b="b"/>
            <a:pathLst>
              <a:path w="5696771" h="8523740">
                <a:moveTo>
                  <a:pt x="0" y="0"/>
                </a:moveTo>
                <a:lnTo>
                  <a:pt x="5696771" y="0"/>
                </a:lnTo>
                <a:lnTo>
                  <a:pt x="5696771" y="8523740"/>
                </a:lnTo>
                <a:lnTo>
                  <a:pt x="0" y="8523740"/>
                </a:lnTo>
                <a:lnTo>
                  <a:pt x="0" y="0"/>
                </a:lnTo>
                <a:close/>
              </a:path>
            </a:pathLst>
          </a:custGeom>
          <a:blipFill>
            <a:blip r:embed="rId2"/>
            <a:stretch>
              <a:fillRect/>
            </a:stretch>
          </a:blipFill>
        </p:spPr>
        <p:txBody>
          <a:bodyPr/>
          <a:lstStyle/>
          <a:p>
            <a:endParaRPr lang="tr-TR"/>
          </a:p>
        </p:txBody>
      </p:sp>
      <p:sp>
        <p:nvSpPr>
          <p:cNvPr id="3" name="Freeform 3"/>
          <p:cNvSpPr/>
          <p:nvPr/>
        </p:nvSpPr>
        <p:spPr>
          <a:xfrm>
            <a:off x="10617454" y="1028700"/>
            <a:ext cx="4940796" cy="7537235"/>
          </a:xfrm>
          <a:custGeom>
            <a:avLst/>
            <a:gdLst/>
            <a:ahLst/>
            <a:cxnLst/>
            <a:rect l="l" t="t" r="r" b="b"/>
            <a:pathLst>
              <a:path w="4940796" h="7537235">
                <a:moveTo>
                  <a:pt x="0" y="0"/>
                </a:moveTo>
                <a:lnTo>
                  <a:pt x="4940796" y="0"/>
                </a:lnTo>
                <a:lnTo>
                  <a:pt x="4940796" y="7537235"/>
                </a:lnTo>
                <a:lnTo>
                  <a:pt x="0" y="7537235"/>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3505200" y="3314700"/>
            <a:ext cx="3378810" cy="1243930"/>
          </a:xfrm>
          <a:prstGeom prst="rect">
            <a:avLst/>
          </a:prstGeom>
        </p:spPr>
        <p:txBody>
          <a:bodyPr wrap="square" lIns="0" tIns="0" rIns="0" bIns="0" rtlCol="0" anchor="t">
            <a:spAutoFit/>
          </a:bodyPr>
          <a:lstStyle/>
          <a:p>
            <a:pPr algn="ctr">
              <a:lnSpc>
                <a:spcPts val="9743"/>
              </a:lnSpc>
              <a:spcBef>
                <a:spcPct val="0"/>
              </a:spcBef>
            </a:pPr>
            <a:r>
              <a:rPr lang="en-US" sz="8119" b="1" dirty="0">
                <a:solidFill>
                  <a:srgbClr val="000000"/>
                </a:solidFill>
                <a:latin typeface="Fira Sans Medium"/>
                <a:ea typeface="Fira Sans Medium"/>
                <a:cs typeface="Fira Sans Medium"/>
                <a:sym typeface="Fira Sans Medium"/>
              </a:rPr>
              <a:t>PPO</a:t>
            </a:r>
          </a:p>
        </p:txBody>
      </p:sp>
      <p:sp>
        <p:nvSpPr>
          <p:cNvPr id="5" name="TextBox 5"/>
          <p:cNvSpPr txBox="1"/>
          <p:nvPr/>
        </p:nvSpPr>
        <p:spPr>
          <a:xfrm>
            <a:off x="12455299" y="1865992"/>
            <a:ext cx="2175101" cy="1238250"/>
          </a:xfrm>
          <a:prstGeom prst="rect">
            <a:avLst/>
          </a:prstGeom>
        </p:spPr>
        <p:txBody>
          <a:bodyPr wrap="square" lIns="0" tIns="0" rIns="0" bIns="0" rtlCol="0" anchor="t">
            <a:spAutoFit/>
          </a:bodyPr>
          <a:lstStyle/>
          <a:p>
            <a:pPr algn="ctr">
              <a:lnSpc>
                <a:spcPts val="9743"/>
              </a:lnSpc>
              <a:spcBef>
                <a:spcPct val="0"/>
              </a:spcBef>
            </a:pPr>
            <a:r>
              <a:rPr lang="en-US" sz="8119" b="1" dirty="0">
                <a:solidFill>
                  <a:srgbClr val="000000"/>
                </a:solidFill>
                <a:latin typeface="Fira Sans Medium"/>
                <a:ea typeface="Fira Sans Medium"/>
                <a:cs typeface="Fira Sans Medium"/>
                <a:sym typeface="Fira Sans Medium"/>
              </a:rPr>
              <a:t>A2C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588772" y="592421"/>
            <a:ext cx="16670528" cy="8376940"/>
          </a:xfrm>
          <a:custGeom>
            <a:avLst/>
            <a:gdLst/>
            <a:ahLst/>
            <a:cxnLst/>
            <a:rect l="l" t="t" r="r" b="b"/>
            <a:pathLst>
              <a:path w="16670528" h="8376940">
                <a:moveTo>
                  <a:pt x="0" y="0"/>
                </a:moveTo>
                <a:lnTo>
                  <a:pt x="16670528" y="0"/>
                </a:lnTo>
                <a:lnTo>
                  <a:pt x="16670528" y="8376940"/>
                </a:lnTo>
                <a:lnTo>
                  <a:pt x="0" y="8376940"/>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158274" y="2096130"/>
            <a:ext cx="14766990" cy="6094740"/>
          </a:xfrm>
          <a:custGeom>
            <a:avLst/>
            <a:gdLst/>
            <a:ahLst/>
            <a:cxnLst/>
            <a:rect l="l" t="t" r="r" b="b"/>
            <a:pathLst>
              <a:path w="14766990" h="6094740">
                <a:moveTo>
                  <a:pt x="0" y="0"/>
                </a:moveTo>
                <a:lnTo>
                  <a:pt x="14766990" y="0"/>
                </a:lnTo>
                <a:lnTo>
                  <a:pt x="14766990" y="6094740"/>
                </a:lnTo>
                <a:lnTo>
                  <a:pt x="0" y="60947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TextBox 3"/>
          <p:cNvSpPr txBox="1"/>
          <p:nvPr/>
        </p:nvSpPr>
        <p:spPr>
          <a:xfrm>
            <a:off x="2238949" y="2609588"/>
            <a:ext cx="12634407" cy="8450580"/>
          </a:xfrm>
          <a:prstGeom prst="rect">
            <a:avLst/>
          </a:prstGeom>
        </p:spPr>
        <p:txBody>
          <a:bodyPr lIns="0" tIns="0" rIns="0" bIns="0" rtlCol="0" anchor="t">
            <a:spAutoFit/>
          </a:bodyPr>
          <a:lstStyle/>
          <a:p>
            <a:pPr algn="l">
              <a:lnSpc>
                <a:spcPts val="4760"/>
              </a:lnSpc>
              <a:spcBef>
                <a:spcPct val="0"/>
              </a:spcBef>
            </a:pPr>
            <a:r>
              <a:rPr lang="en-US" sz="3400" b="1">
                <a:solidFill>
                  <a:srgbClr val="000000"/>
                </a:solidFill>
                <a:latin typeface="Fira Sans Bold"/>
                <a:ea typeface="Fira Sans Bold"/>
                <a:cs typeface="Fira Sans Bold"/>
                <a:sym typeface="Fira Sans Bold"/>
              </a:rPr>
              <a:t>Aksiyonlar (Action Space)</a:t>
            </a:r>
          </a:p>
          <a:p>
            <a:pPr algn="l">
              <a:lnSpc>
                <a:spcPts val="4480"/>
              </a:lnSpc>
              <a:spcBef>
                <a:spcPct val="0"/>
              </a:spcBef>
            </a:pPr>
            <a:endParaRPr lang="en-US" sz="3400" b="1">
              <a:solidFill>
                <a:srgbClr val="000000"/>
              </a:solidFill>
              <a:latin typeface="Fira Sans Bold"/>
              <a:ea typeface="Fira Sans Bold"/>
              <a:cs typeface="Fira Sans Bold"/>
              <a:sym typeface="Fira Sans Bold"/>
            </a:endParaRPr>
          </a:p>
          <a:p>
            <a:pPr algn="l">
              <a:lnSpc>
                <a:spcPts val="4480"/>
              </a:lnSpc>
              <a:spcBef>
                <a:spcPct val="0"/>
              </a:spcBef>
            </a:pPr>
            <a:r>
              <a:rPr lang="en-US" sz="3200" b="1">
                <a:solidFill>
                  <a:srgbClr val="000000"/>
                </a:solidFill>
                <a:latin typeface="Fira Sans Bold"/>
                <a:ea typeface="Fira Sans Bold"/>
                <a:cs typeface="Fira Sans Bold"/>
                <a:sym typeface="Fira Sans Bold"/>
              </a:rPr>
              <a:t>Mountain Car probleminin aksiyon uzayı ayrık bir uzaydır ve aşağıdaki üç aksiyondan birini seçme olanağı sunar:</a:t>
            </a:r>
          </a:p>
          <a:p>
            <a:pPr algn="l">
              <a:lnSpc>
                <a:spcPts val="4480"/>
              </a:lnSpc>
            </a:pPr>
            <a:endParaRPr lang="en-US" sz="3200" b="1">
              <a:solidFill>
                <a:srgbClr val="000000"/>
              </a:solidFill>
              <a:latin typeface="Fira Sans Bold"/>
              <a:ea typeface="Fira Sans Bold"/>
              <a:cs typeface="Fira Sans Bold"/>
              <a:sym typeface="Fira Sans Bold"/>
            </a:endParaRPr>
          </a:p>
          <a:p>
            <a:pPr marL="690882" lvl="1" indent="-345441" algn="l">
              <a:lnSpc>
                <a:spcPts val="4480"/>
              </a:lnSpc>
              <a:buFont typeface="Arial"/>
              <a:buChar char="•"/>
            </a:pPr>
            <a:r>
              <a:rPr lang="en-US" sz="3200">
                <a:solidFill>
                  <a:srgbClr val="000000"/>
                </a:solidFill>
                <a:latin typeface="Fira Sans"/>
                <a:ea typeface="Fira Sans"/>
                <a:cs typeface="Fira Sans"/>
                <a:sym typeface="Fira Sans"/>
              </a:rPr>
              <a:t>Sola git (Action = 0)</a:t>
            </a:r>
          </a:p>
          <a:p>
            <a:pPr marL="690882" lvl="1" indent="-345441" algn="l">
              <a:lnSpc>
                <a:spcPts val="4480"/>
              </a:lnSpc>
              <a:buFont typeface="Arial"/>
              <a:buChar char="•"/>
            </a:pPr>
            <a:r>
              <a:rPr lang="en-US" sz="3200">
                <a:solidFill>
                  <a:srgbClr val="000000"/>
                </a:solidFill>
                <a:latin typeface="Fira Sans"/>
                <a:ea typeface="Fira Sans"/>
                <a:cs typeface="Fira Sans"/>
                <a:sym typeface="Fira Sans"/>
              </a:rPr>
              <a:t>Hiçbir şey yapma (Action = 1)</a:t>
            </a:r>
          </a:p>
          <a:p>
            <a:pPr marL="690882" lvl="1" indent="-345441" algn="l">
              <a:lnSpc>
                <a:spcPts val="4480"/>
              </a:lnSpc>
              <a:buFont typeface="Arial"/>
              <a:buChar char="•"/>
            </a:pPr>
            <a:r>
              <a:rPr lang="en-US" sz="3200">
                <a:solidFill>
                  <a:srgbClr val="000000"/>
                </a:solidFill>
                <a:latin typeface="Fira Sans"/>
                <a:ea typeface="Fira Sans"/>
                <a:cs typeface="Fira Sans"/>
                <a:sym typeface="Fira Sans"/>
              </a:rPr>
              <a:t>Sağa git (Action = 2)</a:t>
            </a:r>
          </a:p>
          <a:p>
            <a:pPr algn="l">
              <a:lnSpc>
                <a:spcPts val="4480"/>
              </a:lnSpc>
            </a:pPr>
            <a:endParaRPr lang="en-US" sz="3200">
              <a:solidFill>
                <a:srgbClr val="000000"/>
              </a:solidFill>
              <a:latin typeface="Fira Sans"/>
              <a:ea typeface="Fira Sans"/>
              <a:cs typeface="Fira Sans"/>
              <a:sym typeface="Fira Sans"/>
            </a:endParaRPr>
          </a:p>
          <a:p>
            <a:pPr algn="l">
              <a:lnSpc>
                <a:spcPts val="4480"/>
              </a:lnSpc>
            </a:pPr>
            <a:endParaRPr lang="en-US" sz="3200">
              <a:solidFill>
                <a:srgbClr val="000000"/>
              </a:solidFill>
              <a:latin typeface="Fira Sans"/>
              <a:ea typeface="Fira Sans"/>
              <a:cs typeface="Fira Sans"/>
              <a:sym typeface="Fira Sans"/>
            </a:endParaRPr>
          </a:p>
          <a:p>
            <a:pPr algn="l">
              <a:lnSpc>
                <a:spcPts val="4480"/>
              </a:lnSpc>
            </a:pPr>
            <a:endParaRPr lang="en-US" sz="3200">
              <a:solidFill>
                <a:srgbClr val="000000"/>
              </a:solidFill>
              <a:latin typeface="Fira Sans"/>
              <a:ea typeface="Fira Sans"/>
              <a:cs typeface="Fira Sans"/>
              <a:sym typeface="Fira Sans"/>
            </a:endParaRPr>
          </a:p>
          <a:p>
            <a:pPr algn="l">
              <a:lnSpc>
                <a:spcPts val="4480"/>
              </a:lnSpc>
            </a:pPr>
            <a:endParaRPr lang="en-US" sz="3200">
              <a:solidFill>
                <a:srgbClr val="000000"/>
              </a:solidFill>
              <a:latin typeface="Fira Sans"/>
              <a:ea typeface="Fira Sans"/>
              <a:cs typeface="Fira Sans"/>
              <a:sym typeface="Fira Sans"/>
            </a:endParaRPr>
          </a:p>
          <a:p>
            <a:pPr algn="l">
              <a:lnSpc>
                <a:spcPts val="4480"/>
              </a:lnSpc>
            </a:pPr>
            <a:endParaRPr lang="en-US" sz="3200">
              <a:solidFill>
                <a:srgbClr val="000000"/>
              </a:solidFill>
              <a:latin typeface="Fira Sans"/>
              <a:ea typeface="Fira Sans"/>
              <a:cs typeface="Fira Sans"/>
              <a:sym typeface="Fira Sans"/>
            </a:endParaRPr>
          </a:p>
          <a:p>
            <a:pPr algn="l">
              <a:lnSpc>
                <a:spcPts val="4480"/>
              </a:lnSpc>
            </a:pPr>
            <a:endParaRPr lang="en-US" sz="3200">
              <a:solidFill>
                <a:srgbClr val="000000"/>
              </a:solidFill>
              <a:latin typeface="Fira Sans"/>
              <a:ea typeface="Fira Sans"/>
              <a:cs typeface="Fira Sans"/>
              <a:sym typeface="Fira Sans"/>
            </a:endParaRPr>
          </a:p>
          <a:p>
            <a:pPr algn="l">
              <a:lnSpc>
                <a:spcPts val="4480"/>
              </a:lnSpc>
              <a:spcBef>
                <a:spcPct val="0"/>
              </a:spcBef>
            </a:pPr>
            <a:endParaRPr lang="en-US" sz="3200">
              <a:solidFill>
                <a:srgbClr val="000000"/>
              </a:solidFill>
              <a:latin typeface="Fira Sans"/>
              <a:ea typeface="Fira Sans"/>
              <a:cs typeface="Fira Sans"/>
              <a:sym typeface="Fira Sans"/>
            </a:endParaRPr>
          </a:p>
        </p:txBody>
      </p:sp>
      <p:grpSp>
        <p:nvGrpSpPr>
          <p:cNvPr id="4" name="Group 4"/>
          <p:cNvGrpSpPr/>
          <p:nvPr/>
        </p:nvGrpSpPr>
        <p:grpSpPr>
          <a:xfrm>
            <a:off x="17335079" y="2826176"/>
            <a:ext cx="2977778" cy="2578770"/>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tr-TR"/>
            </a:p>
          </p:txBody>
        </p:sp>
      </p:grpSp>
      <p:grpSp>
        <p:nvGrpSpPr>
          <p:cNvPr id="6" name="Group 6"/>
          <p:cNvGrpSpPr/>
          <p:nvPr/>
        </p:nvGrpSpPr>
        <p:grpSpPr>
          <a:xfrm>
            <a:off x="14196057" y="3032"/>
            <a:ext cx="4201515" cy="363853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8" name="Group 8"/>
          <p:cNvGrpSpPr/>
          <p:nvPr/>
        </p:nvGrpSpPr>
        <p:grpSpPr>
          <a:xfrm>
            <a:off x="13779906" y="-817838"/>
            <a:ext cx="2481390" cy="214889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
        <p:nvSpPr>
          <p:cNvPr id="6" name="TextBox 6"/>
          <p:cNvSpPr txBox="1"/>
          <p:nvPr/>
        </p:nvSpPr>
        <p:spPr>
          <a:xfrm>
            <a:off x="1028700" y="4081194"/>
            <a:ext cx="5769184" cy="1285875"/>
          </a:xfrm>
          <a:prstGeom prst="rect">
            <a:avLst/>
          </a:prstGeom>
        </p:spPr>
        <p:txBody>
          <a:bodyPr lIns="0" tIns="0" rIns="0" bIns="0" rtlCol="0" anchor="t">
            <a:spAutoFit/>
          </a:bodyPr>
          <a:lstStyle/>
          <a:p>
            <a:pPr marL="0" lvl="0" indent="0" algn="l">
              <a:lnSpc>
                <a:spcPts val="10199"/>
              </a:lnSpc>
              <a:spcBef>
                <a:spcPct val="0"/>
              </a:spcBef>
            </a:pPr>
            <a:r>
              <a:rPr lang="en-US" sz="8499" b="1" spc="-84">
                <a:solidFill>
                  <a:srgbClr val="F4F4F4"/>
                </a:solidFill>
                <a:latin typeface="Fira Sans Medium"/>
                <a:ea typeface="Fira Sans Medium"/>
                <a:cs typeface="Fira Sans Medium"/>
                <a:sym typeface="Fira Sans Medium"/>
              </a:rPr>
              <a:t>CAR RACING</a:t>
            </a:r>
          </a:p>
        </p:txBody>
      </p:sp>
      <p:grpSp>
        <p:nvGrpSpPr>
          <p:cNvPr id="7" name="Group 7"/>
          <p:cNvGrpSpPr/>
          <p:nvPr/>
        </p:nvGrpSpPr>
        <p:grpSpPr>
          <a:xfrm>
            <a:off x="9448352" y="1503325"/>
            <a:ext cx="6565984" cy="7186345"/>
            <a:chOff x="0" y="0"/>
            <a:chExt cx="4953473" cy="5421482"/>
          </a:xfrm>
        </p:grpSpPr>
        <p:sp>
          <p:nvSpPr>
            <p:cNvPr id="8" name="Freeform 8"/>
            <p:cNvSpPr/>
            <p:nvPr/>
          </p:nvSpPr>
          <p:spPr>
            <a:xfrm>
              <a:off x="0" y="0"/>
              <a:ext cx="4953473" cy="5421482"/>
            </a:xfrm>
            <a:custGeom>
              <a:avLst/>
              <a:gdLst/>
              <a:ahLst/>
              <a:cxnLst/>
              <a:rect l="l" t="t" r="r" b="b"/>
              <a:pathLst>
                <a:path w="4953473" h="5421482">
                  <a:moveTo>
                    <a:pt x="35373" y="0"/>
                  </a:moveTo>
                  <a:lnTo>
                    <a:pt x="4918100" y="0"/>
                  </a:lnTo>
                  <a:cubicBezTo>
                    <a:pt x="4927482" y="0"/>
                    <a:pt x="4936479" y="3727"/>
                    <a:pt x="4943113" y="10360"/>
                  </a:cubicBezTo>
                  <a:cubicBezTo>
                    <a:pt x="4949746" y="16994"/>
                    <a:pt x="4953473" y="25991"/>
                    <a:pt x="4953473" y="35373"/>
                  </a:cubicBezTo>
                  <a:lnTo>
                    <a:pt x="4953473" y="5386109"/>
                  </a:lnTo>
                  <a:cubicBezTo>
                    <a:pt x="4953473" y="5395490"/>
                    <a:pt x="4949746" y="5404488"/>
                    <a:pt x="4943113" y="5411121"/>
                  </a:cubicBezTo>
                  <a:cubicBezTo>
                    <a:pt x="4936479" y="5417755"/>
                    <a:pt x="4927482" y="5421482"/>
                    <a:pt x="4918100" y="5421482"/>
                  </a:cubicBezTo>
                  <a:lnTo>
                    <a:pt x="35373" y="5421482"/>
                  </a:lnTo>
                  <a:cubicBezTo>
                    <a:pt x="25991" y="5421482"/>
                    <a:pt x="16994" y="5417755"/>
                    <a:pt x="10360" y="5411121"/>
                  </a:cubicBezTo>
                  <a:cubicBezTo>
                    <a:pt x="3727" y="5404488"/>
                    <a:pt x="0" y="5395490"/>
                    <a:pt x="0" y="5386109"/>
                  </a:cubicBezTo>
                  <a:lnTo>
                    <a:pt x="0" y="35373"/>
                  </a:lnTo>
                  <a:cubicBezTo>
                    <a:pt x="0" y="25991"/>
                    <a:pt x="3727" y="16994"/>
                    <a:pt x="10360" y="10360"/>
                  </a:cubicBezTo>
                  <a:cubicBezTo>
                    <a:pt x="16994" y="3727"/>
                    <a:pt x="25991" y="0"/>
                    <a:pt x="35373" y="0"/>
                  </a:cubicBezTo>
                  <a:close/>
                </a:path>
              </a:pathLst>
            </a:custGeom>
            <a:solidFill>
              <a:srgbClr val="F4F4F4"/>
            </a:solidFill>
            <a:ln cap="rnd">
              <a:noFill/>
              <a:prstDash val="sysDot"/>
              <a:round/>
            </a:ln>
          </p:spPr>
          <p:txBody>
            <a:bodyPr/>
            <a:lstStyle/>
            <a:p>
              <a:endParaRPr lang="tr-TR"/>
            </a:p>
          </p:txBody>
        </p:sp>
        <p:sp>
          <p:nvSpPr>
            <p:cNvPr id="9" name="TextBox 9"/>
            <p:cNvSpPr txBox="1"/>
            <p:nvPr/>
          </p:nvSpPr>
          <p:spPr>
            <a:xfrm>
              <a:off x="0" y="-47625"/>
              <a:ext cx="4953473" cy="5469107"/>
            </a:xfrm>
            <a:prstGeom prst="rect">
              <a:avLst/>
            </a:prstGeom>
          </p:spPr>
          <p:txBody>
            <a:bodyPr lIns="254000" tIns="254000" rIns="254000" bIns="254000" rtlCol="0" anchor="ctr"/>
            <a:lstStyle/>
            <a:p>
              <a:pPr algn="l">
                <a:lnSpc>
                  <a:spcPts val="3779"/>
                </a:lnSpc>
              </a:pPr>
              <a:r>
                <a:rPr lang="en-US" sz="2699">
                  <a:solidFill>
                    <a:srgbClr val="000000"/>
                  </a:solidFill>
                  <a:latin typeface="Fira Sans"/>
                  <a:ea typeface="Fira Sans"/>
                  <a:cs typeface="Fira Sans"/>
                  <a:sym typeface="Fira Sans"/>
                </a:rPr>
                <a:t>CAR racing probleminin amacı, aracı pistte mümkün olduğunca hızlı ve hatasız bir şekilde ilerletmek, bu süreçte maksimum ödül kazanmaktır. Ajan, yukarıdan görünüşlü bir pist haritasını algılar ve aracın hareketlerini direksiyon, gaz ve fren kontrolleriyle yönlendirir. Başarılı ilerleme ödüllendirilirken, pistten çıkma veya çarpma gibi durumlar cezalandırılır. Problemin zorlukları arasında aracın doğru bir şekilde kontrol edilmesi, pistte kalınması ve stratejik kararlar alınması yer alır.</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796244" y="845223"/>
            <a:ext cx="16463056" cy="7737636"/>
          </a:xfrm>
          <a:custGeom>
            <a:avLst/>
            <a:gdLst/>
            <a:ahLst/>
            <a:cxnLst/>
            <a:rect l="l" t="t" r="r" b="b"/>
            <a:pathLst>
              <a:path w="16463056" h="7737636">
                <a:moveTo>
                  <a:pt x="0" y="0"/>
                </a:moveTo>
                <a:lnTo>
                  <a:pt x="16463056" y="0"/>
                </a:lnTo>
                <a:lnTo>
                  <a:pt x="16463056" y="7737637"/>
                </a:lnTo>
                <a:lnTo>
                  <a:pt x="0" y="7737637"/>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535968" y="180023"/>
            <a:ext cx="17752032" cy="1068451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Fira Sans Bold"/>
                <a:ea typeface="Fira Sans Bold"/>
                <a:cs typeface="Fira Sans Bold"/>
                <a:sym typeface="Fira Sans Bold"/>
              </a:rPr>
              <a:t>Car Racing Aksiyonlar (Action Space)</a:t>
            </a:r>
          </a:p>
          <a:p>
            <a:pPr algn="l">
              <a:lnSpc>
                <a:spcPts val="4200"/>
              </a:lnSpc>
            </a:pPr>
            <a:r>
              <a:rPr lang="en-US" sz="3000" b="1">
                <a:solidFill>
                  <a:srgbClr val="000000"/>
                </a:solidFill>
                <a:latin typeface="Fira Sans Bold"/>
                <a:ea typeface="Fira Sans Bold"/>
                <a:cs typeface="Fira Sans Bold"/>
                <a:sym typeface="Fira Sans Bold"/>
              </a:rPr>
              <a:t>Aksiyonlar üç kontrol parametresinden oluşur:</a:t>
            </a:r>
          </a:p>
          <a:p>
            <a:pPr marL="647703" lvl="1" indent="-323852" algn="l">
              <a:lnSpc>
                <a:spcPts val="4200"/>
              </a:lnSpc>
              <a:buFont typeface="Arial"/>
              <a:buChar char="•"/>
            </a:pPr>
            <a:r>
              <a:rPr lang="en-US" sz="3000" b="1">
                <a:solidFill>
                  <a:srgbClr val="000000"/>
                </a:solidFill>
                <a:latin typeface="Fira Sans Bold"/>
                <a:ea typeface="Fira Sans Bold"/>
                <a:cs typeface="Fira Sans Bold"/>
                <a:sym typeface="Fira Sans Bold"/>
              </a:rPr>
              <a:t>Direksiyon Kontrolü :</a:t>
            </a:r>
            <a:r>
              <a:rPr lang="en-US" sz="3000">
                <a:solidFill>
                  <a:srgbClr val="000000"/>
                </a:solidFill>
                <a:latin typeface="Fira Sans Light"/>
                <a:ea typeface="Fira Sans Light"/>
                <a:cs typeface="Fira Sans Light"/>
                <a:sym typeface="Fira Sans Light"/>
              </a:rPr>
              <a:t>Aracın sağa veya sola dönmesini sağlar. Sürekli bir değer alır:</a:t>
            </a:r>
          </a:p>
          <a:p>
            <a:pPr algn="l">
              <a:lnSpc>
                <a:spcPts val="4200"/>
              </a:lnSpc>
            </a:pPr>
            <a:r>
              <a:rPr lang="en-US" sz="3000">
                <a:solidFill>
                  <a:srgbClr val="000000"/>
                </a:solidFill>
                <a:latin typeface="Fira Sans Light"/>
                <a:ea typeface="Fira Sans Light"/>
                <a:cs typeface="Fira Sans Light"/>
                <a:sym typeface="Fira Sans Light"/>
              </a:rPr>
              <a:t>           Sınırları: -0.1 ≤ x ≤ 0.1 </a:t>
            </a:r>
          </a:p>
          <a:p>
            <a:pPr algn="l">
              <a:lnSpc>
                <a:spcPts val="4200"/>
              </a:lnSpc>
            </a:pPr>
            <a:r>
              <a:rPr lang="en-US" sz="3000">
                <a:solidFill>
                  <a:srgbClr val="000000"/>
                </a:solidFill>
                <a:latin typeface="Fira Sans Light"/>
                <a:ea typeface="Fira Sans Light"/>
                <a:cs typeface="Fira Sans Light"/>
                <a:sym typeface="Fira Sans Light"/>
              </a:rPr>
              <a:t>            -1.0: Maksimum sola dönüş.</a:t>
            </a:r>
          </a:p>
          <a:p>
            <a:pPr algn="l">
              <a:lnSpc>
                <a:spcPts val="4200"/>
              </a:lnSpc>
            </a:pPr>
            <a:r>
              <a:rPr lang="en-US" sz="3000">
                <a:solidFill>
                  <a:srgbClr val="000000"/>
                </a:solidFill>
                <a:latin typeface="Fira Sans Light"/>
                <a:ea typeface="Fira Sans Light"/>
                <a:cs typeface="Fira Sans Light"/>
                <a:sym typeface="Fira Sans Light"/>
              </a:rPr>
              <a:t>             1.0: Maksimum sağa dönüş.</a:t>
            </a:r>
          </a:p>
          <a:p>
            <a:pPr algn="l">
              <a:lnSpc>
                <a:spcPts val="4200"/>
              </a:lnSpc>
            </a:pPr>
            <a:r>
              <a:rPr lang="en-US" sz="3000">
                <a:solidFill>
                  <a:srgbClr val="000000"/>
                </a:solidFill>
                <a:latin typeface="Fira Sans Light"/>
                <a:ea typeface="Fira Sans Light"/>
                <a:cs typeface="Fira Sans Light"/>
                <a:sym typeface="Fira Sans Light"/>
              </a:rPr>
              <a:t>             0.0: Düz sürüş.</a:t>
            </a:r>
          </a:p>
          <a:p>
            <a:pPr marL="647703" lvl="1" indent="-323852" algn="l">
              <a:lnSpc>
                <a:spcPts val="4200"/>
              </a:lnSpc>
              <a:buFont typeface="Arial"/>
              <a:buChar char="•"/>
            </a:pPr>
            <a:r>
              <a:rPr lang="en-US" sz="3000" b="1">
                <a:solidFill>
                  <a:srgbClr val="000000"/>
                </a:solidFill>
                <a:latin typeface="Fira Sans Bold"/>
                <a:ea typeface="Fira Sans Bold"/>
                <a:cs typeface="Fira Sans Bold"/>
                <a:sym typeface="Fira Sans Bold"/>
              </a:rPr>
              <a:t>Gaz Kontrolü :</a:t>
            </a:r>
            <a:r>
              <a:rPr lang="en-US" sz="3000">
                <a:solidFill>
                  <a:srgbClr val="000000"/>
                </a:solidFill>
                <a:latin typeface="Fira Sans Light"/>
                <a:ea typeface="Fira Sans Light"/>
                <a:cs typeface="Fira Sans Light"/>
                <a:sym typeface="Fira Sans Light"/>
              </a:rPr>
              <a:t> Aracın ileri hızlanmasını sağlar. Sürekli bir değer alır:</a:t>
            </a:r>
          </a:p>
          <a:p>
            <a:pPr algn="l">
              <a:lnSpc>
                <a:spcPts val="4200"/>
              </a:lnSpc>
            </a:pPr>
            <a:r>
              <a:rPr lang="en-US" sz="3000">
                <a:solidFill>
                  <a:srgbClr val="000000"/>
                </a:solidFill>
                <a:latin typeface="Fira Sans Light"/>
                <a:ea typeface="Fira Sans Light"/>
                <a:cs typeface="Fira Sans Light"/>
                <a:sym typeface="Fira Sans Light"/>
              </a:rPr>
              <a:t>            Sınırları: 0.0≤ x ≤1.0</a:t>
            </a:r>
          </a:p>
          <a:p>
            <a:pPr algn="l">
              <a:lnSpc>
                <a:spcPts val="4200"/>
              </a:lnSpc>
            </a:pPr>
            <a:r>
              <a:rPr lang="en-US" sz="3000">
                <a:solidFill>
                  <a:srgbClr val="000000"/>
                </a:solidFill>
                <a:latin typeface="Fira Sans Light"/>
                <a:ea typeface="Fira Sans Light"/>
                <a:cs typeface="Fira Sans Light"/>
                <a:sym typeface="Fira Sans Light"/>
              </a:rPr>
              <a:t>              0.0: Gaz verilmez.</a:t>
            </a:r>
          </a:p>
          <a:p>
            <a:pPr algn="l">
              <a:lnSpc>
                <a:spcPts val="4200"/>
              </a:lnSpc>
            </a:pPr>
            <a:r>
              <a:rPr lang="en-US" sz="3000">
                <a:solidFill>
                  <a:srgbClr val="000000"/>
                </a:solidFill>
                <a:latin typeface="Fira Sans Light"/>
                <a:ea typeface="Fira Sans Light"/>
                <a:cs typeface="Fira Sans Light"/>
                <a:sym typeface="Fira Sans Light"/>
              </a:rPr>
              <a:t>              1.0: Maksimum hızlanma.</a:t>
            </a:r>
          </a:p>
          <a:p>
            <a:pPr marL="647703" lvl="1" indent="-323852" algn="l">
              <a:lnSpc>
                <a:spcPts val="4200"/>
              </a:lnSpc>
              <a:spcBef>
                <a:spcPct val="0"/>
              </a:spcBef>
              <a:buFont typeface="Arial"/>
              <a:buChar char="•"/>
            </a:pPr>
            <a:r>
              <a:rPr lang="en-US" sz="3000" b="1">
                <a:solidFill>
                  <a:srgbClr val="000000"/>
                </a:solidFill>
                <a:latin typeface="Fira Sans Bold"/>
                <a:ea typeface="Fira Sans Bold"/>
                <a:cs typeface="Fira Sans Bold"/>
                <a:sym typeface="Fira Sans Bold"/>
              </a:rPr>
              <a:t>Fren Kontrolü : </a:t>
            </a:r>
            <a:r>
              <a:rPr lang="en-US" sz="3000">
                <a:solidFill>
                  <a:srgbClr val="000000"/>
                </a:solidFill>
                <a:latin typeface="Fira Sans Light"/>
                <a:ea typeface="Fira Sans Light"/>
                <a:cs typeface="Fira Sans Light"/>
                <a:sym typeface="Fira Sans Light"/>
              </a:rPr>
              <a:t>Aracın yavaşlamasını sağlar. Sürekli bir değer alır:</a:t>
            </a:r>
          </a:p>
          <a:p>
            <a:pPr algn="l">
              <a:lnSpc>
                <a:spcPts val="4200"/>
              </a:lnSpc>
              <a:spcBef>
                <a:spcPct val="0"/>
              </a:spcBef>
            </a:pPr>
            <a:r>
              <a:rPr lang="en-US" sz="3000">
                <a:solidFill>
                  <a:srgbClr val="000000"/>
                </a:solidFill>
                <a:latin typeface="Fira Sans Light"/>
                <a:ea typeface="Fira Sans Light"/>
                <a:cs typeface="Fira Sans Light"/>
                <a:sym typeface="Fira Sans Light"/>
              </a:rPr>
              <a:t>            Sınırları: 0.0≤ z ≤ 1.0</a:t>
            </a:r>
          </a:p>
          <a:p>
            <a:pPr algn="l">
              <a:lnSpc>
                <a:spcPts val="4200"/>
              </a:lnSpc>
              <a:spcBef>
                <a:spcPct val="0"/>
              </a:spcBef>
            </a:pPr>
            <a:r>
              <a:rPr lang="en-US" sz="3000">
                <a:solidFill>
                  <a:srgbClr val="000000"/>
                </a:solidFill>
                <a:latin typeface="Fira Sans Light"/>
                <a:ea typeface="Fira Sans Light"/>
                <a:cs typeface="Fira Sans Light"/>
                <a:sym typeface="Fira Sans Light"/>
              </a:rPr>
              <a:t>              0.0: Fren yapılmaz.</a:t>
            </a:r>
          </a:p>
          <a:p>
            <a:pPr algn="l">
              <a:lnSpc>
                <a:spcPts val="4200"/>
              </a:lnSpc>
              <a:spcBef>
                <a:spcPct val="0"/>
              </a:spcBef>
            </a:pPr>
            <a:r>
              <a:rPr lang="en-US" sz="3000">
                <a:solidFill>
                  <a:srgbClr val="000000"/>
                </a:solidFill>
                <a:latin typeface="Fira Sans Light"/>
                <a:ea typeface="Fira Sans Light"/>
                <a:cs typeface="Fira Sans Light"/>
                <a:sym typeface="Fira Sans Light"/>
              </a:rPr>
              <a:t>              1.0: Maksimum frenleme.</a:t>
            </a:r>
          </a:p>
          <a:p>
            <a:pPr algn="l">
              <a:lnSpc>
                <a:spcPts val="4200"/>
              </a:lnSpc>
              <a:spcBef>
                <a:spcPct val="0"/>
              </a:spcBef>
            </a:pPr>
            <a:r>
              <a:rPr lang="en-US" sz="3000" b="1">
                <a:solidFill>
                  <a:srgbClr val="000000"/>
                </a:solidFill>
                <a:latin typeface="Fira Sans Bold"/>
                <a:ea typeface="Fira Sans Bold"/>
                <a:cs typeface="Fira Sans Bold"/>
                <a:sym typeface="Fira Sans Bold"/>
              </a:rPr>
              <a:t>Durum (State):</a:t>
            </a:r>
            <a:r>
              <a:rPr lang="en-US" sz="3000">
                <a:solidFill>
                  <a:srgbClr val="000000"/>
                </a:solidFill>
                <a:latin typeface="Fira Sans Light"/>
                <a:ea typeface="Fira Sans Light"/>
                <a:cs typeface="Fira Sans Light"/>
                <a:sym typeface="Fira Sans Light"/>
              </a:rPr>
              <a:t> Arabanın konumu, hızı, yönü gibi değişkenler durumu tanımlar.</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a:p>
            <a:pPr algn="l">
              <a:lnSpc>
                <a:spcPts val="4200"/>
              </a:lnSpc>
              <a:spcBef>
                <a:spcPct val="0"/>
              </a:spcBef>
            </a:pPr>
            <a:r>
              <a:rPr lang="en-US" sz="3000" b="1">
                <a:solidFill>
                  <a:srgbClr val="000000"/>
                </a:solidFill>
                <a:latin typeface="Fira Sans Bold"/>
                <a:ea typeface="Fira Sans Bold"/>
                <a:cs typeface="Fira Sans Bold"/>
                <a:sym typeface="Fira Sans Bold"/>
              </a:rPr>
              <a:t>Ödül (Reward):</a:t>
            </a:r>
            <a:r>
              <a:rPr lang="en-US" sz="3000">
                <a:solidFill>
                  <a:srgbClr val="000000"/>
                </a:solidFill>
                <a:latin typeface="Fira Sans Light"/>
                <a:ea typeface="Fira Sans Light"/>
                <a:cs typeface="Fira Sans Light"/>
                <a:sym typeface="Fira Sans Light"/>
              </a:rPr>
              <a:t> Araba hedefe yaklaştıkça pozitif, çarpışma veya pist dışına çıkma gibi durumlarda negatif ödüller alır.</a:t>
            </a:r>
          </a:p>
          <a:p>
            <a:pPr algn="l">
              <a:lnSpc>
                <a:spcPts val="4200"/>
              </a:lnSpc>
              <a:spcBef>
                <a:spcPct val="0"/>
              </a:spcBef>
            </a:pPr>
            <a:endParaRPr lang="en-US" sz="3000">
              <a:solidFill>
                <a:srgbClr val="000000"/>
              </a:solidFill>
              <a:latin typeface="Fira Sans Light"/>
              <a:ea typeface="Fira Sans Light"/>
              <a:cs typeface="Fira Sans Light"/>
              <a:sym typeface="Fira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7244433" y="3905974"/>
            <a:ext cx="14766361" cy="2475051"/>
            <a:chOff x="0" y="0"/>
            <a:chExt cx="19688481" cy="3300068"/>
          </a:xfrm>
        </p:grpSpPr>
        <p:sp>
          <p:nvSpPr>
            <p:cNvPr id="3" name="TextBox 3"/>
            <p:cNvSpPr txBox="1"/>
            <p:nvPr/>
          </p:nvSpPr>
          <p:spPr>
            <a:xfrm>
              <a:off x="0" y="2566643"/>
              <a:ext cx="19688481" cy="733425"/>
            </a:xfrm>
            <a:prstGeom prst="rect">
              <a:avLst/>
            </a:prstGeom>
          </p:spPr>
          <p:txBody>
            <a:bodyPr lIns="0" tIns="0" rIns="0" bIns="0" rtlCol="0" anchor="t">
              <a:spAutoFit/>
            </a:bodyPr>
            <a:lstStyle/>
            <a:p>
              <a:pPr algn="l">
                <a:lnSpc>
                  <a:spcPts val="4320"/>
                </a:lnSpc>
                <a:spcBef>
                  <a:spcPct val="0"/>
                </a:spcBef>
              </a:pPr>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gn="l">
                <a:lnSpc>
                  <a:spcPts val="12480"/>
                </a:lnSpc>
              </a:pPr>
              <a:r>
                <a:rPr lang="en-US" sz="10400" b="1">
                  <a:solidFill>
                    <a:srgbClr val="A4E473"/>
                  </a:solidFill>
                  <a:latin typeface="Fira Sans Medium"/>
                  <a:ea typeface="Fira Sans Medium"/>
                  <a:cs typeface="Fira Sans Medium"/>
                  <a:sym typeface="Fira Sans Medium"/>
                </a:rPr>
                <a:t>DQL</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tr-TR"/>
            </a:p>
          </p:txBody>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tr-TR"/>
            </a:p>
          </p:txBody>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tr-T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2145</Words>
  <Application>Microsoft Office PowerPoint</Application>
  <PresentationFormat>Özel</PresentationFormat>
  <Paragraphs>179</Paragraphs>
  <Slides>33</Slides>
  <Notes>0</Notes>
  <HiddenSlides>0</HiddenSlides>
  <MMClips>1</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33</vt:i4>
      </vt:variant>
    </vt:vector>
  </HeadingPairs>
  <TitlesOfParts>
    <vt:vector size="40" baseType="lpstr">
      <vt:lpstr>Fira Sans</vt:lpstr>
      <vt:lpstr>Fira Sans Bold</vt:lpstr>
      <vt:lpstr>Fira Sans Medium</vt:lpstr>
      <vt:lpstr>Fira Sans Light</vt:lpstr>
      <vt:lpstr>Arial</vt:lpstr>
      <vt:lpstr>Calibri</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Koyu Yeşil Açık Yeşil Beyaz Kurumsal Geometrik Şirket İç Sunum İşletme Sunumu</dc:title>
  <cp:lastModifiedBy>Yunus Meriç</cp:lastModifiedBy>
  <cp:revision>1</cp:revision>
  <dcterms:created xsi:type="dcterms:W3CDTF">2006-08-16T00:00:00Z</dcterms:created>
  <dcterms:modified xsi:type="dcterms:W3CDTF">2024-12-21T10:18:13Z</dcterms:modified>
  <dc:identifier>DAGV6AUHNMY</dc:identifier>
</cp:coreProperties>
</file>