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23" d="100"/>
          <a:sy n="123" d="100"/>
        </p:scale>
        <p:origin x="-11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10/28/2021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10/28/2021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10/28/2021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10/28/2021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10/28/2021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10/28/2021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Flight</a:t>
            </a:r>
            <a:r>
              <a:rPr lang="en-GB" dirty="0" smtClean="0"/>
              <a:t> </a:t>
            </a:r>
            <a:r>
              <a:rPr lang="en-GB" dirty="0" smtClean="0"/>
              <a:t>Price Prediction Project</a:t>
            </a:r>
            <a:endParaRPr lang="en-GB" dirty="0"/>
          </a:p>
        </p:txBody>
      </p:sp>
      <p:sp>
        <p:nvSpPr>
          <p:cNvPr id="3" name="Subtitle 2"/>
          <p:cNvSpPr>
            <a:spLocks noGrp="1"/>
          </p:cNvSpPr>
          <p:nvPr>
            <p:ph type="subTitle" idx="1"/>
          </p:nvPr>
        </p:nvSpPr>
        <p:spPr/>
        <p:txBody>
          <a:bodyPr/>
          <a:lstStyle/>
          <a:p>
            <a:r>
              <a:rPr lang="en-GB" dirty="0" smtClean="0"/>
              <a:t>By Yunus Surty</a:t>
            </a:r>
            <a:endParaRPr lang="en-GB" dirty="0"/>
          </a:p>
        </p:txBody>
      </p:sp>
    </p:spTree>
    <p:extLst>
      <p:ext uri="{BB962C8B-B14F-4D97-AF65-F5344CB8AC3E}">
        <p14:creationId xmlns:p14="http://schemas.microsoft.com/office/powerpoint/2010/main" val="3044445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 statement</a:t>
            </a:r>
            <a:endParaRPr lang="en-GB" dirty="0"/>
          </a:p>
        </p:txBody>
      </p:sp>
      <p:sp>
        <p:nvSpPr>
          <p:cNvPr id="3" name="Content Placeholder 2"/>
          <p:cNvSpPr>
            <a:spLocks noGrp="1"/>
          </p:cNvSpPr>
          <p:nvPr>
            <p:ph idx="1"/>
          </p:nvPr>
        </p:nvSpPr>
        <p:spPr/>
        <p:txBody>
          <a:bodyPr/>
          <a:lstStyle/>
          <a:p>
            <a:r>
              <a:rPr lang="en-IN" dirty="0" smtClean="0"/>
              <a:t> </a:t>
            </a:r>
            <a:r>
              <a:rPr lang="en-IN" dirty="0"/>
              <a:t>Anyone who has booked a flight ticket knows how unexpectedly the prices vary. The cheapest available ticket on a given flight gets more and less expensive over time. This usually happens as an attempt to maximize revenue based on - </a:t>
            </a:r>
          </a:p>
          <a:p>
            <a:r>
              <a:rPr lang="en-IN" dirty="0"/>
              <a:t>1. Time of purchase patterns (making sure last-minute purchases are expensive) </a:t>
            </a:r>
          </a:p>
          <a:p>
            <a:r>
              <a:rPr lang="en-IN" dirty="0"/>
              <a:t>2. Keeping the flight as full as they want it (raising prices on a flight which is filling up in order to reduce sales and hold back inventory for those expensive last-minute expensive purchases) </a:t>
            </a:r>
          </a:p>
        </p:txBody>
      </p:sp>
    </p:spTree>
    <p:extLst>
      <p:ext uri="{BB962C8B-B14F-4D97-AF65-F5344CB8AC3E}">
        <p14:creationId xmlns:p14="http://schemas.microsoft.com/office/powerpoint/2010/main" val="35031250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Business Goal &amp;</a:t>
            </a:r>
            <a:br>
              <a:rPr lang="en-GB" dirty="0" smtClean="0"/>
            </a:br>
            <a:r>
              <a:rPr lang="en-GB" dirty="0" smtClean="0"/>
              <a:t>Technical requirement</a:t>
            </a:r>
            <a:endParaRPr lang="en-GB" dirty="0"/>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0332" y="766082"/>
            <a:ext cx="6576206" cy="5272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63254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Steps taken</a:t>
            </a:r>
            <a:endParaRPr lang="en-GB" dirty="0"/>
          </a:p>
        </p:txBody>
      </p:sp>
      <p:sp>
        <p:nvSpPr>
          <p:cNvPr id="3" name="Content Placeholder 2"/>
          <p:cNvSpPr>
            <a:spLocks noGrp="1"/>
          </p:cNvSpPr>
          <p:nvPr>
            <p:ph idx="1"/>
          </p:nvPr>
        </p:nvSpPr>
        <p:spPr/>
        <p:txBody>
          <a:bodyPr/>
          <a:lstStyle/>
          <a:p>
            <a:r>
              <a:rPr lang="en-GB" dirty="0" smtClean="0"/>
              <a:t>Identified </a:t>
            </a:r>
            <a:r>
              <a:rPr lang="en-GB" dirty="0" smtClean="0"/>
              <a:t>that this is a regression problem and we have to build a regression model to predict the price.</a:t>
            </a:r>
          </a:p>
          <a:p>
            <a:r>
              <a:rPr lang="en-GB" dirty="0" smtClean="0"/>
              <a:t>Data was cleaned during data mining. </a:t>
            </a:r>
          </a:p>
          <a:p>
            <a:r>
              <a:rPr lang="en-GB" dirty="0" smtClean="0"/>
              <a:t>Data Visualization helped us to understand the relationship between each feature against the target variable</a:t>
            </a:r>
          </a:p>
        </p:txBody>
      </p:sp>
    </p:spTree>
    <p:extLst>
      <p:ext uri="{BB962C8B-B14F-4D97-AF65-F5344CB8AC3E}">
        <p14:creationId xmlns:p14="http://schemas.microsoft.com/office/powerpoint/2010/main" val="36420356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Steps taken</a:t>
            </a:r>
            <a:endParaRPr lang="en-GB" dirty="0"/>
          </a:p>
        </p:txBody>
      </p:sp>
      <p:sp>
        <p:nvSpPr>
          <p:cNvPr id="3" name="Content Placeholder 2"/>
          <p:cNvSpPr>
            <a:spLocks noGrp="1"/>
          </p:cNvSpPr>
          <p:nvPr>
            <p:ph idx="1"/>
          </p:nvPr>
        </p:nvSpPr>
        <p:spPr/>
        <p:txBody>
          <a:bodyPr>
            <a:normAutofit/>
          </a:bodyPr>
          <a:lstStyle/>
          <a:p>
            <a:r>
              <a:rPr lang="en-IN" dirty="0" smtClean="0"/>
              <a:t>Following </a:t>
            </a:r>
            <a:r>
              <a:rPr lang="en-IN" dirty="0"/>
              <a:t>process was followed to clean the data</a:t>
            </a:r>
          </a:p>
          <a:p>
            <a:r>
              <a:rPr lang="en-IN" dirty="0"/>
              <a:t>1. We can see that arrival time for some of the flights was not updated correctly. Some of the flights along with the arrival time date is also mentioned. We separated the date using the split command.</a:t>
            </a:r>
          </a:p>
          <a:p>
            <a:r>
              <a:rPr lang="en-IN" dirty="0"/>
              <a:t>2. The destination/source value was changed from a city name to the city code. Since Route columns has city code updated. This will help machine to understand both the source and the route correctly.</a:t>
            </a:r>
          </a:p>
          <a:p>
            <a:r>
              <a:rPr lang="en-IN" dirty="0"/>
              <a:t>3. The total duration was changed into minutes. For that first we had </a:t>
            </a:r>
            <a:r>
              <a:rPr lang="en-IN" dirty="0" err="1"/>
              <a:t>splitted</a:t>
            </a:r>
            <a:r>
              <a:rPr lang="en-IN" dirty="0"/>
              <a:t> the 'h' and 'm' from the columns and separated the hour and minutes columns.</a:t>
            </a:r>
          </a:p>
          <a:p>
            <a:r>
              <a:rPr lang="en-IN" dirty="0"/>
              <a:t>4. We made column for each route the flights take. We named this as a Via points.</a:t>
            </a:r>
          </a:p>
          <a:p>
            <a:r>
              <a:rPr lang="en-IN" dirty="0"/>
              <a:t>5. From the </a:t>
            </a:r>
            <a:r>
              <a:rPr lang="en-IN" dirty="0" err="1"/>
              <a:t>Date_of_Journey</a:t>
            </a:r>
            <a:r>
              <a:rPr lang="en-IN" dirty="0"/>
              <a:t> column we extracted the month</a:t>
            </a:r>
            <a:r>
              <a:rPr lang="en-IN" dirty="0" smtClean="0"/>
              <a:t>.</a:t>
            </a:r>
            <a:endParaRPr lang="en-IN" dirty="0"/>
          </a:p>
        </p:txBody>
      </p:sp>
    </p:spTree>
    <p:extLst>
      <p:ext uri="{BB962C8B-B14F-4D97-AF65-F5344CB8AC3E}">
        <p14:creationId xmlns:p14="http://schemas.microsoft.com/office/powerpoint/2010/main" val="3950410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Steps taken</a:t>
            </a:r>
            <a:endParaRPr lang="en-GB" dirty="0"/>
          </a:p>
        </p:txBody>
      </p:sp>
      <p:sp>
        <p:nvSpPr>
          <p:cNvPr id="3" name="Content Placeholder 2"/>
          <p:cNvSpPr>
            <a:spLocks noGrp="1"/>
          </p:cNvSpPr>
          <p:nvPr>
            <p:ph idx="1"/>
          </p:nvPr>
        </p:nvSpPr>
        <p:spPr/>
        <p:txBody>
          <a:bodyPr>
            <a:normAutofit/>
          </a:bodyPr>
          <a:lstStyle/>
          <a:p>
            <a:r>
              <a:rPr lang="en-IN" dirty="0"/>
              <a:t>6. The time was changed to early morning, morning, Noon, Eve and Night. For that we created the function and apply while creating the new column.</a:t>
            </a:r>
          </a:p>
          <a:p>
            <a:r>
              <a:rPr lang="en-IN" dirty="0" smtClean="0"/>
              <a:t>7. </a:t>
            </a:r>
            <a:r>
              <a:rPr lang="en-IN" dirty="0"/>
              <a:t>Seasons plays an important role in determining the flight price. We all know that flight price will be high during summer and Winter vacations. Generally the fares are lower during the monsoon.</a:t>
            </a:r>
          </a:p>
          <a:p>
            <a:r>
              <a:rPr lang="en-IN" dirty="0"/>
              <a:t>Hence we created a new column as Season and named it High, Low and Shoulder season depending on the month the flight was operating.</a:t>
            </a:r>
          </a:p>
          <a:p>
            <a:r>
              <a:rPr lang="en-IN" dirty="0"/>
              <a:t>8. Each station was assigned with the same numeric value across each columns. e.g. AMD will have a numeric value 1 each column if AMD is there.</a:t>
            </a:r>
          </a:p>
          <a:p>
            <a:r>
              <a:rPr lang="en-IN" dirty="0"/>
              <a:t>This will help machine to understand the correct source, destination and via </a:t>
            </a:r>
            <a:r>
              <a:rPr lang="en-IN" dirty="0" smtClean="0"/>
              <a:t>points</a:t>
            </a:r>
            <a:endParaRPr lang="en-IN" dirty="0"/>
          </a:p>
        </p:txBody>
      </p:sp>
    </p:spTree>
    <p:extLst>
      <p:ext uri="{BB962C8B-B14F-4D97-AF65-F5344CB8AC3E}">
        <p14:creationId xmlns:p14="http://schemas.microsoft.com/office/powerpoint/2010/main" val="559352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 Selection</a:t>
            </a:r>
            <a:endParaRPr lang="en-GB" dirty="0"/>
          </a:p>
        </p:txBody>
      </p:sp>
      <p:sp>
        <p:nvSpPr>
          <p:cNvPr id="3" name="Content Placeholder 2"/>
          <p:cNvSpPr>
            <a:spLocks noGrp="1"/>
          </p:cNvSpPr>
          <p:nvPr>
            <p:ph idx="1"/>
          </p:nvPr>
        </p:nvSpPr>
        <p:spPr>
          <a:xfrm>
            <a:off x="3939268" y="864108"/>
            <a:ext cx="7315200" cy="5120640"/>
          </a:xfrm>
        </p:spPr>
        <p:txBody>
          <a:bodyPr/>
          <a:lstStyle/>
          <a:p>
            <a:r>
              <a:rPr lang="en-GB" dirty="0" smtClean="0"/>
              <a:t>We used various algorithm to train the model. However the model was selected based on the difference between test r2 score and cross validation score.</a:t>
            </a:r>
          </a:p>
          <a:p>
            <a:r>
              <a:rPr lang="en-GB" dirty="0" smtClean="0"/>
              <a:t>We selected </a:t>
            </a:r>
            <a:r>
              <a:rPr lang="en-GB" dirty="0" err="1" smtClean="0"/>
              <a:t>GradientBoosting</a:t>
            </a:r>
            <a:r>
              <a:rPr lang="en-GB" dirty="0" smtClean="0"/>
              <a:t> </a:t>
            </a:r>
            <a:r>
              <a:rPr lang="en-GB" dirty="0" err="1" smtClean="0"/>
              <a:t>Regressor</a:t>
            </a:r>
            <a:r>
              <a:rPr lang="en-GB" dirty="0" smtClean="0"/>
              <a:t> based </a:t>
            </a:r>
            <a:r>
              <a:rPr lang="en-GB" dirty="0" smtClean="0"/>
              <a:t>on the performance.</a:t>
            </a:r>
          </a:p>
          <a:p>
            <a:endParaRPr lang="en-GB" dirty="0" smtClean="0"/>
          </a:p>
          <a:p>
            <a:pPr marL="0" indent="0">
              <a:buNone/>
            </a:pPr>
            <a:endParaRPr lang="en-GB" dirty="0"/>
          </a:p>
          <a:p>
            <a:endParaRPr lang="en-GB" dirty="0" smtClean="0"/>
          </a:p>
          <a:p>
            <a:endParaRPr lang="en-GB" dirty="0"/>
          </a:p>
          <a:p>
            <a:endParaRPr lang="en-GB" dirty="0" smtClean="0"/>
          </a:p>
          <a:p>
            <a:endParaRPr lang="en-GB" dirty="0"/>
          </a:p>
          <a:p>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3382" y="3077140"/>
            <a:ext cx="5553075"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9031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Hyper Tuning</a:t>
            </a:r>
            <a:endParaRPr lang="en-GB" dirty="0"/>
          </a:p>
        </p:txBody>
      </p:sp>
      <p:sp>
        <p:nvSpPr>
          <p:cNvPr id="3" name="Content Placeholder 2"/>
          <p:cNvSpPr>
            <a:spLocks noGrp="1"/>
          </p:cNvSpPr>
          <p:nvPr>
            <p:ph idx="1"/>
          </p:nvPr>
        </p:nvSpPr>
        <p:spPr/>
        <p:txBody>
          <a:bodyPr/>
          <a:lstStyle/>
          <a:p>
            <a:r>
              <a:rPr lang="en-GB" dirty="0" smtClean="0"/>
              <a:t>The model accuracy improved slightly after </a:t>
            </a:r>
            <a:r>
              <a:rPr lang="en-GB" dirty="0" err="1" smtClean="0"/>
              <a:t>Hypertuning</a:t>
            </a:r>
            <a:r>
              <a:rPr lang="en-GB" dirty="0" smtClean="0"/>
              <a:t> the model</a:t>
            </a:r>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pPr marL="0" indent="0">
              <a:buNone/>
            </a:pPr>
            <a:endParaRPr lang="en-GB"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959817" y="1669415"/>
            <a:ext cx="4645160" cy="4591900"/>
          </a:xfrm>
          <a:prstGeom prst="rect">
            <a:avLst/>
          </a:prstGeom>
          <a:noFill/>
          <a:ln>
            <a:noFill/>
          </a:ln>
        </p:spPr>
      </p:pic>
    </p:spTree>
    <p:extLst>
      <p:ext uri="{BB962C8B-B14F-4D97-AF65-F5344CB8AC3E}">
        <p14:creationId xmlns:p14="http://schemas.microsoft.com/office/powerpoint/2010/main" val="311966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lstStyle/>
          <a:p>
            <a:r>
              <a:rPr lang="en-IN" b="1" i="1" dirty="0"/>
              <a:t>KEY FINDINGS AND CONCLUSIONS OF THE STUDY</a:t>
            </a:r>
            <a:endParaRPr lang="en-GB" b="1" i="1" dirty="0"/>
          </a:p>
          <a:p>
            <a:r>
              <a:rPr lang="en-IN" dirty="0"/>
              <a:t>In this project we have tried to show how </a:t>
            </a:r>
            <a:r>
              <a:rPr lang="en-IN"/>
              <a:t>the </a:t>
            </a:r>
            <a:r>
              <a:rPr lang="en-IN" smtClean="0"/>
              <a:t>flights prices </a:t>
            </a:r>
            <a:r>
              <a:rPr lang="en-IN" dirty="0"/>
              <a:t>vary and what are the factors related to the changing of </a:t>
            </a:r>
            <a:r>
              <a:rPr lang="en-IN" dirty="0" smtClean="0"/>
              <a:t>cars prices</a:t>
            </a:r>
            <a:r>
              <a:rPr lang="en-IN" dirty="0"/>
              <a:t>. The </a:t>
            </a:r>
            <a:r>
              <a:rPr lang="en-IN" dirty="0" smtClean="0"/>
              <a:t>best was selected using R2 metrics and cross validation score.</a:t>
            </a:r>
            <a:endParaRPr lang="en-GB" dirty="0"/>
          </a:p>
          <a:p>
            <a:endParaRPr lang="en-GB" dirty="0"/>
          </a:p>
        </p:txBody>
      </p:sp>
    </p:spTree>
    <p:extLst>
      <p:ext uri="{BB962C8B-B14F-4D97-AF65-F5344CB8AC3E}">
        <p14:creationId xmlns:p14="http://schemas.microsoft.com/office/powerpoint/2010/main" val="211263822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xmlns=""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69</TotalTime>
  <Words>540</Words>
  <Application>Microsoft Office PowerPoint</Application>
  <PresentationFormat>Custom</PresentationFormat>
  <Paragraphs>45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Frame</vt:lpstr>
      <vt:lpstr>Flight Price Prediction Project</vt:lpstr>
      <vt:lpstr>Problem statement</vt:lpstr>
      <vt:lpstr>Business Goal &amp; Technical requirement</vt:lpstr>
      <vt:lpstr>Steps taken</vt:lpstr>
      <vt:lpstr>Steps taken</vt:lpstr>
      <vt:lpstr>Steps taken</vt:lpstr>
      <vt:lpstr>Model Selection</vt:lpstr>
      <vt:lpstr>Hyper Tuning</vt:lpstr>
      <vt:lpstr>Conclusion</vt:lpstr>
    </vt:vector>
  </TitlesOfParts>
  <Company>Emirates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 Project</dc:title>
  <dc:creator>Yunus Surty</dc:creator>
  <cp:lastModifiedBy>WELCOME</cp:lastModifiedBy>
  <cp:revision>13</cp:revision>
  <dcterms:created xsi:type="dcterms:W3CDTF">2021-09-18T13:16:46Z</dcterms:created>
  <dcterms:modified xsi:type="dcterms:W3CDTF">2021-10-28T12:04:25Z</dcterms:modified>
</cp:coreProperties>
</file>