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charts/chart3.xml" ContentType="application/vnd.openxmlformats-officedocument.drawingml.chart+xml"/>
  <Override PartName="/ppt/charts/chart4.xml" ContentType="application/vnd.openxmlformats-officedocument.drawingml.chart+xml"/>
  <Override PartName="/ppt/presProps.xml" ContentType="application/vnd.openxmlformats-officedocument.presentationml.presProps+xml"/>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presProps" Target="presProps.xml"/>
</Relationships>
</file>

<file path=ppt/charts/chart3.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sz="1862" spc="-1" strike="noStrike">
                <a:solidFill>
                  <a:srgbClr val="ffffff"/>
                </a:solidFill>
                <a:latin typeface="Century Gothic"/>
                <a:ea typeface="DejaVu Sans"/>
              </a:defRPr>
            </a:pPr>
            <a:r>
              <a:rPr b="0" sz="1862" spc="-1" strike="noStrike">
                <a:solidFill>
                  <a:srgbClr val="ffffff"/>
                </a:solidFill>
                <a:latin typeface="Century Gothic"/>
                <a:ea typeface="DejaVu Sans"/>
              </a:rPr>
              <a:t>未通过用例数</a:t>
            </a:r>
          </a:p>
        </c:rich>
      </c:tx>
      <c:overlay val="0"/>
      <c:spPr>
        <a:noFill/>
        <a:ln w="0">
          <a:noFill/>
        </a:ln>
      </c:spPr>
    </c:title>
    <c:autoTitleDeleted val="0"/>
    <c:plotArea>
      <c:barChart>
        <c:barDir val="col"/>
        <c:grouping val="clustered"/>
        <c:varyColors val="0"/>
        <c:ser>
          <c:idx val="0"/>
          <c:order val="0"/>
          <c:tx>
            <c:strRef>
              <c:f>label 0</c:f>
              <c:strCache>
                <c:ptCount val="1"/>
                <c:pt idx="0">
                  <c:v>未通过用例数</c:v>
                </c:pt>
              </c:strCache>
            </c:strRef>
          </c:tx>
          <c:spPr>
            <a:solidFill>
              <a:srgbClr val="00c6bb"/>
            </a:solidFill>
            <a:ln w="0">
              <a:noFill/>
            </a:ln>
          </c:spPr>
          <c:invertIfNegative val="0"/>
          <c:dLbls>
            <c:txPr>
              <a:bodyPr wrap="square"/>
              <a:lstStyle/>
              <a:p>
                <a:pPr>
                  <a:defRPr b="0" sz="1000" spc="-1" strike="noStrike">
                    <a:solidFill>
                      <a:srgbClr val="ffffff"/>
                    </a:solidFill>
                    <a:latin typeface="Century Gothic"/>
                    <a:ea typeface="DejaVu Sans"/>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3"/>
                <c:pt idx="0">
                  <c:v>0922-22.03</c:v>
                </c:pt>
                <c:pt idx="1">
                  <c:v>0922-22.09</c:v>
                </c:pt>
                <c:pt idx="2">
                  <c:v>0926-22.03</c:v>
                </c:pt>
              </c:strCache>
            </c:strRef>
          </c:cat>
          <c:val>
            <c:numRef>
              <c:f>0</c:f>
              <c:numCache>
                <c:formatCode>General</c:formatCode>
                <c:ptCount val="3"/>
                <c:pt idx="0">
                  <c:v>25</c:v>
                </c:pt>
                <c:pt idx="1">
                  <c:v>9</c:v>
                </c:pt>
                <c:pt idx="2">
                  <c:v>23</c:v>
                </c:pt>
              </c:numCache>
            </c:numRef>
          </c:val>
        </c:ser>
        <c:gapWidth val="219"/>
        <c:overlap val="-27"/>
        <c:axId val="4238340"/>
        <c:axId val="13655657"/>
      </c:barChart>
      <c:catAx>
        <c:axId val="4238340"/>
        <c:scaling>
          <c:orientation val="minMax"/>
        </c:scaling>
        <c:delete val="0"/>
        <c:axPos val="b"/>
        <c:numFmt formatCode="General" sourceLinked="0"/>
        <c:majorTickMark val="none"/>
        <c:minorTickMark val="none"/>
        <c:tickLblPos val="nextTo"/>
        <c:spPr>
          <a:ln w="9360">
            <a:solidFill>
              <a:srgbClr val="ffffff"/>
            </a:solidFill>
            <a:round/>
          </a:ln>
        </c:spPr>
        <c:txPr>
          <a:bodyPr/>
          <a:lstStyle/>
          <a:p>
            <a:pPr>
              <a:defRPr b="0" sz="1197" spc="-1" strike="noStrike">
                <a:solidFill>
                  <a:srgbClr val="ffffff"/>
                </a:solidFill>
                <a:latin typeface="Century Gothic"/>
                <a:ea typeface="DejaVu Sans"/>
              </a:defRPr>
            </a:pPr>
          </a:p>
        </c:txPr>
        <c:crossAx val="13655657"/>
        <c:crosses val="autoZero"/>
        <c:auto val="1"/>
        <c:lblAlgn val="ctr"/>
        <c:lblOffset val="100"/>
        <c:noMultiLvlLbl val="0"/>
      </c:catAx>
      <c:valAx>
        <c:axId val="13655657"/>
        <c:scaling>
          <c:orientation val="minMax"/>
        </c:scaling>
        <c:delete val="0"/>
        <c:axPos val="l"/>
        <c:majorGridlines>
          <c:spPr>
            <a:ln w="9360">
              <a:solidFill>
                <a:srgbClr val="ffffff"/>
              </a:solidFill>
              <a:round/>
            </a:ln>
          </c:spPr>
        </c:majorGridlines>
        <c:numFmt formatCode="General" sourceLinked="0"/>
        <c:majorTickMark val="none"/>
        <c:minorTickMark val="none"/>
        <c:tickLblPos val="nextTo"/>
        <c:spPr>
          <a:ln w="9360">
            <a:noFill/>
          </a:ln>
        </c:spPr>
        <c:txPr>
          <a:bodyPr/>
          <a:lstStyle/>
          <a:p>
            <a:pPr>
              <a:defRPr b="0" sz="1197" spc="-1" strike="noStrike">
                <a:solidFill>
                  <a:srgbClr val="ffffff"/>
                </a:solidFill>
                <a:latin typeface="Century Gothic"/>
                <a:ea typeface="DejaVu Sans"/>
              </a:defRPr>
            </a:pPr>
          </a:p>
        </c:txPr>
        <c:crossAx val="4238340"/>
        <c:crosses val="autoZero"/>
        <c:crossBetween val="between"/>
      </c:valAx>
      <c:spPr>
        <a:noFill/>
        <a:ln w="0">
          <a:noFill/>
        </a:ln>
      </c:spPr>
    </c:plotArea>
    <c:legend>
      <c:legendPos val="b"/>
      <c:overlay val="0"/>
      <c:spPr>
        <a:noFill/>
        <a:ln w="0">
          <a:noFill/>
        </a:ln>
      </c:spPr>
      <c:txPr>
        <a:bodyPr/>
        <a:lstStyle/>
        <a:p>
          <a:pPr>
            <a:defRPr b="0" sz="1197" spc="-1" strike="noStrike">
              <a:solidFill>
                <a:srgbClr val="ffffff"/>
              </a:solidFill>
              <a:latin typeface="Century Gothic"/>
              <a:ea typeface="DejaVu Sans"/>
            </a:defRPr>
          </a:pPr>
        </a:p>
      </c:txPr>
    </c:legend>
    <c:plotVisOnly val="1"/>
    <c:dispBlanksAs val="gap"/>
  </c:chart>
  <c:spPr>
    <a:noFill/>
    <a:ln w="9360">
      <a:noFill/>
    </a:ln>
  </c:spPr>
</c:chartSpace>
</file>

<file path=ppt/charts/chart4.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sz="1862" spc="-1" strike="noStrike">
                <a:solidFill>
                  <a:srgbClr val="ffffff"/>
                </a:solidFill>
                <a:latin typeface="Century Gothic"/>
                <a:ea typeface="DejaVu Sans"/>
              </a:defRPr>
            </a:pPr>
            <a:r>
              <a:rPr b="0" sz="1862" spc="-1" strike="noStrike">
                <a:solidFill>
                  <a:srgbClr val="ffffff"/>
                </a:solidFill>
                <a:latin typeface="Century Gothic"/>
                <a:ea typeface="DejaVu Sans"/>
              </a:rPr>
              <a:t>未通过测试套数</a:t>
            </a:r>
          </a:p>
        </c:rich>
      </c:tx>
      <c:overlay val="0"/>
      <c:spPr>
        <a:noFill/>
        <a:ln w="0">
          <a:noFill/>
        </a:ln>
      </c:spPr>
    </c:title>
    <c:autoTitleDeleted val="0"/>
    <c:plotArea>
      <c:barChart>
        <c:barDir val="col"/>
        <c:grouping val="clustered"/>
        <c:varyColors val="0"/>
        <c:ser>
          <c:idx val="0"/>
          <c:order val="0"/>
          <c:tx>
            <c:strRef>
              <c:f>label 0</c:f>
              <c:strCache>
                <c:ptCount val="1"/>
                <c:pt idx="0">
                  <c:v>未通过测试套数</c:v>
                </c:pt>
              </c:strCache>
            </c:strRef>
          </c:tx>
          <c:spPr>
            <a:solidFill>
              <a:srgbClr val="00c6bb"/>
            </a:solidFill>
            <a:ln w="0">
              <a:noFill/>
            </a:ln>
          </c:spPr>
          <c:invertIfNegative val="0"/>
          <c:dLbls>
            <c:txPr>
              <a:bodyPr wrap="square"/>
              <a:lstStyle/>
              <a:p>
                <a:pPr>
                  <a:defRPr b="0" sz="1000" spc="-1" strike="noStrike">
                    <a:solidFill>
                      <a:srgbClr val="ffffff"/>
                    </a:solidFill>
                    <a:latin typeface="Century Gothic"/>
                    <a:ea typeface="DejaVu Sans"/>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3"/>
                <c:pt idx="0">
                  <c:v>0922-22.03</c:v>
                </c:pt>
                <c:pt idx="1">
                  <c:v>0922-22.09</c:v>
                </c:pt>
                <c:pt idx="2">
                  <c:v>0926-22.03</c:v>
                </c:pt>
              </c:strCache>
            </c:strRef>
          </c:cat>
          <c:val>
            <c:numRef>
              <c:f>0</c:f>
              <c:numCache>
                <c:formatCode>General</c:formatCode>
                <c:ptCount val="3"/>
                <c:pt idx="0">
                  <c:v>11</c:v>
                </c:pt>
                <c:pt idx="1">
                  <c:v>4</c:v>
                </c:pt>
                <c:pt idx="2">
                  <c:v>9</c:v>
                </c:pt>
              </c:numCache>
            </c:numRef>
          </c:val>
        </c:ser>
        <c:gapWidth val="219"/>
        <c:overlap val="-27"/>
        <c:axId val="2577129"/>
        <c:axId val="72371081"/>
      </c:barChart>
      <c:catAx>
        <c:axId val="2577129"/>
        <c:scaling>
          <c:orientation val="minMax"/>
        </c:scaling>
        <c:delete val="0"/>
        <c:axPos val="b"/>
        <c:numFmt formatCode="General" sourceLinked="0"/>
        <c:majorTickMark val="none"/>
        <c:minorTickMark val="none"/>
        <c:tickLblPos val="nextTo"/>
        <c:spPr>
          <a:ln w="9360">
            <a:solidFill>
              <a:srgbClr val="ffffff"/>
            </a:solidFill>
            <a:round/>
          </a:ln>
        </c:spPr>
        <c:txPr>
          <a:bodyPr/>
          <a:lstStyle/>
          <a:p>
            <a:pPr>
              <a:defRPr b="0" sz="1197" spc="-1" strike="noStrike">
                <a:solidFill>
                  <a:srgbClr val="ffffff"/>
                </a:solidFill>
                <a:latin typeface="Century Gothic"/>
                <a:ea typeface="DejaVu Sans"/>
              </a:defRPr>
            </a:pPr>
          </a:p>
        </c:txPr>
        <c:crossAx val="72371081"/>
        <c:crosses val="autoZero"/>
        <c:auto val="1"/>
        <c:lblAlgn val="ctr"/>
        <c:lblOffset val="100"/>
        <c:noMultiLvlLbl val="0"/>
      </c:catAx>
      <c:valAx>
        <c:axId val="72371081"/>
        <c:scaling>
          <c:orientation val="minMax"/>
        </c:scaling>
        <c:delete val="0"/>
        <c:axPos val="l"/>
        <c:majorGridlines>
          <c:spPr>
            <a:ln w="9360">
              <a:solidFill>
                <a:srgbClr val="ffffff"/>
              </a:solidFill>
              <a:round/>
            </a:ln>
          </c:spPr>
        </c:majorGridlines>
        <c:numFmt formatCode="General" sourceLinked="0"/>
        <c:majorTickMark val="none"/>
        <c:minorTickMark val="none"/>
        <c:tickLblPos val="nextTo"/>
        <c:spPr>
          <a:ln w="9360">
            <a:noFill/>
          </a:ln>
        </c:spPr>
        <c:txPr>
          <a:bodyPr/>
          <a:lstStyle/>
          <a:p>
            <a:pPr>
              <a:defRPr b="0" sz="1197" spc="-1" strike="noStrike">
                <a:solidFill>
                  <a:srgbClr val="ffffff"/>
                </a:solidFill>
                <a:latin typeface="Century Gothic"/>
                <a:ea typeface="DejaVu Sans"/>
              </a:defRPr>
            </a:pPr>
          </a:p>
        </c:txPr>
        <c:crossAx val="2577129"/>
        <c:crosses val="autoZero"/>
        <c:crossBetween val="between"/>
      </c:valAx>
      <c:spPr>
        <a:noFill/>
        <a:ln w="0">
          <a:noFill/>
        </a:ln>
      </c:spPr>
    </c:plotArea>
    <c:legend>
      <c:legendPos val="b"/>
      <c:overlay val="0"/>
      <c:spPr>
        <a:noFill/>
        <a:ln w="0">
          <a:noFill/>
        </a:ln>
      </c:spPr>
      <c:txPr>
        <a:bodyPr/>
        <a:lstStyle/>
        <a:p>
          <a:pPr>
            <a:defRPr b="0" sz="1197" spc="-1" strike="noStrike">
              <a:solidFill>
                <a:srgbClr val="ffffff"/>
              </a:solidFill>
              <a:latin typeface="Century Gothic"/>
              <a:ea typeface="DejaVu Sans"/>
            </a:defRPr>
          </a:pPr>
        </a:p>
      </c:txPr>
    </c:legend>
    <c:plotVisOnly val="1"/>
    <c:dispBlanksAs val="gap"/>
  </c:chart>
  <c:spPr>
    <a:noFill/>
    <a:ln w="9360">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992C2EDC-9EAE-4732-81F4-A6CA505BE5B8}"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77344A6-64BF-41C8-ABE9-EFFEC8649E0E}"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E7385FC1-FE8A-4B73-A0ED-4E0C708126EA}"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B97A83D9-79D8-4AE5-8EBC-1BA1DD3DDCE7}"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B917A55B-6AE5-4066-B64E-D51CC7503A92}"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C7370BA7-DF77-4DA0-9F72-B7A0DC3518ED}"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91A02921-04C4-4DD3-AB18-5C5102A33ED3}"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F92F0A04-B0D2-4E33-A061-875CBF4FDAC0}"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CA3C4134-FAE0-4AC4-8507-B76F1E5A9154}"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9CA9A855-3802-41D6-8DCB-A89B411B39A4}"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306762A-0A81-496A-B194-2E838CC25C75}"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AF22A1E-EC25-422E-8E53-1A63E259E656}"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2862820-BCB2-481C-8630-B20F769C8D39}"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B4D4576-3B4C-49D2-B981-908AD86D15C7}"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ED0B8FD0-45E7-4EB1-89DA-88363070B53F}"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8894D15A-CCF9-4F80-BD3A-8411517B12C7}"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C15AE17F-E463-4EF7-9A96-795EA7C0F7B8}"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1ED6A6FA-056D-49E2-B530-6DBCA343AF5E}"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AA919166-79FF-4402-9023-DAD2C25B0AB1}"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CEB7DAF4-70F4-467C-A5B2-8110270157DA}"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4E52683C-902E-49F3-AA34-F4AD38EA66FB}"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9041AF2A-5DB4-4F01-8624-4DA3C1F97797}"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F591220-E60D-4D9C-B448-7749ADAC8443}"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67EABA08-667B-4C89-8F43-FDBDBAB20541}"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4DF422DF-3AAB-4685-9BFA-5AE8232E0232}"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0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02804CD2-5FDC-4B1E-84DB-AA52B3E7F2E6}"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5EAF228F-581E-4092-A176-24C0C6506558}"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A931A7A4-187B-46A7-BE23-C7FEB18545CB}"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F1B0D361-04E3-4FE8-9D14-DC4D954EBABC}"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BC3C6271-CA32-490A-B57F-6714D797C575}"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4AD857C-F72E-4463-B4F6-B49A656F6107}"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18DF5E2-F19B-4A7E-8D4A-8EAA2A044D2D}"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03C37D7-3605-4F21-BE2D-4A8D0CBA15A2}"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3E2FFB0-B9E1-42AA-AA85-CE5467E73061}"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28CB9AB-CCCE-4BFB-B0C6-94E289C8EA8F}"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13C580F-52BA-4C7E-864B-0E2FB8029B1B}"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0" name="Freeform 6"/>
          <p:cNvSpPr/>
          <p:nvPr/>
        </p:nvSpPr>
        <p:spPr>
          <a:xfrm>
            <a:off x="0" y="-3240"/>
            <a:ext cx="12191400" cy="5203080"/>
          </a:xfrm>
          <a:custGeom>
            <a:avLst/>
            <a:gdLst/>
            <a:ahLst/>
            <a:rect l="l" t="t"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0">
            <a:blip r:embed="rId2"/>
            <a:srcRect/>
            <a:tile/>
          </a:blipFill>
          <a:ln cap="rnd">
            <a:solidFill>
              <a:srgbClr val="00c6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 name="PlaceHolder 1"/>
          <p:cNvSpPr>
            <a:spLocks noGrp="1"/>
          </p:cNvSpPr>
          <p:nvPr>
            <p:ph type="title"/>
          </p:nvPr>
        </p:nvSpPr>
        <p:spPr>
          <a:xfrm>
            <a:off x="810000" y="447120"/>
            <a:ext cx="10571400" cy="969840"/>
          </a:xfrm>
          <a:prstGeom prst="rect">
            <a:avLst/>
          </a:prstGeom>
          <a:noFill/>
          <a:ln w="0">
            <a:noFill/>
          </a:ln>
          <a:effectLst>
            <a:outerShdw dist="0" dir="0" blurRad="50760" rotWithShape="0">
              <a:srgbClr val="000000">
                <a:alpha val="60000"/>
              </a:srgbClr>
            </a:outerShdw>
          </a:effectLst>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2" name="PlaceHolder 2"/>
          <p:cNvSpPr>
            <a:spLocks noGrp="1"/>
          </p:cNvSpPr>
          <p:nvPr>
            <p:ph type="ftr" idx="1"/>
          </p:nvPr>
        </p:nvSpPr>
        <p:spPr>
          <a:xfrm>
            <a:off x="451440" y="6041520"/>
            <a:ext cx="8643600" cy="364320"/>
          </a:xfrm>
          <a:prstGeom prst="rect">
            <a:avLst/>
          </a:prstGeom>
          <a:noFill/>
          <a:ln w="0">
            <a:noFill/>
          </a:ln>
        </p:spPr>
        <p:txBody>
          <a:bodyPr lIns="90000" rIns="90000" tIns="45000" bIns="4500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3" name="PlaceHolder 3"/>
          <p:cNvSpPr>
            <a:spLocks noGrp="1"/>
          </p:cNvSpPr>
          <p:nvPr>
            <p:ph type="sldNum" idx="2"/>
          </p:nvPr>
        </p:nvSpPr>
        <p:spPr>
          <a:xfrm>
            <a:off x="10678320" y="5915880"/>
            <a:ext cx="1061280" cy="489960"/>
          </a:xfrm>
          <a:prstGeom prst="rect">
            <a:avLst/>
          </a:prstGeom>
          <a:noFill/>
          <a:ln w="0">
            <a:noFill/>
          </a:ln>
        </p:spPr>
        <p:txBody>
          <a:bodyPr lIns="90000" rIns="90000" tIns="45000" bIns="10800" anchor="b">
            <a:noAutofit/>
          </a:bodyPr>
          <a:lstStyle>
            <a:lvl1pPr algn="r">
              <a:lnSpc>
                <a:spcPct val="100000"/>
              </a:lnSpc>
              <a:buNone/>
              <a:defRPr b="0" lang="en-US" sz="2000" spc="-1" strike="noStrike">
                <a:solidFill>
                  <a:srgbClr val="00c6bb"/>
                </a:solidFill>
                <a:latin typeface="Century Gothic"/>
              </a:defRPr>
            </a:lvl1pPr>
          </a:lstStyle>
          <a:p>
            <a:pPr algn="r">
              <a:lnSpc>
                <a:spcPct val="100000"/>
              </a:lnSpc>
              <a:buNone/>
            </a:pPr>
            <a:fld id="{18491618-2B8D-4159-837F-B6F86F6E3CB2}" type="slidenum">
              <a:rPr b="0" lang="en-US" sz="2000" spc="-1" strike="noStrike">
                <a:solidFill>
                  <a:srgbClr val="00c6bb"/>
                </a:solidFill>
                <a:latin typeface="Century Gothic"/>
              </a:rPr>
              <a:t>&lt;number&gt;</a:t>
            </a:fld>
            <a:endParaRPr b="0" lang="en-US" sz="2000" spc="-1" strike="noStrike">
              <a:latin typeface="Times New Roman"/>
            </a:endParaRPr>
          </a:p>
        </p:txBody>
      </p:sp>
      <p:sp>
        <p:nvSpPr>
          <p:cNvPr id="4" name="PlaceHolder 4"/>
          <p:cNvSpPr>
            <a:spLocks noGrp="1"/>
          </p:cNvSpPr>
          <p:nvPr>
            <p:ph type="dt" idx="3"/>
          </p:nvPr>
        </p:nvSpPr>
        <p:spPr>
          <a:xfrm>
            <a:off x="9334800" y="6041520"/>
            <a:ext cx="1343160" cy="364320"/>
          </a:xfrm>
          <a:prstGeom prst="rect">
            <a:avLst/>
          </a:prstGeom>
          <a:noFill/>
          <a:ln w="0">
            <a:noFill/>
          </a:ln>
        </p:spPr>
        <p:txBody>
          <a:bodyPr lIns="90000" rIns="90000" tIns="45000" bIns="4500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42" name="Freeform 6"/>
          <p:cNvSpPr/>
          <p:nvPr/>
        </p:nvSpPr>
        <p:spPr>
          <a:xfrm>
            <a:off x="0" y="0"/>
            <a:ext cx="12191400" cy="2185200"/>
          </a:xfrm>
          <a:custGeom>
            <a:avLst/>
            <a:gdLst/>
            <a:ahLst/>
            <a:rect l="l" t="t"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0">
            <a:blip r:embed="rId2"/>
            <a:srcRect/>
            <a:tile/>
          </a:blipFill>
          <a:ln cap="rnd">
            <a:solidFill>
              <a:srgbClr val="00c6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3" name="PlaceHolder 1"/>
          <p:cNvSpPr>
            <a:spLocks noGrp="1"/>
          </p:cNvSpPr>
          <p:nvPr>
            <p:ph type="ftr" idx="4"/>
          </p:nvPr>
        </p:nvSpPr>
        <p:spPr>
          <a:xfrm>
            <a:off x="451440" y="6041520"/>
            <a:ext cx="8643600" cy="364320"/>
          </a:xfrm>
          <a:prstGeom prst="rect">
            <a:avLst/>
          </a:prstGeom>
          <a:noFill/>
          <a:ln w="0">
            <a:noFill/>
          </a:ln>
        </p:spPr>
        <p:txBody>
          <a:bodyPr lIns="90000" rIns="90000" tIns="45000" bIns="4500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44" name="PlaceHolder 2"/>
          <p:cNvSpPr>
            <a:spLocks noGrp="1"/>
          </p:cNvSpPr>
          <p:nvPr>
            <p:ph type="sldNum" idx="5"/>
          </p:nvPr>
        </p:nvSpPr>
        <p:spPr>
          <a:xfrm>
            <a:off x="10678320" y="5915880"/>
            <a:ext cx="1061280" cy="489960"/>
          </a:xfrm>
          <a:prstGeom prst="rect">
            <a:avLst/>
          </a:prstGeom>
          <a:noFill/>
          <a:ln w="0">
            <a:noFill/>
          </a:ln>
        </p:spPr>
        <p:txBody>
          <a:bodyPr lIns="90000" rIns="90000" tIns="45000" bIns="10800" anchor="b">
            <a:noAutofit/>
          </a:bodyPr>
          <a:lstStyle>
            <a:lvl1pPr algn="r">
              <a:lnSpc>
                <a:spcPct val="100000"/>
              </a:lnSpc>
              <a:buNone/>
              <a:defRPr b="0" lang="en-US" sz="2000" spc="-1" strike="noStrike">
                <a:solidFill>
                  <a:srgbClr val="00c6bb"/>
                </a:solidFill>
                <a:latin typeface="Century Gothic"/>
              </a:defRPr>
            </a:lvl1pPr>
          </a:lstStyle>
          <a:p>
            <a:pPr algn="r">
              <a:lnSpc>
                <a:spcPct val="100000"/>
              </a:lnSpc>
              <a:buNone/>
            </a:pPr>
            <a:fld id="{FDB92990-7F11-4016-8BC0-93B6BFEE7AFD}" type="slidenum">
              <a:rPr b="0" lang="en-US" sz="2000" spc="-1" strike="noStrike">
                <a:solidFill>
                  <a:srgbClr val="00c6bb"/>
                </a:solidFill>
                <a:latin typeface="Century Gothic"/>
              </a:rPr>
              <a:t>&lt;number&gt;</a:t>
            </a:fld>
            <a:endParaRPr b="0" lang="en-US" sz="2000" spc="-1" strike="noStrike">
              <a:latin typeface="Times New Roman"/>
            </a:endParaRPr>
          </a:p>
        </p:txBody>
      </p:sp>
      <p:sp>
        <p:nvSpPr>
          <p:cNvPr id="45" name="PlaceHolder 3"/>
          <p:cNvSpPr>
            <a:spLocks noGrp="1"/>
          </p:cNvSpPr>
          <p:nvPr>
            <p:ph type="dt" idx="6"/>
          </p:nvPr>
        </p:nvSpPr>
        <p:spPr>
          <a:xfrm>
            <a:off x="9334800" y="6041520"/>
            <a:ext cx="1343160" cy="364320"/>
          </a:xfrm>
          <a:prstGeom prst="rect">
            <a:avLst/>
          </a:prstGeom>
          <a:noFill/>
          <a:ln w="0">
            <a:noFill/>
          </a:ln>
        </p:spPr>
        <p:txBody>
          <a:bodyPr lIns="90000" rIns="90000" tIns="45000" bIns="4500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a:t>
            </a:r>
            <a:r>
              <a:rPr b="0" lang="en-US" sz="4400" spc="-1" strike="noStrike">
                <a:latin typeface="Arial"/>
              </a:rPr>
              <a:t>the title text </a:t>
            </a:r>
            <a:r>
              <a:rPr b="0" lang="en-US" sz="4400" spc="-1" strike="noStrike">
                <a:latin typeface="Arial"/>
              </a:rPr>
              <a:t>format</a:t>
            </a:r>
            <a:endParaRPr b="0" lang="en-US" sz="4400" spc="-1" strike="noStrike">
              <a:latin typeface="Arial"/>
            </a:endParaRPr>
          </a:p>
        </p:txBody>
      </p:sp>
      <p:sp>
        <p:nvSpPr>
          <p:cNvPr id="4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a:t>
            </a:r>
            <a:r>
              <a:rPr b="0" lang="en-US" sz="3200" spc="-1" strike="noStrike">
                <a:latin typeface="Arial"/>
              </a:rPr>
              <a:t>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a:t>
            </a:r>
            <a:r>
              <a:rPr b="0" lang="en-US" sz="2000" spc="-1" strike="noStrike">
                <a:latin typeface="Arial"/>
              </a:rPr>
              <a:t>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84" name="Freeform 6"/>
          <p:cNvSpPr/>
          <p:nvPr/>
        </p:nvSpPr>
        <p:spPr>
          <a:xfrm>
            <a:off x="0" y="0"/>
            <a:ext cx="12191400" cy="2185200"/>
          </a:xfrm>
          <a:custGeom>
            <a:avLst/>
            <a:gdLst/>
            <a:ahLst/>
            <a:rect l="l" t="t"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0">
            <a:blip r:embed="rId2"/>
            <a:srcRect/>
            <a:tile/>
          </a:blipFill>
          <a:ln cap="rnd">
            <a:solidFill>
              <a:srgbClr val="00c6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5" name="PlaceHolder 1"/>
          <p:cNvSpPr>
            <a:spLocks noGrp="1"/>
          </p:cNvSpPr>
          <p:nvPr>
            <p:ph type="ftr" idx="7"/>
          </p:nvPr>
        </p:nvSpPr>
        <p:spPr>
          <a:xfrm>
            <a:off x="451440" y="6041520"/>
            <a:ext cx="8643600" cy="364320"/>
          </a:xfrm>
          <a:prstGeom prst="rect">
            <a:avLst/>
          </a:prstGeom>
          <a:noFill/>
          <a:ln w="0">
            <a:noFill/>
          </a:ln>
        </p:spPr>
        <p:txBody>
          <a:bodyPr lIns="90000" rIns="90000" tIns="45000" bIns="4500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86" name="PlaceHolder 2"/>
          <p:cNvSpPr>
            <a:spLocks noGrp="1"/>
          </p:cNvSpPr>
          <p:nvPr>
            <p:ph type="sldNum" idx="8"/>
          </p:nvPr>
        </p:nvSpPr>
        <p:spPr>
          <a:xfrm>
            <a:off x="10678320" y="5915880"/>
            <a:ext cx="1061280" cy="489960"/>
          </a:xfrm>
          <a:prstGeom prst="rect">
            <a:avLst/>
          </a:prstGeom>
          <a:noFill/>
          <a:ln w="0">
            <a:noFill/>
          </a:ln>
        </p:spPr>
        <p:txBody>
          <a:bodyPr lIns="90000" rIns="90000" tIns="45000" bIns="10800" anchor="b">
            <a:noAutofit/>
          </a:bodyPr>
          <a:lstStyle>
            <a:lvl1pPr algn="r">
              <a:lnSpc>
                <a:spcPct val="100000"/>
              </a:lnSpc>
              <a:buNone/>
              <a:defRPr b="0" lang="en-US" sz="2000" spc="-1" strike="noStrike">
                <a:solidFill>
                  <a:srgbClr val="00c6bb"/>
                </a:solidFill>
                <a:latin typeface="Century Gothic"/>
              </a:defRPr>
            </a:lvl1pPr>
          </a:lstStyle>
          <a:p>
            <a:pPr algn="r">
              <a:lnSpc>
                <a:spcPct val="100000"/>
              </a:lnSpc>
              <a:buNone/>
            </a:pPr>
            <a:fld id="{CD729CC9-E4E5-4D22-84EA-927CF6EB5D1E}" type="slidenum">
              <a:rPr b="0" lang="en-US" sz="2000" spc="-1" strike="noStrike">
                <a:solidFill>
                  <a:srgbClr val="00c6bb"/>
                </a:solidFill>
                <a:latin typeface="Century Gothic"/>
              </a:rPr>
              <a:t>&lt;number&gt;</a:t>
            </a:fld>
            <a:endParaRPr b="0" lang="en-US" sz="2000" spc="-1" strike="noStrike">
              <a:latin typeface="Times New Roman"/>
            </a:endParaRPr>
          </a:p>
        </p:txBody>
      </p:sp>
      <p:sp>
        <p:nvSpPr>
          <p:cNvPr id="87" name="PlaceHolder 3"/>
          <p:cNvSpPr>
            <a:spLocks noGrp="1"/>
          </p:cNvSpPr>
          <p:nvPr>
            <p:ph type="dt" idx="9"/>
          </p:nvPr>
        </p:nvSpPr>
        <p:spPr>
          <a:xfrm>
            <a:off x="9334800" y="6041520"/>
            <a:ext cx="1343160" cy="364320"/>
          </a:xfrm>
          <a:prstGeom prst="rect">
            <a:avLst/>
          </a:prstGeom>
          <a:noFill/>
          <a:ln w="0">
            <a:noFill/>
          </a:ln>
        </p:spPr>
        <p:txBody>
          <a:bodyPr lIns="90000" rIns="90000" tIns="45000" bIns="4500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88"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a:t>
            </a:r>
            <a:r>
              <a:rPr b="0" lang="en-US" sz="4400" spc="-1" strike="noStrike">
                <a:latin typeface="Arial"/>
              </a:rPr>
              <a:t>the title text </a:t>
            </a:r>
            <a:r>
              <a:rPr b="0" lang="en-US" sz="4400" spc="-1" strike="noStrike">
                <a:latin typeface="Arial"/>
              </a:rPr>
              <a:t>format</a:t>
            </a:r>
            <a:endParaRPr b="0" lang="en-US" sz="4400" spc="-1" strike="noStrike">
              <a:latin typeface="Arial"/>
            </a:endParaRPr>
          </a:p>
        </p:txBody>
      </p:sp>
      <p:sp>
        <p:nvSpPr>
          <p:cNvPr id="8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a:t>
            </a:r>
            <a:r>
              <a:rPr b="0" lang="en-US" sz="3200" spc="-1" strike="noStrike">
                <a:latin typeface="Arial"/>
              </a:rPr>
              <a:t>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a:t>
            </a:r>
            <a:r>
              <a:rPr b="0" lang="en-US" sz="2000" spc="-1" strike="noStrike">
                <a:latin typeface="Arial"/>
              </a:rPr>
              <a:t>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chart" Target="../charts/chart3.xml"/><Relationship Id="rId2" Type="http://schemas.openxmlformats.org/officeDocument/2006/relationships/chart" Target="../charts/chart4.xml"/><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810000" y="1449000"/>
            <a:ext cx="10571400" cy="2970360"/>
          </a:xfrm>
          <a:prstGeom prst="rect">
            <a:avLst/>
          </a:prstGeom>
          <a:noFill/>
          <a:ln w="0">
            <a:noFill/>
          </a:ln>
          <a:effectLst>
            <a:outerShdw dist="0" dir="0" blurRad="50760" rotWithShape="0">
              <a:srgbClr val="000000">
                <a:alpha val="60000"/>
              </a:srgbClr>
            </a:outerShdw>
          </a:effectLst>
        </p:spPr>
        <p:txBody>
          <a:bodyPr lIns="0" rIns="0" tIns="0" bIns="0" anchor="b">
            <a:noAutofit/>
          </a:bodyPr>
          <a:p>
            <a:pPr>
              <a:lnSpc>
                <a:spcPct val="100000"/>
              </a:lnSpc>
              <a:buNone/>
            </a:pPr>
            <a:r>
              <a:rPr b="1" lang="en-US" sz="5400" spc="-1" strike="noStrike">
                <a:solidFill>
                  <a:srgbClr val="fefefe"/>
                </a:solidFill>
                <a:latin typeface="Century Gothic"/>
              </a:rPr>
              <a:t>RISC-V </a:t>
            </a:r>
            <a:r>
              <a:rPr b="1" lang="en-US" sz="5400" spc="-1" strike="noStrike">
                <a:solidFill>
                  <a:srgbClr val="fefefe"/>
                </a:solidFill>
                <a:latin typeface="Century Gothic"/>
              </a:rPr>
              <a:t>oE </a:t>
            </a:r>
            <a:r>
              <a:rPr b="1" lang="zh-CN" sz="5400" spc="-1" strike="noStrike">
                <a:solidFill>
                  <a:srgbClr val="fefefe"/>
                </a:solidFill>
                <a:latin typeface="Century Gothic"/>
              </a:rPr>
              <a:t>自动化</a:t>
            </a:r>
            <a:r>
              <a:rPr b="1" lang="zh-CN" sz="5400" spc="-1" strike="noStrike">
                <a:solidFill>
                  <a:srgbClr val="fefefe"/>
                </a:solidFill>
                <a:latin typeface="Century Gothic"/>
              </a:rPr>
              <a:t>测试</a:t>
            </a:r>
            <a:br>
              <a:rPr sz="5400"/>
            </a:br>
            <a:r>
              <a:rPr b="1" lang="zh-CN" sz="5400" spc="-1" strike="noStrike">
                <a:solidFill>
                  <a:srgbClr val="fefefe"/>
                </a:solidFill>
                <a:latin typeface="Century Gothic"/>
              </a:rPr>
              <a:t>近期开发</a:t>
            </a:r>
            <a:r>
              <a:rPr b="1" lang="zh-CN" sz="5400" spc="-1" strike="noStrike">
                <a:solidFill>
                  <a:srgbClr val="fefefe"/>
                </a:solidFill>
                <a:latin typeface="Century Gothic"/>
              </a:rPr>
              <a:t>进展和计</a:t>
            </a:r>
            <a:r>
              <a:rPr b="1" lang="zh-CN" sz="5400" spc="-1" strike="noStrike">
                <a:solidFill>
                  <a:srgbClr val="fefefe"/>
                </a:solidFill>
                <a:latin typeface="Century Gothic"/>
              </a:rPr>
              <a:t>划</a:t>
            </a:r>
            <a:endParaRPr b="0" lang="en-US" sz="5400" spc="-1" strike="noStrike">
              <a:latin typeface="Arial"/>
            </a:endParaRPr>
          </a:p>
        </p:txBody>
      </p:sp>
      <p:sp>
        <p:nvSpPr>
          <p:cNvPr id="127" name="PlaceHolder 2"/>
          <p:cNvSpPr>
            <a:spLocks noGrp="1"/>
          </p:cNvSpPr>
          <p:nvPr>
            <p:ph type="subTitle"/>
          </p:nvPr>
        </p:nvSpPr>
        <p:spPr>
          <a:xfrm>
            <a:off x="810000" y="5280840"/>
            <a:ext cx="10571400" cy="434160"/>
          </a:xfrm>
          <a:prstGeom prst="rect">
            <a:avLst/>
          </a:prstGeom>
          <a:noFill/>
          <a:ln w="0">
            <a:noFill/>
          </a:ln>
          <a:effectLst>
            <a:outerShdw dist="0" dir="0" blurRad="50760" rotWithShape="0">
              <a:srgbClr val="000000">
                <a:alpha val="40000"/>
              </a:srgbClr>
            </a:outerShdw>
          </a:effectLst>
        </p:spPr>
        <p:txBody>
          <a:bodyPr lIns="0" rIns="0" tIns="0" bIns="0" anchor="t">
            <a:noAutofit/>
          </a:bodyPr>
          <a:p>
            <a:pPr>
              <a:lnSpc>
                <a:spcPct val="100000"/>
              </a:lnSpc>
              <a:spcBef>
                <a:spcPts val="360"/>
              </a:spcBef>
              <a:spcAft>
                <a:spcPts val="601"/>
              </a:spcAft>
              <a:buNone/>
              <a:tabLst>
                <a:tab algn="l" pos="0"/>
              </a:tabLst>
            </a:pPr>
            <a:r>
              <a:rPr b="0" lang="zh-CN" sz="1800" spc="-1" strike="noStrike">
                <a:solidFill>
                  <a:srgbClr val="ffffff"/>
                </a:solidFill>
                <a:latin typeface="Century Gothic"/>
              </a:rPr>
              <a:t>第三测试小队 李昊翔</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810000" y="447120"/>
            <a:ext cx="10571400" cy="969840"/>
          </a:xfrm>
          <a:prstGeom prst="rect">
            <a:avLst/>
          </a:prstGeom>
          <a:noFill/>
          <a:ln w="0">
            <a:noFill/>
          </a:ln>
          <a:effectLst>
            <a:outerShdw dist="0" dir="0" blurRad="50760" rotWithShape="0">
              <a:srgbClr val="000000">
                <a:alpha val="60000"/>
              </a:srgbClr>
            </a:outerShdw>
          </a:effectLst>
        </p:spPr>
        <p:txBody>
          <a:bodyPr lIns="90000" rIns="90000" tIns="45000" bIns="45000" anchor="b">
            <a:noAutofit/>
          </a:bodyPr>
          <a:p>
            <a:pPr>
              <a:lnSpc>
                <a:spcPct val="100000"/>
              </a:lnSpc>
              <a:buNone/>
            </a:pPr>
            <a:r>
              <a:rPr b="1" lang="en-US" sz="4000" spc="-1" strike="noStrike">
                <a:solidFill>
                  <a:srgbClr val="fefefe"/>
                </a:solidFill>
                <a:latin typeface="Century Gothic"/>
              </a:rPr>
              <a:t>mugen-riscv</a:t>
            </a:r>
            <a:endParaRPr b="0" lang="en-US" sz="4000" spc="-1" strike="noStrike">
              <a:latin typeface="Arial"/>
            </a:endParaRPr>
          </a:p>
        </p:txBody>
      </p:sp>
      <p:sp>
        <p:nvSpPr>
          <p:cNvPr id="152" name="PlaceHolder 2"/>
          <p:cNvSpPr>
            <a:spLocks noGrp="1"/>
          </p:cNvSpPr>
          <p:nvPr>
            <p:ph/>
          </p:nvPr>
        </p:nvSpPr>
        <p:spPr>
          <a:xfrm>
            <a:off x="818640" y="2222280"/>
            <a:ext cx="10553760" cy="3635640"/>
          </a:xfrm>
          <a:prstGeom prst="rect">
            <a:avLst/>
          </a:prstGeom>
          <a:noFill/>
          <a:ln w="0">
            <a:noFill/>
          </a:ln>
          <a:effectLst>
            <a:outerShdw dist="0" dir="0" blurRad="50760" rotWithShape="0">
              <a:srgbClr val="000000">
                <a:alpha val="40000"/>
              </a:srgbClr>
            </a:outerShdw>
          </a:effectLst>
        </p:spPr>
        <p:txBody>
          <a:bodyPr lIns="90000" rIns="90000" tIns="45000" bIns="45000" anchor="ctr">
            <a:noAutofit/>
          </a:bodyPr>
          <a:p>
            <a:pPr marL="343080" indent="-343080">
              <a:lnSpc>
                <a:spcPct val="100000"/>
              </a:lnSpc>
              <a:spcBef>
                <a:spcPts val="360"/>
              </a:spcBef>
              <a:spcAft>
                <a:spcPts val="601"/>
              </a:spcAft>
              <a:buClr>
                <a:srgbClr val="00c6bb"/>
              </a:buClr>
              <a:buFont typeface="Wingdings 2" charset="2"/>
              <a:buChar char=""/>
            </a:pPr>
            <a:r>
              <a:rPr b="0" lang="zh-CN" sz="1800" spc="-1" strike="noStrike">
                <a:solidFill>
                  <a:srgbClr val="ffffff"/>
                </a:solidFill>
                <a:latin typeface="Century Gothic"/>
              </a:rPr>
              <a:t>此前已适配（可用于测试）的测试用例，为保证有效性，都是通过保守的筛选得到的</a:t>
            </a:r>
            <a:endParaRPr b="0" lang="en-US" sz="1800" spc="-1" strike="noStrike">
              <a:latin typeface="Arial"/>
            </a:endParaRPr>
          </a:p>
          <a:p>
            <a:pPr marL="343080" indent="-343080">
              <a:lnSpc>
                <a:spcPct val="100000"/>
              </a:lnSpc>
              <a:spcBef>
                <a:spcPts val="360"/>
              </a:spcBef>
              <a:spcAft>
                <a:spcPts val="601"/>
              </a:spcAft>
              <a:buClr>
                <a:srgbClr val="00c6bb"/>
              </a:buClr>
              <a:buFont typeface="Wingdings 2" charset="2"/>
              <a:buChar char=""/>
            </a:pPr>
            <a:r>
              <a:rPr b="0" lang="zh-CN" sz="1800" spc="-1" strike="noStrike">
                <a:solidFill>
                  <a:srgbClr val="ffffff"/>
                </a:solidFill>
                <a:latin typeface="Century Gothic"/>
              </a:rPr>
              <a:t>需要将更多的用例在分析未通过原因后直接或在修改后纳入可用用例</a:t>
            </a:r>
            <a:endParaRPr b="0" lang="en-US" sz="1800" spc="-1" strike="noStrike">
              <a:latin typeface="Arial"/>
            </a:endParaRPr>
          </a:p>
          <a:p>
            <a:pPr marL="343080" indent="-343080">
              <a:lnSpc>
                <a:spcPct val="100000"/>
              </a:lnSpc>
              <a:spcBef>
                <a:spcPts val="360"/>
              </a:spcBef>
              <a:spcAft>
                <a:spcPts val="601"/>
              </a:spcAft>
              <a:buClr>
                <a:srgbClr val="00c6bb"/>
              </a:buClr>
              <a:buFont typeface="Wingdings 2" charset="2"/>
              <a:buChar char=""/>
            </a:pPr>
            <a:r>
              <a:rPr b="0" lang="zh-CN" sz="1800" spc="-1" strike="noStrike">
                <a:solidFill>
                  <a:srgbClr val="ffffff"/>
                </a:solidFill>
                <a:latin typeface="Century Gothic"/>
              </a:rPr>
              <a:t>解决一些测试环境的限制</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810000" y="447120"/>
            <a:ext cx="10571400" cy="969840"/>
          </a:xfrm>
          <a:prstGeom prst="rect">
            <a:avLst/>
          </a:prstGeom>
          <a:noFill/>
          <a:ln w="0">
            <a:noFill/>
          </a:ln>
          <a:effectLst>
            <a:outerShdw dist="0" dir="0" blurRad="50760" rotWithShape="0">
              <a:srgbClr val="000000">
                <a:alpha val="60000"/>
              </a:srgbClr>
            </a:outerShdw>
          </a:effectLst>
        </p:spPr>
        <p:txBody>
          <a:bodyPr lIns="90000" rIns="90000" tIns="45000" bIns="45000" anchor="b">
            <a:noAutofit/>
          </a:bodyPr>
          <a:p>
            <a:pPr>
              <a:lnSpc>
                <a:spcPct val="100000"/>
              </a:lnSpc>
              <a:buNone/>
            </a:pPr>
            <a:r>
              <a:rPr b="1" lang="en-US" sz="4000" spc="-1" strike="noStrike">
                <a:solidFill>
                  <a:srgbClr val="fefefe"/>
                </a:solidFill>
                <a:latin typeface="Century Gothic"/>
              </a:rPr>
              <a:t>Anolis mugen</a:t>
            </a:r>
            <a:endParaRPr b="0" lang="en-US" sz="4000" spc="-1" strike="noStrike">
              <a:latin typeface="Arial"/>
            </a:endParaRPr>
          </a:p>
        </p:txBody>
      </p:sp>
      <p:sp>
        <p:nvSpPr>
          <p:cNvPr id="154" name="PlaceHolder 2"/>
          <p:cNvSpPr>
            <a:spLocks noGrp="1"/>
          </p:cNvSpPr>
          <p:nvPr>
            <p:ph/>
          </p:nvPr>
        </p:nvSpPr>
        <p:spPr>
          <a:xfrm>
            <a:off x="818640" y="2222280"/>
            <a:ext cx="10553760" cy="3635640"/>
          </a:xfrm>
          <a:prstGeom prst="rect">
            <a:avLst/>
          </a:prstGeom>
          <a:noFill/>
          <a:ln w="0">
            <a:noFill/>
          </a:ln>
          <a:effectLst>
            <a:outerShdw dist="0" dir="0" blurRad="50760" rotWithShape="0">
              <a:srgbClr val="000000">
                <a:alpha val="40000"/>
              </a:srgbClr>
            </a:outerShdw>
          </a:effectLst>
        </p:spPr>
        <p:txBody>
          <a:bodyPr lIns="90000" rIns="90000" tIns="45000" bIns="45000" anchor="ctr">
            <a:noAutofit/>
          </a:bodyPr>
          <a:p>
            <a:pPr marL="343080" indent="-343080">
              <a:lnSpc>
                <a:spcPct val="100000"/>
              </a:lnSpc>
              <a:spcBef>
                <a:spcPts val="360"/>
              </a:spcBef>
              <a:spcAft>
                <a:spcPts val="601"/>
              </a:spcAft>
              <a:buClr>
                <a:srgbClr val="00c6bb"/>
              </a:buClr>
              <a:buFont typeface="Wingdings 2" charset="2"/>
              <a:buChar char=""/>
            </a:pPr>
            <a:r>
              <a:rPr b="0" lang="zh-CN" sz="1800" spc="-1" strike="noStrike">
                <a:solidFill>
                  <a:srgbClr val="ffffff"/>
                </a:solidFill>
                <a:latin typeface="Century Gothic"/>
              </a:rPr>
              <a:t>目前已解决依赖问题，</a:t>
            </a:r>
            <a:r>
              <a:rPr b="0" lang="en-US" sz="1800" spc="-1" strike="noStrike">
                <a:solidFill>
                  <a:srgbClr val="ffffff"/>
                </a:solidFill>
                <a:latin typeface="Century Gothic"/>
              </a:rPr>
              <a:t>mugen</a:t>
            </a:r>
            <a:r>
              <a:rPr b="0" lang="zh-CN" sz="1800" spc="-1" strike="noStrike">
                <a:solidFill>
                  <a:srgbClr val="ffffff"/>
                </a:solidFill>
                <a:latin typeface="Century Gothic"/>
              </a:rPr>
              <a:t>框架可以运行</a:t>
            </a:r>
            <a:endParaRPr b="0" lang="en-US" sz="1800" spc="-1" strike="noStrike">
              <a:latin typeface="Arial"/>
            </a:endParaRPr>
          </a:p>
        </p:txBody>
      </p:sp>
      <p:pic>
        <p:nvPicPr>
          <p:cNvPr id="155" name="图片 5" descr=""/>
          <p:cNvPicPr/>
          <p:nvPr/>
        </p:nvPicPr>
        <p:blipFill>
          <a:blip r:embed="rId1"/>
          <a:stretch/>
        </p:blipFill>
        <p:spPr>
          <a:xfrm>
            <a:off x="2409840" y="2104920"/>
            <a:ext cx="7371720" cy="2647080"/>
          </a:xfrm>
          <a:prstGeom prst="rect">
            <a:avLst/>
          </a:prstGeom>
          <a:ln w="0">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818640" y="648360"/>
            <a:ext cx="10571400" cy="969840"/>
          </a:xfrm>
          <a:prstGeom prst="rect">
            <a:avLst/>
          </a:prstGeom>
          <a:noFill/>
          <a:ln w="0">
            <a:noFill/>
          </a:ln>
          <a:effectLst>
            <a:outerShdw dist="0" dir="0" blurRad="50760" rotWithShape="0">
              <a:srgbClr val="000000">
                <a:alpha val="60000"/>
              </a:srgbClr>
            </a:outerShdw>
          </a:effectLst>
        </p:spPr>
        <p:txBody>
          <a:bodyPr lIns="90000" rIns="90000" tIns="45000" bIns="45000" anchor="b">
            <a:noAutofit/>
          </a:bodyPr>
          <a:p>
            <a:pPr>
              <a:lnSpc>
                <a:spcPct val="100000"/>
              </a:lnSpc>
              <a:buNone/>
            </a:pPr>
            <a:r>
              <a:rPr b="1" lang="en-US" sz="4000" spc="-1" strike="noStrike">
                <a:solidFill>
                  <a:srgbClr val="fefefe"/>
                </a:solidFill>
                <a:latin typeface="Century Gothic"/>
              </a:rPr>
              <a:t>Anolis anolis-pkg-tests</a:t>
            </a:r>
            <a:br>
              <a:rPr sz="4000"/>
            </a:br>
            <a:r>
              <a:rPr b="1" lang="en-US" sz="4000" spc="-1" strike="noStrike">
                <a:solidFill>
                  <a:srgbClr val="fefefe"/>
                </a:solidFill>
                <a:latin typeface="Century Gothic"/>
              </a:rPr>
              <a:t>CentOS t_functional</a:t>
            </a:r>
            <a:endParaRPr b="0" lang="en-US" sz="4000" spc="-1" strike="noStrike">
              <a:latin typeface="Arial"/>
            </a:endParaRPr>
          </a:p>
        </p:txBody>
      </p:sp>
      <p:sp>
        <p:nvSpPr>
          <p:cNvPr id="157" name="PlaceHolder 2"/>
          <p:cNvSpPr>
            <a:spLocks noGrp="1"/>
          </p:cNvSpPr>
          <p:nvPr>
            <p:ph/>
          </p:nvPr>
        </p:nvSpPr>
        <p:spPr>
          <a:xfrm>
            <a:off x="818640" y="2222280"/>
            <a:ext cx="10553760" cy="3635640"/>
          </a:xfrm>
          <a:prstGeom prst="rect">
            <a:avLst/>
          </a:prstGeom>
          <a:noFill/>
          <a:ln w="0">
            <a:noFill/>
          </a:ln>
          <a:effectLst>
            <a:outerShdw dist="0" dir="0" blurRad="50760" rotWithShape="0">
              <a:srgbClr val="000000">
                <a:alpha val="40000"/>
              </a:srgbClr>
            </a:outerShdw>
          </a:effectLst>
        </p:spPr>
        <p:txBody>
          <a:bodyPr lIns="90000" rIns="90000" tIns="45000" bIns="45000" anchor="ctr">
            <a:noAutofit/>
          </a:bodyPr>
          <a:p>
            <a:pPr marL="343080" indent="-343080">
              <a:lnSpc>
                <a:spcPct val="100000"/>
              </a:lnSpc>
              <a:spcBef>
                <a:spcPts val="360"/>
              </a:spcBef>
              <a:spcAft>
                <a:spcPts val="601"/>
              </a:spcAft>
              <a:buClr>
                <a:srgbClr val="00c6bb"/>
              </a:buClr>
              <a:buFont typeface="Wingdings 2" charset="2"/>
              <a:buChar char=""/>
            </a:pPr>
            <a:r>
              <a:rPr b="0" lang="en-US" sz="1800" spc="-1" strike="noStrike">
                <a:solidFill>
                  <a:srgbClr val="ffffff"/>
                </a:solidFill>
                <a:latin typeface="Century Gothic"/>
              </a:rPr>
              <a:t>anolis-pkg-tests</a:t>
            </a:r>
            <a:r>
              <a:rPr b="0" lang="zh-CN" sz="1800" spc="-1" strike="noStrike">
                <a:solidFill>
                  <a:srgbClr val="ffffff"/>
                </a:solidFill>
                <a:latin typeface="Century Gothic"/>
              </a:rPr>
              <a:t>是一个基于</a:t>
            </a:r>
            <a:r>
              <a:rPr b="0" lang="en-US" sz="1800" spc="-1" strike="noStrike">
                <a:solidFill>
                  <a:srgbClr val="ffffff"/>
                </a:solidFill>
                <a:latin typeface="Century Gothic"/>
              </a:rPr>
              <a:t>avocado</a:t>
            </a:r>
            <a:r>
              <a:rPr b="0" lang="zh-CN" sz="1800" spc="-1" strike="noStrike">
                <a:solidFill>
                  <a:srgbClr val="ffffff"/>
                </a:solidFill>
                <a:latin typeface="Century Gothic"/>
              </a:rPr>
              <a:t>编写的针对</a:t>
            </a:r>
            <a:r>
              <a:rPr b="0" lang="en-US" sz="1800" spc="-1" strike="noStrike">
                <a:solidFill>
                  <a:srgbClr val="ffffff"/>
                </a:solidFill>
                <a:latin typeface="Century Gothic"/>
              </a:rPr>
              <a:t>Anolis OS</a:t>
            </a:r>
            <a:r>
              <a:rPr b="0" lang="zh-CN" sz="1800" spc="-1" strike="noStrike">
                <a:solidFill>
                  <a:srgbClr val="ffffff"/>
                </a:solidFill>
                <a:latin typeface="Century Gothic"/>
              </a:rPr>
              <a:t>软件包的测试集</a:t>
            </a:r>
            <a:endParaRPr b="0" lang="en-US" sz="1800" spc="-1" strike="noStrike">
              <a:latin typeface="Arial"/>
            </a:endParaRPr>
          </a:p>
          <a:p>
            <a:pPr marL="343080" indent="-343080">
              <a:lnSpc>
                <a:spcPct val="100000"/>
              </a:lnSpc>
              <a:spcBef>
                <a:spcPts val="360"/>
              </a:spcBef>
              <a:spcAft>
                <a:spcPts val="601"/>
              </a:spcAft>
              <a:buClr>
                <a:srgbClr val="00c6bb"/>
              </a:buClr>
              <a:buFont typeface="Wingdings 2" charset="2"/>
              <a:buChar char=""/>
            </a:pPr>
            <a:r>
              <a:rPr b="0" lang="en-US" sz="1800" spc="-1" strike="noStrike">
                <a:solidFill>
                  <a:srgbClr val="ffffff"/>
                </a:solidFill>
                <a:latin typeface="Century Gothic"/>
              </a:rPr>
              <a:t>anolis-pkg-tests</a:t>
            </a:r>
            <a:r>
              <a:rPr b="0" lang="zh-CN" sz="1800" spc="-1" strike="noStrike">
                <a:solidFill>
                  <a:srgbClr val="ffffff"/>
                </a:solidFill>
                <a:latin typeface="Century Gothic"/>
              </a:rPr>
              <a:t>目前只有系统基本功能的测试例</a:t>
            </a:r>
            <a:endParaRPr b="0" lang="en-US" sz="1800" spc="-1" strike="noStrike">
              <a:latin typeface="Arial"/>
            </a:endParaRPr>
          </a:p>
          <a:p>
            <a:pPr marL="343080" indent="-343080">
              <a:lnSpc>
                <a:spcPct val="100000"/>
              </a:lnSpc>
              <a:spcBef>
                <a:spcPts val="360"/>
              </a:spcBef>
              <a:spcAft>
                <a:spcPts val="601"/>
              </a:spcAft>
              <a:buClr>
                <a:srgbClr val="00c6bb"/>
              </a:buClr>
              <a:buFont typeface="Wingdings 2" charset="2"/>
              <a:buChar char=""/>
            </a:pPr>
            <a:r>
              <a:rPr b="0" lang="en-US" sz="1800" spc="-1" strike="noStrike">
                <a:solidFill>
                  <a:srgbClr val="ffffff"/>
                </a:solidFill>
                <a:latin typeface="Century Gothic"/>
              </a:rPr>
              <a:t>t_functional</a:t>
            </a:r>
            <a:r>
              <a:rPr b="0" lang="zh-CN" sz="1800" spc="-1" strike="noStrike">
                <a:solidFill>
                  <a:srgbClr val="ffffff"/>
                </a:solidFill>
                <a:latin typeface="Century Gothic"/>
              </a:rPr>
              <a:t>是</a:t>
            </a:r>
            <a:r>
              <a:rPr b="0" lang="en-US" sz="1800" spc="-1" strike="noStrike">
                <a:solidFill>
                  <a:srgbClr val="ffffff"/>
                </a:solidFill>
                <a:latin typeface="Century Gothic"/>
              </a:rPr>
              <a:t>CentOS</a:t>
            </a:r>
            <a:r>
              <a:rPr b="0" lang="zh-CN" sz="1800" spc="-1" strike="noStrike">
                <a:solidFill>
                  <a:srgbClr val="ffffff"/>
                </a:solidFill>
                <a:latin typeface="Century Gothic"/>
              </a:rPr>
              <a:t>社区的一个基于</a:t>
            </a:r>
            <a:r>
              <a:rPr b="0" lang="en-US" sz="1800" spc="-1" strike="noStrike">
                <a:solidFill>
                  <a:srgbClr val="ffffff"/>
                </a:solidFill>
                <a:latin typeface="Century Gothic"/>
              </a:rPr>
              <a:t>shell</a:t>
            </a:r>
            <a:r>
              <a:rPr b="0" lang="zh-CN" sz="1800" spc="-1" strike="noStrike">
                <a:solidFill>
                  <a:srgbClr val="ffffff"/>
                </a:solidFill>
                <a:latin typeface="Century Gothic"/>
              </a:rPr>
              <a:t>的测试集，包含了系统基本功能的测试和众多软件包的测试</a:t>
            </a:r>
            <a:endParaRPr b="0" lang="en-US" sz="1800" spc="-1" strike="noStrike">
              <a:latin typeface="Arial"/>
            </a:endParaRPr>
          </a:p>
          <a:p>
            <a:pPr marL="343080" indent="-343080">
              <a:lnSpc>
                <a:spcPct val="100000"/>
              </a:lnSpc>
              <a:spcBef>
                <a:spcPts val="360"/>
              </a:spcBef>
              <a:spcAft>
                <a:spcPts val="601"/>
              </a:spcAft>
              <a:buClr>
                <a:srgbClr val="00c6bb"/>
              </a:buClr>
              <a:buFont typeface="Wingdings 2" charset="2"/>
              <a:buChar char=""/>
            </a:pPr>
            <a:r>
              <a:rPr b="0" lang="zh-CN" sz="1800" spc="-1" strike="noStrike">
                <a:solidFill>
                  <a:srgbClr val="ffffff"/>
                </a:solidFill>
                <a:latin typeface="Century Gothic"/>
              </a:rPr>
              <a:t>两者目前还在解决依赖问题中</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810000" y="447120"/>
            <a:ext cx="10571400" cy="969840"/>
          </a:xfrm>
          <a:prstGeom prst="rect">
            <a:avLst/>
          </a:prstGeom>
          <a:noFill/>
          <a:ln w="0">
            <a:noFill/>
          </a:ln>
          <a:effectLst>
            <a:outerShdw dist="0" dir="0" blurRad="50760" rotWithShape="0">
              <a:srgbClr val="000000">
                <a:alpha val="60000"/>
              </a:srgbClr>
            </a:outerShdw>
          </a:effectLst>
        </p:spPr>
        <p:txBody>
          <a:bodyPr lIns="90000" rIns="90000" tIns="45000" bIns="45000" anchor="b">
            <a:noAutofit/>
          </a:bodyPr>
          <a:p>
            <a:pPr>
              <a:lnSpc>
                <a:spcPct val="100000"/>
              </a:lnSpc>
              <a:buNone/>
            </a:pPr>
            <a:r>
              <a:rPr b="1" lang="zh-CN" sz="4000" spc="-1" strike="noStrike">
                <a:solidFill>
                  <a:srgbClr val="fefefe"/>
                </a:solidFill>
                <a:latin typeface="Century Gothic"/>
              </a:rPr>
              <a:t>目录</a:t>
            </a:r>
            <a:endParaRPr b="0" lang="en-US" sz="4000" spc="-1" strike="noStrike">
              <a:latin typeface="Arial"/>
            </a:endParaRPr>
          </a:p>
        </p:txBody>
      </p:sp>
      <p:sp>
        <p:nvSpPr>
          <p:cNvPr id="129" name="PlaceHolder 2"/>
          <p:cNvSpPr>
            <a:spLocks noGrp="1"/>
          </p:cNvSpPr>
          <p:nvPr>
            <p:ph/>
          </p:nvPr>
        </p:nvSpPr>
        <p:spPr>
          <a:xfrm>
            <a:off x="818640" y="2222280"/>
            <a:ext cx="10553760" cy="3635640"/>
          </a:xfrm>
          <a:prstGeom prst="rect">
            <a:avLst/>
          </a:prstGeom>
          <a:noFill/>
          <a:ln w="0">
            <a:noFill/>
          </a:ln>
          <a:effectLst>
            <a:outerShdw dist="0" dir="0" blurRad="50760" rotWithShape="0">
              <a:srgbClr val="000000">
                <a:alpha val="40000"/>
              </a:srgbClr>
            </a:outerShdw>
          </a:effectLst>
        </p:spPr>
        <p:txBody>
          <a:bodyPr lIns="90000" rIns="90000" tIns="45000" bIns="45000" anchor="ctr">
            <a:noAutofit/>
          </a:bodyPr>
          <a:p>
            <a:pPr marL="343080" indent="-343080">
              <a:lnSpc>
                <a:spcPct val="100000"/>
              </a:lnSpc>
              <a:spcBef>
                <a:spcPts val="360"/>
              </a:spcBef>
              <a:spcAft>
                <a:spcPts val="601"/>
              </a:spcAft>
              <a:buClr>
                <a:srgbClr val="00c6bb"/>
              </a:buClr>
              <a:buFont typeface="Wingdings 2" charset="2"/>
              <a:buChar char=""/>
            </a:pPr>
            <a:r>
              <a:rPr b="0" lang="en-US" sz="1800" spc="-1" strike="noStrike">
                <a:solidFill>
                  <a:srgbClr val="ffffff"/>
                </a:solidFill>
                <a:latin typeface="Century Gothic"/>
              </a:rPr>
              <a:t>RISC-V oE </a:t>
            </a:r>
            <a:r>
              <a:rPr b="0" lang="zh-CN" sz="1800" spc="-1" strike="noStrike">
                <a:solidFill>
                  <a:srgbClr val="ffffff"/>
                </a:solidFill>
                <a:latin typeface="Century Gothic"/>
              </a:rPr>
              <a:t>自动化测试开发进展</a:t>
            </a:r>
            <a:endParaRPr b="0" lang="en-US" sz="1800" spc="-1" strike="noStrike">
              <a:latin typeface="Arial"/>
            </a:endParaRPr>
          </a:p>
          <a:p>
            <a:pPr lvl="1" marL="743040" indent="-285840">
              <a:lnSpc>
                <a:spcPct val="100000"/>
              </a:lnSpc>
              <a:spcBef>
                <a:spcPts val="320"/>
              </a:spcBef>
              <a:spcAft>
                <a:spcPts val="601"/>
              </a:spcAft>
              <a:buClr>
                <a:srgbClr val="00c6bb"/>
              </a:buClr>
              <a:buFont typeface="Wingdings 2" charset="2"/>
              <a:buChar char=""/>
            </a:pPr>
            <a:r>
              <a:rPr b="0" lang="zh-CN" sz="1600" spc="-1" strike="noStrike">
                <a:solidFill>
                  <a:srgbClr val="ffffff"/>
                </a:solidFill>
                <a:latin typeface="Century Gothic"/>
              </a:rPr>
              <a:t>测试套测试例适配情况</a:t>
            </a:r>
            <a:endParaRPr b="0" lang="en-US" sz="1600" spc="-1" strike="noStrike">
              <a:latin typeface="Arial"/>
            </a:endParaRPr>
          </a:p>
          <a:p>
            <a:pPr lvl="1" marL="743040" indent="-285840">
              <a:lnSpc>
                <a:spcPct val="100000"/>
              </a:lnSpc>
              <a:spcBef>
                <a:spcPts val="320"/>
              </a:spcBef>
              <a:spcAft>
                <a:spcPts val="601"/>
              </a:spcAft>
              <a:buClr>
                <a:srgbClr val="00c6bb"/>
              </a:buClr>
              <a:buFont typeface="Wingdings 2" charset="2"/>
              <a:buChar char=""/>
            </a:pPr>
            <a:r>
              <a:rPr b="0" lang="zh-CN" sz="1600" spc="-1" strike="noStrike">
                <a:solidFill>
                  <a:srgbClr val="ffffff"/>
                </a:solidFill>
                <a:latin typeface="Century Gothic"/>
              </a:rPr>
              <a:t>辅助脚本开发情况</a:t>
            </a:r>
            <a:endParaRPr b="0" lang="en-US" sz="1600" spc="-1" strike="noStrike">
              <a:latin typeface="Arial"/>
            </a:endParaRPr>
          </a:p>
          <a:p>
            <a:pPr lvl="1" marL="743040" indent="-285840">
              <a:lnSpc>
                <a:spcPct val="100000"/>
              </a:lnSpc>
              <a:spcBef>
                <a:spcPts val="320"/>
              </a:spcBef>
              <a:spcAft>
                <a:spcPts val="601"/>
              </a:spcAft>
              <a:buClr>
                <a:srgbClr val="00c6bb"/>
              </a:buClr>
              <a:buFont typeface="Wingdings 2" charset="2"/>
              <a:buChar char=""/>
            </a:pPr>
            <a:r>
              <a:rPr b="0" lang="zh-CN" sz="1600" spc="-1" strike="noStrike">
                <a:solidFill>
                  <a:srgbClr val="ffffff"/>
                </a:solidFill>
                <a:latin typeface="Century Gothic"/>
              </a:rPr>
              <a:t>镜像自动化测试实例</a:t>
            </a:r>
            <a:endParaRPr b="0" lang="en-US" sz="1600" spc="-1" strike="noStrike">
              <a:latin typeface="Arial"/>
            </a:endParaRPr>
          </a:p>
          <a:p>
            <a:pPr marL="343080" indent="-343080">
              <a:lnSpc>
                <a:spcPct val="100000"/>
              </a:lnSpc>
              <a:spcBef>
                <a:spcPts val="360"/>
              </a:spcBef>
              <a:spcAft>
                <a:spcPts val="601"/>
              </a:spcAft>
              <a:buClr>
                <a:srgbClr val="00c6bb"/>
              </a:buClr>
              <a:buFont typeface="Wingdings 2" charset="2"/>
              <a:buChar char=""/>
            </a:pPr>
            <a:r>
              <a:rPr b="0" lang="zh-CN" sz="1800" spc="-1" strike="noStrike">
                <a:solidFill>
                  <a:srgbClr val="ffffff"/>
                </a:solidFill>
                <a:latin typeface="Century Gothic"/>
              </a:rPr>
              <a:t>自动化测试日后开发计划</a:t>
            </a:r>
            <a:endParaRPr b="0" lang="en-US" sz="1800" spc="-1" strike="noStrike">
              <a:latin typeface="Arial"/>
            </a:endParaRPr>
          </a:p>
          <a:p>
            <a:pPr lvl="1" marL="743040" indent="-285840">
              <a:lnSpc>
                <a:spcPct val="100000"/>
              </a:lnSpc>
              <a:spcBef>
                <a:spcPts val="320"/>
              </a:spcBef>
              <a:spcAft>
                <a:spcPts val="601"/>
              </a:spcAft>
              <a:buClr>
                <a:srgbClr val="00c6bb"/>
              </a:buClr>
              <a:buFont typeface="Wingdings 2" charset="2"/>
              <a:buChar char=""/>
            </a:pPr>
            <a:r>
              <a:rPr b="0" lang="en-US" sz="1600" spc="-1" strike="noStrike">
                <a:solidFill>
                  <a:srgbClr val="ffffff"/>
                </a:solidFill>
                <a:latin typeface="Century Gothic"/>
              </a:rPr>
              <a:t>mugen-riscv</a:t>
            </a:r>
            <a:endParaRPr b="0" lang="en-US" sz="1600" spc="-1" strike="noStrike">
              <a:latin typeface="Arial"/>
            </a:endParaRPr>
          </a:p>
          <a:p>
            <a:pPr lvl="1" marL="743040" indent="-285840">
              <a:lnSpc>
                <a:spcPct val="100000"/>
              </a:lnSpc>
              <a:spcBef>
                <a:spcPts val="320"/>
              </a:spcBef>
              <a:spcAft>
                <a:spcPts val="601"/>
              </a:spcAft>
              <a:buClr>
                <a:srgbClr val="00c6bb"/>
              </a:buClr>
              <a:buFont typeface="Wingdings 2" charset="2"/>
              <a:buChar char=""/>
            </a:pPr>
            <a:r>
              <a:rPr b="0" lang="zh-CN" sz="1600" spc="-1" strike="noStrike">
                <a:solidFill>
                  <a:srgbClr val="ffffff"/>
                </a:solidFill>
                <a:latin typeface="Century Gothic"/>
              </a:rPr>
              <a:t>其他发行版</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810000" y="447120"/>
            <a:ext cx="10571400" cy="969840"/>
          </a:xfrm>
          <a:prstGeom prst="rect">
            <a:avLst/>
          </a:prstGeom>
          <a:noFill/>
          <a:ln w="0">
            <a:noFill/>
          </a:ln>
          <a:effectLst>
            <a:outerShdw dist="0" dir="0" blurRad="50760" rotWithShape="0">
              <a:srgbClr val="000000">
                <a:alpha val="60000"/>
              </a:srgbClr>
            </a:outerShdw>
          </a:effectLst>
        </p:spPr>
        <p:txBody>
          <a:bodyPr lIns="90000" rIns="90000" tIns="45000" bIns="45000" anchor="b">
            <a:noAutofit/>
          </a:bodyPr>
          <a:p>
            <a:pPr>
              <a:lnSpc>
                <a:spcPct val="100000"/>
              </a:lnSpc>
              <a:buNone/>
            </a:pPr>
            <a:r>
              <a:rPr b="1" lang="en-US" sz="4000" spc="-1" strike="noStrike">
                <a:solidFill>
                  <a:srgbClr val="fefefe"/>
                </a:solidFill>
                <a:latin typeface="Century Gothic"/>
              </a:rPr>
              <a:t>RISC-V oE </a:t>
            </a:r>
            <a:r>
              <a:rPr b="1" lang="zh-CN" sz="4000" spc="-1" strike="noStrike">
                <a:solidFill>
                  <a:srgbClr val="fefefe"/>
                </a:solidFill>
                <a:latin typeface="Century Gothic"/>
              </a:rPr>
              <a:t>自</a:t>
            </a:r>
            <a:r>
              <a:rPr b="1" lang="zh-CN" sz="4000" spc="-1" strike="noStrike">
                <a:solidFill>
                  <a:srgbClr val="fefefe"/>
                </a:solidFill>
                <a:latin typeface="Century Gothic"/>
              </a:rPr>
              <a:t>动化测试开发</a:t>
            </a:r>
            <a:r>
              <a:rPr b="1" lang="zh-CN" sz="4000" spc="-1" strike="noStrike">
                <a:solidFill>
                  <a:srgbClr val="fefefe"/>
                </a:solidFill>
                <a:latin typeface="Century Gothic"/>
              </a:rPr>
              <a:t>进展</a:t>
            </a:r>
            <a:endParaRPr b="0" lang="en-US" sz="4000" spc="-1" strike="noStrike">
              <a:latin typeface="Arial"/>
            </a:endParaRPr>
          </a:p>
        </p:txBody>
      </p:sp>
      <p:sp>
        <p:nvSpPr>
          <p:cNvPr id="131" name="PlaceHolder 2"/>
          <p:cNvSpPr>
            <a:spLocks noGrp="1"/>
          </p:cNvSpPr>
          <p:nvPr>
            <p:ph/>
          </p:nvPr>
        </p:nvSpPr>
        <p:spPr>
          <a:xfrm>
            <a:off x="818640" y="2222280"/>
            <a:ext cx="10553760" cy="3635640"/>
          </a:xfrm>
          <a:prstGeom prst="rect">
            <a:avLst/>
          </a:prstGeom>
          <a:noFill/>
          <a:ln w="0">
            <a:noFill/>
          </a:ln>
          <a:effectLst>
            <a:outerShdw dist="0" dir="0" blurRad="50760" rotWithShape="0">
              <a:srgbClr val="000000">
                <a:alpha val="40000"/>
              </a:srgbClr>
            </a:outerShdw>
          </a:effectLst>
        </p:spPr>
        <p:txBody>
          <a:bodyPr lIns="90000" rIns="90000" tIns="45000" bIns="45000" anchor="ctr">
            <a:noAutofit/>
          </a:bodyPr>
          <a:p>
            <a:pPr marL="343080" indent="-343080">
              <a:lnSpc>
                <a:spcPct val="100000"/>
              </a:lnSpc>
              <a:spcBef>
                <a:spcPts val="360"/>
              </a:spcBef>
              <a:spcAft>
                <a:spcPts val="601"/>
              </a:spcAft>
              <a:buClr>
                <a:srgbClr val="00c6bb"/>
              </a:buClr>
              <a:buFont typeface="Wingdings 2" charset="2"/>
              <a:buChar char=""/>
            </a:pPr>
            <a:r>
              <a:rPr b="0" lang="zh-CN" sz="1800" spc="-1" strike="noStrike">
                <a:solidFill>
                  <a:srgbClr val="ffffff"/>
                </a:solidFill>
                <a:latin typeface="Century Gothic"/>
              </a:rPr>
              <a:t>测试对象：</a:t>
            </a:r>
            <a:r>
              <a:rPr b="0" lang="en-US" sz="1800" spc="-1" strike="noStrike">
                <a:solidFill>
                  <a:srgbClr val="ffffff"/>
                </a:solidFill>
                <a:latin typeface="Century Gothic"/>
              </a:rPr>
              <a:t>openEuler RISC-V</a:t>
            </a:r>
            <a:endParaRPr b="0" lang="en-US" sz="1800" spc="-1" strike="noStrike">
              <a:latin typeface="Arial"/>
            </a:endParaRPr>
          </a:p>
          <a:p>
            <a:pPr marL="343080" indent="-343080">
              <a:lnSpc>
                <a:spcPct val="100000"/>
              </a:lnSpc>
              <a:spcBef>
                <a:spcPts val="360"/>
              </a:spcBef>
              <a:spcAft>
                <a:spcPts val="601"/>
              </a:spcAft>
              <a:buClr>
                <a:srgbClr val="00c6bb"/>
              </a:buClr>
              <a:buFont typeface="Wingdings 2" charset="2"/>
              <a:buChar char=""/>
            </a:pPr>
            <a:r>
              <a:rPr b="0" lang="zh-CN" sz="1800" spc="-1" strike="noStrike">
                <a:solidFill>
                  <a:srgbClr val="ffffff"/>
                </a:solidFill>
                <a:latin typeface="Century Gothic"/>
              </a:rPr>
              <a:t>测试工具：</a:t>
            </a:r>
            <a:r>
              <a:rPr b="0" lang="en-US" sz="1800" spc="-1" strike="noStrike">
                <a:solidFill>
                  <a:srgbClr val="ffffff"/>
                </a:solidFill>
                <a:latin typeface="Century Gothic"/>
              </a:rPr>
              <a:t>mugen </a:t>
            </a:r>
            <a:r>
              <a:rPr b="0" lang="zh-CN" sz="1800" spc="-1" strike="noStrike">
                <a:solidFill>
                  <a:srgbClr val="ffffff"/>
                </a:solidFill>
                <a:latin typeface="Century Gothic"/>
              </a:rPr>
              <a:t>，来源于</a:t>
            </a:r>
            <a:r>
              <a:rPr b="0" lang="en-US" sz="1800" spc="-1" strike="noStrike">
                <a:solidFill>
                  <a:srgbClr val="ffffff"/>
                </a:solidFill>
                <a:latin typeface="Century Gothic"/>
              </a:rPr>
              <a:t>openEuler</a:t>
            </a:r>
            <a:r>
              <a:rPr b="0" lang="zh-CN" sz="1800" spc="-1" strike="noStrike">
                <a:solidFill>
                  <a:srgbClr val="ffffff"/>
                </a:solidFill>
                <a:latin typeface="Century Gothic"/>
              </a:rPr>
              <a:t>上游</a:t>
            </a:r>
            <a:r>
              <a:rPr b="0" lang="zh-CN" sz="1800" spc="-1" strike="noStrike">
                <a:solidFill>
                  <a:srgbClr val="ffffff"/>
                </a:solidFill>
                <a:latin typeface="Century Gothic"/>
              </a:rPr>
              <a:t>社区</a:t>
            </a:r>
            <a:endParaRPr b="0" lang="en-US" sz="1800" spc="-1" strike="noStrike">
              <a:latin typeface="Arial"/>
            </a:endParaRPr>
          </a:p>
          <a:p>
            <a:pPr marL="343080" indent="-343080">
              <a:lnSpc>
                <a:spcPct val="100000"/>
              </a:lnSpc>
              <a:spcBef>
                <a:spcPts val="360"/>
              </a:spcBef>
              <a:spcAft>
                <a:spcPts val="601"/>
              </a:spcAft>
              <a:buClr>
                <a:srgbClr val="00c6bb"/>
              </a:buClr>
              <a:buFont typeface="Wingdings 2" charset="2"/>
              <a:buChar char=""/>
            </a:pPr>
            <a:r>
              <a:rPr b="0" lang="zh-CN" sz="1800" spc="-1" strike="noStrike">
                <a:solidFill>
                  <a:srgbClr val="ffffff"/>
                </a:solidFill>
                <a:latin typeface="Century Gothic"/>
              </a:rPr>
              <a:t>开发需求：将为</a:t>
            </a:r>
            <a:r>
              <a:rPr b="0" lang="en-US" sz="1800" spc="-1" strike="noStrike">
                <a:solidFill>
                  <a:srgbClr val="ffffff"/>
                </a:solidFill>
                <a:latin typeface="Century Gothic"/>
              </a:rPr>
              <a:t>X86/AArch64</a:t>
            </a:r>
            <a:r>
              <a:rPr b="0" lang="zh-CN" sz="1800" spc="-1" strike="noStrike">
                <a:solidFill>
                  <a:srgbClr val="ffffff"/>
                </a:solidFill>
                <a:latin typeface="Century Gothic"/>
              </a:rPr>
              <a:t>开发的</a:t>
            </a:r>
            <a:r>
              <a:rPr b="0" lang="en-US" sz="1800" spc="-1" strike="noStrike">
                <a:solidFill>
                  <a:srgbClr val="ffffff"/>
                </a:solidFill>
                <a:latin typeface="Century Gothic"/>
              </a:rPr>
              <a:t>mugen</a:t>
            </a:r>
            <a:r>
              <a:rPr b="0" lang="zh-CN" sz="1800" spc="-1" strike="noStrike">
                <a:solidFill>
                  <a:srgbClr val="ffffff"/>
                </a:solidFill>
                <a:latin typeface="Century Gothic"/>
              </a:rPr>
              <a:t>用于</a:t>
            </a:r>
            <a:r>
              <a:rPr b="0" lang="en-US" sz="1800" spc="-1" strike="noStrike">
                <a:solidFill>
                  <a:srgbClr val="ffffff"/>
                </a:solidFill>
                <a:latin typeface="Century Gothic"/>
              </a:rPr>
              <a:t>RISC-V</a:t>
            </a:r>
            <a:r>
              <a:rPr b="0" lang="zh-CN" sz="1800" spc="-1" strike="noStrike">
                <a:solidFill>
                  <a:srgbClr val="ffffff"/>
                </a:solidFill>
                <a:latin typeface="Century Gothic"/>
              </a:rPr>
              <a:t>架构</a:t>
            </a:r>
            <a:endParaRPr b="0" lang="en-US" sz="1800" spc="-1" strike="noStrike">
              <a:latin typeface="Arial"/>
            </a:endParaRPr>
          </a:p>
          <a:p>
            <a:pPr lvl="1" marL="743040" indent="-285840">
              <a:lnSpc>
                <a:spcPct val="100000"/>
              </a:lnSpc>
              <a:spcBef>
                <a:spcPts val="320"/>
              </a:spcBef>
              <a:spcAft>
                <a:spcPts val="601"/>
              </a:spcAft>
              <a:buClr>
                <a:srgbClr val="00c6bb"/>
              </a:buClr>
              <a:buFont typeface="Wingdings 2" charset="2"/>
              <a:buChar char=""/>
            </a:pPr>
            <a:r>
              <a:rPr b="0" lang="en-US" sz="1600" spc="-1" strike="noStrike">
                <a:solidFill>
                  <a:srgbClr val="ffffff"/>
                </a:solidFill>
                <a:latin typeface="Century Gothic"/>
              </a:rPr>
              <a:t>Mugen</a:t>
            </a:r>
            <a:r>
              <a:rPr b="0" lang="zh-CN" sz="1600" spc="-1" strike="noStrike">
                <a:solidFill>
                  <a:srgbClr val="ffffff"/>
                </a:solidFill>
                <a:latin typeface="Century Gothic"/>
              </a:rPr>
              <a:t>框架的适配</a:t>
            </a:r>
            <a:endParaRPr b="0" lang="en-US" sz="1600" spc="-1" strike="noStrike">
              <a:latin typeface="Arial"/>
            </a:endParaRPr>
          </a:p>
          <a:p>
            <a:pPr lvl="1" marL="743040" indent="-285840">
              <a:lnSpc>
                <a:spcPct val="100000"/>
              </a:lnSpc>
              <a:spcBef>
                <a:spcPts val="320"/>
              </a:spcBef>
              <a:spcAft>
                <a:spcPts val="601"/>
              </a:spcAft>
              <a:buClr>
                <a:srgbClr val="00c6bb"/>
              </a:buClr>
              <a:buFont typeface="Wingdings 2" charset="2"/>
              <a:buChar char=""/>
            </a:pPr>
            <a:r>
              <a:rPr b="0" lang="zh-CN" sz="1600" spc="-1" strike="noStrike">
                <a:solidFill>
                  <a:srgbClr val="ffffff"/>
                </a:solidFill>
                <a:latin typeface="Century Gothic"/>
              </a:rPr>
              <a:t>测试用例适配</a:t>
            </a:r>
            <a:endParaRPr b="0" lang="en-US" sz="1600" spc="-1" strike="noStrike">
              <a:latin typeface="Arial"/>
            </a:endParaRPr>
          </a:p>
          <a:p>
            <a:pPr lvl="1" marL="743040" indent="-285840">
              <a:lnSpc>
                <a:spcPct val="100000"/>
              </a:lnSpc>
              <a:spcBef>
                <a:spcPts val="320"/>
              </a:spcBef>
              <a:spcAft>
                <a:spcPts val="601"/>
              </a:spcAft>
              <a:buClr>
                <a:srgbClr val="00c6bb"/>
              </a:buClr>
              <a:buFont typeface="Wingdings 2" charset="2"/>
              <a:buChar char=""/>
            </a:pPr>
            <a:r>
              <a:rPr b="0" lang="zh-CN" sz="1600" spc="-1" strike="noStrike">
                <a:solidFill>
                  <a:srgbClr val="ffffff"/>
                </a:solidFill>
                <a:latin typeface="Century Gothic"/>
              </a:rPr>
              <a:t>一些辅助脚本的开发</a:t>
            </a:r>
            <a:endParaRPr b="0" lang="en-US" sz="1600" spc="-1" strike="noStrike">
              <a:latin typeface="Arial"/>
            </a:endParaRPr>
          </a:p>
          <a:p>
            <a:pPr>
              <a:lnSpc>
                <a:spcPct val="100000"/>
              </a:lnSpc>
              <a:spcBef>
                <a:spcPts val="360"/>
              </a:spcBef>
              <a:spcAft>
                <a:spcPts val="601"/>
              </a:spcAft>
              <a:buNone/>
            </a:pPr>
            <a:endParaRPr b="0" lang="en-US" sz="1800" spc="-1" strike="noStrike">
              <a:latin typeface="Arial"/>
            </a:endParaRPr>
          </a:p>
          <a:p>
            <a:pPr>
              <a:lnSpc>
                <a:spcPct val="100000"/>
              </a:lnSpc>
              <a:spcBef>
                <a:spcPts val="360"/>
              </a:spcBef>
              <a:spcAft>
                <a:spcPts val="601"/>
              </a:spcAft>
              <a:buNone/>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810000" y="447120"/>
            <a:ext cx="10571400" cy="969840"/>
          </a:xfrm>
          <a:prstGeom prst="rect">
            <a:avLst/>
          </a:prstGeom>
          <a:noFill/>
          <a:ln w="0">
            <a:noFill/>
          </a:ln>
          <a:effectLst>
            <a:outerShdw dist="0" dir="0" blurRad="50760" rotWithShape="0">
              <a:srgbClr val="000000">
                <a:alpha val="60000"/>
              </a:srgbClr>
            </a:outerShdw>
          </a:effectLst>
        </p:spPr>
        <p:txBody>
          <a:bodyPr lIns="90000" rIns="90000" tIns="45000" bIns="45000" anchor="b">
            <a:noAutofit/>
          </a:bodyPr>
          <a:p>
            <a:pPr>
              <a:lnSpc>
                <a:spcPct val="100000"/>
              </a:lnSpc>
              <a:buNone/>
            </a:pPr>
            <a:r>
              <a:rPr b="1" lang="zh-CN" sz="4000" spc="-1" strike="noStrike">
                <a:solidFill>
                  <a:srgbClr val="fefefe"/>
                </a:solidFill>
                <a:latin typeface="Century Gothic"/>
              </a:rPr>
              <a:t>测试套测试例</a:t>
            </a:r>
            <a:r>
              <a:rPr b="1" lang="zh-CN" sz="4000" spc="-1" strike="noStrike">
                <a:solidFill>
                  <a:srgbClr val="fefefe"/>
                </a:solidFill>
                <a:latin typeface="Century Gothic"/>
              </a:rPr>
              <a:t>适配情况</a:t>
            </a:r>
            <a:endParaRPr b="0" lang="en-US" sz="4000" spc="-1" strike="noStrike">
              <a:latin typeface="Arial"/>
            </a:endParaRPr>
          </a:p>
        </p:txBody>
      </p:sp>
      <p:sp>
        <p:nvSpPr>
          <p:cNvPr id="133" name="PlaceHolder 2"/>
          <p:cNvSpPr>
            <a:spLocks noGrp="1"/>
          </p:cNvSpPr>
          <p:nvPr>
            <p:ph/>
          </p:nvPr>
        </p:nvSpPr>
        <p:spPr>
          <a:xfrm>
            <a:off x="814680" y="2174760"/>
            <a:ext cx="5189040" cy="575640"/>
          </a:xfrm>
          <a:prstGeom prst="rect">
            <a:avLst/>
          </a:prstGeom>
          <a:noFill/>
          <a:ln w="0">
            <a:noFill/>
          </a:ln>
          <a:effectLst>
            <a:outerShdw dist="0" dir="0" blurRad="50760" rotWithShape="0">
              <a:srgbClr val="000000">
                <a:alpha val="40000"/>
              </a:srgbClr>
            </a:outerShdw>
          </a:effectLst>
        </p:spPr>
        <p:txBody>
          <a:bodyPr lIns="90000" rIns="90000" tIns="45000" bIns="45000" anchor="b">
            <a:noAutofit/>
          </a:bodyPr>
          <a:p>
            <a:pPr algn="ctr">
              <a:lnSpc>
                <a:spcPct val="100000"/>
              </a:lnSpc>
              <a:spcBef>
                <a:spcPts val="400"/>
              </a:spcBef>
              <a:spcAft>
                <a:spcPts val="601"/>
              </a:spcAft>
              <a:buNone/>
              <a:tabLst>
                <a:tab algn="l" pos="0"/>
              </a:tabLst>
            </a:pPr>
            <a:r>
              <a:rPr b="0" lang="en-US" sz="2000" spc="-1" strike="noStrike">
                <a:solidFill>
                  <a:srgbClr val="ffffff"/>
                </a:solidFill>
                <a:latin typeface="Century Gothic"/>
              </a:rPr>
              <a:t>mugen</a:t>
            </a:r>
            <a:endParaRPr b="0" lang="en-US" sz="2000" spc="-1" strike="noStrike">
              <a:latin typeface="Arial"/>
            </a:endParaRPr>
          </a:p>
        </p:txBody>
      </p:sp>
      <p:sp>
        <p:nvSpPr>
          <p:cNvPr id="134" name="PlaceHolder 3"/>
          <p:cNvSpPr>
            <a:spLocks noGrp="1"/>
          </p:cNvSpPr>
          <p:nvPr>
            <p:ph/>
          </p:nvPr>
        </p:nvSpPr>
        <p:spPr>
          <a:xfrm>
            <a:off x="814680" y="2751120"/>
            <a:ext cx="5189040" cy="3109320"/>
          </a:xfrm>
          <a:prstGeom prst="rect">
            <a:avLst/>
          </a:prstGeom>
          <a:noFill/>
          <a:ln w="0">
            <a:noFill/>
          </a:ln>
          <a:effectLst>
            <a:outerShdw dist="0" dir="0" blurRad="50760" rotWithShape="0">
              <a:srgbClr val="000000">
                <a:alpha val="40000"/>
              </a:srgbClr>
            </a:outerShdw>
          </a:effectLst>
        </p:spPr>
        <p:txBody>
          <a:bodyPr lIns="90000" rIns="90000" tIns="45000" bIns="45000" anchor="t">
            <a:noAutofit/>
          </a:bodyPr>
          <a:p>
            <a:pPr marL="343080" indent="-343080">
              <a:lnSpc>
                <a:spcPct val="100000"/>
              </a:lnSpc>
              <a:spcBef>
                <a:spcPts val="360"/>
              </a:spcBef>
              <a:spcAft>
                <a:spcPts val="601"/>
              </a:spcAft>
              <a:buClr>
                <a:srgbClr val="00c6bb"/>
              </a:buClr>
              <a:buFont typeface="Wingdings 2" charset="2"/>
              <a:buChar char=""/>
            </a:pPr>
            <a:r>
              <a:rPr b="0" lang="en-US" sz="1800" spc="-1" strike="noStrike">
                <a:solidFill>
                  <a:srgbClr val="ffffff"/>
                </a:solidFill>
                <a:latin typeface="Century Gothic"/>
              </a:rPr>
              <a:t>406</a:t>
            </a:r>
            <a:r>
              <a:rPr b="0" lang="zh-CN" sz="1800" spc="-1" strike="noStrike">
                <a:solidFill>
                  <a:srgbClr val="ffffff"/>
                </a:solidFill>
                <a:latin typeface="Century Gothic"/>
              </a:rPr>
              <a:t>个测试套</a:t>
            </a:r>
            <a:endParaRPr b="0" lang="en-US" sz="1800" spc="-1" strike="noStrike">
              <a:latin typeface="Arial"/>
            </a:endParaRPr>
          </a:p>
          <a:p>
            <a:pPr marL="343080" indent="-343080">
              <a:lnSpc>
                <a:spcPct val="100000"/>
              </a:lnSpc>
              <a:spcBef>
                <a:spcPts val="360"/>
              </a:spcBef>
              <a:spcAft>
                <a:spcPts val="601"/>
              </a:spcAft>
              <a:buClr>
                <a:srgbClr val="00c6bb"/>
              </a:buClr>
              <a:buFont typeface="Wingdings 2" charset="2"/>
              <a:buChar char=""/>
            </a:pPr>
            <a:r>
              <a:rPr b="0" lang="zh-CN" sz="1800" spc="-1" strike="noStrike">
                <a:solidFill>
                  <a:srgbClr val="ffffff"/>
                </a:solidFill>
                <a:latin typeface="Century Gothic"/>
              </a:rPr>
              <a:t>约</a:t>
            </a:r>
            <a:r>
              <a:rPr b="0" lang="en-US" sz="1800" spc="-1" strike="noStrike">
                <a:solidFill>
                  <a:srgbClr val="ffffff"/>
                </a:solidFill>
                <a:latin typeface="Century Gothic"/>
              </a:rPr>
              <a:t>5000</a:t>
            </a:r>
            <a:r>
              <a:rPr b="0" lang="zh-CN" sz="1800" spc="-1" strike="noStrike">
                <a:solidFill>
                  <a:srgbClr val="ffffff"/>
                </a:solidFill>
                <a:latin typeface="Century Gothic"/>
              </a:rPr>
              <a:t>个测试用例</a:t>
            </a:r>
            <a:endParaRPr b="0" lang="en-US" sz="1800" spc="-1" strike="noStrike">
              <a:latin typeface="Arial"/>
            </a:endParaRPr>
          </a:p>
          <a:p>
            <a:pPr marL="343080" indent="-343080">
              <a:lnSpc>
                <a:spcPct val="100000"/>
              </a:lnSpc>
              <a:spcBef>
                <a:spcPts val="360"/>
              </a:spcBef>
              <a:spcAft>
                <a:spcPts val="601"/>
              </a:spcAft>
              <a:buClr>
                <a:srgbClr val="00c6bb"/>
              </a:buClr>
              <a:buFont typeface="Wingdings 2" charset="2"/>
              <a:buChar char=""/>
            </a:pPr>
            <a:r>
              <a:rPr b="0" lang="zh-CN" sz="1800" spc="-1" strike="noStrike">
                <a:solidFill>
                  <a:srgbClr val="ffffff"/>
                </a:solidFill>
                <a:latin typeface="Century Gothic"/>
              </a:rPr>
              <a:t>测试功能涵盖系统基本功能、</a:t>
            </a:r>
            <a:r>
              <a:rPr b="0" lang="en-US" sz="1800" spc="-1" strike="noStrike">
                <a:solidFill>
                  <a:srgbClr val="ffffff"/>
                </a:solidFill>
                <a:latin typeface="Century Gothic"/>
              </a:rPr>
              <a:t>300</a:t>
            </a:r>
            <a:r>
              <a:rPr b="0" lang="zh-CN" sz="1800" spc="-1" strike="noStrike">
                <a:solidFill>
                  <a:srgbClr val="ffffff"/>
                </a:solidFill>
                <a:latin typeface="Century Gothic"/>
              </a:rPr>
              <a:t>多个软件包的测试以及冒烟测试和安全性测试等</a:t>
            </a:r>
            <a:endParaRPr b="0" lang="en-US" sz="1800" spc="-1" strike="noStrike">
              <a:latin typeface="Arial"/>
            </a:endParaRPr>
          </a:p>
        </p:txBody>
      </p:sp>
      <p:sp>
        <p:nvSpPr>
          <p:cNvPr id="135" name="PlaceHolder 4"/>
          <p:cNvSpPr>
            <a:spLocks noGrp="1"/>
          </p:cNvSpPr>
          <p:nvPr>
            <p:ph/>
          </p:nvPr>
        </p:nvSpPr>
        <p:spPr>
          <a:xfrm>
            <a:off x="6187320" y="2174760"/>
            <a:ext cx="5193720" cy="575640"/>
          </a:xfrm>
          <a:prstGeom prst="rect">
            <a:avLst/>
          </a:prstGeom>
          <a:noFill/>
          <a:ln w="0">
            <a:noFill/>
          </a:ln>
          <a:effectLst>
            <a:outerShdw dist="0" dir="0" blurRad="50760" rotWithShape="0">
              <a:srgbClr val="000000">
                <a:alpha val="40000"/>
              </a:srgbClr>
            </a:outerShdw>
          </a:effectLst>
        </p:spPr>
        <p:txBody>
          <a:bodyPr lIns="90000" rIns="90000" tIns="45000" bIns="45000" anchor="b">
            <a:noAutofit/>
          </a:bodyPr>
          <a:p>
            <a:pPr algn="ctr">
              <a:lnSpc>
                <a:spcPct val="100000"/>
              </a:lnSpc>
              <a:spcBef>
                <a:spcPts val="400"/>
              </a:spcBef>
              <a:spcAft>
                <a:spcPts val="601"/>
              </a:spcAft>
              <a:buNone/>
              <a:tabLst>
                <a:tab algn="l" pos="0"/>
              </a:tabLst>
            </a:pPr>
            <a:r>
              <a:rPr b="0" lang="en-US" sz="2000" spc="-1" strike="noStrike">
                <a:solidFill>
                  <a:srgbClr val="ffffff"/>
                </a:solidFill>
                <a:latin typeface="Century Gothic"/>
              </a:rPr>
              <a:t>mugen-riscv</a:t>
            </a:r>
            <a:endParaRPr b="0" lang="en-US" sz="2000" spc="-1" strike="noStrike">
              <a:latin typeface="Arial"/>
            </a:endParaRPr>
          </a:p>
        </p:txBody>
      </p:sp>
      <p:sp>
        <p:nvSpPr>
          <p:cNvPr id="136" name="PlaceHolder 5"/>
          <p:cNvSpPr>
            <a:spLocks noGrp="1"/>
          </p:cNvSpPr>
          <p:nvPr>
            <p:ph/>
          </p:nvPr>
        </p:nvSpPr>
        <p:spPr>
          <a:xfrm>
            <a:off x="6187320" y="2751120"/>
            <a:ext cx="5193720" cy="3109320"/>
          </a:xfrm>
          <a:prstGeom prst="rect">
            <a:avLst/>
          </a:prstGeom>
          <a:noFill/>
          <a:ln w="0">
            <a:noFill/>
          </a:ln>
          <a:effectLst>
            <a:outerShdw dist="0" dir="0" blurRad="50760" rotWithShape="0">
              <a:srgbClr val="000000">
                <a:alpha val="40000"/>
              </a:srgbClr>
            </a:outerShdw>
          </a:effectLst>
        </p:spPr>
        <p:txBody>
          <a:bodyPr lIns="90000" rIns="90000" tIns="45000" bIns="45000" anchor="t">
            <a:noAutofit/>
          </a:bodyPr>
          <a:p>
            <a:pPr marL="343080" indent="-343080">
              <a:lnSpc>
                <a:spcPct val="100000"/>
              </a:lnSpc>
              <a:spcBef>
                <a:spcPts val="360"/>
              </a:spcBef>
              <a:spcAft>
                <a:spcPts val="601"/>
              </a:spcAft>
              <a:buClr>
                <a:srgbClr val="00c6bb"/>
              </a:buClr>
              <a:buFont typeface="Wingdings 2" charset="2"/>
              <a:buChar char=""/>
            </a:pPr>
            <a:r>
              <a:rPr b="0" lang="en-US" sz="1800" spc="-1" strike="noStrike">
                <a:solidFill>
                  <a:srgbClr val="ffffff"/>
                </a:solidFill>
                <a:latin typeface="Century Gothic"/>
              </a:rPr>
              <a:t>216</a:t>
            </a:r>
            <a:r>
              <a:rPr b="0" lang="zh-CN" sz="1800" spc="-1" strike="noStrike">
                <a:solidFill>
                  <a:srgbClr val="ffffff"/>
                </a:solidFill>
                <a:latin typeface="Century Gothic"/>
              </a:rPr>
              <a:t>个测试套</a:t>
            </a:r>
            <a:endParaRPr b="0" lang="en-US" sz="1800" spc="-1" strike="noStrike">
              <a:latin typeface="Arial"/>
            </a:endParaRPr>
          </a:p>
          <a:p>
            <a:pPr marL="343080" indent="-343080">
              <a:lnSpc>
                <a:spcPct val="100000"/>
              </a:lnSpc>
              <a:spcBef>
                <a:spcPts val="360"/>
              </a:spcBef>
              <a:spcAft>
                <a:spcPts val="601"/>
              </a:spcAft>
              <a:buClr>
                <a:srgbClr val="00c6bb"/>
              </a:buClr>
              <a:buFont typeface="Wingdings 2" charset="2"/>
              <a:buChar char=""/>
            </a:pPr>
            <a:r>
              <a:rPr b="0" lang="en-US" sz="1800" spc="-1" strike="noStrike">
                <a:solidFill>
                  <a:srgbClr val="ffffff"/>
                </a:solidFill>
                <a:latin typeface="Century Gothic"/>
              </a:rPr>
              <a:t>636</a:t>
            </a:r>
            <a:r>
              <a:rPr b="0" lang="zh-CN" sz="1800" spc="-1" strike="noStrike">
                <a:solidFill>
                  <a:srgbClr val="ffffff"/>
                </a:solidFill>
                <a:latin typeface="Century Gothic"/>
              </a:rPr>
              <a:t>个测试用例</a:t>
            </a:r>
            <a:endParaRPr b="0" lang="en-US" sz="1800" spc="-1" strike="noStrike">
              <a:latin typeface="Arial"/>
            </a:endParaRPr>
          </a:p>
          <a:p>
            <a:pPr marL="343080" indent="-343080">
              <a:lnSpc>
                <a:spcPct val="100000"/>
              </a:lnSpc>
              <a:spcBef>
                <a:spcPts val="360"/>
              </a:spcBef>
              <a:spcAft>
                <a:spcPts val="601"/>
              </a:spcAft>
              <a:buClr>
                <a:srgbClr val="00c6bb"/>
              </a:buClr>
              <a:buFont typeface="Wingdings 2" charset="2"/>
              <a:buChar char=""/>
            </a:pPr>
            <a:r>
              <a:rPr b="0" lang="zh-CN" sz="1800" spc="-1" strike="noStrike">
                <a:solidFill>
                  <a:srgbClr val="ffffff"/>
                </a:solidFill>
                <a:latin typeface="Century Gothic"/>
              </a:rPr>
              <a:t>涵盖系统基本功能的一部分和</a:t>
            </a:r>
            <a:r>
              <a:rPr b="0" lang="en-US" sz="1800" spc="-1" strike="noStrike">
                <a:solidFill>
                  <a:srgbClr val="ffffff"/>
                </a:solidFill>
                <a:latin typeface="Century Gothic"/>
              </a:rPr>
              <a:t>215</a:t>
            </a:r>
            <a:r>
              <a:rPr b="0" lang="zh-CN" sz="1800" spc="-1" strike="noStrike">
                <a:solidFill>
                  <a:srgbClr val="ffffff"/>
                </a:solidFill>
                <a:latin typeface="Century Gothic"/>
              </a:rPr>
              <a:t>个软件包的</a:t>
            </a:r>
            <a:r>
              <a:rPr b="0" lang="zh-CN" sz="1800" spc="-1" strike="noStrike">
                <a:solidFill>
                  <a:srgbClr val="ffffff"/>
                </a:solidFill>
                <a:latin typeface="Century Gothic"/>
              </a:rPr>
              <a:t>测试（软件源中软件在</a:t>
            </a:r>
            <a:r>
              <a:rPr b="0" lang="en-US" sz="1800" spc="-1" strike="noStrike">
                <a:solidFill>
                  <a:srgbClr val="ffffff"/>
                </a:solidFill>
                <a:latin typeface="Century Gothic"/>
              </a:rPr>
              <a:t>mugen</a:t>
            </a:r>
            <a:r>
              <a:rPr b="0" lang="zh-CN" sz="1800" spc="-1" strike="noStrike">
                <a:solidFill>
                  <a:srgbClr val="ffffff"/>
                </a:solidFill>
                <a:latin typeface="Century Gothic"/>
              </a:rPr>
              <a:t>中有对应测试</a:t>
            </a:r>
            <a:r>
              <a:rPr b="0" lang="zh-CN" sz="1800" spc="-1" strike="noStrike">
                <a:solidFill>
                  <a:srgbClr val="ffffff"/>
                </a:solidFill>
                <a:latin typeface="Century Gothic"/>
              </a:rPr>
              <a:t>套的共有</a:t>
            </a:r>
            <a:r>
              <a:rPr b="0" lang="en-US" sz="1800" spc="-1" strike="noStrike">
                <a:solidFill>
                  <a:srgbClr val="ffffff"/>
                </a:solidFill>
                <a:latin typeface="Century Gothic"/>
              </a:rPr>
              <a:t>314</a:t>
            </a:r>
            <a:r>
              <a:rPr b="0" lang="zh-CN" sz="1800" spc="-1" strike="noStrike">
                <a:solidFill>
                  <a:srgbClr val="ffffff"/>
                </a:solidFill>
                <a:latin typeface="Century Gothic"/>
              </a:rPr>
              <a:t>个）</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10000" y="447120"/>
            <a:ext cx="10571400" cy="969840"/>
          </a:xfrm>
          <a:prstGeom prst="rect">
            <a:avLst/>
          </a:prstGeom>
          <a:noFill/>
          <a:ln w="0">
            <a:noFill/>
          </a:ln>
          <a:effectLst>
            <a:outerShdw dist="0" dir="0" blurRad="50760" rotWithShape="0">
              <a:srgbClr val="000000">
                <a:alpha val="60000"/>
              </a:srgbClr>
            </a:outerShdw>
          </a:effectLst>
        </p:spPr>
        <p:txBody>
          <a:bodyPr lIns="90000" rIns="90000" tIns="45000" bIns="45000" anchor="b">
            <a:noAutofit/>
          </a:bodyPr>
          <a:p>
            <a:pPr>
              <a:lnSpc>
                <a:spcPct val="100000"/>
              </a:lnSpc>
              <a:buNone/>
            </a:pPr>
            <a:r>
              <a:rPr b="1" lang="zh-CN" sz="4000" spc="-1" strike="noStrike">
                <a:solidFill>
                  <a:srgbClr val="fefefe"/>
                </a:solidFill>
                <a:latin typeface="Century Gothic"/>
              </a:rPr>
              <a:t>测试套测试例</a:t>
            </a:r>
            <a:r>
              <a:rPr b="1" lang="zh-CN" sz="4000" spc="-1" strike="noStrike">
                <a:solidFill>
                  <a:srgbClr val="fefefe"/>
                </a:solidFill>
                <a:latin typeface="Century Gothic"/>
              </a:rPr>
              <a:t>适配情况</a:t>
            </a:r>
            <a:endParaRPr b="0" lang="en-US" sz="4000" spc="-1" strike="noStrike">
              <a:latin typeface="Arial"/>
            </a:endParaRPr>
          </a:p>
        </p:txBody>
      </p:sp>
      <p:graphicFrame>
        <p:nvGraphicFramePr>
          <p:cNvPr id="138" name="表格 9"/>
          <p:cNvGraphicFramePr/>
          <p:nvPr/>
        </p:nvGraphicFramePr>
        <p:xfrm>
          <a:off x="810000" y="3056400"/>
          <a:ext cx="10553040" cy="2698920"/>
        </p:xfrm>
        <a:graphic>
          <a:graphicData uri="http://schemas.openxmlformats.org/drawingml/2006/table">
            <a:tbl>
              <a:tblPr/>
              <a:tblGrid>
                <a:gridCol w="3517560"/>
                <a:gridCol w="3517560"/>
                <a:gridCol w="3518280"/>
              </a:tblGrid>
              <a:tr h="422640">
                <a:tc>
                  <a:txBody>
                    <a:bodyPr anchor="t">
                      <a:noAutofit/>
                    </a:bodyPr>
                    <a:p>
                      <a:pPr>
                        <a:lnSpc>
                          <a:spcPct val="100000"/>
                        </a:lnSpc>
                        <a:buNone/>
                      </a:pPr>
                      <a:r>
                        <a:rPr b="1" lang="zh-CN" sz="1800" spc="-1" strike="noStrike">
                          <a:solidFill>
                            <a:srgbClr val="ffffff"/>
                          </a:solidFill>
                          <a:latin typeface="Century Gothic"/>
                        </a:rPr>
                        <a:t>测试套名称</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0c6bb"/>
                    </a:solidFill>
                  </a:tcPr>
                </a:tc>
                <a:tc>
                  <a:txBody>
                    <a:bodyPr anchor="t">
                      <a:noAutofit/>
                    </a:bodyPr>
                    <a:p>
                      <a:pPr>
                        <a:lnSpc>
                          <a:spcPct val="100000"/>
                        </a:lnSpc>
                        <a:buNone/>
                      </a:pPr>
                      <a:r>
                        <a:rPr b="1" lang="zh-CN" sz="1800" spc="-1" strike="noStrike">
                          <a:solidFill>
                            <a:srgbClr val="ffffff"/>
                          </a:solidFill>
                          <a:latin typeface="Century Gothic"/>
                        </a:rPr>
                        <a:t>测试用例个数</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0c6bb"/>
                    </a:solidFill>
                  </a:tcPr>
                </a:tc>
                <a:tc>
                  <a:txBody>
                    <a:bodyPr anchor="t">
                      <a:noAutofit/>
                    </a:bodyPr>
                    <a:p>
                      <a:pPr>
                        <a:lnSpc>
                          <a:spcPct val="100000"/>
                        </a:lnSpc>
                        <a:buNone/>
                      </a:pPr>
                      <a:r>
                        <a:rPr b="1" lang="zh-CN" sz="1800" spc="-1" strike="noStrike">
                          <a:solidFill>
                            <a:srgbClr val="ffffff"/>
                          </a:solidFill>
                          <a:latin typeface="Century Gothic"/>
                        </a:rPr>
                        <a:t>备注</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0c6bb"/>
                    </a:solidFill>
                  </a:tcPr>
                </a:tc>
              </a:tr>
              <a:tr h="422640">
                <a:tc>
                  <a:txBody>
                    <a:bodyPr anchor="t">
                      <a:noAutofit/>
                    </a:bodyPr>
                    <a:p>
                      <a:pPr>
                        <a:lnSpc>
                          <a:spcPct val="100000"/>
                        </a:lnSpc>
                        <a:buNone/>
                      </a:pPr>
                      <a:r>
                        <a:rPr b="0" lang="en-US" sz="1800" spc="-1" strike="noStrike">
                          <a:solidFill>
                            <a:srgbClr val="000000"/>
                          </a:solidFill>
                          <a:latin typeface="Century Gothic"/>
                        </a:rPr>
                        <a:t>os-basic</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eae6"/>
                    </a:solidFill>
                  </a:tcPr>
                </a:tc>
                <a:tc>
                  <a:txBody>
                    <a:bodyPr anchor="t">
                      <a:noAutofit/>
                    </a:bodyPr>
                    <a:p>
                      <a:pPr>
                        <a:lnSpc>
                          <a:spcPct val="100000"/>
                        </a:lnSpc>
                        <a:buNone/>
                      </a:pPr>
                      <a:r>
                        <a:rPr b="0" lang="en-US" sz="1800" spc="-1" strike="noStrike">
                          <a:solidFill>
                            <a:srgbClr val="000000"/>
                          </a:solidFill>
                          <a:latin typeface="Century Gothic"/>
                        </a:rPr>
                        <a:t>56/138</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eae6"/>
                    </a:solidFill>
                  </a:tcPr>
                </a:tc>
                <a:tc>
                  <a:txBody>
                    <a:bodyPr anchor="t">
                      <a:noAutofit/>
                    </a:bodyPr>
                    <a:p>
                      <a:pPr>
                        <a:lnSpc>
                          <a:spcPct val="100000"/>
                        </a:lnSpc>
                        <a:buNone/>
                      </a:pPr>
                      <a:r>
                        <a:rPr b="0" lang="zh-CN" sz="1800" spc="-1" strike="noStrike">
                          <a:solidFill>
                            <a:srgbClr val="000000"/>
                          </a:solidFill>
                          <a:latin typeface="Century Gothic"/>
                        </a:rPr>
                        <a:t>系统基本功能测试</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eae6"/>
                    </a:solidFill>
                  </a:tcPr>
                </a:tc>
              </a:tr>
              <a:tr h="370800">
                <a:tc>
                  <a:txBody>
                    <a:bodyPr anchor="t">
                      <a:noAutofit/>
                    </a:bodyPr>
                    <a:p>
                      <a:pPr>
                        <a:lnSpc>
                          <a:spcPct val="100000"/>
                        </a:lnSpc>
                        <a:buNone/>
                      </a:pPr>
                      <a:r>
                        <a:rPr b="0" lang="en-US" sz="1800" spc="-1" strike="noStrike">
                          <a:solidFill>
                            <a:srgbClr val="000000"/>
                          </a:solidFill>
                          <a:latin typeface="Century Gothic"/>
                        </a:rPr>
                        <a:t>NetworkManager</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c>
                  <a:txBody>
                    <a:bodyPr anchor="t">
                      <a:noAutofit/>
                    </a:bodyPr>
                    <a:p>
                      <a:pPr>
                        <a:lnSpc>
                          <a:spcPct val="100000"/>
                        </a:lnSpc>
                        <a:buNone/>
                      </a:pPr>
                      <a:r>
                        <a:rPr b="0" lang="en-US" sz="1800" spc="-1" strike="noStrike">
                          <a:solidFill>
                            <a:srgbClr val="000000"/>
                          </a:solidFill>
                          <a:latin typeface="Century Gothic"/>
                        </a:rPr>
                        <a:t>4/4</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r>
              <a:tr h="370800">
                <a:tc>
                  <a:txBody>
                    <a:bodyPr anchor="t">
                      <a:noAutofit/>
                    </a:bodyPr>
                    <a:p>
                      <a:pPr>
                        <a:lnSpc>
                          <a:spcPct val="100000"/>
                        </a:lnSpc>
                        <a:buNone/>
                      </a:pPr>
                      <a:r>
                        <a:rPr b="0" lang="en-US" sz="1800" spc="-1" strike="noStrike">
                          <a:solidFill>
                            <a:srgbClr val="000000"/>
                          </a:solidFill>
                          <a:latin typeface="Century Gothic"/>
                        </a:rPr>
                        <a:t>clang</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eae6"/>
                    </a:solidFill>
                  </a:tcPr>
                </a:tc>
                <a:tc>
                  <a:txBody>
                    <a:bodyPr anchor="t">
                      <a:noAutofit/>
                    </a:bodyPr>
                    <a:p>
                      <a:pPr>
                        <a:lnSpc>
                          <a:spcPct val="100000"/>
                        </a:lnSpc>
                        <a:buNone/>
                      </a:pPr>
                      <a:r>
                        <a:rPr b="0" lang="en-US" sz="1800" spc="-1" strike="noStrike">
                          <a:solidFill>
                            <a:srgbClr val="000000"/>
                          </a:solidFill>
                          <a:latin typeface="Century Gothic"/>
                        </a:rPr>
                        <a:t>3/3</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eae6"/>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eae6"/>
                    </a:solidFill>
                  </a:tcPr>
                </a:tc>
              </a:tr>
              <a:tr h="370800">
                <a:tc>
                  <a:txBody>
                    <a:bodyPr anchor="t">
                      <a:noAutofit/>
                    </a:bodyPr>
                    <a:p>
                      <a:pPr>
                        <a:lnSpc>
                          <a:spcPct val="100000"/>
                        </a:lnSpc>
                        <a:buNone/>
                      </a:pPr>
                      <a:r>
                        <a:rPr b="0" lang="en-US" sz="1800" spc="-1" strike="noStrike">
                          <a:solidFill>
                            <a:srgbClr val="000000"/>
                          </a:solidFill>
                          <a:latin typeface="Century Gothic"/>
                        </a:rPr>
                        <a:t>dnf</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c>
                  <a:txBody>
                    <a:bodyPr anchor="t">
                      <a:noAutofit/>
                    </a:bodyPr>
                    <a:p>
                      <a:pPr>
                        <a:lnSpc>
                          <a:spcPct val="100000"/>
                        </a:lnSpc>
                        <a:buNone/>
                      </a:pPr>
                      <a:r>
                        <a:rPr b="0" lang="en-US" sz="1800" spc="-1" strike="noStrike">
                          <a:solidFill>
                            <a:srgbClr val="000000"/>
                          </a:solidFill>
                          <a:latin typeface="Century Gothic"/>
                        </a:rPr>
                        <a:t>8/22</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r>
              <a:tr h="370800">
                <a:tc>
                  <a:txBody>
                    <a:bodyPr anchor="t">
                      <a:noAutofit/>
                    </a:bodyPr>
                    <a:p>
                      <a:pPr>
                        <a:lnSpc>
                          <a:spcPct val="100000"/>
                        </a:lnSpc>
                        <a:buNone/>
                      </a:pPr>
                      <a:r>
                        <a:rPr b="0" lang="en-US" sz="1800" spc="-1" strike="noStrike">
                          <a:solidFill>
                            <a:srgbClr val="000000"/>
                          </a:solidFill>
                          <a:latin typeface="Century Gothic"/>
                        </a:rPr>
                        <a:t>java-1.8.0-openjdk</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eae6"/>
                    </a:solidFill>
                  </a:tcPr>
                </a:tc>
                <a:tc>
                  <a:txBody>
                    <a:bodyPr anchor="t">
                      <a:noAutofit/>
                    </a:bodyPr>
                    <a:p>
                      <a:pPr>
                        <a:lnSpc>
                          <a:spcPct val="100000"/>
                        </a:lnSpc>
                        <a:buNone/>
                      </a:pPr>
                      <a:r>
                        <a:rPr b="0" lang="en-US" sz="1800" spc="-1" strike="noStrike">
                          <a:solidFill>
                            <a:srgbClr val="000000"/>
                          </a:solidFill>
                          <a:latin typeface="Century Gothic"/>
                        </a:rPr>
                        <a:t>8/10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eae6"/>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eae6"/>
                    </a:solidFill>
                  </a:tcPr>
                </a:tc>
              </a:tr>
              <a:tr h="370800">
                <a:tc>
                  <a:txBody>
                    <a:bodyPr anchor="t">
                      <a:noAutofit/>
                    </a:bodyPr>
                    <a:p>
                      <a:pPr>
                        <a:lnSpc>
                          <a:spcPct val="100000"/>
                        </a:lnSpc>
                        <a:buNone/>
                      </a:pPr>
                      <a:r>
                        <a:rPr b="0" lang="en-US" sz="1800" spc="-1" strike="noStrike">
                          <a:solidFill>
                            <a:srgbClr val="000000"/>
                          </a:solidFill>
                          <a:latin typeface="Century Gothic"/>
                        </a:rPr>
                        <a:t>……</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c>
                  <a:txBody>
                    <a:bodyPr anchor="t">
                      <a:noAutofit/>
                    </a:bodyPr>
                    <a:p>
                      <a:pPr>
                        <a:lnSpc>
                          <a:spcPct val="100000"/>
                        </a:lnSpc>
                        <a:buNone/>
                      </a:pPr>
                      <a:r>
                        <a:rPr b="0" lang="en-US" sz="1800" spc="-1" strike="noStrike">
                          <a:solidFill>
                            <a:srgbClr val="000000"/>
                          </a:solidFill>
                          <a:latin typeface="Century Gothic"/>
                        </a:rPr>
                        <a:t>……</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810000" y="447120"/>
            <a:ext cx="10571400" cy="969840"/>
          </a:xfrm>
          <a:prstGeom prst="rect">
            <a:avLst/>
          </a:prstGeom>
          <a:noFill/>
          <a:ln w="0">
            <a:noFill/>
          </a:ln>
          <a:effectLst>
            <a:outerShdw dist="0" dir="0" blurRad="50760" rotWithShape="0">
              <a:srgbClr val="000000">
                <a:alpha val="60000"/>
              </a:srgbClr>
            </a:outerShdw>
          </a:effectLst>
        </p:spPr>
        <p:txBody>
          <a:bodyPr lIns="90000" rIns="90000" tIns="45000" bIns="45000" anchor="b">
            <a:noAutofit/>
          </a:bodyPr>
          <a:p>
            <a:pPr>
              <a:lnSpc>
                <a:spcPct val="100000"/>
              </a:lnSpc>
              <a:buNone/>
            </a:pPr>
            <a:r>
              <a:rPr b="1" lang="zh-CN" sz="4000" spc="-1" strike="noStrike">
                <a:solidFill>
                  <a:srgbClr val="fefefe"/>
                </a:solidFill>
                <a:latin typeface="Century Gothic"/>
              </a:rPr>
              <a:t>辅助脚本开发</a:t>
            </a:r>
            <a:r>
              <a:rPr b="1" lang="zh-CN" sz="4000" spc="-1" strike="noStrike">
                <a:solidFill>
                  <a:srgbClr val="fefefe"/>
                </a:solidFill>
                <a:latin typeface="Century Gothic"/>
              </a:rPr>
              <a:t>情况</a:t>
            </a:r>
            <a:endParaRPr b="0" lang="en-US" sz="4000" spc="-1" strike="noStrike">
              <a:latin typeface="Arial"/>
            </a:endParaRPr>
          </a:p>
        </p:txBody>
      </p:sp>
      <p:sp>
        <p:nvSpPr>
          <p:cNvPr id="140" name="PlaceHolder 2"/>
          <p:cNvSpPr>
            <a:spLocks noGrp="1"/>
          </p:cNvSpPr>
          <p:nvPr>
            <p:ph/>
          </p:nvPr>
        </p:nvSpPr>
        <p:spPr>
          <a:xfrm>
            <a:off x="814680" y="2174760"/>
            <a:ext cx="5189040" cy="575640"/>
          </a:xfrm>
          <a:prstGeom prst="rect">
            <a:avLst/>
          </a:prstGeom>
          <a:noFill/>
          <a:ln w="0">
            <a:noFill/>
          </a:ln>
          <a:effectLst>
            <a:outerShdw dist="0" dir="0" blurRad="50760" rotWithShape="0">
              <a:srgbClr val="000000">
                <a:alpha val="40000"/>
              </a:srgbClr>
            </a:outerShdw>
          </a:effectLst>
        </p:spPr>
        <p:txBody>
          <a:bodyPr lIns="90000" rIns="90000" tIns="45000" bIns="45000" anchor="b">
            <a:noAutofit/>
          </a:bodyPr>
          <a:p>
            <a:pPr algn="ctr">
              <a:lnSpc>
                <a:spcPct val="100000"/>
              </a:lnSpc>
              <a:spcBef>
                <a:spcPts val="400"/>
              </a:spcBef>
              <a:spcAft>
                <a:spcPts val="601"/>
              </a:spcAft>
              <a:buNone/>
              <a:tabLst>
                <a:tab algn="l" pos="0"/>
              </a:tabLst>
            </a:pPr>
            <a:r>
              <a:rPr b="0" lang="zh-CN" sz="2000" spc="-1" strike="noStrike">
                <a:solidFill>
                  <a:srgbClr val="ffffff"/>
                </a:solidFill>
                <a:latin typeface="Century Gothic"/>
              </a:rPr>
              <a:t>上游</a:t>
            </a:r>
            <a:r>
              <a:rPr b="0" lang="en-US" sz="2000" spc="-1" strike="noStrike">
                <a:solidFill>
                  <a:srgbClr val="ffffff"/>
                </a:solidFill>
                <a:latin typeface="Century Gothic"/>
              </a:rPr>
              <a:t>mugen</a:t>
            </a:r>
            <a:r>
              <a:rPr b="0" lang="zh-CN" sz="2000" spc="-1" strike="noStrike">
                <a:solidFill>
                  <a:srgbClr val="ffffff"/>
                </a:solidFill>
                <a:latin typeface="Century Gothic"/>
              </a:rPr>
              <a:t>功能</a:t>
            </a:r>
            <a:endParaRPr b="0" lang="en-US" sz="2000" spc="-1" strike="noStrike">
              <a:latin typeface="Arial"/>
            </a:endParaRPr>
          </a:p>
        </p:txBody>
      </p:sp>
      <p:sp>
        <p:nvSpPr>
          <p:cNvPr id="141" name="PlaceHolder 3"/>
          <p:cNvSpPr>
            <a:spLocks noGrp="1"/>
          </p:cNvSpPr>
          <p:nvPr>
            <p:ph/>
          </p:nvPr>
        </p:nvSpPr>
        <p:spPr>
          <a:xfrm>
            <a:off x="814680" y="2751120"/>
            <a:ext cx="5189040" cy="3109320"/>
          </a:xfrm>
          <a:prstGeom prst="rect">
            <a:avLst/>
          </a:prstGeom>
          <a:noFill/>
          <a:ln w="0">
            <a:noFill/>
          </a:ln>
          <a:effectLst>
            <a:outerShdw dist="0" dir="0" blurRad="50760" rotWithShape="0">
              <a:srgbClr val="000000">
                <a:alpha val="40000"/>
              </a:srgbClr>
            </a:outerShdw>
          </a:effectLst>
        </p:spPr>
        <p:txBody>
          <a:bodyPr lIns="90000" rIns="90000" tIns="45000" bIns="45000" anchor="t">
            <a:noAutofit/>
          </a:bodyPr>
          <a:p>
            <a:pPr marL="343080" indent="-343080">
              <a:lnSpc>
                <a:spcPct val="100000"/>
              </a:lnSpc>
              <a:spcBef>
                <a:spcPts val="360"/>
              </a:spcBef>
              <a:spcAft>
                <a:spcPts val="601"/>
              </a:spcAft>
              <a:buClr>
                <a:srgbClr val="00c6bb"/>
              </a:buClr>
              <a:buFont typeface="Wingdings 2" charset="2"/>
              <a:buChar char=""/>
            </a:pPr>
            <a:r>
              <a:rPr b="0" lang="zh-CN" sz="1800" spc="-1" strike="noStrike">
                <a:solidFill>
                  <a:srgbClr val="ffffff"/>
                </a:solidFill>
                <a:latin typeface="Century Gothic"/>
              </a:rPr>
              <a:t>一键运行所有测试</a:t>
            </a:r>
            <a:r>
              <a:rPr b="0" lang="en-US" sz="1800" spc="-1" strike="noStrike">
                <a:solidFill>
                  <a:srgbClr val="ffffff"/>
                </a:solidFill>
                <a:latin typeface="Century Gothic"/>
              </a:rPr>
              <a:t>/</a:t>
            </a:r>
            <a:r>
              <a:rPr b="0" lang="zh-CN" sz="1800" spc="-1" strike="noStrike">
                <a:solidFill>
                  <a:srgbClr val="ffffff"/>
                </a:solidFill>
                <a:latin typeface="Century Gothic"/>
              </a:rPr>
              <a:t>指定测试套</a:t>
            </a:r>
            <a:r>
              <a:rPr b="0" lang="en-US" sz="1800" spc="-1" strike="noStrike">
                <a:solidFill>
                  <a:srgbClr val="ffffff"/>
                </a:solidFill>
                <a:latin typeface="Century Gothic"/>
              </a:rPr>
              <a:t>/</a:t>
            </a:r>
            <a:r>
              <a:rPr b="0" lang="zh-CN" sz="1800" spc="-1" strike="noStrike">
                <a:solidFill>
                  <a:srgbClr val="ffffff"/>
                </a:solidFill>
                <a:latin typeface="Century Gothic"/>
              </a:rPr>
              <a:t>指定测试套中的指定测试用例</a:t>
            </a:r>
            <a:endParaRPr b="0" lang="en-US" sz="1800" spc="-1" strike="noStrike">
              <a:latin typeface="Arial"/>
            </a:endParaRPr>
          </a:p>
          <a:p>
            <a:pPr marL="343080" indent="-343080">
              <a:lnSpc>
                <a:spcPct val="100000"/>
              </a:lnSpc>
              <a:spcBef>
                <a:spcPts val="360"/>
              </a:spcBef>
              <a:spcAft>
                <a:spcPts val="601"/>
              </a:spcAft>
              <a:buClr>
                <a:srgbClr val="00c6bb"/>
              </a:buClr>
              <a:buFont typeface="Wingdings 2" charset="2"/>
              <a:buChar char=""/>
            </a:pPr>
            <a:r>
              <a:rPr b="0" lang="zh-CN" sz="1800" spc="-1" strike="noStrike">
                <a:solidFill>
                  <a:srgbClr val="ffffff"/>
                </a:solidFill>
                <a:latin typeface="Century Gothic"/>
              </a:rPr>
              <a:t>运行完测试在终端中显示结果统计</a:t>
            </a:r>
            <a:endParaRPr b="0" lang="en-US" sz="1800" spc="-1" strike="noStrike">
              <a:latin typeface="Arial"/>
            </a:endParaRPr>
          </a:p>
          <a:p>
            <a:pPr marL="343080" indent="-343080">
              <a:lnSpc>
                <a:spcPct val="100000"/>
              </a:lnSpc>
              <a:spcBef>
                <a:spcPts val="360"/>
              </a:spcBef>
              <a:spcAft>
                <a:spcPts val="601"/>
              </a:spcAft>
              <a:buClr>
                <a:srgbClr val="00c6bb"/>
              </a:buClr>
              <a:buFont typeface="Wingdings 2" charset="2"/>
              <a:buChar char=""/>
            </a:pPr>
            <a:r>
              <a:rPr b="0" lang="zh-CN" sz="1800" spc="-1" strike="noStrike">
                <a:solidFill>
                  <a:srgbClr val="ffffff"/>
                </a:solidFill>
                <a:latin typeface="Century Gothic"/>
              </a:rPr>
              <a:t>运行日志不区分通过与否</a:t>
            </a:r>
            <a:endParaRPr b="0" lang="en-US" sz="1800" spc="-1" strike="noStrike">
              <a:latin typeface="Arial"/>
            </a:endParaRPr>
          </a:p>
        </p:txBody>
      </p:sp>
      <p:sp>
        <p:nvSpPr>
          <p:cNvPr id="142" name="PlaceHolder 4"/>
          <p:cNvSpPr>
            <a:spLocks noGrp="1"/>
          </p:cNvSpPr>
          <p:nvPr>
            <p:ph/>
          </p:nvPr>
        </p:nvSpPr>
        <p:spPr>
          <a:xfrm>
            <a:off x="6187320" y="2174760"/>
            <a:ext cx="5193720" cy="575640"/>
          </a:xfrm>
          <a:prstGeom prst="rect">
            <a:avLst/>
          </a:prstGeom>
          <a:noFill/>
          <a:ln w="0">
            <a:noFill/>
          </a:ln>
          <a:effectLst>
            <a:outerShdw dist="0" dir="0" blurRad="50760" rotWithShape="0">
              <a:srgbClr val="000000">
                <a:alpha val="40000"/>
              </a:srgbClr>
            </a:outerShdw>
          </a:effectLst>
        </p:spPr>
        <p:txBody>
          <a:bodyPr lIns="90000" rIns="90000" tIns="45000" bIns="45000" anchor="b">
            <a:noAutofit/>
          </a:bodyPr>
          <a:p>
            <a:pPr algn="ctr">
              <a:lnSpc>
                <a:spcPct val="100000"/>
              </a:lnSpc>
              <a:spcBef>
                <a:spcPts val="400"/>
              </a:spcBef>
              <a:spcAft>
                <a:spcPts val="601"/>
              </a:spcAft>
              <a:buNone/>
              <a:tabLst>
                <a:tab algn="l" pos="0"/>
              </a:tabLst>
            </a:pPr>
            <a:r>
              <a:rPr b="0" lang="zh-CN" sz="2000" spc="-1" strike="noStrike">
                <a:solidFill>
                  <a:srgbClr val="ffffff"/>
                </a:solidFill>
                <a:latin typeface="Century Gothic"/>
              </a:rPr>
              <a:t>辅助脚本目前实现的功能</a:t>
            </a:r>
            <a:endParaRPr b="0" lang="en-US" sz="2000" spc="-1" strike="noStrike">
              <a:latin typeface="Arial"/>
            </a:endParaRPr>
          </a:p>
        </p:txBody>
      </p:sp>
      <p:sp>
        <p:nvSpPr>
          <p:cNvPr id="143" name="PlaceHolder 5"/>
          <p:cNvSpPr>
            <a:spLocks noGrp="1"/>
          </p:cNvSpPr>
          <p:nvPr>
            <p:ph/>
          </p:nvPr>
        </p:nvSpPr>
        <p:spPr>
          <a:xfrm>
            <a:off x="6187320" y="2751120"/>
            <a:ext cx="5193720" cy="3109320"/>
          </a:xfrm>
          <a:prstGeom prst="rect">
            <a:avLst/>
          </a:prstGeom>
          <a:noFill/>
          <a:ln w="0">
            <a:noFill/>
          </a:ln>
          <a:effectLst>
            <a:outerShdw dist="0" dir="0" blurRad="50760" rotWithShape="0">
              <a:srgbClr val="000000">
                <a:alpha val="40000"/>
              </a:srgbClr>
            </a:outerShdw>
          </a:effectLst>
        </p:spPr>
        <p:txBody>
          <a:bodyPr lIns="90000" rIns="90000" tIns="45000" bIns="45000" anchor="t">
            <a:noAutofit/>
          </a:bodyPr>
          <a:p>
            <a:pPr marL="343080" indent="-343080">
              <a:lnSpc>
                <a:spcPct val="100000"/>
              </a:lnSpc>
              <a:spcBef>
                <a:spcPts val="360"/>
              </a:spcBef>
              <a:spcAft>
                <a:spcPts val="601"/>
              </a:spcAft>
              <a:buClr>
                <a:srgbClr val="00c6bb"/>
              </a:buClr>
              <a:buFont typeface="Wingdings 2" charset="2"/>
              <a:buChar char=""/>
            </a:pPr>
            <a:r>
              <a:rPr b="0" lang="zh-CN" sz="1800" spc="-1" strike="noStrike">
                <a:solidFill>
                  <a:srgbClr val="ffffff"/>
                </a:solidFill>
                <a:latin typeface="Century Gothic"/>
              </a:rPr>
              <a:t>一键运行指定测试套列表</a:t>
            </a:r>
            <a:r>
              <a:rPr b="0" lang="en-US" sz="1800" spc="-1" strike="noStrike">
                <a:solidFill>
                  <a:srgbClr val="ffffff"/>
                </a:solidFill>
                <a:latin typeface="Century Gothic"/>
              </a:rPr>
              <a:t>/</a:t>
            </a:r>
            <a:r>
              <a:rPr b="0" lang="zh-CN" sz="1800" spc="-1" strike="noStrike">
                <a:solidFill>
                  <a:srgbClr val="ffffff"/>
                </a:solidFill>
                <a:latin typeface="Century Gothic"/>
              </a:rPr>
              <a:t>指定的测试套</a:t>
            </a:r>
            <a:endParaRPr b="0" lang="en-US" sz="1800" spc="-1" strike="noStrike">
              <a:latin typeface="Arial"/>
            </a:endParaRPr>
          </a:p>
          <a:p>
            <a:pPr marL="343080" indent="-343080">
              <a:lnSpc>
                <a:spcPct val="100000"/>
              </a:lnSpc>
              <a:spcBef>
                <a:spcPts val="360"/>
              </a:spcBef>
              <a:spcAft>
                <a:spcPts val="601"/>
              </a:spcAft>
              <a:buClr>
                <a:srgbClr val="00c6bb"/>
              </a:buClr>
              <a:buFont typeface="Wingdings 2" charset="2"/>
              <a:buChar char=""/>
            </a:pPr>
            <a:r>
              <a:rPr b="0" lang="zh-CN" sz="1800" spc="-1" strike="noStrike">
                <a:solidFill>
                  <a:srgbClr val="ffffff"/>
                </a:solidFill>
                <a:latin typeface="Century Gothic"/>
              </a:rPr>
              <a:t>将通过和不通过用例的日治分开整理</a:t>
            </a:r>
            <a:endParaRPr b="0" lang="en-US" sz="1800" spc="-1" strike="noStrike">
              <a:latin typeface="Arial"/>
            </a:endParaRPr>
          </a:p>
          <a:p>
            <a:pPr marL="343080" indent="-343080">
              <a:lnSpc>
                <a:spcPct val="100000"/>
              </a:lnSpc>
              <a:spcBef>
                <a:spcPts val="360"/>
              </a:spcBef>
              <a:spcAft>
                <a:spcPts val="601"/>
              </a:spcAft>
              <a:buClr>
                <a:srgbClr val="00c6bb"/>
              </a:buClr>
              <a:buFont typeface="Wingdings 2" charset="2"/>
              <a:buChar char=""/>
            </a:pPr>
            <a:r>
              <a:rPr b="0" lang="zh-CN" sz="1800" spc="-1" strike="noStrike">
                <a:solidFill>
                  <a:srgbClr val="ffffff"/>
                </a:solidFill>
                <a:latin typeface="Century Gothic"/>
              </a:rPr>
              <a:t>生成每个测试套通过测试用例的测试套描述文件</a:t>
            </a:r>
            <a:endParaRPr b="0" lang="en-US" sz="1800" spc="-1" strike="noStrike">
              <a:latin typeface="Arial"/>
            </a:endParaRPr>
          </a:p>
          <a:p>
            <a:pPr marL="343080" indent="-343080">
              <a:lnSpc>
                <a:spcPct val="100000"/>
              </a:lnSpc>
              <a:spcBef>
                <a:spcPts val="360"/>
              </a:spcBef>
              <a:spcAft>
                <a:spcPts val="601"/>
              </a:spcAft>
              <a:buClr>
                <a:srgbClr val="00c6bb"/>
              </a:buClr>
              <a:buFont typeface="Wingdings 2" charset="2"/>
              <a:buChar char=""/>
            </a:pPr>
            <a:r>
              <a:rPr b="0" lang="zh-CN" sz="1800" spc="-1" strike="noStrike">
                <a:solidFill>
                  <a:srgbClr val="ffffff"/>
                </a:solidFill>
                <a:latin typeface="Century Gothic"/>
              </a:rPr>
              <a:t>自动还原测试环境，将每个测试套的测试环境隔离</a:t>
            </a:r>
            <a:endParaRPr b="0" lang="en-US" sz="1800" spc="-1" strike="noStrike">
              <a:latin typeface="Arial"/>
            </a:endParaRPr>
          </a:p>
          <a:p>
            <a:pPr marL="343080" indent="-343080">
              <a:lnSpc>
                <a:spcPct val="100000"/>
              </a:lnSpc>
              <a:spcBef>
                <a:spcPts val="360"/>
              </a:spcBef>
              <a:spcAft>
                <a:spcPts val="601"/>
              </a:spcAft>
              <a:buClr>
                <a:srgbClr val="00c6bb"/>
              </a:buClr>
              <a:buFont typeface="Wingdings 2" charset="2"/>
              <a:buChar char=""/>
            </a:pPr>
            <a:r>
              <a:rPr b="0" lang="zh-CN" sz="1800" spc="-1" strike="noStrike">
                <a:solidFill>
                  <a:srgbClr val="ffffff"/>
                </a:solidFill>
                <a:latin typeface="Century Gothic"/>
              </a:rPr>
              <a:t>多线程测试</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810000" y="447120"/>
            <a:ext cx="10571400" cy="969840"/>
          </a:xfrm>
          <a:prstGeom prst="rect">
            <a:avLst/>
          </a:prstGeom>
          <a:noFill/>
          <a:ln w="0">
            <a:noFill/>
          </a:ln>
          <a:effectLst>
            <a:outerShdw dist="0" dir="0" blurRad="50760" rotWithShape="0">
              <a:srgbClr val="000000">
                <a:alpha val="60000"/>
              </a:srgbClr>
            </a:outerShdw>
          </a:effectLst>
        </p:spPr>
        <p:txBody>
          <a:bodyPr lIns="90000" rIns="90000" tIns="45000" bIns="45000" anchor="b">
            <a:noAutofit/>
          </a:bodyPr>
          <a:p>
            <a:pPr>
              <a:lnSpc>
                <a:spcPct val="100000"/>
              </a:lnSpc>
              <a:buNone/>
            </a:pPr>
            <a:r>
              <a:rPr b="1" lang="zh-CN" sz="4000" spc="-1" strike="noStrike">
                <a:solidFill>
                  <a:srgbClr val="fefefe"/>
                </a:solidFill>
                <a:latin typeface="Century Gothic"/>
              </a:rPr>
              <a:t>镜像自动化测</a:t>
            </a:r>
            <a:r>
              <a:rPr b="1" lang="zh-CN" sz="4000" spc="-1" strike="noStrike">
                <a:solidFill>
                  <a:srgbClr val="fefefe"/>
                </a:solidFill>
                <a:latin typeface="Century Gothic"/>
              </a:rPr>
              <a:t>试实例</a:t>
            </a:r>
            <a:endParaRPr b="0" lang="en-US" sz="4000" spc="-1" strike="noStrike">
              <a:latin typeface="Arial"/>
            </a:endParaRPr>
          </a:p>
        </p:txBody>
      </p:sp>
      <p:sp>
        <p:nvSpPr>
          <p:cNvPr id="145" name="PlaceHolder 2"/>
          <p:cNvSpPr>
            <a:spLocks noGrp="1"/>
          </p:cNvSpPr>
          <p:nvPr>
            <p:ph/>
          </p:nvPr>
        </p:nvSpPr>
        <p:spPr>
          <a:xfrm>
            <a:off x="818640" y="2222280"/>
            <a:ext cx="10553760" cy="3635640"/>
          </a:xfrm>
          <a:prstGeom prst="rect">
            <a:avLst/>
          </a:prstGeom>
          <a:noFill/>
          <a:ln w="0">
            <a:noFill/>
          </a:ln>
          <a:effectLst>
            <a:outerShdw dist="0" dir="0" blurRad="50760" rotWithShape="0">
              <a:srgbClr val="000000">
                <a:alpha val="40000"/>
              </a:srgbClr>
            </a:outerShdw>
          </a:effectLst>
        </p:spPr>
        <p:txBody>
          <a:bodyPr lIns="90000" rIns="90000" tIns="45000" bIns="45000" anchor="ctr">
            <a:noAutofit/>
          </a:bodyPr>
          <a:p>
            <a:pPr marL="343080" indent="-343080">
              <a:lnSpc>
                <a:spcPct val="100000"/>
              </a:lnSpc>
              <a:spcBef>
                <a:spcPts val="360"/>
              </a:spcBef>
              <a:spcAft>
                <a:spcPts val="601"/>
              </a:spcAft>
              <a:buClr>
                <a:srgbClr val="00c6bb"/>
              </a:buClr>
              <a:buFont typeface="Wingdings 2" charset="2"/>
              <a:buChar char=""/>
            </a:pPr>
            <a:r>
              <a:rPr b="0" lang="zh-CN" sz="1800" spc="-1" strike="noStrike">
                <a:solidFill>
                  <a:srgbClr val="ffffff"/>
                </a:solidFill>
                <a:latin typeface="Century Gothic"/>
              </a:rPr>
              <a:t>测试方法：自动完成多线程</a:t>
            </a:r>
            <a:r>
              <a:rPr b="0" lang="en-US" sz="1800" spc="-1" strike="noStrike">
                <a:solidFill>
                  <a:srgbClr val="ffffff"/>
                </a:solidFill>
                <a:latin typeface="Century Gothic"/>
              </a:rPr>
              <a:t>&amp;</a:t>
            </a:r>
            <a:r>
              <a:rPr b="0" lang="zh-CN" sz="1800" spc="-1" strike="noStrike">
                <a:solidFill>
                  <a:srgbClr val="ffffff"/>
                </a:solidFill>
                <a:latin typeface="Century Gothic"/>
              </a:rPr>
              <a:t>自动还原测试环境对指定测试套列表的测试</a:t>
            </a:r>
            <a:endParaRPr b="0" lang="en-US" sz="1800" spc="-1" strike="noStrike">
              <a:latin typeface="Arial"/>
            </a:endParaRPr>
          </a:p>
          <a:p>
            <a:pPr marL="343080" indent="-343080">
              <a:lnSpc>
                <a:spcPct val="100000"/>
              </a:lnSpc>
              <a:spcBef>
                <a:spcPts val="360"/>
              </a:spcBef>
              <a:spcAft>
                <a:spcPts val="601"/>
              </a:spcAft>
              <a:buClr>
                <a:srgbClr val="00c6bb"/>
              </a:buClr>
              <a:buFont typeface="Wingdings 2" charset="2"/>
              <a:buChar char=""/>
            </a:pPr>
            <a:r>
              <a:rPr b="0" lang="zh-CN" sz="1800" spc="-1" strike="noStrike">
                <a:solidFill>
                  <a:srgbClr val="ffffff"/>
                </a:solidFill>
                <a:latin typeface="Century Gothic"/>
              </a:rPr>
              <a:t>测试对象：</a:t>
            </a:r>
            <a:r>
              <a:rPr b="0" lang="en-US" sz="1800" spc="-1" strike="noStrike">
                <a:solidFill>
                  <a:srgbClr val="ffffff"/>
                </a:solidFill>
                <a:latin typeface="Century Gothic"/>
              </a:rPr>
              <a:t>0922-22.03/0922-22.09/0926-22.03</a:t>
            </a:r>
            <a:r>
              <a:rPr b="0" lang="zh-CN" sz="1800" spc="-1" strike="noStrike">
                <a:solidFill>
                  <a:srgbClr val="ffffff"/>
                </a:solidFill>
                <a:latin typeface="Century Gothic"/>
              </a:rPr>
              <a:t>三个</a:t>
            </a:r>
            <a:r>
              <a:rPr b="0" lang="en-US" sz="1800" spc="-1" strike="noStrike">
                <a:solidFill>
                  <a:srgbClr val="ffffff"/>
                </a:solidFill>
                <a:latin typeface="Century Gothic"/>
              </a:rPr>
              <a:t>QEMU</a:t>
            </a:r>
            <a:r>
              <a:rPr b="0" lang="zh-CN" sz="1800" spc="-1" strike="noStrike">
                <a:solidFill>
                  <a:srgbClr val="ffffff"/>
                </a:solidFill>
                <a:latin typeface="Century Gothic"/>
              </a:rPr>
              <a:t>镜像</a:t>
            </a:r>
            <a:endParaRPr b="0" lang="en-US" sz="1800" spc="-1" strike="noStrike">
              <a:latin typeface="Arial"/>
            </a:endParaRPr>
          </a:p>
          <a:p>
            <a:pPr marL="343080" indent="-343080">
              <a:lnSpc>
                <a:spcPct val="100000"/>
              </a:lnSpc>
              <a:spcBef>
                <a:spcPts val="360"/>
              </a:spcBef>
              <a:spcAft>
                <a:spcPts val="601"/>
              </a:spcAft>
              <a:buClr>
                <a:srgbClr val="00c6bb"/>
              </a:buClr>
              <a:buFont typeface="Wingdings 2" charset="2"/>
              <a:buChar char=""/>
            </a:pPr>
            <a:r>
              <a:rPr b="0" lang="zh-CN" sz="1800" spc="-1" strike="noStrike">
                <a:solidFill>
                  <a:srgbClr val="ffffff"/>
                </a:solidFill>
                <a:latin typeface="Century Gothic"/>
              </a:rPr>
              <a:t>测试涵盖所有目前已适配的测试例（</a:t>
            </a:r>
            <a:r>
              <a:rPr b="0" lang="en-US" sz="1800" spc="-1" strike="noStrike">
                <a:solidFill>
                  <a:srgbClr val="ffffff"/>
                </a:solidFill>
                <a:latin typeface="Century Gothic"/>
              </a:rPr>
              <a:t>216</a:t>
            </a:r>
            <a:r>
              <a:rPr b="0" lang="zh-CN" sz="1800" spc="-1" strike="noStrike">
                <a:solidFill>
                  <a:srgbClr val="ffffff"/>
                </a:solidFill>
                <a:latin typeface="Century Gothic"/>
              </a:rPr>
              <a:t>个测试套共计</a:t>
            </a:r>
            <a:r>
              <a:rPr b="0" lang="en-US" sz="1800" spc="-1" strike="noStrike">
                <a:solidFill>
                  <a:srgbClr val="ffffff"/>
                </a:solidFill>
                <a:latin typeface="Century Gothic"/>
              </a:rPr>
              <a:t>626</a:t>
            </a:r>
            <a:r>
              <a:rPr b="0" lang="zh-CN" sz="1800" spc="-1" strike="noStrike">
                <a:solidFill>
                  <a:srgbClr val="ffffff"/>
                </a:solidFill>
                <a:latin typeface="Century Gothic"/>
              </a:rPr>
              <a:t>个测试用例）</a:t>
            </a:r>
            <a:endParaRPr b="0" lang="en-US" sz="1800" spc="-1" strike="noStrike">
              <a:latin typeface="Arial"/>
            </a:endParaRPr>
          </a:p>
          <a:p>
            <a:pPr marL="343080" indent="-343080">
              <a:lnSpc>
                <a:spcPct val="100000"/>
              </a:lnSpc>
              <a:spcBef>
                <a:spcPts val="360"/>
              </a:spcBef>
              <a:spcAft>
                <a:spcPts val="601"/>
              </a:spcAft>
              <a:buClr>
                <a:srgbClr val="00c6bb"/>
              </a:buClr>
              <a:buFont typeface="Wingdings 2" charset="2"/>
              <a:buChar char=""/>
            </a:pPr>
            <a:r>
              <a:rPr b="0" lang="zh-CN" sz="1800" spc="-1" strike="noStrike">
                <a:solidFill>
                  <a:srgbClr val="ffffff"/>
                </a:solidFill>
                <a:latin typeface="Century Gothic"/>
              </a:rPr>
              <a:t>测试结果已整理上传</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810000" y="447120"/>
            <a:ext cx="10571400" cy="969840"/>
          </a:xfrm>
          <a:prstGeom prst="rect">
            <a:avLst/>
          </a:prstGeom>
          <a:noFill/>
          <a:ln w="0">
            <a:noFill/>
          </a:ln>
          <a:effectLst>
            <a:outerShdw dist="0" dir="0" blurRad="50760" rotWithShape="0">
              <a:srgbClr val="000000">
                <a:alpha val="60000"/>
              </a:srgbClr>
            </a:outerShdw>
          </a:effectLst>
        </p:spPr>
        <p:txBody>
          <a:bodyPr lIns="90000" rIns="90000" tIns="45000" bIns="45000" anchor="b">
            <a:noAutofit/>
          </a:bodyPr>
          <a:p>
            <a:pPr>
              <a:lnSpc>
                <a:spcPct val="100000"/>
              </a:lnSpc>
              <a:buNone/>
            </a:pPr>
            <a:r>
              <a:rPr b="1" lang="zh-CN" sz="4000" spc="-1" strike="noStrike">
                <a:solidFill>
                  <a:srgbClr val="fefefe"/>
                </a:solidFill>
                <a:latin typeface="Century Gothic"/>
              </a:rPr>
              <a:t>镜像自动化测</a:t>
            </a:r>
            <a:r>
              <a:rPr b="1" lang="zh-CN" sz="4000" spc="-1" strike="noStrike">
                <a:solidFill>
                  <a:srgbClr val="fefefe"/>
                </a:solidFill>
                <a:latin typeface="Century Gothic"/>
              </a:rPr>
              <a:t>试结果</a:t>
            </a:r>
            <a:endParaRPr b="0" lang="en-US" sz="4000" spc="-1" strike="noStrike">
              <a:latin typeface="Arial"/>
            </a:endParaRPr>
          </a:p>
        </p:txBody>
      </p:sp>
      <p:graphicFrame>
        <p:nvGraphicFramePr>
          <p:cNvPr id="147" name="内容占位符 5"/>
          <p:cNvGraphicFramePr/>
          <p:nvPr/>
        </p:nvGraphicFramePr>
        <p:xfrm>
          <a:off x="1273320" y="2222640"/>
          <a:ext cx="3965040" cy="363636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48" name="内容占位符 5"/>
          <p:cNvGraphicFramePr/>
          <p:nvPr/>
        </p:nvGraphicFramePr>
        <p:xfrm>
          <a:off x="6670800" y="2222640"/>
          <a:ext cx="3965040" cy="3636360"/>
        </p:xfrm>
        <a:graphic>
          <a:graphicData uri="http://schemas.openxmlformats.org/drawingml/2006/chart">
            <c:chart xmlns:c="http://schemas.openxmlformats.org/drawingml/2006/chart" xmlns:r="http://schemas.openxmlformats.org/officeDocument/2006/relationships" r:id="rId2"/>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810000" y="447120"/>
            <a:ext cx="10571400" cy="969840"/>
          </a:xfrm>
          <a:prstGeom prst="rect">
            <a:avLst/>
          </a:prstGeom>
          <a:noFill/>
          <a:ln w="0">
            <a:noFill/>
          </a:ln>
          <a:effectLst>
            <a:outerShdw dist="0" dir="0" blurRad="50760" rotWithShape="0">
              <a:srgbClr val="000000">
                <a:alpha val="60000"/>
              </a:srgbClr>
            </a:outerShdw>
          </a:effectLst>
        </p:spPr>
        <p:txBody>
          <a:bodyPr lIns="90000" rIns="90000" tIns="45000" bIns="45000" anchor="b">
            <a:noAutofit/>
          </a:bodyPr>
          <a:p>
            <a:pPr>
              <a:lnSpc>
                <a:spcPct val="100000"/>
              </a:lnSpc>
              <a:buNone/>
            </a:pPr>
            <a:r>
              <a:rPr b="1" lang="zh-CN" sz="4000" spc="-1" strike="noStrike">
                <a:solidFill>
                  <a:srgbClr val="fefefe"/>
                </a:solidFill>
                <a:latin typeface="Century Gothic"/>
              </a:rPr>
              <a:t>自动化测试开发计划</a:t>
            </a:r>
            <a:endParaRPr b="0" lang="en-US" sz="4000" spc="-1" strike="noStrike">
              <a:latin typeface="Arial"/>
            </a:endParaRPr>
          </a:p>
        </p:txBody>
      </p:sp>
      <p:sp>
        <p:nvSpPr>
          <p:cNvPr id="150" name="PlaceHolder 2"/>
          <p:cNvSpPr>
            <a:spLocks noGrp="1"/>
          </p:cNvSpPr>
          <p:nvPr>
            <p:ph/>
          </p:nvPr>
        </p:nvSpPr>
        <p:spPr>
          <a:xfrm>
            <a:off x="818640" y="2222280"/>
            <a:ext cx="10553760" cy="3635640"/>
          </a:xfrm>
          <a:prstGeom prst="rect">
            <a:avLst/>
          </a:prstGeom>
          <a:noFill/>
          <a:ln w="0">
            <a:noFill/>
          </a:ln>
          <a:effectLst>
            <a:outerShdw dist="0" dir="0" blurRad="50760" rotWithShape="0">
              <a:srgbClr val="000000">
                <a:alpha val="40000"/>
              </a:srgbClr>
            </a:outerShdw>
          </a:effectLst>
        </p:spPr>
        <p:txBody>
          <a:bodyPr lIns="90000" rIns="90000" tIns="45000" bIns="45000" anchor="ctr">
            <a:noAutofit/>
          </a:bodyPr>
          <a:p>
            <a:pPr marL="343080" indent="-343080">
              <a:lnSpc>
                <a:spcPct val="100000"/>
              </a:lnSpc>
              <a:spcBef>
                <a:spcPts val="360"/>
              </a:spcBef>
              <a:spcAft>
                <a:spcPts val="601"/>
              </a:spcAft>
              <a:buClr>
                <a:srgbClr val="00c6bb"/>
              </a:buClr>
              <a:buFont typeface="Wingdings 2" charset="2"/>
              <a:buChar char=""/>
            </a:pPr>
            <a:r>
              <a:rPr b="0" lang="zh-CN" sz="1800" spc="-1" strike="noStrike">
                <a:solidFill>
                  <a:srgbClr val="ffffff"/>
                </a:solidFill>
                <a:latin typeface="Century Gothic"/>
              </a:rPr>
              <a:t>提高</a:t>
            </a:r>
            <a:r>
              <a:rPr b="0" lang="en-US" sz="1800" spc="-1" strike="noStrike">
                <a:solidFill>
                  <a:srgbClr val="ffffff"/>
                </a:solidFill>
                <a:latin typeface="Century Gothic"/>
              </a:rPr>
              <a:t>mugen-riscv</a:t>
            </a:r>
            <a:r>
              <a:rPr b="0" lang="zh-CN" sz="1800" spc="-1" strike="noStrike">
                <a:solidFill>
                  <a:srgbClr val="ffffff"/>
                </a:solidFill>
                <a:latin typeface="Century Gothic"/>
              </a:rPr>
              <a:t>的测试覆盖率</a:t>
            </a:r>
            <a:endParaRPr b="0" lang="en-US" sz="1800" spc="-1" strike="noStrike">
              <a:latin typeface="Arial"/>
            </a:endParaRPr>
          </a:p>
          <a:p>
            <a:pPr marL="343080" indent="-343080">
              <a:lnSpc>
                <a:spcPct val="100000"/>
              </a:lnSpc>
              <a:spcBef>
                <a:spcPts val="360"/>
              </a:spcBef>
              <a:spcAft>
                <a:spcPts val="601"/>
              </a:spcAft>
              <a:buClr>
                <a:srgbClr val="00c6bb"/>
              </a:buClr>
              <a:buFont typeface="Wingdings 2" charset="2"/>
              <a:buChar char=""/>
            </a:pPr>
            <a:r>
              <a:rPr b="0" lang="zh-CN" sz="1800" spc="-1" strike="noStrike">
                <a:solidFill>
                  <a:srgbClr val="ffffff"/>
                </a:solidFill>
                <a:latin typeface="Century Gothic"/>
              </a:rPr>
              <a:t>引入对其他</a:t>
            </a:r>
            <a:r>
              <a:rPr b="0" lang="en-US" sz="1800" spc="-1" strike="noStrike">
                <a:solidFill>
                  <a:srgbClr val="ffffff"/>
                </a:solidFill>
                <a:latin typeface="Century Gothic"/>
              </a:rPr>
              <a:t>RISC-V Linux</a:t>
            </a:r>
            <a:r>
              <a:rPr b="0" lang="zh-CN" sz="1800" spc="-1" strike="noStrike">
                <a:solidFill>
                  <a:srgbClr val="ffffff"/>
                </a:solidFill>
                <a:latin typeface="Century Gothic"/>
              </a:rPr>
              <a:t>发行版的自动化测试</a:t>
            </a:r>
            <a:endParaRPr b="0" lang="en-US" sz="1800" spc="-1" strike="noStrike">
              <a:latin typeface="Arial"/>
            </a:endParaRPr>
          </a:p>
          <a:p>
            <a:pPr lvl="1" marL="743040" indent="-285840">
              <a:lnSpc>
                <a:spcPct val="100000"/>
              </a:lnSpc>
              <a:spcBef>
                <a:spcPts val="320"/>
              </a:spcBef>
              <a:spcAft>
                <a:spcPts val="601"/>
              </a:spcAft>
              <a:buClr>
                <a:srgbClr val="00c6bb"/>
              </a:buClr>
              <a:buFont typeface="Wingdings 2" charset="2"/>
              <a:buChar char=""/>
            </a:pPr>
            <a:r>
              <a:rPr b="0" lang="zh-CN" sz="1600" spc="-1" strike="noStrike">
                <a:solidFill>
                  <a:srgbClr val="ffffff"/>
                </a:solidFill>
                <a:latin typeface="Century Gothic"/>
              </a:rPr>
              <a:t>龙蜥</a:t>
            </a:r>
            <a:endParaRPr b="0" lang="en-US" sz="1600" spc="-1" strike="noStrike">
              <a:latin typeface="Arial"/>
            </a:endParaRPr>
          </a:p>
          <a:p>
            <a:pPr lvl="1" marL="743040" indent="-285840">
              <a:lnSpc>
                <a:spcPct val="100000"/>
              </a:lnSpc>
              <a:spcBef>
                <a:spcPts val="320"/>
              </a:spcBef>
              <a:spcAft>
                <a:spcPts val="601"/>
              </a:spcAft>
              <a:buClr>
                <a:srgbClr val="00c6bb"/>
              </a:buClr>
              <a:buFont typeface="Wingdings 2" charset="2"/>
              <a:buChar char=""/>
            </a:pPr>
            <a:r>
              <a:rPr b="0" lang="en-US" sz="1600" spc="-1" strike="noStrike">
                <a:solidFill>
                  <a:srgbClr val="ffffff"/>
                </a:solidFill>
                <a:latin typeface="Century Gothic"/>
              </a:rPr>
              <a:t>RobinOS</a:t>
            </a:r>
            <a:endParaRPr b="0" lang="en-US" sz="1600" spc="-1" strike="noStrike">
              <a:latin typeface="Arial"/>
            </a:endParaRPr>
          </a:p>
          <a:p>
            <a:pPr lvl="1" marL="743040" indent="-285840">
              <a:lnSpc>
                <a:spcPct val="100000"/>
              </a:lnSpc>
              <a:spcBef>
                <a:spcPts val="320"/>
              </a:spcBef>
              <a:spcAft>
                <a:spcPts val="601"/>
              </a:spcAft>
              <a:buClr>
                <a:srgbClr val="00c6bb"/>
              </a:buClr>
              <a:buFont typeface="Wingdings 2" charset="2"/>
              <a:buChar char=""/>
            </a:pPr>
            <a:r>
              <a:rPr b="0" lang="en-US" sz="1600" spc="-1" strike="noStrike">
                <a:solidFill>
                  <a:srgbClr val="ffffff"/>
                </a:solidFill>
                <a:latin typeface="Century Gothic"/>
              </a:rPr>
              <a:t>Deepin RISC-V</a:t>
            </a:r>
            <a:endParaRPr b="0" lang="en-US" sz="1600" spc="-1" strike="noStrike">
              <a:latin typeface="Arial"/>
            </a:endParaRPr>
          </a:p>
          <a:p>
            <a:pPr lvl="1" marL="743040" indent="-285840">
              <a:lnSpc>
                <a:spcPct val="100000"/>
              </a:lnSpc>
              <a:spcBef>
                <a:spcPts val="320"/>
              </a:spcBef>
              <a:spcAft>
                <a:spcPts val="601"/>
              </a:spcAft>
              <a:buClr>
                <a:srgbClr val="00c6bb"/>
              </a:buClr>
              <a:buFont typeface="Wingdings 2" charset="2"/>
              <a:buChar char=""/>
            </a:pPr>
            <a:r>
              <a:rPr b="0" lang="zh-CN" sz="1600" spc="-1" strike="noStrike">
                <a:solidFill>
                  <a:srgbClr val="ffffff"/>
                </a:solidFill>
                <a:latin typeface="Century Gothic"/>
              </a:rPr>
              <a:t>使用</a:t>
            </a:r>
            <a:r>
              <a:rPr b="0" lang="en-US" sz="1600" spc="-1" strike="noStrike">
                <a:solidFill>
                  <a:srgbClr val="ffffff"/>
                </a:solidFill>
                <a:latin typeface="Century Gothic"/>
              </a:rPr>
              <a:t>mugen</a:t>
            </a:r>
            <a:r>
              <a:rPr b="0" lang="zh-CN" sz="1600" spc="-1" strike="noStrike">
                <a:solidFill>
                  <a:srgbClr val="ffffff"/>
                </a:solidFill>
                <a:latin typeface="Century Gothic"/>
              </a:rPr>
              <a:t>或该发行版其他架构的测试框架</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TM03457503[[fn=引用]]</Template>
  <TotalTime>259</TotalTime>
  <Application>LibreOffice/7.3.6.2$Linux_X86_64 LibreOffice_project/30$Build-2</Application>
  <AppVersion>15.0000</AppVersion>
  <Words>518</Words>
  <Paragraphs>80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2022-10-19T06:56:28Z</dcterms:created>
  <dc:creator>11 brsf</dc:creator>
  <dc:description/>
  <dc:language>en-US</dc:language>
  <cp:lastModifiedBy/>
  <dcterms:modified xsi:type="dcterms:W3CDTF">2022-10-20T11:00:52Z</dcterms:modified>
  <cp:revision>13</cp:revision>
  <dc:subject/>
  <dc:title>RISC-V oE 自动化测试 近期开发进展和计划</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宽屏</vt:lpwstr>
  </property>
  <property fmtid="{D5CDD505-2E9C-101B-9397-08002B2CF9AE}" pid="3" name="Slides">
    <vt:i4>12</vt:i4>
  </property>
</Properties>
</file>