
<file path=[Content_Types].xml><?xml version="1.0" encoding="utf-8"?>
<Types xmlns="http://schemas.openxmlformats.org/package/2006/content-types">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
<p:presentation xmlns:r="http://schemas.openxmlformats.org/officeDocument/2006/relationships" xmlns:a="http://schemas.openxmlformats.org/drawingml/2006/main" xmlns:p="http://schemas.openxmlformats.org/presentationml/2006/main">
  <p:sldMasterIdLst>
    <p:sldMasterId id="2147484689" r:id="rId1"/>
  </p:sldMasterIdLst>
  <p:notesMasterIdLst>
    <p:notesMasterId r:id="rId2"/>
  </p:notesMasterIdLst>
  <p:handoutMasterIdLst>
    <p:handoutMasterId r:id="rId3"/>
  </p:handoutMasterIdLst>
  <p:sldIdLst>
    <p:sldId id="261" r:id="rId4"/>
  </p:sldIdLst>
  <p:sldSz cx="9144000" cy="6858000" type="screen4x3"/>
  <p:notesSz cx="6858000" cy="9144000"/>
  <p:custDataLst>
    <p:tags r:id="rId5"/>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87370"/>
  </p:normalViewPr>
  <p:slideViewPr>
    <p:cSldViewPr>
      <p:cViewPr varScale="1">
        <p:scale>
          <a:sx n="96" d="100"/>
          <a:sy n="96" d="100"/>
        </p:scale>
        <p:origin x="0" y="0"/>
      </p:cViewPr>
    </p:cSldViewPr>
  </p:slideViewPr>
  <p:notesViewPr>
    <p:cSldViewPr>
      <p:cViewPr varScale="1">
        <p:scale>
          <a:sx n="83" d="100"/>
          <a:sy n="83"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tags" Target="tags/tag1.xml" /><Relationship Id="rId6" Type="http://schemas.openxmlformats.org/officeDocument/2006/relationships/presProps" Target="presProps.xml" /><Relationship Id="rId7" Type="http://schemas.openxmlformats.org/officeDocument/2006/relationships/viewProps" Target="viewProps.xml" /><Relationship Id="rId8" Type="http://schemas.openxmlformats.org/officeDocument/2006/relationships/theme" Target="theme/theme1.xml" /><Relationship Id="rId9" Type="http://schemas.openxmlformats.org/officeDocument/2006/relationships/tableStyles" Target="tableStyles.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4098"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099" name="Date Placeholder 2"/>
          <p:cNvSpPr>
            <a:spLocks noGrp="1"/>
          </p:cNvSpPr>
          <p:nvPr>
            <p:ph type="dt" sz="quarter"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F17B615-C876-4B87-997A-F321F976F354}" type="hfDateTime">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0" name="Footer Placeholder 3"/>
          <p:cNvSpPr>
            <a:spLocks noGrp="1"/>
          </p:cNvSpPr>
          <p:nvPr>
            <p:ph type="ftr" sz="quarter" idx="2"/>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1" name="Slide Number Placeholder 4"/>
          <p:cNvSpPr>
            <a:spLocks noGrp="1"/>
          </p:cNvSpPr>
          <p:nvPr>
            <p:ph type="sldNum" sz="quarter" idx="3"/>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901261BD-4981-43A8-8364-70C1C135693E}" type="slidenum">
              <a:rPr lang="en-US" altLang="en-US" sz="1200">
                <a:latin typeface="Calibri" pitchFamily="34" charset="0"/>
              </a:rPr>
              <a:t>*</a:t>
            </a:fld>
            <a:endParaRPr lang="en-US" altLang="en-US" sz="120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3074"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5" name="Date Placeholder 2"/>
          <p:cNvSpPr>
            <a:spLocks noGrp="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5F84B5-E5E8-4C35-824D-0929C2A45FB2}" type="hfDateTime">
              <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miter lim="800000"/>
          </a:ln>
        </p:spPr>
      </p:sp>
      <p:sp>
        <p:nvSpPr>
          <p:cNvPr id="3077" name="Notes Placeholder 4"/>
          <p:cNvSpPr>
            <a:spLocks noGrp="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Click to edit Master text styles</a:t>
            </a: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Second level</a:t>
            </a: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Third level</a:t>
            </a: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Fourth level</a:t>
            </a: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Fifth level</a:t>
            </a:r>
          </a:p>
        </p:txBody>
      </p:sp>
      <p:sp>
        <p:nvSpPr>
          <p:cNvPr id="3078" name="Footer Placeholder 5"/>
          <p:cNvSpPr>
            <a:spLocks noGrp="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9" name="Slide Number Placeholder 6"/>
          <p:cNvSpPr>
            <a:spLocks noGrp="1"/>
          </p:cNvSpPr>
          <p:nvPr>
            <p:ph type="sldNum" sz="quarter" idx="5"/>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BA5D299D-2391-4293-B5B9-1FDE9B4A6713}" type="slidenum">
              <a:rPr lang="en-US" altLang="en-US" sz="1200"/>
              <a:t>*</a:t>
            </a:fld>
            <a:endParaRPr lang="en-US" altLang="en-US" sz="1200"/>
          </a:p>
        </p:txBody>
      </p:sp>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spTree>
      <p:nvGrpSpPr>
        <p:cNvPr id="1" name=""/>
        <p:cNvGrpSpPr/>
        <p:nvPr/>
      </p:nvGrpSpPr>
      <p:grpSpPr/>
      <p:sp>
        <p:nvSpPr>
          <p:cNvPr id="6146" name="Slide Image Placeholder 1"/>
          <p:cNvSpPr>
            <a:spLocks noGrp="1" noRot="1" noChangeAspect="1" noTextEdit="1"/>
          </p:cNvSpPr>
          <p:nvPr>
            <p:ph type="sldImg" idx="2"/>
          </p:nvPr>
        </p:nvSpPr>
        <p:spPr>
          <a:xfrm>
            <a:off x="1143000" y="685800"/>
            <a:ext cx="4572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Fig. 1. </a:t>
            </a:r>
            <a:r>
              <a:rPr lang="en-US" altLang="en-US">
                <a:latin typeface="Arial" pitchFamily="34" charset="0"/>
                <a:ea typeface="Arial" pitchFamily="34" charset="0"/>
              </a:rPr>
              <a:t>Details of architecture and characteristics of DNABERT model.(a) Differences between RNN, CNN and Transformer in understanding contexts. T1 to 5 denotes embedded tokens which were input into models to develop hidden states (white boxes, orange box is the current token of interest). RNN propagates information through all hidden states, and CNN takes local information in developing each representation. In contrast, Transformers develop global contextual embedding via self-attention. (b) DNABERT uses tokenized k-mer sequences as input, which also contains a CLS token (a tag representing meaning of entire sentence), a SEP token (sentence separator) and MASK tokens (to represent masked k-mers in pre-training). The input passes an embedding layer and is fed to 12 Transformer blocks. The first output among last hidden states will be used for sentence-level classification while outputs for individual masked token used for token-level classification. Et, It and Ot denote the positional, input embedding and last hidden state at token t, respectively. (c) DNABERT adopts general-purpose pre-training which can then be fine-tuned for multiple purposes using various task-specific data. (d) Example overview of global attention patterns across 12 attention heads showing DNABERT correctly focusing on two important regions corresponding to known binding sites within sequence (boxed regions, where self-attention converged)
</a:t>
            </a:r>
            <a:endParaRPr lang="en-US" altLang="en-US">
              <a:latin typeface="Arial" pitchFamily="34" charset="0"/>
              <a:ea typeface="Arial" pitchFamily="34" charset="0"/>
            </a:endParaRPr>
          </a:p>
          <a:p>
            <a:pPr marL="0" lvl="0" indent="0"/>
            <a:r>
              <a:rPr lang="en-US" altLang="en-US">
                <a:latin typeface="Arial" pitchFamily="34" charset="0"/>
                <a:ea typeface="Arial" pitchFamily="34" charset="0"/>
              </a:rPr>
              <a:t>Unless provided in the caption above, the following copyright applies to the content of this slide: © The Author(s) 2021. Published by Oxford University Press. All rights reserved. For permissions, please e-mail: journals.permissions@oup.comThis article is published and distributed under the terms of the Oxford University Press, Standard Journals Publication Model (https://academic.oup.com/journals/pages/open_access/funder_policies/chorus/standard_publication_model)© The Author(s) 2021. Published by Oxford University Press. All rights reserved. For permissions, please e-mail: journals.permissions@oup.com</a:t>
            </a:r>
            <a:endParaRPr lang="en-US" altLang="en-US">
              <a:latin typeface="Arial" pitchFamily="34" charset="0"/>
              <a:ea typeface="Arial" pitchFamily="34" charset="0"/>
            </a:endParaRP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F41D7C3D-EF44-412F-9BD7-544E99511E4C}" type="slidenum">
              <a:rPr lang="en-US" altLang="en-US" sz="1200"/>
              <a:t>1</a:t>
            </a:fld>
            <a:endParaRPr lang="en-US" altLang="en-US" sz="1200"/>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Title and Content">
    <p:bg>
      <p:bgPr>
        <a:solidFill>
          <a:schemeClr val="bg1"/>
        </a:solidFill>
      </p:bgPr>
    </p:bg>
    <p:spTree>
      <p:nvGrpSpPr>
        <p:cNvPr id="1" name=""/>
        <p:cNvGrpSpPr/>
        <p:nvPr/>
      </p:nvGrpSpPr>
      <p:grpSpPr/>
      <p:sp>
        <p:nvSpPr>
          <p:cNvPr id="3" name="Content Placeholder 2"/>
          <p:cNvSpPr>
            <a:spLocks noGrp="1"/>
          </p:cNvSpPr>
          <p:nvPr>
            <p:ph idx="1"/>
          </p:nvPr>
        </p:nvSpPr>
        <p:spPr>
          <a:xfrm>
            <a:off x="457200" y="1280731"/>
            <a:ext cx="8229600" cy="44418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457200" y="425450"/>
            <a:ext cx="6108853" cy="612775"/>
          </a:xfrm>
          <a:prstGeom prst="rect">
            <a:avLst/>
          </a:prstGeom>
          <a:noFill/>
          <a:ln>
            <a:noFill/>
          </a:ln>
        </p:spPr>
        <p:txBody>
          <a:bodyPr/>
          <a:lstStyle/>
          <a:p>
            <a:pPr lvl="0"/>
            <a:r>
              <a:rPr lang="en-US" altLang="en-US"/>
              <a:t>Click to edit Master title style</a:t>
            </a:r>
          </a:p>
        </p:txBody>
      </p:sp>
      <p:sp>
        <p:nvSpPr>
          <p:cNvPr id="2054" name="Footer Placeholder 3"/>
          <p:cNvSpPr>
            <a:spLocks noGrp="1"/>
          </p:cNvSpPr>
          <p:nvPr>
            <p:ph type="ftr" sz="quarter" idx="10"/>
          </p:nvPr>
        </p:nvSpPr>
        <p:spPr>
          <a:xfrm>
            <a:off x="0" y="5994400"/>
            <a:ext cx="7677150" cy="863600"/>
          </a:xfrm>
          <a:prstGeom prst="rect">
            <a:avLst/>
          </a:prstGeom>
        </p:spPr>
        <p:txBody>
          <a:bodyPr vert="horz" lIns="180000" tIns="0" rIns="180000" bIns="0" rtlCol="0" anchor="ctr"/>
          <a:lstStyle>
            <a:lvl1pPr eaLnBrk="0" hangingPunct="0">
              <a:defRPr sz="1000"/>
            </a:lvl1pPr>
          </a:lstStyle>
          <a:p>
            <a:pPr marL="0" marR="0" lvl="0" indent="0" algn="l" defTabSz="914400" rtl="0" eaLnBrk="0" fontAlgn="base" latinLnBrk="0" hangingPunct="0">
              <a:lnSpc>
                <a:spcPct val="100000"/>
              </a:lnSpc>
              <a:spcBef>
                <a:spcPct val="0"/>
              </a:spcBef>
              <a:spcAft>
                <a:spcPts val="600"/>
              </a:spcAft>
              <a:buClrTx/>
              <a:buSzTx/>
              <a:buFontTx/>
              <a:buNone/>
              <a:defRPr/>
            </a:pPr>
            <a:endParaRPr kumimoji="0" lang="en-US" sz="10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bg>
      <p:bgPr>
        <a:solidFill>
          <a:schemeClr val="bg1"/>
        </a:solidFill>
      </p:bgPr>
    </p:bg>
    <p:spTree>
      <p:nvGrpSpPr>
        <p:cNvPr id="1" name=""/>
        <p:cNvGrpSpPr/>
        <p:nvPr/>
      </p:nvGrpSpPr>
      <p:grpSpPr/>
      <p:sp>
        <p:nvSpPr>
          <p:cNvPr id="1026" name="Date Placeholder 3"/>
          <p:cNvSpPr txBox="1"/>
          <p:nvPr/>
        </p:nvSpPr>
        <p:spPr bwMode="auto">
          <a:xfrm>
            <a:off x="1905000" y="6400800"/>
            <a:ext cx="2133600" cy="365125"/>
          </a:xfrm>
          <a:prstGeom prst="rect">
            <a:avLst/>
          </a:prstGeom>
          <a:noFill/>
          <a:ln>
            <a:noFill/>
          </a:ln>
        </p:spPr>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rgbClr val="898989"/>
              </a:solidFill>
              <a:effectLst/>
              <a:uLnTx/>
              <a:uFillTx/>
              <a:latin typeface="Arial" pitchFamily="34" charset="0"/>
              <a:ea typeface="ＭＳ Ｐゴシック" pitchFamily="34" charset="-128"/>
              <a:cs typeface="+mn-cs"/>
            </a:endParaRPr>
          </a:p>
        </p:txBody>
      </p:sp>
      <p:sp>
        <p:nvSpPr>
          <p:cNvPr id="1027" name="Title Placeholder 1"/>
          <p:cNvSpPr>
            <a:spLocks noGrp="1"/>
          </p:cNvSpPr>
          <p:nvPr>
            <p:ph type="title"/>
          </p:nvPr>
        </p:nvSpPr>
        <p:spPr>
          <a:xfrm>
            <a:off x="457200" y="425450"/>
            <a:ext cx="6119812" cy="612775"/>
          </a:xfrm>
          <a:prstGeom prst="rect">
            <a:avLst/>
          </a:prstGeom>
          <a:noFill/>
          <a:ln>
            <a:noFill/>
            <a:miter lim="800000"/>
          </a:ln>
        </p:spPr>
        <p:txBody>
          <a:bodyPr lIns="0" tIns="0" rIns="0" bIns="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t>Click to edit Master title style</a:t>
            </a:r>
          </a:p>
        </p:txBody>
      </p:sp>
      <p:sp>
        <p:nvSpPr>
          <p:cNvPr id="1028" name="Text Placeholder 2"/>
          <p:cNvSpPr>
            <a:spLocks noGrp="1"/>
          </p:cNvSpPr>
          <p:nvPr>
            <p:ph type="body" idx="1"/>
          </p:nvPr>
        </p:nvSpPr>
        <p:spPr>
          <a:xfrm>
            <a:off x="457200" y="1281112"/>
            <a:ext cx="8229600" cy="4441825"/>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9" name="Footer Placeholder 3"/>
          <p:cNvSpPr>
            <a:spLocks noGrp="1"/>
          </p:cNvSpPr>
          <p:nvPr>
            <p:ph type="ftr" sz="quarter" idx="3"/>
          </p:nvPr>
        </p:nvSpPr>
        <p:spPr>
          <a:xfrm>
            <a:off x="0" y="5994400"/>
            <a:ext cx="7677150" cy="863600"/>
          </a:xfrm>
          <a:prstGeom prst="rect">
            <a:avLst/>
          </a:prstGeom>
        </p:spPr>
        <p:txBody>
          <a:bodyPr vert="horz" lIns="180000" tIns="0" rIns="180000" bIns="0" rtlCol="0" anchor="ctr"/>
          <a:lstStyle>
            <a:lvl1pPr algn="l" eaLnBrk="1" hangingPunct="1">
              <a:spcAft>
                <a:spcPts val="600"/>
              </a:spcAft>
              <a:defRPr sz="800">
                <a:solidFill>
                  <a:srgbClr val="2A2A2A"/>
                </a:solidFill>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ts val="600"/>
              </a:spcAft>
              <a:buClrTx/>
              <a:buSzTx/>
              <a:buFontTx/>
              <a:buNone/>
              <a:defRPr/>
            </a:pPr>
            <a:endParaRPr kumimoji="0" lang="en-US" altLang="en-US" sz="8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cxnSp>
        <p:nvCxnSpPr>
          <p:cNvPr id="1030" name="Straight Connector 8"/>
          <p:cNvCxnSpPr/>
          <p:nvPr/>
        </p:nvCxnSpPr>
        <p:spPr>
          <a:xfrm>
            <a:off x="0" y="5994400"/>
            <a:ext cx="9144000" cy="0"/>
          </a:xfrm>
          <a:prstGeom prst="line">
            <a:avLst/>
          </a:prstGeom>
          <a:noFill/>
          <a:ln w="6350">
            <a:solidFill>
              <a:srgbClr val="CFD5E4"/>
            </a:solidFill>
            <a:miter lim="800000"/>
          </a:ln>
        </p:spPr>
      </p:cxnSp>
    </p:spTree>
  </p:cSld>
  <p:clrMap bg1="lt1" tx1="dk1" bg2="lt2" tx2="dk2" accent1="accent1" accent2="accent2" accent3="accent3" accent4="accent4" accent5="accent5" accent6="accent6" hlink="hlink" folHlink="folHlink"/>
  <p:sldLayoutIdLst>
    <p:sldLayoutId id="2147484749" r:id="rId1"/>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1600" b="1" i="0" u="none" kern="1200" baseline="0">
          <a:solidFill>
            <a:schemeClr val="tx1"/>
          </a:solidFill>
          <a:effectLst/>
          <a:latin typeface="Arial" pitchFamily="34" charset="0"/>
          <a:ea typeface="+mj-ea"/>
          <a:cs typeface="Arial" pitchFamily="34" charset="0"/>
        </a:defRPr>
      </a:lvl1pPr>
      <a:lvl2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9pPr>
    </p:titleStyle>
    <p:body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sz="16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sz="14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sz="11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hyperlink" Target="https://doi.org/10.1093/bioinformatics/btab083" TargetMode="External" /><Relationship Id="rId4" Type="http://schemas.openxmlformats.org/officeDocument/2006/relationships/image" Target="../media/image1.png" /><Relationship Id="rId5"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
    <p:spTree>
      <p:nvGrpSpPr>
        <p:cNvPr id="1" name=""/>
        <p:cNvGrpSpPr/>
        <p:nvPr/>
      </p:nvGrpSpPr>
      <p:grpSpPr/>
      <p:sp>
        <p:nvSpPr>
          <p:cNvPr id="5122" name="Footer Placeholder 3"/>
          <p:cNvSpPr>
            <a:spLocks noGrp="1"/>
          </p:cNvSpPr>
          <p:nvPr>
            <p:ph type="ftr" idx="10"/>
          </p:nvPr>
        </p:nvSpPr>
        <p:spPr>
          <a:xfrm>
            <a:off x="0" y="5994400"/>
            <a:ext cx="7677150"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None/>
            </a:pPr>
            <a:r>
              <a:rPr lang="en-US" altLang="en-US" sz="1000" i="1">
                <a:solidFill>
                  <a:srgbClr val="333333"/>
                </a:solidFill>
              </a:rPr>
              <a:t>Bioinformatics</a:t>
            </a:r>
            <a:r>
              <a:rPr lang="en-US" altLang="en-US" sz="1000">
                <a:solidFill>
                  <a:srgbClr val="333333"/>
                </a:solidFill>
              </a:rPr>
              <a:t>, Volume 37, Issue 15, 1 August 2021, Pages 2112–2120, </a:t>
            </a:r>
            <a:r>
              <a:rPr lang="en-US" altLang="en-US" sz="1000">
                <a:solidFill>
                  <a:srgbClr val="333333"/>
                </a:solidFill>
                <a:hlinkClick r:id="rId3"/>
              </a:rPr>
              <a:t>https://doi.org/10.1093/bioinformatics/btab083</a:t>
            </a:r>
            <a:endParaRPr lang="en-US" altLang="en-US" sz="1000">
              <a:solidFill>
                <a:srgbClr val="333333"/>
              </a:solidFill>
            </a:endParaRPr>
          </a:p>
          <a:p>
            <a:pPr marL="0" lvl="0" indent="0" eaLnBrk="1" hangingPunct="1">
              <a:spcBef>
                <a:spcPct val="0"/>
              </a:spcBef>
              <a:spcAft>
                <a:spcPts val="600"/>
              </a:spcAft>
              <a:buFontTx/>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457200" y="425450"/>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a:t>Fig. 1. </a:t>
            </a:r>
            <a:r>
              <a:rPr lang="en-US" altLang="en-US" b="0"/>
              <a:t>Details of architecture and characteristics of DNABERT model.(a) Differences between RNN, CNN and Transformer ...</a:t>
            </a:r>
            <a:endParaRPr lang="en-US" altLang="en-US" b="0"/>
          </a:p>
        </p:txBody>
      </p:sp>
      <p:pic>
        <p:nvPicPr>
          <p:cNvPr id="5124" name="Picture 4" descr="Oxford University Press"/>
          <p:cNvPicPr>
            <a:picLocks noChangeAspect="1"/>
          </p:cNvPicPr>
          <p:nvPr/>
        </p:nvPicPr>
        <p:blipFill>
          <a:blip r:embed="rId4"/>
          <a:stretch>
            <a:fillRect/>
          </a:stretch>
        </p:blipFill>
        <p:spPr>
          <a:xfrm>
            <a:off x="7904162" y="6294438"/>
            <a:ext cx="1058862" cy="244475"/>
          </a:xfrm>
          <a:prstGeom prst="rect">
            <a:avLst/>
          </a:prstGeom>
          <a:noFill/>
          <a:ln>
            <a:noFill/>
            <a:miter lim="800000"/>
          </a:ln>
        </p:spPr>
      </p:pic>
      <p:pic>
        <p:nvPicPr>
          <p:cNvPr id="5125" name="New picture"/>
          <p:cNvPicPr/>
          <p:nvPr/>
        </p:nvPicPr>
        <p:blipFill>
          <a:blip r:embed="rId5"/>
          <a:stretch>
            <a:fillRect/>
          </a:stretch>
        </p:blipFill>
        <p:spPr>
          <a:xfrm>
            <a:off x="1600200" y="1371600"/>
            <a:ext cx="5943600" cy="3310948"/>
          </a:xfrm>
          <a:prstGeom prst="rect">
            <a:avLst/>
          </a:prstGeom>
        </p:spPr>
      </p:pic>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01.14"/>
  <p:tag name="AS_TITLE" val="Aspose.Slides for .NET 4.0"/>
  <p:tag name="AS_VERSION" val="19.1"/>
</p:tagLst>
</file>

<file path=ppt/theme/theme1.xml><?xml version="1.0" encoding="utf-8"?>
<a:theme xmlns:r="http://schemas.openxmlformats.org/officeDocument/2006/relationships" xmlns:a="http://schemas.openxmlformats.org/drawingml/2006/main" name="13_Office Theme">
  <a:themeElements>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Theme">
      <a:majorFont>
        <a:latin typeface="Times New Roman"/>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Paragraphs>
  <Slides>1</Slides>
  <Notes>1</Notes>
  <TotalTime>3343</TotalTime>
  <HiddenSlides>0</HiddenSlides>
  <MMClips>0</MMClips>
  <ScaleCrop>0</ScaleCrop>
  <HeadingPairs>
    <vt:vector baseType="variant" size="4">
      <vt:variant>
        <vt:lpstr>Theme</vt:lpstr>
      </vt:variant>
      <vt:variant>
        <vt:i4>1</vt:i4>
      </vt:variant>
      <vt:variant>
        <vt:lpstr>Slide Titles</vt:lpstr>
      </vt:variant>
      <vt:variant>
        <vt:i4>1</vt:i4>
      </vt:variant>
    </vt:vector>
  </HeadingPairs>
  <TitlesOfParts>
    <vt:vector baseType="lpstr" size="2">
      <vt:lpstr>13_Office Theme</vt:lpstr>
      <vt:lpstr>Fig. 1. Details of architecture and characteristics of DNABERT model.(a) Differences between RNN, CNN and Transformer ...</vt:lpstr>
    </vt:vector>
  </TitlesOfParts>
  <LinksUpToDate>0</LinksUpToDate>
  <SharedDoc>0</SharedDoc>
  <HyperlinksChanged>0</HyperlinksChanged>
  <Application>Aspose.Slides for .NET</Application>
  <AppVersion>19.0100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Oxford University Press Figure</dc:title>
  <cp:lastModifiedBy>Kelly Richardson</cp:lastModifiedBy>
  <cp:revision>164</cp:revision>
  <dcterms:created xsi:type="dcterms:W3CDTF">2015-12-31T14:57:12Z</dcterms:created>
  <dcterms:modified xsi:type="dcterms:W3CDTF">2022-07-01T11:16:23Z</dcterms:modified>
</cp:coreProperties>
</file>