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3"/>
  </p:normalViewPr>
  <p:slideViewPr>
    <p:cSldViewPr snapToGrid="0">
      <p:cViewPr>
        <p:scale>
          <a:sx n="70" d="100"/>
          <a:sy n="70" d="100"/>
        </p:scale>
        <p:origin x="164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A38D52-F9DF-4FD4-B51B-B131D9809E26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055323F-66D0-42C8-A1E5-8E6FBA0286E1}">
      <dgm:prSet/>
      <dgm:spPr/>
      <dgm:t>
        <a:bodyPr/>
        <a:lstStyle/>
        <a:p>
          <a:r>
            <a:rPr lang="en-GB"/>
            <a:t>Data Summary and Distribution:</a:t>
          </a:r>
          <a:endParaRPr lang="en-US"/>
        </a:p>
      </dgm:t>
    </dgm:pt>
    <dgm:pt modelId="{E86B3361-618A-4F1E-90B7-397289AD42F5}" type="parTrans" cxnId="{42280FCF-2095-43FF-A6F3-4C4335BE437B}">
      <dgm:prSet/>
      <dgm:spPr/>
      <dgm:t>
        <a:bodyPr/>
        <a:lstStyle/>
        <a:p>
          <a:endParaRPr lang="en-US"/>
        </a:p>
      </dgm:t>
    </dgm:pt>
    <dgm:pt modelId="{676090D7-B5C9-453A-90CA-5B16CBCBCAA3}" type="sibTrans" cxnId="{42280FCF-2095-43FF-A6F3-4C4335BE437B}">
      <dgm:prSet/>
      <dgm:spPr/>
      <dgm:t>
        <a:bodyPr/>
        <a:lstStyle/>
        <a:p>
          <a:endParaRPr lang="en-US"/>
        </a:p>
      </dgm:t>
    </dgm:pt>
    <dgm:pt modelId="{C588E635-15B7-40AD-9217-01A34F34D30A}">
      <dgm:prSet/>
      <dgm:spPr/>
      <dgm:t>
        <a:bodyPr/>
        <a:lstStyle/>
        <a:p>
          <a:r>
            <a:rPr lang="en-GB"/>
            <a:t>Count the number of unique values for categorical features like Race, Region, Ethnicity, Gender, and others.</a:t>
          </a:r>
          <a:endParaRPr lang="en-US"/>
        </a:p>
      </dgm:t>
    </dgm:pt>
    <dgm:pt modelId="{814C0B2A-FF1B-4B8B-B948-0C0C98F01E6E}" type="parTrans" cxnId="{73055B74-0A33-44EB-86C5-5D375C00662E}">
      <dgm:prSet/>
      <dgm:spPr/>
      <dgm:t>
        <a:bodyPr/>
        <a:lstStyle/>
        <a:p>
          <a:endParaRPr lang="en-US"/>
        </a:p>
      </dgm:t>
    </dgm:pt>
    <dgm:pt modelId="{E1BE4F14-6885-45A4-95B5-F1EC71588F83}" type="sibTrans" cxnId="{73055B74-0A33-44EB-86C5-5D375C00662E}">
      <dgm:prSet/>
      <dgm:spPr/>
      <dgm:t>
        <a:bodyPr/>
        <a:lstStyle/>
        <a:p>
          <a:endParaRPr lang="en-US"/>
        </a:p>
      </dgm:t>
    </dgm:pt>
    <dgm:pt modelId="{F2C7E6CB-6229-43BF-9402-0C0A8A4FDA8E}">
      <dgm:prSet/>
      <dgm:spPr/>
      <dgm:t>
        <a:bodyPr/>
        <a:lstStyle/>
        <a:p>
          <a:r>
            <a:rPr lang="en-GB"/>
            <a:t>Visualize the distribution of categorical features using bar charts.</a:t>
          </a:r>
          <a:endParaRPr lang="en-US"/>
        </a:p>
      </dgm:t>
    </dgm:pt>
    <dgm:pt modelId="{65026E92-6CF7-4D8F-84EA-6F4101B20E78}" type="parTrans" cxnId="{A14E24E5-5CB6-4DD4-8977-E4542646E6A6}">
      <dgm:prSet/>
      <dgm:spPr/>
      <dgm:t>
        <a:bodyPr/>
        <a:lstStyle/>
        <a:p>
          <a:endParaRPr lang="en-US"/>
        </a:p>
      </dgm:t>
    </dgm:pt>
    <dgm:pt modelId="{FE81B2CE-6221-4487-884B-DFB490527670}" type="sibTrans" cxnId="{A14E24E5-5CB6-4DD4-8977-E4542646E6A6}">
      <dgm:prSet/>
      <dgm:spPr/>
      <dgm:t>
        <a:bodyPr/>
        <a:lstStyle/>
        <a:p>
          <a:endParaRPr lang="en-US"/>
        </a:p>
      </dgm:t>
    </dgm:pt>
    <dgm:pt modelId="{C53B53BA-41C1-4903-9E0C-87C1977DE478}">
      <dgm:prSet/>
      <dgm:spPr/>
      <dgm:t>
        <a:bodyPr/>
        <a:lstStyle/>
        <a:p>
          <a:r>
            <a:rPr lang="en-GB" dirty="0"/>
            <a:t>Target Variable Analysis</a:t>
          </a:r>
          <a:endParaRPr lang="en-US" dirty="0"/>
        </a:p>
      </dgm:t>
    </dgm:pt>
    <dgm:pt modelId="{A9D31F22-A6B7-4F2B-927D-890D7ABAFF24}" type="parTrans" cxnId="{8B3B478A-D6DA-44D4-A586-92F9E7FF1B0D}">
      <dgm:prSet/>
      <dgm:spPr/>
      <dgm:t>
        <a:bodyPr/>
        <a:lstStyle/>
        <a:p>
          <a:endParaRPr lang="en-US"/>
        </a:p>
      </dgm:t>
    </dgm:pt>
    <dgm:pt modelId="{0065FCF6-43A4-4EE0-801B-85FE6B11DB51}" type="sibTrans" cxnId="{8B3B478A-D6DA-44D4-A586-92F9E7FF1B0D}">
      <dgm:prSet/>
      <dgm:spPr/>
      <dgm:t>
        <a:bodyPr/>
        <a:lstStyle/>
        <a:p>
          <a:endParaRPr lang="en-US"/>
        </a:p>
      </dgm:t>
    </dgm:pt>
    <dgm:pt modelId="{2A5E8FF0-01E6-4BDF-9E89-1D2003C288BD}">
      <dgm:prSet/>
      <dgm:spPr/>
      <dgm:t>
        <a:bodyPr/>
        <a:lstStyle/>
        <a:p>
          <a:r>
            <a:rPr lang="en-GB"/>
            <a:t>Visualize the distribution of the target variable using a bar chart or pie chart to understand the class balance </a:t>
          </a:r>
          <a:endParaRPr lang="en-US"/>
        </a:p>
      </dgm:t>
    </dgm:pt>
    <dgm:pt modelId="{34404DD7-164E-407A-9E25-D665980C9F2E}" type="parTrans" cxnId="{D661BDA2-6214-4188-87E6-21568AB4EBD9}">
      <dgm:prSet/>
      <dgm:spPr/>
      <dgm:t>
        <a:bodyPr/>
        <a:lstStyle/>
        <a:p>
          <a:endParaRPr lang="en-US"/>
        </a:p>
      </dgm:t>
    </dgm:pt>
    <dgm:pt modelId="{CCECE114-7739-40CF-A334-FCC91F2869A4}" type="sibTrans" cxnId="{D661BDA2-6214-4188-87E6-21568AB4EBD9}">
      <dgm:prSet/>
      <dgm:spPr/>
      <dgm:t>
        <a:bodyPr/>
        <a:lstStyle/>
        <a:p>
          <a:endParaRPr lang="en-US"/>
        </a:p>
      </dgm:t>
    </dgm:pt>
    <dgm:pt modelId="{86E841F4-41CF-4D90-AEA3-558FE6B4E868}">
      <dgm:prSet/>
      <dgm:spPr/>
      <dgm:t>
        <a:bodyPr/>
        <a:lstStyle/>
        <a:p>
          <a:r>
            <a:rPr lang="en-GB" dirty="0"/>
            <a:t>Correlation Analysis</a:t>
          </a:r>
          <a:endParaRPr lang="en-US" dirty="0"/>
        </a:p>
      </dgm:t>
    </dgm:pt>
    <dgm:pt modelId="{B10C32CB-9572-462C-927D-5C18268BE740}" type="parTrans" cxnId="{F3652DBE-FCE6-4D11-81B8-7F5AFD8BB728}">
      <dgm:prSet/>
      <dgm:spPr/>
      <dgm:t>
        <a:bodyPr/>
        <a:lstStyle/>
        <a:p>
          <a:endParaRPr lang="en-US"/>
        </a:p>
      </dgm:t>
    </dgm:pt>
    <dgm:pt modelId="{69D3FFA0-D8CE-4B09-9C9D-1F139E8FC843}" type="sibTrans" cxnId="{F3652DBE-FCE6-4D11-81B8-7F5AFD8BB728}">
      <dgm:prSet/>
      <dgm:spPr/>
      <dgm:t>
        <a:bodyPr/>
        <a:lstStyle/>
        <a:p>
          <a:endParaRPr lang="en-US"/>
        </a:p>
      </dgm:t>
    </dgm:pt>
    <dgm:pt modelId="{F65E4980-5E1F-41FD-B27C-D49D953FA9D5}">
      <dgm:prSet/>
      <dgm:spPr/>
      <dgm:t>
        <a:bodyPr/>
        <a:lstStyle/>
        <a:p>
          <a:r>
            <a:rPr lang="en-GB"/>
            <a:t>Visualize the correlations between numerical features and the target variable using a heatmap to Identify which numerical features have the highest correlation with persistency.</a:t>
          </a:r>
          <a:endParaRPr lang="en-US"/>
        </a:p>
      </dgm:t>
    </dgm:pt>
    <dgm:pt modelId="{D9AFC3A8-5D7E-4BFE-B20C-CA2B40FFF235}" type="parTrans" cxnId="{CB91DAFF-0857-4DF5-A8ED-C627BE3A117E}">
      <dgm:prSet/>
      <dgm:spPr/>
      <dgm:t>
        <a:bodyPr/>
        <a:lstStyle/>
        <a:p>
          <a:endParaRPr lang="en-US"/>
        </a:p>
      </dgm:t>
    </dgm:pt>
    <dgm:pt modelId="{FD7CBF35-DA43-4A37-A085-4674171698B5}" type="sibTrans" cxnId="{CB91DAFF-0857-4DF5-A8ED-C627BE3A117E}">
      <dgm:prSet/>
      <dgm:spPr/>
      <dgm:t>
        <a:bodyPr/>
        <a:lstStyle/>
        <a:p>
          <a:endParaRPr lang="en-US"/>
        </a:p>
      </dgm:t>
    </dgm:pt>
    <dgm:pt modelId="{B9738EB0-CB9E-48FF-ABC3-B5807E7BB136}">
      <dgm:prSet/>
      <dgm:spPr/>
      <dgm:t>
        <a:bodyPr/>
        <a:lstStyle/>
        <a:p>
          <a:r>
            <a:rPr lang="en-GB"/>
            <a:t>Relationship analysis </a:t>
          </a:r>
          <a:endParaRPr lang="en-US"/>
        </a:p>
      </dgm:t>
    </dgm:pt>
    <dgm:pt modelId="{008E960B-E02C-46A7-AC6B-0FB0A940FBF0}" type="parTrans" cxnId="{D9E3F6CD-764F-4E77-9933-54ED88835720}">
      <dgm:prSet/>
      <dgm:spPr/>
      <dgm:t>
        <a:bodyPr/>
        <a:lstStyle/>
        <a:p>
          <a:endParaRPr lang="en-US"/>
        </a:p>
      </dgm:t>
    </dgm:pt>
    <dgm:pt modelId="{A9FE028E-287B-4C37-B411-7E5B73509822}" type="sibTrans" cxnId="{D9E3F6CD-764F-4E77-9933-54ED88835720}">
      <dgm:prSet/>
      <dgm:spPr/>
      <dgm:t>
        <a:bodyPr/>
        <a:lstStyle/>
        <a:p>
          <a:endParaRPr lang="en-US"/>
        </a:p>
      </dgm:t>
    </dgm:pt>
    <dgm:pt modelId="{694BA0D3-CFB2-4CB9-80FE-8E1AFFAC4F6C}">
      <dgm:prSet/>
      <dgm:spPr/>
      <dgm:t>
        <a:bodyPr/>
        <a:lstStyle/>
        <a:p>
          <a:r>
            <a:rPr lang="en-GB" dirty="0"/>
            <a:t>Visualize the relationship between age, gender and race, </a:t>
          </a:r>
          <a:r>
            <a:rPr lang="en-GB" dirty="0" err="1"/>
            <a:t>dexa</a:t>
          </a:r>
          <a:r>
            <a:rPr lang="en-GB" dirty="0"/>
            <a:t> scan, risk segment, comorbidity, etc with the persistency of the medicine. </a:t>
          </a:r>
          <a:endParaRPr lang="en-US" dirty="0"/>
        </a:p>
      </dgm:t>
    </dgm:pt>
    <dgm:pt modelId="{570482DB-F98B-48F7-80F0-01A8ED1A4F1A}" type="parTrans" cxnId="{B5BE82B1-75C2-4158-ABCB-E4553E7EE4F2}">
      <dgm:prSet/>
      <dgm:spPr/>
      <dgm:t>
        <a:bodyPr/>
        <a:lstStyle/>
        <a:p>
          <a:endParaRPr lang="en-US"/>
        </a:p>
      </dgm:t>
    </dgm:pt>
    <dgm:pt modelId="{5D61F087-A200-4A10-BF37-EE9B8A0ED009}" type="sibTrans" cxnId="{B5BE82B1-75C2-4158-ABCB-E4553E7EE4F2}">
      <dgm:prSet/>
      <dgm:spPr/>
      <dgm:t>
        <a:bodyPr/>
        <a:lstStyle/>
        <a:p>
          <a:endParaRPr lang="en-US"/>
        </a:p>
      </dgm:t>
    </dgm:pt>
    <dgm:pt modelId="{B833E8CC-6E39-FA4A-9825-2A33A40C1849}" type="pres">
      <dgm:prSet presAssocID="{C0A38D52-F9DF-4FD4-B51B-B131D9809E26}" presName="Name0" presStyleCnt="0">
        <dgm:presLayoutVars>
          <dgm:dir/>
          <dgm:animLvl val="lvl"/>
          <dgm:resizeHandles val="exact"/>
        </dgm:presLayoutVars>
      </dgm:prSet>
      <dgm:spPr/>
    </dgm:pt>
    <dgm:pt modelId="{46692360-3926-6C40-96DD-E93A6D36ED2A}" type="pres">
      <dgm:prSet presAssocID="{8055323F-66D0-42C8-A1E5-8E6FBA0286E1}" presName="composite" presStyleCnt="0"/>
      <dgm:spPr/>
    </dgm:pt>
    <dgm:pt modelId="{1F42FEA6-AA17-E245-B6F5-B88316AED5EE}" type="pres">
      <dgm:prSet presAssocID="{8055323F-66D0-42C8-A1E5-8E6FBA0286E1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370A8793-0577-4541-93F5-E37F8264C795}" type="pres">
      <dgm:prSet presAssocID="{8055323F-66D0-42C8-A1E5-8E6FBA0286E1}" presName="desTx" presStyleLbl="alignAccFollowNode1" presStyleIdx="0" presStyleCnt="4">
        <dgm:presLayoutVars>
          <dgm:bulletEnabled val="1"/>
        </dgm:presLayoutVars>
      </dgm:prSet>
      <dgm:spPr/>
    </dgm:pt>
    <dgm:pt modelId="{77334FC1-2464-B34F-B9D2-A226D127F3A5}" type="pres">
      <dgm:prSet presAssocID="{676090D7-B5C9-453A-90CA-5B16CBCBCAA3}" presName="space" presStyleCnt="0"/>
      <dgm:spPr/>
    </dgm:pt>
    <dgm:pt modelId="{0080E433-1BF8-CD4F-BD2D-D2C83CD69634}" type="pres">
      <dgm:prSet presAssocID="{C53B53BA-41C1-4903-9E0C-87C1977DE478}" presName="composite" presStyleCnt="0"/>
      <dgm:spPr/>
    </dgm:pt>
    <dgm:pt modelId="{5E871F70-0CA0-7C43-880D-B2E77C2E48AD}" type="pres">
      <dgm:prSet presAssocID="{C53B53BA-41C1-4903-9E0C-87C1977DE478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73A12723-C129-4D42-911F-DB6DA9640CD1}" type="pres">
      <dgm:prSet presAssocID="{C53B53BA-41C1-4903-9E0C-87C1977DE478}" presName="desTx" presStyleLbl="alignAccFollowNode1" presStyleIdx="1" presStyleCnt="4">
        <dgm:presLayoutVars>
          <dgm:bulletEnabled val="1"/>
        </dgm:presLayoutVars>
      </dgm:prSet>
      <dgm:spPr/>
    </dgm:pt>
    <dgm:pt modelId="{E0C94A1C-D1AB-B647-ABD8-5B2231F9EAA7}" type="pres">
      <dgm:prSet presAssocID="{0065FCF6-43A4-4EE0-801B-85FE6B11DB51}" presName="space" presStyleCnt="0"/>
      <dgm:spPr/>
    </dgm:pt>
    <dgm:pt modelId="{FAFEECB9-8BB6-0944-B3D3-0B3F2B5EE1AE}" type="pres">
      <dgm:prSet presAssocID="{86E841F4-41CF-4D90-AEA3-558FE6B4E868}" presName="composite" presStyleCnt="0"/>
      <dgm:spPr/>
    </dgm:pt>
    <dgm:pt modelId="{965DD954-F82A-E143-8DA2-526A5902C005}" type="pres">
      <dgm:prSet presAssocID="{86E841F4-41CF-4D90-AEA3-558FE6B4E86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68B20B63-DBBD-EF48-B996-83F1830B76C9}" type="pres">
      <dgm:prSet presAssocID="{86E841F4-41CF-4D90-AEA3-558FE6B4E868}" presName="desTx" presStyleLbl="alignAccFollowNode1" presStyleIdx="2" presStyleCnt="4">
        <dgm:presLayoutVars>
          <dgm:bulletEnabled val="1"/>
        </dgm:presLayoutVars>
      </dgm:prSet>
      <dgm:spPr/>
    </dgm:pt>
    <dgm:pt modelId="{12F280C3-FDD0-744E-BE1C-315C08109F15}" type="pres">
      <dgm:prSet presAssocID="{69D3FFA0-D8CE-4B09-9C9D-1F139E8FC843}" presName="space" presStyleCnt="0"/>
      <dgm:spPr/>
    </dgm:pt>
    <dgm:pt modelId="{17092F91-CF09-E449-BBDB-03ED9BB9AB99}" type="pres">
      <dgm:prSet presAssocID="{B9738EB0-CB9E-48FF-ABC3-B5807E7BB136}" presName="composite" presStyleCnt="0"/>
      <dgm:spPr/>
    </dgm:pt>
    <dgm:pt modelId="{7AA4AF98-CA61-C643-8E8C-5997025C5B69}" type="pres">
      <dgm:prSet presAssocID="{B9738EB0-CB9E-48FF-ABC3-B5807E7BB13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01121CCE-46EF-9749-89B2-57EC9A0E2357}" type="pres">
      <dgm:prSet presAssocID="{B9738EB0-CB9E-48FF-ABC3-B5807E7BB136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AF08C903-CC68-524E-BFFF-4A0533B60E31}" type="presOf" srcId="{8055323F-66D0-42C8-A1E5-8E6FBA0286E1}" destId="{1F42FEA6-AA17-E245-B6F5-B88316AED5EE}" srcOrd="0" destOrd="0" presId="urn:microsoft.com/office/officeart/2005/8/layout/hList1"/>
    <dgm:cxn modelId="{BDB0BE2A-58B0-4344-AEEC-81BC0B6F2FCB}" type="presOf" srcId="{2A5E8FF0-01E6-4BDF-9E89-1D2003C288BD}" destId="{73A12723-C129-4D42-911F-DB6DA9640CD1}" srcOrd="0" destOrd="0" presId="urn:microsoft.com/office/officeart/2005/8/layout/hList1"/>
    <dgm:cxn modelId="{A8C85938-98F5-3A4B-8516-D4F74024DE40}" type="presOf" srcId="{B9738EB0-CB9E-48FF-ABC3-B5807E7BB136}" destId="{7AA4AF98-CA61-C643-8E8C-5997025C5B69}" srcOrd="0" destOrd="0" presId="urn:microsoft.com/office/officeart/2005/8/layout/hList1"/>
    <dgm:cxn modelId="{62E9AC39-258F-D749-BF94-9DDD10A9237B}" type="presOf" srcId="{F65E4980-5E1F-41FD-B27C-D49D953FA9D5}" destId="{68B20B63-DBBD-EF48-B996-83F1830B76C9}" srcOrd="0" destOrd="0" presId="urn:microsoft.com/office/officeart/2005/8/layout/hList1"/>
    <dgm:cxn modelId="{4E041749-DD4E-9F49-AF9B-9566F3C8D4A5}" type="presOf" srcId="{86E841F4-41CF-4D90-AEA3-558FE6B4E868}" destId="{965DD954-F82A-E143-8DA2-526A5902C005}" srcOrd="0" destOrd="0" presId="urn:microsoft.com/office/officeart/2005/8/layout/hList1"/>
    <dgm:cxn modelId="{73055B74-0A33-44EB-86C5-5D375C00662E}" srcId="{8055323F-66D0-42C8-A1E5-8E6FBA0286E1}" destId="{C588E635-15B7-40AD-9217-01A34F34D30A}" srcOrd="0" destOrd="0" parTransId="{814C0B2A-FF1B-4B8B-B948-0C0C98F01E6E}" sibTransId="{E1BE4F14-6885-45A4-95B5-F1EC71588F83}"/>
    <dgm:cxn modelId="{8B3B478A-D6DA-44D4-A586-92F9E7FF1B0D}" srcId="{C0A38D52-F9DF-4FD4-B51B-B131D9809E26}" destId="{C53B53BA-41C1-4903-9E0C-87C1977DE478}" srcOrd="1" destOrd="0" parTransId="{A9D31F22-A6B7-4F2B-927D-890D7ABAFF24}" sibTransId="{0065FCF6-43A4-4EE0-801B-85FE6B11DB51}"/>
    <dgm:cxn modelId="{D661BDA2-6214-4188-87E6-21568AB4EBD9}" srcId="{C53B53BA-41C1-4903-9E0C-87C1977DE478}" destId="{2A5E8FF0-01E6-4BDF-9E89-1D2003C288BD}" srcOrd="0" destOrd="0" parTransId="{34404DD7-164E-407A-9E25-D665980C9F2E}" sibTransId="{CCECE114-7739-40CF-A334-FCC91F2869A4}"/>
    <dgm:cxn modelId="{620D48A3-EAB5-2D48-BF9E-09633E83A34E}" type="presOf" srcId="{C53B53BA-41C1-4903-9E0C-87C1977DE478}" destId="{5E871F70-0CA0-7C43-880D-B2E77C2E48AD}" srcOrd="0" destOrd="0" presId="urn:microsoft.com/office/officeart/2005/8/layout/hList1"/>
    <dgm:cxn modelId="{7804E5AB-B5CC-AF44-812F-08A732C2E9DD}" type="presOf" srcId="{C0A38D52-F9DF-4FD4-B51B-B131D9809E26}" destId="{B833E8CC-6E39-FA4A-9825-2A33A40C1849}" srcOrd="0" destOrd="0" presId="urn:microsoft.com/office/officeart/2005/8/layout/hList1"/>
    <dgm:cxn modelId="{B5BE82B1-75C2-4158-ABCB-E4553E7EE4F2}" srcId="{B9738EB0-CB9E-48FF-ABC3-B5807E7BB136}" destId="{694BA0D3-CFB2-4CB9-80FE-8E1AFFAC4F6C}" srcOrd="0" destOrd="0" parTransId="{570482DB-F98B-48F7-80F0-01A8ED1A4F1A}" sibTransId="{5D61F087-A200-4A10-BF37-EE9B8A0ED009}"/>
    <dgm:cxn modelId="{1AD2BCB4-B348-9340-950C-875421A6C7F6}" type="presOf" srcId="{F2C7E6CB-6229-43BF-9402-0C0A8A4FDA8E}" destId="{370A8793-0577-4541-93F5-E37F8264C795}" srcOrd="0" destOrd="1" presId="urn:microsoft.com/office/officeart/2005/8/layout/hList1"/>
    <dgm:cxn modelId="{F3652DBE-FCE6-4D11-81B8-7F5AFD8BB728}" srcId="{C0A38D52-F9DF-4FD4-B51B-B131D9809E26}" destId="{86E841F4-41CF-4D90-AEA3-558FE6B4E868}" srcOrd="2" destOrd="0" parTransId="{B10C32CB-9572-462C-927D-5C18268BE740}" sibTransId="{69D3FFA0-D8CE-4B09-9C9D-1F139E8FC843}"/>
    <dgm:cxn modelId="{885365C1-26A2-B746-B79D-2639255A078E}" type="presOf" srcId="{694BA0D3-CFB2-4CB9-80FE-8E1AFFAC4F6C}" destId="{01121CCE-46EF-9749-89B2-57EC9A0E2357}" srcOrd="0" destOrd="0" presId="urn:microsoft.com/office/officeart/2005/8/layout/hList1"/>
    <dgm:cxn modelId="{D9E3F6CD-764F-4E77-9933-54ED88835720}" srcId="{C0A38D52-F9DF-4FD4-B51B-B131D9809E26}" destId="{B9738EB0-CB9E-48FF-ABC3-B5807E7BB136}" srcOrd="3" destOrd="0" parTransId="{008E960B-E02C-46A7-AC6B-0FB0A940FBF0}" sibTransId="{A9FE028E-287B-4C37-B411-7E5B73509822}"/>
    <dgm:cxn modelId="{42280FCF-2095-43FF-A6F3-4C4335BE437B}" srcId="{C0A38D52-F9DF-4FD4-B51B-B131D9809E26}" destId="{8055323F-66D0-42C8-A1E5-8E6FBA0286E1}" srcOrd="0" destOrd="0" parTransId="{E86B3361-618A-4F1E-90B7-397289AD42F5}" sibTransId="{676090D7-B5C9-453A-90CA-5B16CBCBCAA3}"/>
    <dgm:cxn modelId="{A14E24E5-5CB6-4DD4-8977-E4542646E6A6}" srcId="{8055323F-66D0-42C8-A1E5-8E6FBA0286E1}" destId="{F2C7E6CB-6229-43BF-9402-0C0A8A4FDA8E}" srcOrd="1" destOrd="0" parTransId="{65026E92-6CF7-4D8F-84EA-6F4101B20E78}" sibTransId="{FE81B2CE-6221-4487-884B-DFB490527670}"/>
    <dgm:cxn modelId="{58651EF0-945D-AD42-A827-B2BEDBFA9173}" type="presOf" srcId="{C588E635-15B7-40AD-9217-01A34F34D30A}" destId="{370A8793-0577-4541-93F5-E37F8264C795}" srcOrd="0" destOrd="0" presId="urn:microsoft.com/office/officeart/2005/8/layout/hList1"/>
    <dgm:cxn modelId="{CB91DAFF-0857-4DF5-A8ED-C627BE3A117E}" srcId="{86E841F4-41CF-4D90-AEA3-558FE6B4E868}" destId="{F65E4980-5E1F-41FD-B27C-D49D953FA9D5}" srcOrd="0" destOrd="0" parTransId="{D9AFC3A8-5D7E-4BFE-B20C-CA2B40FFF235}" sibTransId="{FD7CBF35-DA43-4A37-A085-4674171698B5}"/>
    <dgm:cxn modelId="{4B09C65D-6AF9-E240-97DA-C56700055D68}" type="presParOf" srcId="{B833E8CC-6E39-FA4A-9825-2A33A40C1849}" destId="{46692360-3926-6C40-96DD-E93A6D36ED2A}" srcOrd="0" destOrd="0" presId="urn:microsoft.com/office/officeart/2005/8/layout/hList1"/>
    <dgm:cxn modelId="{99D963CE-F098-DD41-8C79-C9D5B2684BE1}" type="presParOf" srcId="{46692360-3926-6C40-96DD-E93A6D36ED2A}" destId="{1F42FEA6-AA17-E245-B6F5-B88316AED5EE}" srcOrd="0" destOrd="0" presId="urn:microsoft.com/office/officeart/2005/8/layout/hList1"/>
    <dgm:cxn modelId="{48BF5BDE-FD1F-3647-9C06-D3F2F05D50E4}" type="presParOf" srcId="{46692360-3926-6C40-96DD-E93A6D36ED2A}" destId="{370A8793-0577-4541-93F5-E37F8264C795}" srcOrd="1" destOrd="0" presId="urn:microsoft.com/office/officeart/2005/8/layout/hList1"/>
    <dgm:cxn modelId="{E796CAB7-473F-BD4A-87DD-919E47D675BF}" type="presParOf" srcId="{B833E8CC-6E39-FA4A-9825-2A33A40C1849}" destId="{77334FC1-2464-B34F-B9D2-A226D127F3A5}" srcOrd="1" destOrd="0" presId="urn:microsoft.com/office/officeart/2005/8/layout/hList1"/>
    <dgm:cxn modelId="{9A8CE50B-3FDA-974B-9768-699F6F567092}" type="presParOf" srcId="{B833E8CC-6E39-FA4A-9825-2A33A40C1849}" destId="{0080E433-1BF8-CD4F-BD2D-D2C83CD69634}" srcOrd="2" destOrd="0" presId="urn:microsoft.com/office/officeart/2005/8/layout/hList1"/>
    <dgm:cxn modelId="{ECC13F44-71A5-7048-9102-83642E10CB9F}" type="presParOf" srcId="{0080E433-1BF8-CD4F-BD2D-D2C83CD69634}" destId="{5E871F70-0CA0-7C43-880D-B2E77C2E48AD}" srcOrd="0" destOrd="0" presId="urn:microsoft.com/office/officeart/2005/8/layout/hList1"/>
    <dgm:cxn modelId="{813826B2-9D49-D644-9661-606CD550E054}" type="presParOf" srcId="{0080E433-1BF8-CD4F-BD2D-D2C83CD69634}" destId="{73A12723-C129-4D42-911F-DB6DA9640CD1}" srcOrd="1" destOrd="0" presId="urn:microsoft.com/office/officeart/2005/8/layout/hList1"/>
    <dgm:cxn modelId="{30F86243-CDE5-6D4A-BB44-6F1CF1DEA526}" type="presParOf" srcId="{B833E8CC-6E39-FA4A-9825-2A33A40C1849}" destId="{E0C94A1C-D1AB-B647-ABD8-5B2231F9EAA7}" srcOrd="3" destOrd="0" presId="urn:microsoft.com/office/officeart/2005/8/layout/hList1"/>
    <dgm:cxn modelId="{8AD1F6AB-CBCF-614E-90A7-53094163C21C}" type="presParOf" srcId="{B833E8CC-6E39-FA4A-9825-2A33A40C1849}" destId="{FAFEECB9-8BB6-0944-B3D3-0B3F2B5EE1AE}" srcOrd="4" destOrd="0" presId="urn:microsoft.com/office/officeart/2005/8/layout/hList1"/>
    <dgm:cxn modelId="{2580278B-0F2B-9244-803B-5701F88FE38F}" type="presParOf" srcId="{FAFEECB9-8BB6-0944-B3D3-0B3F2B5EE1AE}" destId="{965DD954-F82A-E143-8DA2-526A5902C005}" srcOrd="0" destOrd="0" presId="urn:microsoft.com/office/officeart/2005/8/layout/hList1"/>
    <dgm:cxn modelId="{10084B48-9590-8840-92E6-19967A3DA351}" type="presParOf" srcId="{FAFEECB9-8BB6-0944-B3D3-0B3F2B5EE1AE}" destId="{68B20B63-DBBD-EF48-B996-83F1830B76C9}" srcOrd="1" destOrd="0" presId="urn:microsoft.com/office/officeart/2005/8/layout/hList1"/>
    <dgm:cxn modelId="{65724FD2-2AB4-FC44-A421-77EB9E61EE9E}" type="presParOf" srcId="{B833E8CC-6E39-FA4A-9825-2A33A40C1849}" destId="{12F280C3-FDD0-744E-BE1C-315C08109F15}" srcOrd="5" destOrd="0" presId="urn:microsoft.com/office/officeart/2005/8/layout/hList1"/>
    <dgm:cxn modelId="{09D50901-058D-9342-A23C-AFE15E2B499A}" type="presParOf" srcId="{B833E8CC-6E39-FA4A-9825-2A33A40C1849}" destId="{17092F91-CF09-E449-BBDB-03ED9BB9AB99}" srcOrd="6" destOrd="0" presId="urn:microsoft.com/office/officeart/2005/8/layout/hList1"/>
    <dgm:cxn modelId="{A5AD4CB0-106E-C245-804D-CAD896FB8ED1}" type="presParOf" srcId="{17092F91-CF09-E449-BBDB-03ED9BB9AB99}" destId="{7AA4AF98-CA61-C643-8E8C-5997025C5B69}" srcOrd="0" destOrd="0" presId="urn:microsoft.com/office/officeart/2005/8/layout/hList1"/>
    <dgm:cxn modelId="{7410E554-0CAB-F24C-ADE7-265995BF5E2A}" type="presParOf" srcId="{17092F91-CF09-E449-BBDB-03ED9BB9AB99}" destId="{01121CCE-46EF-9749-89B2-57EC9A0E235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2FEA6-AA17-E245-B6F5-B88316AED5EE}">
      <dsp:nvSpPr>
        <dsp:cNvPr id="0" name=""/>
        <dsp:cNvSpPr/>
      </dsp:nvSpPr>
      <dsp:spPr>
        <a:xfrm>
          <a:off x="3953" y="206910"/>
          <a:ext cx="2377306" cy="6859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Data Summary and Distribution:</a:t>
          </a:r>
          <a:endParaRPr lang="en-US" sz="1900" kern="1200"/>
        </a:p>
      </dsp:txBody>
      <dsp:txXfrm>
        <a:off x="3953" y="206910"/>
        <a:ext cx="2377306" cy="685979"/>
      </dsp:txXfrm>
    </dsp:sp>
    <dsp:sp modelId="{370A8793-0577-4541-93F5-E37F8264C795}">
      <dsp:nvSpPr>
        <dsp:cNvPr id="0" name=""/>
        <dsp:cNvSpPr/>
      </dsp:nvSpPr>
      <dsp:spPr>
        <a:xfrm>
          <a:off x="3953" y="892889"/>
          <a:ext cx="2377306" cy="32515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Count the number of unique values for categorical features like Race, Region, Ethnicity, Gender, and others.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Visualize the distribution of categorical features using bar charts.</a:t>
          </a:r>
          <a:endParaRPr lang="en-US" sz="1900" kern="1200"/>
        </a:p>
      </dsp:txBody>
      <dsp:txXfrm>
        <a:off x="3953" y="892889"/>
        <a:ext cx="2377306" cy="3251538"/>
      </dsp:txXfrm>
    </dsp:sp>
    <dsp:sp modelId="{5E871F70-0CA0-7C43-880D-B2E77C2E48AD}">
      <dsp:nvSpPr>
        <dsp:cNvPr id="0" name=""/>
        <dsp:cNvSpPr/>
      </dsp:nvSpPr>
      <dsp:spPr>
        <a:xfrm>
          <a:off x="2714082" y="206910"/>
          <a:ext cx="2377306" cy="685979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Target Variable Analysis</a:t>
          </a:r>
          <a:endParaRPr lang="en-US" sz="1900" kern="1200" dirty="0"/>
        </a:p>
      </dsp:txBody>
      <dsp:txXfrm>
        <a:off x="2714082" y="206910"/>
        <a:ext cx="2377306" cy="685979"/>
      </dsp:txXfrm>
    </dsp:sp>
    <dsp:sp modelId="{73A12723-C129-4D42-911F-DB6DA9640CD1}">
      <dsp:nvSpPr>
        <dsp:cNvPr id="0" name=""/>
        <dsp:cNvSpPr/>
      </dsp:nvSpPr>
      <dsp:spPr>
        <a:xfrm>
          <a:off x="2714082" y="892889"/>
          <a:ext cx="2377306" cy="3251538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Visualize the distribution of the target variable using a bar chart or pie chart to understand the class balance </a:t>
          </a:r>
          <a:endParaRPr lang="en-US" sz="1900" kern="1200"/>
        </a:p>
      </dsp:txBody>
      <dsp:txXfrm>
        <a:off x="2714082" y="892889"/>
        <a:ext cx="2377306" cy="3251538"/>
      </dsp:txXfrm>
    </dsp:sp>
    <dsp:sp modelId="{965DD954-F82A-E143-8DA2-526A5902C005}">
      <dsp:nvSpPr>
        <dsp:cNvPr id="0" name=""/>
        <dsp:cNvSpPr/>
      </dsp:nvSpPr>
      <dsp:spPr>
        <a:xfrm>
          <a:off x="5424211" y="206910"/>
          <a:ext cx="2377306" cy="685979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Correlation Analysis</a:t>
          </a:r>
          <a:endParaRPr lang="en-US" sz="1900" kern="1200" dirty="0"/>
        </a:p>
      </dsp:txBody>
      <dsp:txXfrm>
        <a:off x="5424211" y="206910"/>
        <a:ext cx="2377306" cy="685979"/>
      </dsp:txXfrm>
    </dsp:sp>
    <dsp:sp modelId="{68B20B63-DBBD-EF48-B996-83F1830B76C9}">
      <dsp:nvSpPr>
        <dsp:cNvPr id="0" name=""/>
        <dsp:cNvSpPr/>
      </dsp:nvSpPr>
      <dsp:spPr>
        <a:xfrm>
          <a:off x="5424211" y="892889"/>
          <a:ext cx="2377306" cy="3251538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Visualize the correlations between numerical features and the target variable using a heatmap to Identify which numerical features have the highest correlation with persistency.</a:t>
          </a:r>
          <a:endParaRPr lang="en-US" sz="1900" kern="1200"/>
        </a:p>
      </dsp:txBody>
      <dsp:txXfrm>
        <a:off x="5424211" y="892889"/>
        <a:ext cx="2377306" cy="3251538"/>
      </dsp:txXfrm>
    </dsp:sp>
    <dsp:sp modelId="{7AA4AF98-CA61-C643-8E8C-5997025C5B69}">
      <dsp:nvSpPr>
        <dsp:cNvPr id="0" name=""/>
        <dsp:cNvSpPr/>
      </dsp:nvSpPr>
      <dsp:spPr>
        <a:xfrm>
          <a:off x="8134340" y="206910"/>
          <a:ext cx="2377306" cy="685979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Relationship analysis </a:t>
          </a:r>
          <a:endParaRPr lang="en-US" sz="1900" kern="1200"/>
        </a:p>
      </dsp:txBody>
      <dsp:txXfrm>
        <a:off x="8134340" y="206910"/>
        <a:ext cx="2377306" cy="685979"/>
      </dsp:txXfrm>
    </dsp:sp>
    <dsp:sp modelId="{01121CCE-46EF-9749-89B2-57EC9A0E2357}">
      <dsp:nvSpPr>
        <dsp:cNvPr id="0" name=""/>
        <dsp:cNvSpPr/>
      </dsp:nvSpPr>
      <dsp:spPr>
        <a:xfrm>
          <a:off x="8134340" y="892889"/>
          <a:ext cx="2377306" cy="3251538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Visualize the relationship between age, gender and race, </a:t>
          </a:r>
          <a:r>
            <a:rPr lang="en-GB" sz="1900" kern="1200" dirty="0" err="1"/>
            <a:t>dexa</a:t>
          </a:r>
          <a:r>
            <a:rPr lang="en-GB" sz="1900" kern="1200" dirty="0"/>
            <a:t> scan, risk segment, comorbidity, etc with the persistency of the medicine. </a:t>
          </a:r>
          <a:endParaRPr lang="en-US" sz="1900" kern="1200" dirty="0"/>
        </a:p>
      </dsp:txBody>
      <dsp:txXfrm>
        <a:off x="8134340" y="892889"/>
        <a:ext cx="2377306" cy="3251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BD7E4-F0DA-2A4E-91EB-73A854750011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609FC-873E-0743-A1B1-DECB141F7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70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609FC-873E-0743-A1B1-DECB141F7CB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705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460AE-5597-4DED-8CE6-A9DDAAC61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4BCC4-EB09-C3DE-C22D-304D14CDE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61A9B-E154-8962-5EF6-8F71D87A9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33D8-42B6-3A4D-8C47-DFBA37610CEB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2B48B-508A-2410-B1B6-112DEF4AB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4E20F-8F51-01EC-04CF-5819542A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B7BE-415B-1040-807A-D0B7C15F1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367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98648-E0AD-787A-8DAA-EBF4CBE2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26771-F275-8896-F443-DFEB9F53E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07AED-43DD-0790-238F-A477BDD6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33D8-42B6-3A4D-8C47-DFBA37610CEB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02FF-BB76-7E02-4F53-EA8D420C0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53025-3DE6-5132-E82E-DEA046B8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B7BE-415B-1040-807A-D0B7C15F1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15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274527-B6FC-0852-1767-BA2A87012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A994A-A6CE-5B58-8815-6F678D1F4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01FE1-5AF2-A346-7A78-60355C80D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33D8-42B6-3A4D-8C47-DFBA37610CEB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5A81-55B8-DFDC-4DBE-726B0160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85E17-B915-2B32-3406-7F506489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B7BE-415B-1040-807A-D0B7C15F1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18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5314-008B-9386-263C-3979C6711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290AF-1179-8E08-DB2B-13C2CA555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562AB-DE54-8503-98B2-B4D266A8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33D8-42B6-3A4D-8C47-DFBA37610CEB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0B822-D8DA-E53D-1009-3B7C1F0B0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4F278-3D9F-ACC4-D0F7-92C15A2F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B7BE-415B-1040-807A-D0B7C15F1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39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DC35-A5E5-6F62-1F4B-E5E4FA533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14632-76EA-4016-22E9-97B2CA25F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1D660-FA88-D9B0-67E5-FBF36E0D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33D8-42B6-3A4D-8C47-DFBA37610CEB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76AB8-1194-A859-B4CA-D3B34743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506DE-E933-3D0D-7F42-E6EFCBC0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B7BE-415B-1040-807A-D0B7C15F1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89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13B6-B1AD-7A0D-F68B-6163921C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4FDD1-770F-B4E8-D76A-12B879D3B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00F9F-B840-A952-63E3-3CB03216D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DAFA8-3981-277C-F5AF-4C654A2BE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33D8-42B6-3A4D-8C47-DFBA37610CEB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FAA5E-3768-598A-CBDF-59D492055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53F33-7F5F-BFAF-8B0E-FF4284E6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B7BE-415B-1040-807A-D0B7C15F1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6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7CAE-B010-4E26-3F43-00A9686C7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6799E-71BD-2A0C-3B5F-6EEC5AFE9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A7D4C-2DD6-6CA6-9E1F-702C26106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AF3672-A1E5-87C9-14CD-5A9984191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E8CCF9-44A6-EFE8-9811-3DA1F505C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545F6F-A588-0E1E-EF42-2BD5D70D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33D8-42B6-3A4D-8C47-DFBA37610CEB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D4CD0-E18A-E709-F968-8C9C37736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72CEDD-FFB1-DBA9-C407-62A3D96BC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B7BE-415B-1040-807A-D0B7C15F1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43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550AD-A701-7E5E-B8DB-445FBFAF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FE035-5B0B-D796-CC86-623C041D8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33D8-42B6-3A4D-8C47-DFBA37610CEB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0DD053-1AE5-8055-6CA7-EB8E6519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96DF0-6004-EFAA-F5A7-73F5AFB5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B7BE-415B-1040-807A-D0B7C15F1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09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D592DB-4F22-1324-30C6-9E8EF4F3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33D8-42B6-3A4D-8C47-DFBA37610CEB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D7900-DA38-7473-038D-0C1ED476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EA6C0-1D43-2308-4687-7EDFF6CC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B7BE-415B-1040-807A-D0B7C15F1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4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0B450-A6D5-1C92-2A04-A7BBEF98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ACC45-8BF1-410B-748C-BFBA0B2F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638C8-C85E-B50C-C039-0EBA781ED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12081-3624-2C70-AD6C-3C9A6A074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33D8-42B6-3A4D-8C47-DFBA37610CEB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3091A-4EF9-4D33-BFF2-6F4707725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D455F-FD42-95CF-2AE0-82D14513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B7BE-415B-1040-807A-D0B7C15F1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7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529E6-2448-AB97-6980-4B099ADD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E56280-0BB1-5F65-3A2B-78EB8EE29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F884F-7339-6811-E88B-1E1508DFE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FEE86-B285-354D-3D90-E69FBABA9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33D8-42B6-3A4D-8C47-DFBA37610CEB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EBAB1-2D1A-351E-338F-0C643DD5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74998-AC30-157D-371D-F46197B0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B7BE-415B-1040-807A-D0B7C15F1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10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F5983-05D0-9BA8-6AA4-F4CC6D6E3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104F4-42AA-C47D-F063-CD9ABCAB0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D0878-12B8-6FB8-35B0-FEC2D851E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833D8-42B6-3A4D-8C47-DFBA37610CEB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B02B2-1516-1A74-F288-F97E68BB4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2890B-D1F8-C7E3-01C0-C824F18BF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2B7BE-415B-1040-807A-D0B7C15F1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68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573BF-FCAE-131E-3271-0959EE4BF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GB" sz="10600"/>
              <a:t>Healthcare – drug persistency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1D206-BD78-3AC6-3123-0300DB507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GB" dirty="0"/>
              <a:t>Explanatory data analysis (EDA) - </a:t>
            </a:r>
            <a:r>
              <a:rPr lang="en-GB" dirty="0" err="1"/>
              <a:t>Yunxin</a:t>
            </a:r>
            <a:r>
              <a:rPr lang="en-GB" dirty="0"/>
              <a:t> Gan </a:t>
            </a:r>
          </a:p>
        </p:txBody>
      </p:sp>
    </p:spTree>
    <p:extLst>
      <p:ext uri="{BB962C8B-B14F-4D97-AF65-F5344CB8AC3E}">
        <p14:creationId xmlns:p14="http://schemas.microsoft.com/office/powerpoint/2010/main" val="3120509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D6DDA-A74B-FD91-1146-41D85A2F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GB" sz="4000" dirty="0"/>
              <a:t>Insights and recommendations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5E6A8-D107-7BED-0944-6B2A2B5EF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699" y="2312195"/>
            <a:ext cx="6789416" cy="4452933"/>
          </a:xfrm>
        </p:spPr>
        <p:txBody>
          <a:bodyPr>
            <a:normAutofit/>
          </a:bodyPr>
          <a:lstStyle/>
          <a:p>
            <a:r>
              <a:rPr lang="en-GB" sz="2000" b="1" i="0" dirty="0">
                <a:effectLst/>
                <a:latin typeface="Helvetica Neue" panose="02000503000000020004" pitchFamily="2" charset="0"/>
              </a:rPr>
              <a:t>Demographic Factors:</a:t>
            </a:r>
            <a:endParaRPr lang="en-GB" sz="2000" b="0" i="0" dirty="0">
              <a:effectLst/>
              <a:latin typeface="Helvetica Neue" panose="02000503000000020004" pitchFamily="2" charset="0"/>
            </a:endParaRPr>
          </a:p>
          <a:p>
            <a:pPr lvl="1"/>
            <a:r>
              <a:rPr lang="en-GB" sz="2000" b="1" i="0" dirty="0">
                <a:effectLst/>
                <a:latin typeface="Helvetica Neue" panose="02000503000000020004" pitchFamily="2" charset="0"/>
              </a:rPr>
              <a:t>Age:</a:t>
            </a:r>
            <a:r>
              <a:rPr lang="en-GB" sz="2000" b="0" i="0" dirty="0">
                <a:effectLst/>
                <a:latin typeface="Helvetica Neue" panose="02000503000000020004" pitchFamily="2" charset="0"/>
              </a:rPr>
              <a:t> Patients aged over 75 years tend to have a higher rate of drug persistency. This suggests that age is a significant factor influencing drug adherence.</a:t>
            </a:r>
          </a:p>
          <a:p>
            <a:pPr lvl="1"/>
            <a:r>
              <a:rPr lang="en-GB" sz="2000" b="1" i="0" dirty="0">
                <a:effectLst/>
                <a:latin typeface="Helvetica Neue" panose="02000503000000020004" pitchFamily="2" charset="0"/>
              </a:rPr>
              <a:t>Gender:</a:t>
            </a:r>
            <a:r>
              <a:rPr lang="en-GB" sz="2000" b="0" i="0" dirty="0">
                <a:effectLst/>
                <a:latin typeface="Helvetica Neue" panose="02000503000000020004" pitchFamily="2" charset="0"/>
              </a:rPr>
              <a:t> Females are more likely to be persistent in taking medications. Understanding the reasons behind this gender difference can help tailor interventions.</a:t>
            </a:r>
          </a:p>
          <a:p>
            <a:pPr lvl="1"/>
            <a:r>
              <a:rPr lang="en-GB" sz="2000" b="1" i="0" dirty="0">
                <a:effectLst/>
                <a:latin typeface="Helvetica Neue" panose="02000503000000020004" pitchFamily="2" charset="0"/>
              </a:rPr>
              <a:t>Region and Ethnicity:</a:t>
            </a:r>
            <a:r>
              <a:rPr lang="en-GB" sz="2000" b="0" i="0" dirty="0">
                <a:effectLst/>
                <a:latin typeface="Helvetica Neue" panose="02000503000000020004" pitchFamily="2" charset="0"/>
              </a:rPr>
              <a:t> Patients from the </a:t>
            </a:r>
            <a:r>
              <a:rPr lang="en-GB" sz="2000" b="0" i="0" dirty="0" err="1">
                <a:effectLst/>
                <a:latin typeface="Helvetica Neue" panose="02000503000000020004" pitchFamily="2" charset="0"/>
              </a:rPr>
              <a:t>midwest</a:t>
            </a:r>
            <a:r>
              <a:rPr lang="en-GB" sz="2000" b="0" i="0" dirty="0">
                <a:effectLst/>
                <a:latin typeface="Helvetica Neue" panose="02000503000000020004" pitchFamily="2" charset="0"/>
              </a:rPr>
              <a:t> region and those with ethnicity not Hispanic exhibit higher drug persistency rates. Explore region-specific healthcare practices and cultural factors that contribute to this trend.</a:t>
            </a:r>
          </a:p>
          <a:p>
            <a:endParaRPr lang="en-GB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F76731-39E0-5E34-BB33-6FCDB8C8D7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42" r="36508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72303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BCC1F-9FDE-8213-2BDC-ECE2096FC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GB" sz="4000" dirty="0"/>
              <a:t>Insights and recommendations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289E2-E06C-9872-3ACD-DC3E653C7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024" y="2459056"/>
            <a:ext cx="7248344" cy="3857404"/>
          </a:xfrm>
        </p:spPr>
        <p:txBody>
          <a:bodyPr anchor="ctr">
            <a:normAutofit fontScale="40000" lnSpcReduction="20000"/>
          </a:bodyPr>
          <a:lstStyle/>
          <a:p>
            <a:r>
              <a:rPr lang="en-GB" sz="4300" b="1" i="0" dirty="0">
                <a:effectLst/>
                <a:latin typeface="Helvetica Neue" panose="02000503000000020004" pitchFamily="2" charset="0"/>
              </a:rPr>
              <a:t>Clinical Factors:</a:t>
            </a:r>
            <a:endParaRPr lang="en-GB" sz="4300" b="0" i="0" dirty="0">
              <a:effectLst/>
              <a:latin typeface="Helvetica Neue" panose="02000503000000020004" pitchFamily="2" charset="0"/>
            </a:endParaRPr>
          </a:p>
          <a:p>
            <a:pPr lvl="1"/>
            <a:r>
              <a:rPr lang="en-GB" sz="4300" b="1" i="0" dirty="0" err="1">
                <a:effectLst/>
                <a:latin typeface="Helvetica Neue" panose="02000503000000020004" pitchFamily="2" charset="0"/>
              </a:rPr>
              <a:t>Gluco_Record_During_Rx</a:t>
            </a:r>
            <a:r>
              <a:rPr lang="en-GB" sz="4300" b="1" i="0" dirty="0">
                <a:effectLst/>
                <a:latin typeface="Helvetica Neue" panose="02000503000000020004" pitchFamily="2" charset="0"/>
              </a:rPr>
              <a:t>:</a:t>
            </a:r>
            <a:r>
              <a:rPr lang="en-GB" sz="4300" b="0" i="0" dirty="0">
                <a:effectLst/>
                <a:latin typeface="Helvetica Neue" panose="02000503000000020004" pitchFamily="2" charset="0"/>
              </a:rPr>
              <a:t> Patients with glucose records during treatment are more likely to be persistent. Ensuring regular monitoring of relevant clinical parameters could improve adherence.</a:t>
            </a:r>
          </a:p>
          <a:p>
            <a:pPr lvl="1"/>
            <a:r>
              <a:rPr lang="en-GB" sz="4300" b="1" i="0" dirty="0" err="1">
                <a:effectLst/>
                <a:latin typeface="Helvetica Neue" panose="02000503000000020004" pitchFamily="2" charset="0"/>
              </a:rPr>
              <a:t>Dexa_During_Rx</a:t>
            </a:r>
            <a:r>
              <a:rPr lang="en-GB" sz="4300" b="1" i="0" dirty="0">
                <a:effectLst/>
                <a:latin typeface="Helvetica Neue" panose="02000503000000020004" pitchFamily="2" charset="0"/>
              </a:rPr>
              <a:t>:</a:t>
            </a:r>
            <a:r>
              <a:rPr lang="en-GB" sz="4300" b="0" i="0" dirty="0">
                <a:effectLst/>
                <a:latin typeface="Helvetica Neue" panose="02000503000000020004" pitchFamily="2" charset="0"/>
              </a:rPr>
              <a:t> Patients receiving DEXA scans during treatment are more persistent. Consider promoting the importance of bone density monitoring.</a:t>
            </a:r>
          </a:p>
          <a:p>
            <a:pPr lvl="1"/>
            <a:r>
              <a:rPr lang="en-GB" sz="4300" b="1" i="0" dirty="0" err="1">
                <a:effectLst/>
                <a:latin typeface="Helvetica Neue" panose="02000503000000020004" pitchFamily="2" charset="0"/>
              </a:rPr>
              <a:t>Frag_Frac_During_Rx</a:t>
            </a:r>
            <a:r>
              <a:rPr lang="en-GB" sz="4300" b="1" i="0" dirty="0">
                <a:effectLst/>
                <a:latin typeface="Helvetica Neue" panose="02000503000000020004" pitchFamily="2" charset="0"/>
              </a:rPr>
              <a:t>:</a:t>
            </a:r>
            <a:r>
              <a:rPr lang="en-GB" sz="4300" b="0" i="0" dirty="0">
                <a:effectLst/>
                <a:latin typeface="Helvetica Neue" panose="02000503000000020004" pitchFamily="2" charset="0"/>
              </a:rPr>
              <a:t> Patients with fragility fractures during treatment show higher persistency. Identify patients at risk of fractures and provide appropriate interventions.</a:t>
            </a:r>
          </a:p>
          <a:p>
            <a:pPr lvl="1"/>
            <a:r>
              <a:rPr lang="en-GB" sz="4300" b="1" i="0" dirty="0" err="1">
                <a:effectLst/>
                <a:latin typeface="Helvetica Neue" panose="02000503000000020004" pitchFamily="2" charset="0"/>
              </a:rPr>
              <a:t>Change_T_Score</a:t>
            </a:r>
            <a:r>
              <a:rPr lang="en-GB" sz="4300" b="1" i="0" dirty="0">
                <a:effectLst/>
                <a:latin typeface="Helvetica Neue" panose="02000503000000020004" pitchFamily="2" charset="0"/>
              </a:rPr>
              <a:t> and </a:t>
            </a:r>
            <a:r>
              <a:rPr lang="en-GB" sz="4300" b="1" i="0" dirty="0" err="1">
                <a:effectLst/>
                <a:latin typeface="Helvetica Neue" panose="02000503000000020004" pitchFamily="2" charset="0"/>
              </a:rPr>
              <a:t>Adherent_Flag</a:t>
            </a:r>
            <a:r>
              <a:rPr lang="en-GB" sz="4300" b="1" i="0" dirty="0">
                <a:effectLst/>
                <a:latin typeface="Helvetica Neue" panose="02000503000000020004" pitchFamily="2" charset="0"/>
              </a:rPr>
              <a:t>:</a:t>
            </a:r>
            <a:r>
              <a:rPr lang="en-GB" sz="4300" b="0" i="0" dirty="0">
                <a:effectLst/>
                <a:latin typeface="Helvetica Neue" panose="02000503000000020004" pitchFamily="2" charset="0"/>
              </a:rPr>
              <a:t> Patients showing improvement in T-score and adherence tend to be more persistent. Implement strategies to enhance patient education and engagement in treatment plans.</a:t>
            </a:r>
          </a:p>
          <a:p>
            <a:pPr lvl="1"/>
            <a:r>
              <a:rPr lang="en-GB" sz="4300" b="1" i="0" dirty="0" err="1">
                <a:effectLst/>
                <a:latin typeface="Helvetica Neue" panose="02000503000000020004" pitchFamily="2" charset="0"/>
              </a:rPr>
              <a:t>Idn_Indicator</a:t>
            </a:r>
            <a:r>
              <a:rPr lang="en-GB" sz="4300" b="1" i="0" dirty="0">
                <a:effectLst/>
                <a:latin typeface="Helvetica Neue" panose="02000503000000020004" pitchFamily="2" charset="0"/>
              </a:rPr>
              <a:t>:</a:t>
            </a:r>
            <a:r>
              <a:rPr lang="en-GB" sz="4300" b="0" i="0" dirty="0">
                <a:effectLst/>
                <a:latin typeface="Helvetica Neue" panose="02000503000000020004" pitchFamily="2" charset="0"/>
              </a:rPr>
              <a:t> Patients mapped to an Integrated Delivery Network (IDN) are more likely to be persistent. Collaborate with IDNs to understand their practices that contribute to better persistency.</a:t>
            </a:r>
          </a:p>
          <a:p>
            <a:endParaRPr lang="en-GB" sz="1100" dirty="0"/>
          </a:p>
        </p:txBody>
      </p:sp>
      <p:pic>
        <p:nvPicPr>
          <p:cNvPr id="5" name="Picture 4" descr="Desk with stethoscope and computer keyboard">
            <a:extLst>
              <a:ext uri="{FF2B5EF4-FFF2-40B4-BE49-F238E27FC236}">
                <a16:creationId xmlns:a16="http://schemas.microsoft.com/office/drawing/2014/main" id="{B1EFD975-D285-1ECE-A022-1B9D211A67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64" r="-1" b="-1"/>
          <a:stretch/>
        </p:blipFill>
        <p:spPr>
          <a:xfrm>
            <a:off x="7516368" y="-44356"/>
            <a:ext cx="473689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3430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 descr="People holding hands">
            <a:extLst>
              <a:ext uri="{FF2B5EF4-FFF2-40B4-BE49-F238E27FC236}">
                <a16:creationId xmlns:a16="http://schemas.microsoft.com/office/drawing/2014/main" id="{19629FA3-5300-D17A-C940-2ED66996E8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5BF8F-FFCE-8D38-49EC-A816DD28F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36218" cy="1899912"/>
          </a:xfrm>
        </p:spPr>
        <p:txBody>
          <a:bodyPr>
            <a:normAutofit/>
          </a:bodyPr>
          <a:lstStyle/>
          <a:p>
            <a:r>
              <a:rPr lang="en-GB" sz="3700" dirty="0"/>
              <a:t>Insights and recommendations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A4464-8C48-B0C1-2D8E-288E8FA86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7427976" cy="3742762"/>
          </a:xfrm>
        </p:spPr>
        <p:txBody>
          <a:bodyPr>
            <a:normAutofit/>
          </a:bodyPr>
          <a:lstStyle/>
          <a:p>
            <a:r>
              <a:rPr lang="en-GB" sz="2000" b="1" i="0" dirty="0">
                <a:effectLst/>
                <a:latin typeface="Helvetica Neue" panose="02000503000000020004" pitchFamily="2" charset="0"/>
              </a:rPr>
              <a:t>Risk Factors and Comorbidities:</a:t>
            </a:r>
            <a:endParaRPr lang="en-GB" sz="2000" b="0" i="0" dirty="0">
              <a:effectLst/>
              <a:latin typeface="Helvetica Neue" panose="02000503000000020004" pitchFamily="2" charset="0"/>
            </a:endParaRPr>
          </a:p>
          <a:p>
            <a:pPr lvl="1"/>
            <a:r>
              <a:rPr lang="en-GB" sz="2000" b="0" i="0" dirty="0">
                <a:effectLst/>
                <a:latin typeface="Helvetica Neue" panose="02000503000000020004" pitchFamily="2" charset="0"/>
              </a:rPr>
              <a:t>Patients with certain risk factors such as '</a:t>
            </a:r>
            <a:r>
              <a:rPr lang="en-GB" sz="2000" b="0" i="0" dirty="0" err="1">
                <a:effectLst/>
                <a:latin typeface="Helvetica Neue" panose="02000503000000020004" pitchFamily="2" charset="0"/>
              </a:rPr>
              <a:t>Risk_Poor_Health_Frailty</a:t>
            </a:r>
            <a:r>
              <a:rPr lang="en-GB" sz="2000" b="0" i="0" dirty="0">
                <a:effectLst/>
                <a:latin typeface="Helvetica Neue" panose="02000503000000020004" pitchFamily="2" charset="0"/>
              </a:rPr>
              <a:t>' and '</a:t>
            </a:r>
            <a:r>
              <a:rPr lang="en-GB" sz="2000" b="0" i="0" dirty="0" err="1">
                <a:effectLst/>
                <a:latin typeface="Helvetica Neue" panose="02000503000000020004" pitchFamily="2" charset="0"/>
              </a:rPr>
              <a:t>Risk_Recurring_Falls</a:t>
            </a:r>
            <a:r>
              <a:rPr lang="en-GB" sz="2000" b="0" i="0" dirty="0">
                <a:effectLst/>
                <a:latin typeface="Helvetica Neue" panose="02000503000000020004" pitchFamily="2" charset="0"/>
              </a:rPr>
              <a:t>' are less likely to be persistent. Tailor interventions for patients with these risk factors to improve adherence.</a:t>
            </a:r>
          </a:p>
          <a:p>
            <a:pPr lvl="1"/>
            <a:r>
              <a:rPr lang="en-GB" sz="2000" b="0" i="0" dirty="0">
                <a:effectLst/>
                <a:latin typeface="Helvetica Neue" panose="02000503000000020004" pitchFamily="2" charset="0"/>
              </a:rPr>
              <a:t>Patients with specific comorbidities like '</a:t>
            </a:r>
            <a:r>
              <a:rPr lang="en-GB" sz="2000" b="0" i="0" dirty="0" err="1">
                <a:effectLst/>
                <a:latin typeface="Helvetica Neue" panose="02000503000000020004" pitchFamily="2" charset="0"/>
              </a:rPr>
              <a:t>Comorb_Encounter_For_Immunization</a:t>
            </a:r>
            <a:r>
              <a:rPr lang="en-GB" sz="2000" b="0" i="0" dirty="0">
                <a:effectLst/>
                <a:latin typeface="Helvetica Neue" panose="02000503000000020004" pitchFamily="2" charset="0"/>
              </a:rPr>
              <a:t>' exhibit lower drug persistency</a:t>
            </a:r>
            <a:r>
              <a:rPr lang="en-GB" sz="2000" dirty="0">
                <a:latin typeface="Helvetica Neue" panose="02000503000000020004" pitchFamily="2" charset="0"/>
              </a:rPr>
              <a:t>, which could  a</a:t>
            </a:r>
            <a:r>
              <a:rPr lang="en-GB" sz="2000" b="0" i="0" dirty="0">
                <a:effectLst/>
                <a:latin typeface="Helvetica Neue" panose="02000503000000020004" pitchFamily="2" charset="0"/>
              </a:rPr>
              <a:t>ddress comorbidity-related challenges in treatment plans.</a:t>
            </a:r>
          </a:p>
        </p:txBody>
      </p:sp>
    </p:spTree>
    <p:extLst>
      <p:ext uri="{BB962C8B-B14F-4D97-AF65-F5344CB8AC3E}">
        <p14:creationId xmlns:p14="http://schemas.microsoft.com/office/powerpoint/2010/main" val="2960138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Graph on document with pen">
            <a:extLst>
              <a:ext uri="{FF2B5EF4-FFF2-40B4-BE49-F238E27FC236}">
                <a16:creationId xmlns:a16="http://schemas.microsoft.com/office/drawing/2014/main" id="{A86701F9-47DA-D835-B1E4-89E7D0365B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32" r="16809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D5782-3C0D-8367-D0A1-6EDD01C2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GB" sz="4000"/>
              <a:t>Insights and recommendations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E0AA3-3341-304B-408B-761C62CA3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GB" sz="2000" b="1" i="0" dirty="0">
                <a:effectLst/>
                <a:latin typeface="Helvetica Neue" panose="02000503000000020004" pitchFamily="2" charset="0"/>
              </a:rPr>
              <a:t>Correlation Analysis:</a:t>
            </a:r>
            <a:endParaRPr lang="en-GB" sz="2000" b="0" i="0" dirty="0">
              <a:effectLst/>
              <a:latin typeface="Helvetica Neue" panose="02000503000000020004" pitchFamily="2" charset="0"/>
            </a:endParaRPr>
          </a:p>
          <a:p>
            <a:pPr lvl="1"/>
            <a:r>
              <a:rPr lang="en-GB" sz="2000" b="0" i="0" dirty="0">
                <a:effectLst/>
                <a:latin typeface="Helvetica Neue" panose="02000503000000020004" pitchFamily="2" charset="0"/>
              </a:rPr>
              <a:t>Features highly correlated with drug persistency, such as '</a:t>
            </a:r>
            <a:r>
              <a:rPr lang="en-GB" sz="2000" b="0" i="0" dirty="0" err="1">
                <a:effectLst/>
                <a:latin typeface="Helvetica Neue" panose="02000503000000020004" pitchFamily="2" charset="0"/>
              </a:rPr>
              <a:t>Dexa_During_Rx</a:t>
            </a:r>
            <a:r>
              <a:rPr lang="en-GB" sz="2000" b="0" i="0" dirty="0">
                <a:effectLst/>
                <a:latin typeface="Helvetica Neue" panose="02000503000000020004" pitchFamily="2" charset="0"/>
              </a:rPr>
              <a:t>' and '</a:t>
            </a:r>
            <a:r>
              <a:rPr lang="en-GB" sz="2000" b="0" i="0" dirty="0" err="1">
                <a:effectLst/>
                <a:latin typeface="Helvetica Neue" panose="02000503000000020004" pitchFamily="2" charset="0"/>
              </a:rPr>
              <a:t>Dexa_Freq_During_Rx</a:t>
            </a:r>
            <a:r>
              <a:rPr lang="en-GB" sz="2000" b="0" i="0" dirty="0">
                <a:effectLst/>
                <a:latin typeface="Helvetica Neue" panose="02000503000000020004" pitchFamily="2" charset="0"/>
              </a:rPr>
              <a:t>,' should be given special attention in model development.</a:t>
            </a:r>
          </a:p>
          <a:p>
            <a:pPr lvl="1"/>
            <a:r>
              <a:rPr lang="en-GB" sz="2000" b="0" i="0" dirty="0">
                <a:effectLst/>
                <a:latin typeface="Helvetica Neue" panose="02000503000000020004" pitchFamily="2" charset="0"/>
              </a:rPr>
              <a:t>Understanding the clinical relevance of these features can help healthcare providers tailor interventions.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06854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B9C29-F67D-5360-34E7-80B272D2F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0917A1D6-6768-5B08-824C-D9AD8E22F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6903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3997B7-00F1-B665-F212-7CF7BC749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6932" b="87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1F5EE-563F-B3F1-3346-ABAD4A031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Explanatory data analysis (EDA)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551D8F-66C5-C369-8060-FA1001221F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9409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361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B1837-87C9-460F-83BF-5468133D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3800" dirty="0"/>
              <a:t>Data Summary and Distribution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00F0A-75BE-1A1A-14D2-1EF342C84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GB" sz="2200" dirty="0"/>
              <a:t>Distribution of demographic features  clinical features, risks and comorbidities </a:t>
            </a:r>
          </a:p>
          <a:p>
            <a:endParaRPr lang="en-GB" sz="2200" dirty="0"/>
          </a:p>
          <a:p>
            <a:endParaRPr lang="en-GB" sz="2200" dirty="0"/>
          </a:p>
        </p:txBody>
      </p:sp>
      <p:pic>
        <p:nvPicPr>
          <p:cNvPr id="5" name="Picture 4" descr="A chart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19E2475B-6849-84E9-1F7C-424611B15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980" y="639520"/>
            <a:ext cx="6433976" cy="53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05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8D4489FF-451E-C14E-173F-465CE7184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014" y="918546"/>
            <a:ext cx="6821006" cy="4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37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hart with green and orange squares&#10;&#10;Description automatically generated">
            <a:extLst>
              <a:ext uri="{FF2B5EF4-FFF2-40B4-BE49-F238E27FC236}">
                <a16:creationId xmlns:a16="http://schemas.microsoft.com/office/drawing/2014/main" id="{9BDDD480-4C2F-E24A-D11B-8DEC36B47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93571"/>
            <a:ext cx="10905066" cy="5070856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98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F731A-CD50-FEA1-9940-910F58A1C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Target variable analysis </a:t>
            </a:r>
          </a:p>
        </p:txBody>
      </p:sp>
      <p:pic>
        <p:nvPicPr>
          <p:cNvPr id="5" name="Content Placeholder 4" descr="A blue and orange pie chart&#10;&#10;Description automatically generated">
            <a:extLst>
              <a:ext uri="{FF2B5EF4-FFF2-40B4-BE49-F238E27FC236}">
                <a16:creationId xmlns:a16="http://schemas.microsoft.com/office/drawing/2014/main" id="{923D3013-5FE5-DD6B-4A3F-74648EF98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872989"/>
            <a:ext cx="6780700" cy="510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055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510C9-07A5-E1A4-B425-05839F766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11" y="1449092"/>
            <a:ext cx="3455821" cy="627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dirty="0">
                <a:latin typeface="+mj-lt"/>
                <a:ea typeface="+mj-ea"/>
                <a:cs typeface="+mj-cs"/>
              </a:rPr>
              <a:t>Correlation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E1F9B-3034-08F1-4206-A2AD505FC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212" y="2274978"/>
            <a:ext cx="3455821" cy="4099799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sz="3100" kern="1200" dirty="0"/>
              <a:t>Correlation heatmap between each pair of variables and target variable</a:t>
            </a:r>
          </a:p>
          <a:p>
            <a:r>
              <a:rPr lang="en-US" sz="3100" dirty="0"/>
              <a:t>Features that have a higher correlation with involve </a:t>
            </a:r>
          </a:p>
          <a:p>
            <a:pPr lvl="1"/>
            <a:r>
              <a:rPr lang="en-GB" sz="2300" dirty="0" err="1"/>
              <a:t>Dexa_During_Rx</a:t>
            </a:r>
            <a:endParaRPr lang="en-GB" sz="2300" dirty="0"/>
          </a:p>
          <a:p>
            <a:pPr lvl="1"/>
            <a:r>
              <a:rPr lang="en-GB" sz="2300" dirty="0" err="1"/>
              <a:t>Dexa_Freq_During_Rx</a:t>
            </a:r>
            <a:endParaRPr lang="en-GB" sz="2300" dirty="0"/>
          </a:p>
          <a:p>
            <a:pPr lvl="1"/>
            <a:r>
              <a:rPr lang="en-GB" sz="2300" dirty="0" err="1"/>
              <a:t>Comorb_Long_Term_Current_Drug_Therapy</a:t>
            </a:r>
            <a:endParaRPr lang="en-GB" sz="2300" dirty="0"/>
          </a:p>
          <a:p>
            <a:pPr lvl="1"/>
            <a:r>
              <a:rPr lang="en-GB" sz="2300" dirty="0" err="1"/>
              <a:t>Comorb_Encounter_For_Screening_For_Malignant_Neoplasms</a:t>
            </a:r>
            <a:r>
              <a:rPr lang="en-GB" sz="2300" dirty="0"/>
              <a:t> </a:t>
            </a:r>
            <a:r>
              <a:rPr lang="en-GB" sz="2300" dirty="0" err="1"/>
              <a:t>omorb_Encounter_For_Immunization</a:t>
            </a:r>
            <a:r>
              <a:rPr lang="en-GB" sz="2300" dirty="0"/>
              <a:t> </a:t>
            </a:r>
            <a:endParaRPr lang="en-US" sz="2300" kern="1200" dirty="0"/>
          </a:p>
          <a:p>
            <a:pPr marL="0" indent="0">
              <a:buNone/>
            </a:pPr>
            <a:endParaRPr lang="en-US" sz="31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kern="1200" dirty="0">
              <a:latin typeface="+mn-lt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63B776B-1671-3CCE-414F-6FE8DC27A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995" y="483222"/>
            <a:ext cx="6982793" cy="589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75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13F02-4436-C651-B07B-3EF4A2A54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5000"/>
              <a:t>Relationship analysis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B3318-D1D6-2D5F-E17E-D8B60561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GB" sz="2200" dirty="0"/>
              <a:t>Bar charts of the fraction of not persistent and persistent drugs grouped by different features (i.e. risks and comorbidities )</a:t>
            </a:r>
          </a:p>
        </p:txBody>
      </p:sp>
      <p:pic>
        <p:nvPicPr>
          <p:cNvPr id="5" name="Picture 4" descr="A group of rectangular blue and green rectangles&#10;&#10;Description automatically generated">
            <a:extLst>
              <a:ext uri="{FF2B5EF4-FFF2-40B4-BE49-F238E27FC236}">
                <a16:creationId xmlns:a16="http://schemas.microsoft.com/office/drawing/2014/main" id="{3F17FD07-F79B-BC02-0444-166DB2E90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36" y="865994"/>
            <a:ext cx="7498080" cy="556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18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oup of squares with different colors&#10;&#10;Description automatically generated">
            <a:extLst>
              <a:ext uri="{FF2B5EF4-FFF2-40B4-BE49-F238E27FC236}">
                <a16:creationId xmlns:a16="http://schemas.microsoft.com/office/drawing/2014/main" id="{5A1453BC-0154-5BE0-408A-9DE1C947A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713" y="643466"/>
            <a:ext cx="784657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49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637</Words>
  <Application>Microsoft Macintosh PowerPoint</Application>
  <PresentationFormat>Widescreen</PresentationFormat>
  <Paragraphs>46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Office Theme</vt:lpstr>
      <vt:lpstr>Healthcare – drug persistency</vt:lpstr>
      <vt:lpstr>Explanatory data analysis (EDA)</vt:lpstr>
      <vt:lpstr>Data Summary and Distribution </vt:lpstr>
      <vt:lpstr>PowerPoint Presentation</vt:lpstr>
      <vt:lpstr>PowerPoint Presentation</vt:lpstr>
      <vt:lpstr>Target variable analysis </vt:lpstr>
      <vt:lpstr>Correlation Analysis</vt:lpstr>
      <vt:lpstr>Relationship analysis </vt:lpstr>
      <vt:lpstr>PowerPoint Presentation</vt:lpstr>
      <vt:lpstr>Insights and recommendations (1)</vt:lpstr>
      <vt:lpstr>Insights and recommendations (2)</vt:lpstr>
      <vt:lpstr>Insights and recommendations (3)</vt:lpstr>
      <vt:lpstr>Insights and recommendations (4)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– drug persistency</dc:title>
  <dc:creator>Yunxin Gan</dc:creator>
  <cp:lastModifiedBy>Yunxin Gan</cp:lastModifiedBy>
  <cp:revision>3</cp:revision>
  <dcterms:created xsi:type="dcterms:W3CDTF">2023-09-28T18:45:46Z</dcterms:created>
  <dcterms:modified xsi:type="dcterms:W3CDTF">2023-09-28T20:02:12Z</dcterms:modified>
</cp:coreProperties>
</file>